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1.jpg" ContentType="image/jpg"/>
  <Override PartName="/ppt/media/image10.jpg" ContentType="image/jpg"/>
  <Override PartName="/ppt/media/image100.jpg" ContentType="image/jpg"/>
  <Override PartName="/ppt/media/image101.jpg" ContentType="image/jpg"/>
  <Override PartName="/ppt/media/image102.jpg" ContentType="image/jpg"/>
  <Override PartName="/ppt/media/image103.jpg" ContentType="image/jpg"/>
  <Override PartName="/ppt/media/image104.jpg" ContentType="image/jpg"/>
  <Override PartName="/ppt/media/image105.jpg" ContentType="image/jpg"/>
  <Override PartName="/ppt/media/image106.jpg" ContentType="image/jpg"/>
  <Override PartName="/ppt/media/image107.jpg" ContentType="image/jpg"/>
  <Override PartName="/ppt/media/image108.jpg" ContentType="image/jpg"/>
  <Override PartName="/ppt/media/image109.jpg" ContentType="image/jpg"/>
  <Override PartName="/ppt/media/image11.jpg" ContentType="image/jpg"/>
  <Override PartName="/ppt/media/image110.jpg" ContentType="image/jpg"/>
  <Override PartName="/ppt/media/image111.jpg" ContentType="image/jpg"/>
  <Override PartName="/ppt/media/image112.jpg" ContentType="image/jpg"/>
  <Override PartName="/ppt/media/image113.jpg" ContentType="image/jpg"/>
  <Override PartName="/ppt/media/image114.jpg" ContentType="image/jpg"/>
  <Override PartName="/ppt/media/image115.jpg" ContentType="image/jpg"/>
  <Override PartName="/ppt/media/image116.jpg" ContentType="image/jpg"/>
  <Override PartName="/ppt/media/image117.jpg" ContentType="image/jpg"/>
  <Override PartName="/ppt/media/image118.jpg" ContentType="image/jpg"/>
  <Override PartName="/ppt/media/image119.jpg" ContentType="image/jpg"/>
  <Override PartName="/ppt/media/image12.jpg" ContentType="image/jpg"/>
  <Override PartName="/ppt/media/image120.jpg" ContentType="image/jpg"/>
  <Override PartName="/ppt/media/image121.jpg" ContentType="image/jpg"/>
  <Override PartName="/ppt/media/image122.jpg" ContentType="image/jpg"/>
  <Override PartName="/ppt/media/image123.jpg" ContentType="image/jpg"/>
  <Override PartName="/ppt/media/image124.jpg" ContentType="image/jpg"/>
  <Override PartName="/ppt/media/image125.jpg" ContentType="image/jpg"/>
  <Override PartName="/ppt/media/image126.jpg" ContentType="image/jpg"/>
  <Override PartName="/ppt/media/image127.jpg" ContentType="image/jpg"/>
  <Override PartName="/ppt/media/image128.jpg" ContentType="image/jpg"/>
  <Override PartName="/ppt/media/image129.jpg" ContentType="image/jpg"/>
  <Override PartName="/ppt/media/image130.jpg" ContentType="image/jpg"/>
  <Override PartName="/ppt/media/image131.jpg" ContentType="image/jpg"/>
  <Override PartName="/ppt/media/image132.jpg" ContentType="image/jpg"/>
  <Override PartName="/ppt/media/image133.jpg" ContentType="image/jpg"/>
  <Override PartName="/ppt/media/image134.jpg" ContentType="image/jpg"/>
  <Override PartName="/ppt/media/image135.jpg" ContentType="image/jpg"/>
  <Override PartName="/ppt/media/image136.jpg" ContentType="image/jpg"/>
  <Override PartName="/ppt/media/image137.jpg" ContentType="image/jpg"/>
  <Override PartName="/ppt/media/image138.jpg" ContentType="image/jpg"/>
  <Override PartName="/ppt/media/image139.jpg" ContentType="image/jpg"/>
  <Override PartName="/ppt/media/image14.jpg" ContentType="image/jpg"/>
  <Override PartName="/ppt/media/image140.jpg" ContentType="image/jpg"/>
  <Override PartName="/ppt/media/image141.jpg" ContentType="image/jpg"/>
  <Override PartName="/ppt/media/image142.jpg" ContentType="image/jpg"/>
  <Override PartName="/ppt/media/image143.jpg" ContentType="image/jpg"/>
  <Override PartName="/ppt/media/image144.jpg" ContentType="image/jpg"/>
  <Override PartName="/ppt/media/image145.jpg" ContentType="image/jpg"/>
  <Override PartName="/ppt/media/image146.jpg" ContentType="image/jpg"/>
  <Override PartName="/ppt/media/image147.jpg" ContentType="image/jpg"/>
  <Override PartName="/ppt/media/image148.jpg" ContentType="image/jpg"/>
  <Override PartName="/ppt/media/image149.jpg" ContentType="image/jpg"/>
  <Override PartName="/ppt/media/image15.jpg" ContentType="image/jpg"/>
  <Override PartName="/ppt/media/image150.jpg" ContentType="image/jpg"/>
  <Override PartName="/ppt/media/image151.jpg" ContentType="image/jpg"/>
  <Override PartName="/ppt/media/image152.jpg" ContentType="image/jpg"/>
  <Override PartName="/ppt/media/image153.jpg" ContentType="image/jpg"/>
  <Override PartName="/ppt/media/image154.jpg" ContentType="image/jpg"/>
  <Override PartName="/ppt/media/image155.jpg" ContentType="image/jpg"/>
  <Override PartName="/ppt/media/image156.jpg" ContentType="image/jpg"/>
  <Override PartName="/ppt/media/image157.jpg" ContentType="image/jpg"/>
  <Override PartName="/ppt/media/image158.jpg" ContentType="image/jpg"/>
  <Override PartName="/ppt/media/image159.jpg" ContentType="image/jpg"/>
  <Override PartName="/ppt/media/image16.jpg" ContentType="image/jpg"/>
  <Override PartName="/ppt/media/image161.jpg" ContentType="image/jpg"/>
  <Override PartName="/ppt/media/image162.jpg" ContentType="image/jpg"/>
  <Override PartName="/ppt/media/image17.jpg" ContentType="image/jpg"/>
  <Override PartName="/ppt/media/image18.jpg" ContentType="image/jpg"/>
  <Override PartName="/ppt/media/image19.jpg" ContentType="image/jpg"/>
  <Override PartName="/ppt/media/image20.jpg" ContentType="image/jpg"/>
  <Override PartName="/ppt/media/image21.jpg" ContentType="image/jpg"/>
  <Override PartName="/ppt/media/image22.jpg" ContentType="image/jpg"/>
  <Override PartName="/ppt/media/image23.jpg" ContentType="image/jpg"/>
  <Override PartName="/ppt/media/image24.jpg" ContentType="image/jpg"/>
  <Override PartName="/ppt/media/image25.jpg" ContentType="image/jpg"/>
  <Override PartName="/ppt/media/image26.jpg" ContentType="image/jpg"/>
  <Override PartName="/ppt/media/image27.jpg" ContentType="image/jpg"/>
  <Override PartName="/ppt/media/image28.jpg" ContentType="image/jpg"/>
  <Override PartName="/ppt/media/image29.jpg" ContentType="image/jpg"/>
  <Override PartName="/ppt/media/image30.jpg" ContentType="image/jpg"/>
  <Override PartName="/ppt/media/image31.jpg" ContentType="image/jpg"/>
  <Override PartName="/ppt/media/image32.jpg" ContentType="image/jpg"/>
  <Override PartName="/ppt/media/image33.jpg" ContentType="image/jpg"/>
  <Override PartName="/ppt/media/image34.jpg" ContentType="image/jpg"/>
  <Override PartName="/ppt/media/image35.jpg" ContentType="image/jpg"/>
  <Override PartName="/ppt/media/image36.jpg" ContentType="image/jpg"/>
  <Override PartName="/ppt/media/image38.jpg" ContentType="image/jpg"/>
  <Override PartName="/ppt/media/image39.jpg" ContentType="image/jpg"/>
  <Override PartName="/ppt/media/image4.jpg" ContentType="image/jpg"/>
  <Override PartName="/ppt/media/image40.jpg" ContentType="image/jpg"/>
  <Override PartName="/ppt/media/image41.jpg" ContentType="image/jpg"/>
  <Override PartName="/ppt/media/image42.jpg" ContentType="image/jpg"/>
  <Override PartName="/ppt/media/image43.jpg" ContentType="image/jpg"/>
  <Override PartName="/ppt/media/image44.jpg" ContentType="image/jpg"/>
  <Override PartName="/ppt/media/image45.jpg" ContentType="image/jpg"/>
  <Override PartName="/ppt/media/image46.jpg" ContentType="image/jpg"/>
  <Override PartName="/ppt/media/image47.jpg" ContentType="image/jpg"/>
  <Override PartName="/ppt/media/image48.jpg" ContentType="image/jpg"/>
  <Override PartName="/ppt/media/image49.jpg" ContentType="image/jpg"/>
  <Override PartName="/ppt/media/image5.jpg" ContentType="image/jpg"/>
  <Override PartName="/ppt/media/image50.jpg" ContentType="image/jpg"/>
  <Override PartName="/ppt/media/image51.jpg" ContentType="image/jpg"/>
  <Override PartName="/ppt/media/image52.jpg" ContentType="image/jpg"/>
  <Override PartName="/ppt/media/image53.jpg" ContentType="image/jpg"/>
  <Override PartName="/ppt/media/image54.jpg" ContentType="image/jpg"/>
  <Override PartName="/ppt/media/image55.jpg" ContentType="image/jpg"/>
  <Override PartName="/ppt/media/image56.jpg" ContentType="image/jpg"/>
  <Override PartName="/ppt/media/image57.jpg" ContentType="image/jpg"/>
  <Override PartName="/ppt/media/image58.jpg" ContentType="image/jpg"/>
  <Override PartName="/ppt/media/image59.jpg" ContentType="image/jpg"/>
  <Override PartName="/ppt/media/image6.jpg" ContentType="image/jpg"/>
  <Override PartName="/ppt/media/image60.jpg" ContentType="image/jpg"/>
  <Override PartName="/ppt/media/image61.jpg" ContentType="image/jpg"/>
  <Override PartName="/ppt/media/image62.jpg" ContentType="image/jpg"/>
  <Override PartName="/ppt/media/image63.jpg" ContentType="image/jpg"/>
  <Override PartName="/ppt/media/image64.jpg" ContentType="image/jpg"/>
  <Override PartName="/ppt/media/image65.jpg" ContentType="image/jpg"/>
  <Override PartName="/ppt/media/image66.jpg" ContentType="image/jpg"/>
  <Override PartName="/ppt/media/image67.jpg" ContentType="image/jpg"/>
  <Override PartName="/ppt/media/image68.jpg" ContentType="image/jpg"/>
  <Override PartName="/ppt/media/image69.jpg" ContentType="image/jpg"/>
  <Override PartName="/ppt/media/image70.jpg" ContentType="image/jpg"/>
  <Override PartName="/ppt/media/image71.jpg" ContentType="image/jpg"/>
  <Override PartName="/ppt/media/image72.jpg" ContentType="image/jpg"/>
  <Override PartName="/ppt/media/image73.jpg" ContentType="image/jpg"/>
  <Override PartName="/ppt/media/image74.jpg" ContentType="image/jpg"/>
  <Override PartName="/ppt/media/image75.jpg" ContentType="image/jpg"/>
  <Override PartName="/ppt/media/image76.jpg" ContentType="image/jpg"/>
  <Override PartName="/ppt/media/image77.jpg" ContentType="image/jpg"/>
  <Override PartName="/ppt/media/image78.jpg" ContentType="image/jpg"/>
  <Override PartName="/ppt/media/image79.jpg" ContentType="image/jpg"/>
  <Override PartName="/ppt/media/image8.jpg" ContentType="image/jpg"/>
  <Override PartName="/ppt/media/image80.jpg" ContentType="image/jpg"/>
  <Override PartName="/ppt/media/image82.jpg" ContentType="image/jpg"/>
  <Override PartName="/ppt/media/image83.jpg" ContentType="image/jpg"/>
  <Override PartName="/ppt/media/image85.jpg" ContentType="image/jpg"/>
  <Override PartName="/ppt/media/image86.jpg" ContentType="image/jpg"/>
  <Override PartName="/ppt/media/image87.jpg" ContentType="image/jpg"/>
  <Override PartName="/ppt/media/image88.jpg" ContentType="image/jpg"/>
  <Override PartName="/ppt/media/image89.jpg" ContentType="image/jpg"/>
  <Override PartName="/ppt/media/image9.jpg" ContentType="image/jpg"/>
  <Override PartName="/ppt/media/image90.jpg" ContentType="image/jpg"/>
  <Override PartName="/ppt/media/image91.jpg" ContentType="image/jpg"/>
  <Override PartName="/ppt/media/image92.jpg" ContentType="image/jpg"/>
  <Override PartName="/ppt/media/image93.jpg" ContentType="image/jpg"/>
  <Override PartName="/ppt/media/image94.jpg" ContentType="image/jpg"/>
  <Override PartName="/ppt/media/image95.jpg" ContentType="image/jpg"/>
  <Override PartName="/ppt/media/image96.jpg" ContentType="image/jpg"/>
  <Override PartName="/ppt/media/image97.jpg" ContentType="image/jpg"/>
  <Override PartName="/ppt/media/image98.jpg" ContentType="image/jpg"/>
  <Override PartName="/ppt/media/image99.jpg" ContentType="image/jpg"/>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 id="294" r:id="rId30"/>
    <p:sldId id="295" r:id="rId31"/>
    <p:sldId id="296" r:id="rId32"/>
    <p:sldId id="297" r:id="rId33"/>
    <p:sldId id="298" r:id="rId34"/>
    <p:sldId id="299" r:id="rId35"/>
    <p:sldId id="300" r:id="rId36"/>
    <p:sldId id="301" r:id="rId37"/>
    <p:sldId id="302" r:id="rId38"/>
    <p:sldId id="303" r:id="rId39"/>
    <p:sldId id="304" r:id="rId40"/>
    <p:sldId id="305" r:id="rId41"/>
    <p:sldId id="306" r:id="rId42"/>
    <p:sldId id="307" r:id="rId43"/>
    <p:sldId id="308" r:id="rId44"/>
    <p:sldId id="309" r:id="rId45"/>
    <p:sldId id="310" r:id="rId46"/>
    <p:sldId id="311" r:id="rId47"/>
    <p:sldId id="312" r:id="rId48"/>
    <p:sldId id="313" r:id="rId49"/>
    <p:sldId id="314" r:id="rId50"/>
    <p:sldId id="315" r:id="rId51"/>
    <p:sldId id="316" r:id="rId52"/>
    <p:sldId id="317" r:id="rId53"/>
    <p:sldId id="318" r:id="rId54"/>
    <p:sldId id="319" r:id="rId55"/>
    <p:sldId id="320" r:id="rId56"/>
    <p:sldId id="321" r:id="rId57"/>
    <p:sldId id="322" r:id="rId58"/>
    <p:sldId id="323" r:id="rId59"/>
    <p:sldId id="324" r:id="rId60"/>
    <p:sldId id="325" r:id="rId61"/>
    <p:sldId id="326" r:id="rId62"/>
    <p:sldId id="327" r:id="rId63"/>
    <p:sldId id="328" r:id="rId64"/>
    <p:sldId id="329" r:id="rId65"/>
    <p:sldId id="330" r:id="rId66"/>
    <p:sldId id="331" r:id="rId67"/>
    <p:sldId id="332" r:id="rId68"/>
    <p:sldId id="333" r:id="rId69"/>
    <p:sldId id="334" r:id="rId70"/>
    <p:sldId id="335" r:id="rId71"/>
    <p:sldId id="336" r:id="rId72"/>
    <p:sldId id="337" r:id="rId73"/>
    <p:sldId id="338" r:id="rId74"/>
    <p:sldId id="339" r:id="rId75"/>
    <p:sldId id="340" r:id="rId76"/>
    <p:sldId id="341" r:id="rId77"/>
    <p:sldId id="342" r:id="rId78"/>
    <p:sldId id="343" r:id="rId79"/>
    <p:sldId id="344" r:id="rId80"/>
    <p:sldId id="345" r:id="rId81"/>
    <p:sldId id="346" r:id="rId82"/>
    <p:sldId id="347" r:id="rId83"/>
    <p:sldId id="348" r:id="rId84"/>
    <p:sldId id="349" r:id="rId85"/>
    <p:sldId id="350" r:id="rId86"/>
    <p:sldId id="351" r:id="rId87"/>
    <p:sldId id="352" r:id="rId88"/>
    <p:sldId id="353" r:id="rId89"/>
    <p:sldId id="354" r:id="rId90"/>
    <p:sldId id="355" r:id="rId91"/>
    <p:sldId id="356" r:id="rId92"/>
    <p:sldId id="357" r:id="rId93"/>
    <p:sldId id="358" r:id="rId94"/>
    <p:sldId id="359" r:id="rId95"/>
    <p:sldId id="360" r:id="rId96"/>
    <p:sldId id="361" r:id="rId97"/>
    <p:sldId id="362" r:id="rId98"/>
    <p:sldId id="363" r:id="rId99"/>
    <p:sldId id="364" r:id="rId100"/>
    <p:sldId id="365" r:id="rId101"/>
    <p:sldId id="366" r:id="rId102"/>
    <p:sldId id="367" r:id="rId103"/>
    <p:sldId id="368" r:id="rId104"/>
    <p:sldId id="369" r:id="rId105"/>
    <p:sldId id="370" r:id="rId106"/>
    <p:sldId id="371" r:id="rId107"/>
    <p:sldId id="372" r:id="rId108"/>
    <p:sldId id="373" r:id="rId109"/>
    <p:sldId id="374" r:id="rId110"/>
    <p:sldId id="375" r:id="rId111"/>
    <p:sldId id="376" r:id="rId112"/>
    <p:sldId id="377" r:id="rId113"/>
    <p:sldId id="378" r:id="rId114"/>
    <p:sldId id="379" r:id="rId115"/>
    <p:sldId id="380" r:id="rId116"/>
    <p:sldId id="381" r:id="rId117"/>
    <p:sldId id="382" r:id="rId118"/>
    <p:sldId id="383" r:id="rId119"/>
    <p:sldId id="384" r:id="rId120"/>
    <p:sldId id="385" r:id="rId121"/>
    <p:sldId id="386" r:id="rId122"/>
    <p:sldId id="387" r:id="rId123"/>
    <p:sldId id="388" r:id="rId124"/>
    <p:sldId id="389" r:id="rId125"/>
    <p:sldId id="390" r:id="rId126"/>
    <p:sldId id="391" r:id="rId127"/>
    <p:sldId id="392" r:id="rId128"/>
    <p:sldId id="393" r:id="rId129"/>
    <p:sldId id="394" r:id="rId130"/>
    <p:sldId id="395" r:id="rId131"/>
    <p:sldId id="396" r:id="rId132"/>
    <p:sldId id="397" r:id="rId133"/>
    <p:sldId id="398" r:id="rId134"/>
    <p:sldId id="399" r:id="rId135"/>
    <p:sldId id="400" r:id="rId136"/>
    <p:sldId id="401" r:id="rId137"/>
    <p:sldId id="402" r:id="rId138"/>
    <p:sldId id="403" r:id="rId139"/>
    <p:sldId id="404" r:id="rId140"/>
    <p:sldId id="405" r:id="rId141"/>
    <p:sldId id="406" r:id="rId142"/>
    <p:sldId id="407" r:id="rId143"/>
    <p:sldId id="408" r:id="rId144"/>
    <p:sldId id="409" r:id="rId145"/>
    <p:sldId id="410" r:id="rId146"/>
    <p:sldId id="411" r:id="rId147"/>
    <p:sldId id="412" r:id="rId148"/>
    <p:sldId id="413" r:id="rId149"/>
    <p:sldId id="414" r:id="rId150"/>
    <p:sldId id="415" r:id="rId151"/>
    <p:sldId id="416" r:id="rId152"/>
    <p:sldId id="417" r:id="rId153"/>
    <p:sldId id="418" r:id="rId154"/>
    <p:sldId id="419" r:id="rId155"/>
    <p:sldId id="420" r:id="rId156"/>
    <p:sldId id="421" r:id="rId157"/>
    <p:sldId id="422" r:id="rId158"/>
    <p:sldId id="423" r:id="rId159"/>
    <p:sldId id="424" r:id="rId160"/>
    <p:sldId id="425" r:id="rId161"/>
    <p:sldId id="426" r:id="rId162"/>
    <p:sldId id="427" r:id="rId163"/>
    <p:sldId id="428" r:id="rId164"/>
    <p:sldId id="429" r:id="rId165"/>
    <p:sldId id="430" r:id="rId166"/>
    <p:sldId id="431" r:id="rId167"/>
    <p:sldId id="432" r:id="rId168"/>
  </p:sldIdLst>
  <p:sldSz cx="11938000" cy="8153400"/>
  <p:notesSz cx="11938000" cy="81534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7" d="100"/>
          <a:sy n="57" d="100"/>
        </p:scale>
        <p:origin x="246" y="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presProps" Target="presProps.xml"/><Relationship Id="rId170" Type="http://schemas.openxmlformats.org/officeDocument/2006/relationships/viewProps" Target="viewProps.xml"/><Relationship Id="rId171" Type="http://schemas.openxmlformats.org/officeDocument/2006/relationships/theme" Target="theme/theme1.xml"/><Relationship Id="rId17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g"/><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g"/><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g"/><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g"/><Relationship Id="rId3"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jpg"/><Relationship Id="rId3"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jpg"/><Relationship Id="rId3"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jpg"/><Relationship Id="rId3"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jpg"/><Relationship Id="rId3"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png"/><Relationship Id="rId3"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jpg"/><Relationship Id="rId3" Type="http://schemas.openxmlformats.org/officeDocument/2006/relationships/image" Target="../media/image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jpg"/><Relationship Id="rId3" Type="http://schemas.openxmlformats.org/officeDocument/2006/relationships/image" Target="../media/image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jpg"/><Relationship Id="rId3"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7.jpg"/><Relationship Id="rId3" Type="http://schemas.openxmlformats.org/officeDocument/2006/relationships/image" Target="../media/image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jpg"/><Relationship Id="rId3" Type="http://schemas.openxmlformats.org/officeDocument/2006/relationships/image" Target="../media/image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jpg"/><Relationship Id="rId3" Type="http://schemas.openxmlformats.org/officeDocument/2006/relationships/image" Target="../media/image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jpg"/><Relationship Id="rId3" Type="http://schemas.openxmlformats.org/officeDocument/2006/relationships/image" Target="../media/image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jpg"/><Relationship Id="rId3" Type="http://schemas.openxmlformats.org/officeDocument/2006/relationships/image" Target="../media/image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2.jpg"/><Relationship Id="rId3" Type="http://schemas.openxmlformats.org/officeDocument/2006/relationships/image" Target="../media/image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jpg"/><Relationship Id="rId3" Type="http://schemas.openxmlformats.org/officeDocument/2006/relationships/image" Target="../media/image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4.jpg"/><Relationship Id="rId3" Type="http://schemas.openxmlformats.org/officeDocument/2006/relationships/image" Target="../media/image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5.jpg"/><Relationship Id="rId3" Type="http://schemas.openxmlformats.org/officeDocument/2006/relationships/image" Target="../media/image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6.jpg"/><Relationship Id="rId3" Type="http://schemas.openxmlformats.org/officeDocument/2006/relationships/image" Target="../media/image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7.jpg"/><Relationship Id="rId3" Type="http://schemas.openxmlformats.org/officeDocument/2006/relationships/image" Target="../media/image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8.jpg"/><Relationship Id="rId3" Type="http://schemas.openxmlformats.org/officeDocument/2006/relationships/image" Target="../media/image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9.jpg"/><Relationship Id="rId3" Type="http://schemas.openxmlformats.org/officeDocument/2006/relationships/image" Target="../media/image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0.jpg"/><Relationship Id="rId3" Type="http://schemas.openxmlformats.org/officeDocument/2006/relationships/image" Target="../media/image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1.jpg"/><Relationship Id="rId3" Type="http://schemas.openxmlformats.org/officeDocument/2006/relationships/image" Target="../media/image3.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2.jpg"/><Relationship Id="rId3" Type="http://schemas.openxmlformats.org/officeDocument/2006/relationships/image" Target="../media/image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3.jpg"/><Relationship Id="rId3" Type="http://schemas.openxmlformats.org/officeDocument/2006/relationships/image" Target="../media/image3.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4.jpg"/><Relationship Id="rId3" Type="http://schemas.openxmlformats.org/officeDocument/2006/relationships/image" Target="../media/image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5.jpg"/><Relationship Id="rId3" Type="http://schemas.openxmlformats.org/officeDocument/2006/relationships/image" Target="../media/image3.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6.jpg"/><Relationship Id="rId3" Type="http://schemas.openxmlformats.org/officeDocument/2006/relationships/image" Target="../media/image3.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8.jpg"/><Relationship Id="rId3" Type="http://schemas.openxmlformats.org/officeDocument/2006/relationships/image" Target="../media/image3.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9.jpg"/><Relationship Id="rId3" Type="http://schemas.openxmlformats.org/officeDocument/2006/relationships/image" Target="../media/image3.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0.jpg"/><Relationship Id="rId3" Type="http://schemas.openxmlformats.org/officeDocument/2006/relationships/image" Target="../media/image3.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1.jpg"/><Relationship Id="rId3" Type="http://schemas.openxmlformats.org/officeDocument/2006/relationships/image" Target="../media/image3.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2.jpg"/><Relationship Id="rId3" Type="http://schemas.openxmlformats.org/officeDocument/2006/relationships/image" Target="../media/image3.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3.jpg"/><Relationship Id="rId3" Type="http://schemas.openxmlformats.org/officeDocument/2006/relationships/image" Target="../media/image3.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4.jpg"/><Relationship Id="rId3" Type="http://schemas.openxmlformats.org/officeDocument/2006/relationships/image" Target="../media/image3.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5.jpg"/><Relationship Id="rId3" Type="http://schemas.openxmlformats.org/officeDocument/2006/relationships/image" Target="../media/image3.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6.jpg"/><Relationship Id="rId3" Type="http://schemas.openxmlformats.org/officeDocument/2006/relationships/image" Target="../media/image3.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7.jpg"/><Relationship Id="rId3" Type="http://schemas.openxmlformats.org/officeDocument/2006/relationships/image" Target="../media/image3.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8.jpg"/><Relationship Id="rId3" Type="http://schemas.openxmlformats.org/officeDocument/2006/relationships/image" Target="../media/image3.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9.jpg"/><Relationship Id="rId3" Type="http://schemas.openxmlformats.org/officeDocument/2006/relationships/image" Target="../media/image3.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0.jpg"/><Relationship Id="rId3" Type="http://schemas.openxmlformats.org/officeDocument/2006/relationships/image" Target="../media/image3.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1.jpg"/><Relationship Id="rId3" Type="http://schemas.openxmlformats.org/officeDocument/2006/relationships/image" Target="../media/image3.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2.jpg"/><Relationship Id="rId3" Type="http://schemas.openxmlformats.org/officeDocument/2006/relationships/image" Target="../media/image3.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3.jpg"/><Relationship Id="rId3" Type="http://schemas.openxmlformats.org/officeDocument/2006/relationships/image" Target="../media/image3.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4.jpg"/><Relationship Id="rId3" Type="http://schemas.openxmlformats.org/officeDocument/2006/relationships/image" Target="../media/image3.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5.jpg"/><Relationship Id="rId3" Type="http://schemas.openxmlformats.org/officeDocument/2006/relationships/image" Target="../media/image3.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6.jpg"/><Relationship Id="rId3" Type="http://schemas.openxmlformats.org/officeDocument/2006/relationships/image" Target="../media/image3.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7.jpg"/><Relationship Id="rId3" Type="http://schemas.openxmlformats.org/officeDocument/2006/relationships/image" Target="../media/image3.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8.jpg"/><Relationship Id="rId3" Type="http://schemas.openxmlformats.org/officeDocument/2006/relationships/image" Target="../media/image3.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9.jpg"/><Relationship Id="rId3" Type="http://schemas.openxmlformats.org/officeDocument/2006/relationships/image" Target="../media/image3.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0.jpg"/><Relationship Id="rId3" Type="http://schemas.openxmlformats.org/officeDocument/2006/relationships/image" Target="../media/image3.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1.jpg"/><Relationship Id="rId3" Type="http://schemas.openxmlformats.org/officeDocument/2006/relationships/image" Target="../media/image3.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2.jpg"/><Relationship Id="rId3" Type="http://schemas.openxmlformats.org/officeDocument/2006/relationships/image" Target="../media/image3.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3.jpg"/><Relationship Id="rId3" Type="http://schemas.openxmlformats.org/officeDocument/2006/relationships/image" Target="../media/image3.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4.jpg"/><Relationship Id="rId3" Type="http://schemas.openxmlformats.org/officeDocument/2006/relationships/image" Target="../media/image3.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5.jpg"/><Relationship Id="rId3" Type="http://schemas.openxmlformats.org/officeDocument/2006/relationships/image" Target="../media/image3.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6.jpg"/><Relationship Id="rId3" Type="http://schemas.openxmlformats.org/officeDocument/2006/relationships/image" Target="../media/image3.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7.jpg"/><Relationship Id="rId3" Type="http://schemas.openxmlformats.org/officeDocument/2006/relationships/image" Target="../media/image3.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8.jpg"/><Relationship Id="rId3" Type="http://schemas.openxmlformats.org/officeDocument/2006/relationships/image" Target="../media/image3.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9.jpg"/><Relationship Id="rId3" Type="http://schemas.openxmlformats.org/officeDocument/2006/relationships/image" Target="../media/image3.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0.jpg"/><Relationship Id="rId3" Type="http://schemas.openxmlformats.org/officeDocument/2006/relationships/image" Target="../media/image3.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1.jpg"/><Relationship Id="rId3" Type="http://schemas.openxmlformats.org/officeDocument/2006/relationships/image" Target="../media/image3.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2.jpg"/><Relationship Id="rId3" Type="http://schemas.openxmlformats.org/officeDocument/2006/relationships/image" Target="../media/image3.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3.jpg"/><Relationship Id="rId3" Type="http://schemas.openxmlformats.org/officeDocument/2006/relationships/image" Target="../media/image3.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4.jpg"/><Relationship Id="rId3" Type="http://schemas.openxmlformats.org/officeDocument/2006/relationships/image" Target="../media/image3.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5.jpg"/><Relationship Id="rId3" Type="http://schemas.openxmlformats.org/officeDocument/2006/relationships/image" Target="../media/image3.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6.jpg"/><Relationship Id="rId3" Type="http://schemas.openxmlformats.org/officeDocument/2006/relationships/image" Target="../media/image3.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7.jpg"/><Relationship Id="rId3" Type="http://schemas.openxmlformats.org/officeDocument/2006/relationships/image" Target="../media/image3.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8.jpg"/><Relationship Id="rId3" Type="http://schemas.openxmlformats.org/officeDocument/2006/relationships/image" Target="../media/image3.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9.jpg"/><Relationship Id="rId3" Type="http://schemas.openxmlformats.org/officeDocument/2006/relationships/image" Target="../media/image3.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0.jpg"/><Relationship Id="rId3" Type="http://schemas.openxmlformats.org/officeDocument/2006/relationships/image" Target="../media/image3.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1.png"/><Relationship Id="rId3" Type="http://schemas.openxmlformats.org/officeDocument/2006/relationships/image" Target="../media/image3.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2.jpg"/><Relationship Id="rId3" Type="http://schemas.openxmlformats.org/officeDocument/2006/relationships/image" Target="../media/image3.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3.jpg"/><Relationship Id="rId3" Type="http://schemas.openxmlformats.org/officeDocument/2006/relationships/image" Target="../media/image3.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4.png"/><Relationship Id="rId3" Type="http://schemas.openxmlformats.org/officeDocument/2006/relationships/image" Target="../media/image3.jp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5.jpg"/><Relationship Id="rId3" Type="http://schemas.openxmlformats.org/officeDocument/2006/relationships/image" Target="../media/image3.jp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6.jpg"/><Relationship Id="rId3" Type="http://schemas.openxmlformats.org/officeDocument/2006/relationships/image" Target="../media/image3.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7.jpg"/><Relationship Id="rId3" Type="http://schemas.openxmlformats.org/officeDocument/2006/relationships/image" Target="../media/image3.jp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8.jpg"/><Relationship Id="rId3" Type="http://schemas.openxmlformats.org/officeDocument/2006/relationships/image" Target="../media/image3.jp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9.jpg"/><Relationship Id="rId3" Type="http://schemas.openxmlformats.org/officeDocument/2006/relationships/image" Target="../media/image3.jp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0.jpg"/><Relationship Id="rId3" Type="http://schemas.openxmlformats.org/officeDocument/2006/relationships/image" Target="../media/image3.jp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1.jpg"/><Relationship Id="rId3" Type="http://schemas.openxmlformats.org/officeDocument/2006/relationships/image" Target="../media/image3.jp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2.jpg"/><Relationship Id="rId3" Type="http://schemas.openxmlformats.org/officeDocument/2006/relationships/image" Target="../media/image3.jp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3.jpg"/><Relationship Id="rId3" Type="http://schemas.openxmlformats.org/officeDocument/2006/relationships/image" Target="../media/image3.jp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4.jpg"/><Relationship Id="rId3" Type="http://schemas.openxmlformats.org/officeDocument/2006/relationships/image" Target="../media/image3.jp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5.jpg"/><Relationship Id="rId3" Type="http://schemas.openxmlformats.org/officeDocument/2006/relationships/image" Target="../media/image3.jp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6.jpg"/><Relationship Id="rId3" Type="http://schemas.openxmlformats.org/officeDocument/2006/relationships/image" Target="../media/image3.jp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7.jpg"/><Relationship Id="rId3" Type="http://schemas.openxmlformats.org/officeDocument/2006/relationships/image" Target="../media/image3.jp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8.jpg"/><Relationship Id="rId3" Type="http://schemas.openxmlformats.org/officeDocument/2006/relationships/image" Target="../media/image3.jp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9.jpg"/><Relationship Id="rId3" Type="http://schemas.openxmlformats.org/officeDocument/2006/relationships/image" Target="../media/image3.jp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0.jpg"/><Relationship Id="rId3" Type="http://schemas.openxmlformats.org/officeDocument/2006/relationships/image" Target="../media/image3.jp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1.jpg"/><Relationship Id="rId3" Type="http://schemas.openxmlformats.org/officeDocument/2006/relationships/image" Target="../media/image3.jp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2.jpg"/><Relationship Id="rId3" Type="http://schemas.openxmlformats.org/officeDocument/2006/relationships/image" Target="../media/image3.jp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3.jpg"/><Relationship Id="rId3" Type="http://schemas.openxmlformats.org/officeDocument/2006/relationships/image" Target="../media/image3.jp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4.jpg"/><Relationship Id="rId3" Type="http://schemas.openxmlformats.org/officeDocument/2006/relationships/image" Target="../media/image3.jp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5.jpg"/><Relationship Id="rId3" Type="http://schemas.openxmlformats.org/officeDocument/2006/relationships/image" Target="../media/image3.jp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6.jpg"/><Relationship Id="rId3" Type="http://schemas.openxmlformats.org/officeDocument/2006/relationships/image" Target="../media/image3.jp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7.jpg"/><Relationship Id="rId3" Type="http://schemas.openxmlformats.org/officeDocument/2006/relationships/image" Target="../media/image3.jp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8.jpg"/><Relationship Id="rId3" Type="http://schemas.openxmlformats.org/officeDocument/2006/relationships/image" Target="../media/image3.jp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9.jpg"/><Relationship Id="rId3" Type="http://schemas.openxmlformats.org/officeDocument/2006/relationships/image" Target="../media/image3.jp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0.jpg"/><Relationship Id="rId3" Type="http://schemas.openxmlformats.org/officeDocument/2006/relationships/image" Target="../media/image3.jp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1.jpg"/><Relationship Id="rId3" Type="http://schemas.openxmlformats.org/officeDocument/2006/relationships/image" Target="../media/image3.jp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2.jpg"/><Relationship Id="rId3" Type="http://schemas.openxmlformats.org/officeDocument/2006/relationships/image" Target="../media/image3.jp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3.jpg"/><Relationship Id="rId3" Type="http://schemas.openxmlformats.org/officeDocument/2006/relationships/image" Target="../media/image3.jp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4.jpg"/><Relationship Id="rId3" Type="http://schemas.openxmlformats.org/officeDocument/2006/relationships/image" Target="../media/image3.jp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5.jpg"/><Relationship Id="rId3" Type="http://schemas.openxmlformats.org/officeDocument/2006/relationships/image" Target="../media/image3.jp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6.jpg"/><Relationship Id="rId3" Type="http://schemas.openxmlformats.org/officeDocument/2006/relationships/image" Target="../media/image3.jp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7.jpg"/><Relationship Id="rId3" Type="http://schemas.openxmlformats.org/officeDocument/2006/relationships/image" Target="../media/image3.jp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8.jpg"/><Relationship Id="rId3" Type="http://schemas.openxmlformats.org/officeDocument/2006/relationships/image" Target="../media/image3.jp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9.jpg"/><Relationship Id="rId3" Type="http://schemas.openxmlformats.org/officeDocument/2006/relationships/image" Target="../media/image3.jp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0.jpg"/><Relationship Id="rId3" Type="http://schemas.openxmlformats.org/officeDocument/2006/relationships/image" Target="../media/image3.jp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1.jpg"/><Relationship Id="rId3" Type="http://schemas.openxmlformats.org/officeDocument/2006/relationships/image" Target="../media/image3.jp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2.jpg"/><Relationship Id="rId3" Type="http://schemas.openxmlformats.org/officeDocument/2006/relationships/image" Target="../media/image3.jp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3.jpg"/><Relationship Id="rId3" Type="http://schemas.openxmlformats.org/officeDocument/2006/relationships/image" Target="../media/image3.jp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4.jpg"/><Relationship Id="rId3" Type="http://schemas.openxmlformats.org/officeDocument/2006/relationships/image" Target="../media/image3.jp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5.jpg"/><Relationship Id="rId3" Type="http://schemas.openxmlformats.org/officeDocument/2006/relationships/image" Target="../media/image3.jp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6.jpg"/><Relationship Id="rId3" Type="http://schemas.openxmlformats.org/officeDocument/2006/relationships/image" Target="../media/image3.jp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7.jpg"/><Relationship Id="rId3" Type="http://schemas.openxmlformats.org/officeDocument/2006/relationships/image" Target="../media/image3.jp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8.jpg"/><Relationship Id="rId3" Type="http://schemas.openxmlformats.org/officeDocument/2006/relationships/image" Target="../media/image3.jp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9.jpg"/><Relationship Id="rId3" Type="http://schemas.openxmlformats.org/officeDocument/2006/relationships/image" Target="../media/image3.jp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0.jpg"/><Relationship Id="rId3" Type="http://schemas.openxmlformats.org/officeDocument/2006/relationships/image" Target="../media/image3.jp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1.jpg"/><Relationship Id="rId3" Type="http://schemas.openxmlformats.org/officeDocument/2006/relationships/image" Target="../media/image3.jp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2.jpg"/><Relationship Id="rId3" Type="http://schemas.openxmlformats.org/officeDocument/2006/relationships/image" Target="../media/image3.jp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3.jpg"/><Relationship Id="rId3" Type="http://schemas.openxmlformats.org/officeDocument/2006/relationships/image" Target="../media/image3.jp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4.jpg"/><Relationship Id="rId3" Type="http://schemas.openxmlformats.org/officeDocument/2006/relationships/image" Target="../media/image3.jp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5.jpg"/><Relationship Id="rId3" Type="http://schemas.openxmlformats.org/officeDocument/2006/relationships/image" Target="../media/image3.jp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6.jpg"/><Relationship Id="rId3" Type="http://schemas.openxmlformats.org/officeDocument/2006/relationships/image" Target="../media/image3.jp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7.jpg"/><Relationship Id="rId3" Type="http://schemas.openxmlformats.org/officeDocument/2006/relationships/image" Target="../media/image3.jp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8.jpg"/><Relationship Id="rId3" Type="http://schemas.openxmlformats.org/officeDocument/2006/relationships/image" Target="../media/image3.jp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9.jpg"/><Relationship Id="rId3" Type="http://schemas.openxmlformats.org/officeDocument/2006/relationships/image" Target="../media/image3.jp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0.jpg"/><Relationship Id="rId3" Type="http://schemas.openxmlformats.org/officeDocument/2006/relationships/image" Target="../media/image3.jp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1.jpg"/><Relationship Id="rId3" Type="http://schemas.openxmlformats.org/officeDocument/2006/relationships/image" Target="../media/image3.jp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2.jpg"/><Relationship Id="rId3" Type="http://schemas.openxmlformats.org/officeDocument/2006/relationships/image" Target="../media/image3.jp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3.jpg"/><Relationship Id="rId3" Type="http://schemas.openxmlformats.org/officeDocument/2006/relationships/image" Target="../media/image3.jp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4.jpg"/><Relationship Id="rId3" Type="http://schemas.openxmlformats.org/officeDocument/2006/relationships/image" Target="../media/image3.jp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5.jpg"/><Relationship Id="rId3" Type="http://schemas.openxmlformats.org/officeDocument/2006/relationships/image" Target="../media/image3.jp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6.jpg"/><Relationship Id="rId3" Type="http://schemas.openxmlformats.org/officeDocument/2006/relationships/image" Target="../media/image3.jp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7.jpg"/><Relationship Id="rId3" Type="http://schemas.openxmlformats.org/officeDocument/2006/relationships/image" Target="../media/image3.jp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8.jpg"/><Relationship Id="rId3" Type="http://schemas.openxmlformats.org/officeDocument/2006/relationships/image" Target="../media/image3.jp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9.jpg"/><Relationship Id="rId3" Type="http://schemas.openxmlformats.org/officeDocument/2006/relationships/image" Target="../media/image3.jp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0.jpg"/><Relationship Id="rId3" Type="http://schemas.openxmlformats.org/officeDocument/2006/relationships/image" Target="../media/image3.jp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1.jpg"/><Relationship Id="rId3" Type="http://schemas.openxmlformats.org/officeDocument/2006/relationships/image" Target="../media/image3.jp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2.jpg"/><Relationship Id="rId3" Type="http://schemas.openxmlformats.org/officeDocument/2006/relationships/image" Target="../media/image3.jp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3.jpg"/><Relationship Id="rId3" Type="http://schemas.openxmlformats.org/officeDocument/2006/relationships/image" Target="../media/image3.jp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4.jpg"/><Relationship Id="rId3" Type="http://schemas.openxmlformats.org/officeDocument/2006/relationships/image" Target="../media/image3.jp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5.jpg"/><Relationship Id="rId3" Type="http://schemas.openxmlformats.org/officeDocument/2006/relationships/image" Target="../media/image3.jp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6.jpg"/><Relationship Id="rId3" Type="http://schemas.openxmlformats.org/officeDocument/2006/relationships/image" Target="../media/image3.jp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7.jpg"/><Relationship Id="rId3" Type="http://schemas.openxmlformats.org/officeDocument/2006/relationships/image" Target="../media/image3.jp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8.jpg"/><Relationship Id="rId3" Type="http://schemas.openxmlformats.org/officeDocument/2006/relationships/image" Target="../media/image3.jp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9.jpg"/><Relationship Id="rId3" Type="http://schemas.openxmlformats.org/officeDocument/2006/relationships/image" Target="../media/image3.jp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0.png"/><Relationship Id="rId3" Type="http://schemas.openxmlformats.org/officeDocument/2006/relationships/image" Target="../media/image3.jp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1.jpg"/><Relationship Id="rId3" Type="http://schemas.openxmlformats.org/officeDocument/2006/relationships/hyperlink" Target="mailto:formacion@cruzroja.es" TargetMode="External"/><Relationship Id="rId4" Type="http://schemas.openxmlformats.org/officeDocument/2006/relationships/hyperlink" Target="http://www.cruzroja.es" TargetMode="External"/><Relationship Id="rId5" Type="http://schemas.openxmlformats.org/officeDocument/2006/relationships/image" Target="../media/image3.jp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2.jpg"/><Relationship Id="rId3" Type="http://schemas.openxmlformats.org/officeDocument/2006/relationships/image" Target="../media/image3.jp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3.png"/><Relationship Id="rId3" Type="http://schemas.openxmlformats.org/officeDocument/2006/relationships/image" Target="../media/image3.jp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4.png"/><Relationship Id="rId3" Type="http://schemas.openxmlformats.org/officeDocument/2006/relationships/image" Target="../media/image3.jp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5.png"/><Relationship Id="rId3" Type="http://schemas.openxmlformats.org/officeDocument/2006/relationships/image" Target="../media/image3.jp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6.png"/><Relationship Id="rId3" Type="http://schemas.openxmlformats.org/officeDocument/2006/relationships/image" Target="../media/image3.jp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7.png"/><Relationship Id="rId3" Type="http://schemas.openxmlformats.org/officeDocument/2006/relationships/image" Target="../media/image3.jp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7.png"/><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19" name="object 19"/>
          <p:cNvSpPr txBox="1"/>
          <p:nvPr/>
        </p:nvSpPr>
        <p:spPr>
          <a:xfrm>
            <a:off x="5799836" y="349840"/>
            <a:ext cx="1" cy="1"/>
          </a:xfrm>
          <a:prstGeom prst="rect">
            <a:avLst/>
          </a:prstGeom>
        </p:spPr>
        <p:txBody>
          <a:bodyPr wrap="square" lIns="0" tIns="13589" rIns="0" bIns="0" rtlCol="0">
            <a:noAutofit/>
          </a:bodyPr>
          <a:lstStyle/>
          <a:p>
            <a:pPr marL="12700">
              <a:lnSpc>
                <a:spcPts val="2140"/>
              </a:lnSpc>
            </a:pPr>
            <a:r>
              <a:rPr sz="2000" spc="-400" dirty="0" smtClean="0">
                <a:solidFill>
                  <a:srgbClr val="CC3128"/>
                </a:solidFill>
                <a:latin typeface="Times New Roman"/>
                <a:cs typeface="Times New Roman"/>
              </a:rPr>
              <a:t>1111</a:t>
            </a:r>
            <a:endParaRPr sz="2000">
              <a:latin typeface="Times New Roman"/>
              <a:cs typeface="Times New Roman"/>
            </a:endParaRPr>
          </a:p>
        </p:txBody>
      </p:sp>
      <p:sp>
        <p:nvSpPr>
          <p:cNvPr id="18" name="object 18"/>
          <p:cNvSpPr txBox="1"/>
          <p:nvPr/>
        </p:nvSpPr>
        <p:spPr>
          <a:xfrm>
            <a:off x="10467252" y="513722"/>
            <a:ext cx="453996" cy="406400"/>
          </a:xfrm>
          <a:prstGeom prst="rect">
            <a:avLst/>
          </a:prstGeom>
        </p:spPr>
        <p:txBody>
          <a:bodyPr wrap="square" lIns="0" tIns="20097" rIns="0" bIns="0" rtlCol="0">
            <a:noAutofit/>
          </a:bodyPr>
          <a:lstStyle/>
          <a:p>
            <a:pPr marL="12700">
              <a:lnSpc>
                <a:spcPts val="3165"/>
              </a:lnSpc>
              <a:spcAft>
                <a:spcPts val="300"/>
              </a:spcAft>
            </a:pPr>
            <a:r>
              <a:rPr sz="3000" dirty="0" smtClean="0" b="1">
                <a:solidFill>
                  <a:srgbClr val="1E374E"/>
                </a:solidFill>
                <a:latin typeface="Aptos"/>
                <a:cs typeface="Arial"/>
              </a:rPr>
              <a:t>+</a:t>
            </a:r>
            <a:endParaRPr sz="3000">
              <a:latin typeface="Arial"/>
              <a:cs typeface="Arial"/>
            </a:endParaRPr>
          </a:p>
        </p:txBody>
      </p:sp>
      <p:sp>
        <p:nvSpPr>
          <p:cNvPr id="17" name="object 17"/>
          <p:cNvSpPr txBox="1"/>
          <p:nvPr/>
        </p:nvSpPr>
        <p:spPr>
          <a:xfrm>
            <a:off x="8305047" y="698768"/>
            <a:ext cx="1670115" cy="787400"/>
          </a:xfrm>
          <a:prstGeom prst="rect">
            <a:avLst/>
          </a:prstGeom>
        </p:spPr>
        <p:txBody>
          <a:bodyPr wrap="square" lIns="0" tIns="39370" rIns="0" bIns="0" rtlCol="0">
            <a:noAutofit/>
          </a:bodyPr>
          <a:lstStyle/>
          <a:p>
            <a:pPr marL="12700">
              <a:lnSpc>
                <a:spcPts val="6200"/>
              </a:lnSpc>
              <a:spcAft>
                <a:spcPts val="300"/>
              </a:spcAft>
            </a:pPr>
            <a:r>
              <a:rPr sz="6000" spc="-1313" dirty="0" smtClean="0" b="1">
                <a:solidFill>
                  <a:srgbClr val="1E374E"/>
                </a:solidFill>
                <a:latin typeface="Aptos"/>
                <a:cs typeface="Arial"/>
              </a:rPr>
              <a:t>,</a:t>
            </a:r>
            <a:r>
              <a:rPr sz="6000" spc="-1313" dirty="0" err="1" smtClean="0" b="1">
                <a:solidFill>
                  <a:srgbClr val="1E374E"/>
                </a:solidFill>
                <a:latin typeface="Aptos"/>
                <a:cs typeface="Arial"/>
              </a:rPr>
              <a:t>t</a:t>
            </a:r>
            <a:r>
              <a:rPr sz="6000" spc="-1313" dirty="0" err="1" smtClean="0" b="1">
                <a:solidFill>
                  <a:srgbClr val="1E374E"/>
                </a:solidFill>
                <a:latin typeface="Aptos"/>
                <a:cs typeface="Arial"/>
              </a:rPr>
              <a:t>,</a:t>
            </a:r>
            <a:r>
              <a:rPr sz="6000" spc="-1313" dirty="0" err="1" smtClean="0" b="1">
                <a:solidFill>
                  <a:srgbClr val="1E374E"/>
                </a:solidFill>
                <a:latin typeface="Aptos"/>
                <a:cs typeface="Arial"/>
              </a:rPr>
              <a:t>L</a:t>
            </a:r>
            <a:endParaRPr sz="6000" dirty="0">
              <a:latin typeface="Arial"/>
              <a:cs typeface="Arial"/>
            </a:endParaRPr>
          </a:p>
        </p:txBody>
      </p:sp>
      <p:sp>
        <p:nvSpPr>
          <p:cNvPr id="16" name="object 16"/>
          <p:cNvSpPr txBox="1"/>
          <p:nvPr/>
        </p:nvSpPr>
        <p:spPr>
          <a:xfrm>
            <a:off x="7329932" y="777280"/>
            <a:ext cx="1161932" cy="342900"/>
          </a:xfrm>
          <a:prstGeom prst="rect">
            <a:avLst/>
          </a:prstGeom>
        </p:spPr>
        <p:txBody>
          <a:bodyPr wrap="square" lIns="0" tIns="16827" rIns="0" bIns="0" rtlCol="0">
            <a:noAutofit/>
          </a:bodyPr>
          <a:lstStyle/>
          <a:p>
            <a:pPr marL="12700">
              <a:lnSpc>
                <a:spcPts val="2650"/>
              </a:lnSpc>
              <a:spcAft>
                <a:spcPts val="300"/>
              </a:spcAft>
            </a:pPr>
            <a:r>
              <a:rPr sz="2500" b="1" spc="-159" dirty="0" smtClean="0">
                <a:solidFill>
                  <a:srgbClr val="1E374E"/>
                </a:solidFill>
                <a:latin typeface="Aptos"/>
                <a:cs typeface="Times New Roman"/>
              </a:rPr>
              <a:t>Primeros</a:t>
            </a:r>
            <a:endParaRPr sz="2500">
              <a:latin typeface="Times New Roman"/>
              <a:cs typeface="Times New Roman"/>
            </a:endParaRPr>
          </a:p>
        </p:txBody>
      </p:sp>
      <p:sp>
        <p:nvSpPr>
          <p:cNvPr id="15" name="object 15"/>
          <p:cNvSpPr txBox="1"/>
          <p:nvPr/>
        </p:nvSpPr>
        <p:spPr>
          <a:xfrm>
            <a:off x="8521700" y="777280"/>
            <a:ext cx="1043060" cy="342900"/>
          </a:xfrm>
          <a:prstGeom prst="rect">
            <a:avLst/>
          </a:prstGeom>
        </p:spPr>
        <p:txBody>
          <a:bodyPr wrap="square" lIns="0" tIns="16827" rIns="0" bIns="0" rtlCol="0">
            <a:noAutofit/>
          </a:bodyPr>
          <a:lstStyle/>
          <a:p>
            <a:pPr marL="12700">
              <a:lnSpc>
                <a:spcPts val="2650"/>
              </a:lnSpc>
              <a:spcAft>
                <a:spcPts val="300"/>
              </a:spcAft>
            </a:pPr>
            <a:r>
              <a:rPr sz="2500" b="1" spc="-138" dirty="0" smtClean="0">
                <a:solidFill>
                  <a:srgbClr val="1E374E"/>
                </a:solidFill>
                <a:latin typeface="Aptos"/>
                <a:cs typeface="Times New Roman"/>
              </a:rPr>
              <a:t>Auxilios</a:t>
            </a:r>
            <a:endParaRPr sz="2500">
              <a:latin typeface="Times New Roman"/>
              <a:cs typeface="Times New Roman"/>
            </a:endParaRPr>
          </a:p>
        </p:txBody>
      </p:sp>
      <p:sp>
        <p:nvSpPr>
          <p:cNvPr id="14" name="object 14"/>
          <p:cNvSpPr txBox="1"/>
          <p:nvPr/>
        </p:nvSpPr>
        <p:spPr>
          <a:xfrm>
            <a:off x="9606788" y="777280"/>
            <a:ext cx="969251" cy="342900"/>
          </a:xfrm>
          <a:prstGeom prst="rect">
            <a:avLst/>
          </a:prstGeom>
        </p:spPr>
        <p:txBody>
          <a:bodyPr wrap="square" lIns="0" tIns="16827" rIns="0" bIns="0" rtlCol="0">
            <a:noAutofit/>
          </a:bodyPr>
          <a:lstStyle/>
          <a:p>
            <a:pPr marL="12700">
              <a:lnSpc>
                <a:spcPts val="2650"/>
              </a:lnSpc>
              <a:spcAft>
                <a:spcPts val="300"/>
              </a:spcAft>
            </a:pPr>
            <a:r>
              <a:rPr sz="2500" b="1" spc="-122" dirty="0" smtClean="0">
                <a:solidFill>
                  <a:srgbClr val="1E374E"/>
                </a:solidFill>
                <a:latin typeface="Aptos"/>
                <a:cs typeface="Times New Roman"/>
              </a:rPr>
              <a:t>Básicos</a:t>
            </a:r>
            <a:endParaRPr sz="2500">
              <a:latin typeface="Times New Roman"/>
              <a:cs typeface="Times New Roman"/>
            </a:endParaRPr>
          </a:p>
        </p:txBody>
      </p:sp>
      <p:sp>
        <p:nvSpPr>
          <p:cNvPr id="13" name="object 13"/>
          <p:cNvSpPr txBox="1"/>
          <p:nvPr/>
        </p:nvSpPr>
        <p:spPr>
          <a:xfrm>
            <a:off x="10697972" y="777280"/>
            <a:ext cx="246148" cy="544569"/>
          </a:xfrm>
          <a:prstGeom prst="rect">
            <a:avLst/>
          </a:prstGeom>
        </p:spPr>
        <p:txBody>
          <a:bodyPr wrap="square" lIns="0" tIns="16827" rIns="0" bIns="0" rtlCol="0">
            <a:noAutofit/>
          </a:bodyPr>
          <a:lstStyle/>
          <a:p>
            <a:pPr marR="12700" algn="r">
              <a:lnSpc>
                <a:spcPts val="2650"/>
              </a:lnSpc>
              <a:spcAft>
                <a:spcPts val="300"/>
              </a:spcAft>
            </a:pPr>
            <a:r>
              <a:rPr sz="2500" b="1" spc="1044" dirty="0" smtClean="0">
                <a:solidFill>
                  <a:srgbClr val="1E374E"/>
                </a:solidFill>
                <a:latin typeface="Aptos"/>
                <a:cs typeface="Times New Roman"/>
              </a:rPr>
              <a:t>\</a:t>
            </a:r>
            <a:endParaRPr sz="2500">
              <a:latin typeface="Times New Roman"/>
              <a:cs typeface="Times New Roman"/>
            </a:endParaRPr>
          </a:p>
          <a:p>
            <a:pPr marR="30676" algn="r">
              <a:lnSpc>
                <a:spcPct val="95825"/>
              </a:lnSpc>
              <a:spcBef>
                <a:spcPts val="499"/>
              </a:spcBef>
              <a:spcAft>
                <a:spcPts val="300"/>
              </a:spcAft>
            </a:pPr>
            <a:r>
              <a:rPr sz="1600" spc="30" dirty="0" smtClean="0" b="1">
                <a:solidFill>
                  <a:srgbClr val="1E374E"/>
                </a:solidFill>
                <a:latin typeface="Aptos"/>
                <a:cs typeface="Times New Roman"/>
              </a:rPr>
              <a:t>\</a:t>
            </a:r>
            <a:endParaRPr sz="800">
              <a:latin typeface="Times New Roman"/>
              <a:cs typeface="Times New Roman"/>
            </a:endParaRPr>
          </a:p>
        </p:txBody>
      </p:sp>
      <p:sp>
        <p:nvSpPr>
          <p:cNvPr id="12" name="object 12"/>
          <p:cNvSpPr txBox="1"/>
          <p:nvPr/>
        </p:nvSpPr>
        <p:spPr>
          <a:xfrm>
            <a:off x="10911332" y="1284569"/>
            <a:ext cx="122893" cy="139700"/>
          </a:xfrm>
          <a:prstGeom prst="rect">
            <a:avLst/>
          </a:prstGeom>
        </p:spPr>
        <p:txBody>
          <a:bodyPr wrap="square" lIns="0" tIns="6477" rIns="0" bIns="0" rtlCol="0">
            <a:noAutofit/>
          </a:bodyPr>
          <a:lstStyle/>
          <a:p>
            <a:pPr marL="12700">
              <a:lnSpc>
                <a:spcPts val="1019"/>
              </a:lnSpc>
              <a:spcAft>
                <a:spcPts val="300"/>
              </a:spcAft>
            </a:pPr>
            <a:r>
              <a:rPr sz="1600" spc="66" dirty="0" smtClean="0" b="1">
                <a:solidFill>
                  <a:srgbClr val="1E374E"/>
                </a:solidFill>
                <a:latin typeface="Aptos"/>
                <a:cs typeface="Arial"/>
              </a:rPr>
              <a:t>\\</a:t>
            </a:r>
            <a:endParaRPr sz="900">
              <a:latin typeface="Arial"/>
              <a:cs typeface="Arial"/>
            </a:endParaRPr>
          </a:p>
        </p:txBody>
      </p:sp>
      <p:sp>
        <p:nvSpPr>
          <p:cNvPr id="11" name="object 11"/>
          <p:cNvSpPr txBox="1"/>
          <p:nvPr/>
        </p:nvSpPr>
        <p:spPr>
          <a:xfrm>
            <a:off x="4103028" y="3646722"/>
            <a:ext cx="2405161" cy="939800"/>
          </a:xfrm>
          <a:prstGeom prst="rect">
            <a:avLst/>
          </a:prstGeom>
        </p:spPr>
        <p:txBody>
          <a:bodyPr wrap="square" lIns="0" tIns="46990" rIns="0" bIns="0" rtlCol="0">
            <a:noAutofit/>
          </a:bodyPr>
          <a:lstStyle/>
          <a:p>
            <a:pPr marL="12700">
              <a:lnSpc>
                <a:spcPts val="7400"/>
              </a:lnSpc>
              <a:spcAft>
                <a:spcPts val="300"/>
              </a:spcAft>
            </a:pPr>
            <a:r>
              <a:rPr sz="2016" spc="-137" baseline="219825" dirty="0" smtClean="0">
                <a:solidFill>
                  <a:srgbClr val="262C32"/>
                </a:solidFill>
                <a:latin typeface="Aptos"/>
                <a:cs typeface="Times New Roman"/>
              </a:rPr>
              <a:t>:</a:t>
            </a:r>
            <a:endParaRPr sz="1200" dirty="0">
              <a:latin typeface="Times New Roman"/>
              <a:cs typeface="Times New Roman"/>
            </a:endParaRPr>
          </a:p>
        </p:txBody>
      </p:sp>
      <p:sp>
        <p:nvSpPr>
          <p:cNvPr id="10" name="object 10"/>
          <p:cNvSpPr txBox="1"/>
          <p:nvPr/>
        </p:nvSpPr>
        <p:spPr>
          <a:xfrm>
            <a:off x="4082629" y="4235627"/>
            <a:ext cx="887060" cy="673100"/>
          </a:xfrm>
          <a:prstGeom prst="rect">
            <a:avLst/>
          </a:prstGeom>
        </p:spPr>
        <p:txBody>
          <a:bodyPr wrap="square" lIns="0" tIns="33655" rIns="0" bIns="0" rtlCol="0">
            <a:noAutofit/>
          </a:bodyPr>
          <a:lstStyle/>
          <a:p>
            <a:pPr marL="12700">
              <a:lnSpc>
                <a:spcPts val="5300"/>
              </a:lnSpc>
            </a:pPr>
            <a:endParaRPr sz="5100" dirty="0">
              <a:latin typeface="Arial"/>
              <a:cs typeface="Arial"/>
            </a:endParaRPr>
          </a:p>
        </p:txBody>
      </p:sp>
      <p:sp>
        <p:nvSpPr>
          <p:cNvPr id="9" name="object 9"/>
          <p:cNvSpPr txBox="1"/>
          <p:nvPr/>
        </p:nvSpPr>
        <p:spPr>
          <a:xfrm>
            <a:off x="4934252" y="4250383"/>
            <a:ext cx="1956097" cy="254000"/>
          </a:xfrm>
          <a:prstGeom prst="rect">
            <a:avLst/>
          </a:prstGeom>
        </p:spPr>
        <p:txBody>
          <a:bodyPr wrap="square" lIns="0" tIns="12319" rIns="0" bIns="0" rtlCol="0">
            <a:noAutofit/>
          </a:bodyPr>
          <a:lstStyle/>
          <a:p>
            <a:pPr marL="12700">
              <a:lnSpc>
                <a:spcPts val="1939"/>
              </a:lnSpc>
            </a:pPr>
            <a:endParaRPr sz="1800" dirty="0">
              <a:latin typeface="Times New Roman"/>
              <a:cs typeface="Times New Roman"/>
            </a:endParaRPr>
          </a:p>
        </p:txBody>
      </p:sp>
      <p:sp>
        <p:nvSpPr>
          <p:cNvPr id="7" name="object 7"/>
          <p:cNvSpPr txBox="1"/>
          <p:nvPr/>
        </p:nvSpPr>
        <p:spPr>
          <a:xfrm>
            <a:off x="4934252" y="4789338"/>
            <a:ext cx="1769583" cy="152400"/>
          </a:xfrm>
          <a:prstGeom prst="rect">
            <a:avLst/>
          </a:prstGeom>
        </p:spPr>
        <p:txBody>
          <a:bodyPr wrap="square" lIns="0" tIns="7111" rIns="0" bIns="0" rtlCol="0">
            <a:noAutofit/>
          </a:bodyPr>
          <a:lstStyle/>
          <a:p>
            <a:pPr marL="12700">
              <a:lnSpc>
                <a:spcPts val="1120"/>
              </a:lnSpc>
            </a:pPr>
            <a:endParaRPr sz="1000" dirty="0">
              <a:latin typeface="Times New Roman"/>
              <a:cs typeface="Times New Roman"/>
            </a:endParaRPr>
          </a:p>
        </p:txBody>
      </p:sp>
      <p:sp>
        <p:nvSpPr>
          <p:cNvPr id="6" name="object 6"/>
          <p:cNvSpPr txBox="1"/>
          <p:nvPr/>
        </p:nvSpPr>
        <p:spPr>
          <a:xfrm>
            <a:off x="3863349" y="5863949"/>
            <a:ext cx="1703911" cy="901700"/>
          </a:xfrm>
          <a:prstGeom prst="rect">
            <a:avLst/>
          </a:prstGeom>
        </p:spPr>
        <p:txBody>
          <a:bodyPr wrap="square" lIns="0" tIns="45085" rIns="0" bIns="0" rtlCol="0">
            <a:noAutofit/>
          </a:bodyPr>
          <a:lstStyle/>
          <a:p>
            <a:pPr marL="12700">
              <a:lnSpc>
                <a:spcPts val="7100"/>
              </a:lnSpc>
            </a:pPr>
            <a:endParaRPr sz="1700" dirty="0">
              <a:latin typeface="Times New Roman"/>
              <a:cs typeface="Times New Roman"/>
            </a:endParaRPr>
          </a:p>
        </p:txBody>
      </p:sp>
      <p:sp>
        <p:nvSpPr>
          <p:cNvPr id="5" name="object 5"/>
          <p:cNvSpPr txBox="1"/>
          <p:nvPr/>
        </p:nvSpPr>
        <p:spPr>
          <a:xfrm>
            <a:off x="5439107" y="6400298"/>
            <a:ext cx="2084530" cy="241300"/>
          </a:xfrm>
          <a:prstGeom prst="rect">
            <a:avLst/>
          </a:prstGeom>
        </p:spPr>
        <p:txBody>
          <a:bodyPr wrap="square" lIns="0" tIns="11652" rIns="0" bIns="0" rtlCol="0">
            <a:noAutofit/>
          </a:bodyPr>
          <a:lstStyle/>
          <a:p>
            <a:pPr marL="12700">
              <a:lnSpc>
                <a:spcPts val="1835"/>
              </a:lnSpc>
            </a:pPr>
            <a:endParaRPr sz="1700" dirty="0">
              <a:latin typeface="Times New Roman"/>
              <a:cs typeface="Times New Roman"/>
            </a:endParaRPr>
          </a:p>
        </p:txBody>
      </p:sp>
      <p:sp>
        <p:nvSpPr>
          <p:cNvPr id="4" name="object 4"/>
          <p:cNvSpPr txBox="1"/>
          <p:nvPr/>
        </p:nvSpPr>
        <p:spPr>
          <a:xfrm>
            <a:off x="8274812" y="6711686"/>
            <a:ext cx="3302045" cy="863600"/>
          </a:xfrm>
          <a:prstGeom prst="rect">
            <a:avLst/>
          </a:prstGeom>
        </p:spPr>
        <p:txBody>
          <a:bodyPr wrap="square" lIns="0" tIns="43180" rIns="0" bIns="0" rtlCol="0">
            <a:noAutofit/>
          </a:bodyPr>
          <a:lstStyle/>
          <a:p>
            <a:pPr marL="12700">
              <a:lnSpc>
                <a:spcPts val="6800"/>
              </a:lnSpc>
              <a:spcAft>
                <a:spcPts val="300"/>
              </a:spcAft>
            </a:pPr>
            <a:r>
              <a:rPr sz="1200" spc="-188" dirty="0" smtClean="0">
                <a:solidFill>
                  <a:srgbClr val="262C32"/>
                </a:solidFill>
                <a:latin typeface="Aptos"/>
                <a:cs typeface="Times New Roman"/>
              </a:rPr>
              <a:t>C</a:t>
            </a:r>
            <a:r>
              <a:rPr sz="1200" spc="62" dirty="0" smtClean="0">
                <a:solidFill>
                  <a:srgbClr val="262C32"/>
                </a:solidFill>
                <a:latin typeface="Aptos"/>
                <a:cs typeface="Times New Roman"/>
              </a:rPr>
              <a:t>a</a:t>
            </a:r>
            <a:r>
              <a:rPr sz="1200" spc="4" dirty="0" smtClean="0">
                <a:solidFill>
                  <a:srgbClr val="262C32"/>
                </a:solidFill>
                <a:latin typeface="Aptos"/>
                <a:cs typeface="Times New Roman"/>
              </a:rPr>
              <a:t>d</a:t>
            </a:r>
            <a:r>
              <a:rPr sz="1200" spc="3" dirty="0" smtClean="0">
                <a:solidFill>
                  <a:srgbClr val="262C32"/>
                </a:solidFill>
                <a:latin typeface="Aptos"/>
                <a:cs typeface="Times New Roman"/>
              </a:rPr>
              <a:t>a</a:t>
            </a:r>
            <a:r>
              <a:rPr sz="1200" spc="94" dirty="0" smtClean="0">
                <a:solidFill>
                  <a:srgbClr val="262C32"/>
                </a:solidFill>
                <a:latin typeface="Aptos"/>
                <a:cs typeface="Times New Roman"/>
              </a:rPr>
              <a:t> </a:t>
            </a:r>
            <a:r>
              <a:rPr sz="1200" spc="0" dirty="0" smtClean="0">
                <a:solidFill>
                  <a:srgbClr val="262C32"/>
                </a:solidFill>
                <a:latin typeface="Aptos"/>
                <a:cs typeface="Times New Roman"/>
              </a:rPr>
              <a:t>vez</a:t>
            </a:r>
            <a:r>
              <a:rPr sz="1200" spc="44" dirty="0" smtClean="0">
                <a:solidFill>
                  <a:srgbClr val="262C32"/>
                </a:solidFill>
                <a:latin typeface="Aptos"/>
                <a:cs typeface="Times New Roman"/>
              </a:rPr>
              <a:t> </a:t>
            </a:r>
            <a:r>
              <a:rPr sz="1200" spc="14" dirty="0" smtClean="0">
                <a:solidFill>
                  <a:srgbClr val="262C32"/>
                </a:solidFill>
                <a:latin typeface="Aptos"/>
                <a:cs typeface="Times New Roman"/>
              </a:rPr>
              <a:t>m</a:t>
            </a:r>
            <a:r>
              <a:rPr sz="1200" spc="9" dirty="0" smtClean="0">
                <a:solidFill>
                  <a:srgbClr val="262C32"/>
                </a:solidFill>
                <a:latin typeface="Aptos"/>
                <a:cs typeface="Times New Roman"/>
              </a:rPr>
              <a:t>á</a:t>
            </a:r>
            <a:r>
              <a:rPr sz="1200" spc="0" dirty="0" smtClean="0">
                <a:solidFill>
                  <a:srgbClr val="262C32"/>
                </a:solidFill>
                <a:latin typeface="Aptos"/>
                <a:cs typeface="Times New Roman"/>
              </a:rPr>
              <a:t>s</a:t>
            </a:r>
            <a:r>
              <a:rPr sz="1200" spc="134" dirty="0" smtClean="0">
                <a:solidFill>
                  <a:srgbClr val="262C32"/>
                </a:solidFill>
                <a:latin typeface="Aptos"/>
                <a:cs typeface="Times New Roman"/>
              </a:rPr>
              <a:t> </a:t>
            </a:r>
            <a:r>
              <a:rPr sz="1200" spc="0" dirty="0" smtClean="0">
                <a:solidFill>
                  <a:srgbClr val="262C32"/>
                </a:solidFill>
                <a:latin typeface="Aptos"/>
                <a:cs typeface="Times New Roman"/>
              </a:rPr>
              <a:t>ce</a:t>
            </a:r>
            <a:r>
              <a:rPr sz="1200" spc="14" dirty="0" smtClean="0">
                <a:solidFill>
                  <a:srgbClr val="262C32"/>
                </a:solidFill>
                <a:latin typeface="Aptos"/>
                <a:cs typeface="Times New Roman"/>
              </a:rPr>
              <a:t>r</a:t>
            </a:r>
            <a:r>
              <a:rPr sz="1200" spc="4" dirty="0" smtClean="0">
                <a:solidFill>
                  <a:srgbClr val="262C32"/>
                </a:solidFill>
                <a:latin typeface="Aptos"/>
                <a:cs typeface="Times New Roman"/>
              </a:rPr>
              <a:t>c</a:t>
            </a:r>
            <a:r>
              <a:rPr sz="1200" spc="0" dirty="0" smtClean="0">
                <a:solidFill>
                  <a:srgbClr val="262C32"/>
                </a:solidFill>
                <a:latin typeface="Aptos"/>
                <a:cs typeface="Times New Roman"/>
              </a:rPr>
              <a:t>a</a:t>
            </a:r>
            <a:r>
              <a:rPr sz="1200" spc="163" dirty="0" smtClean="0">
                <a:solidFill>
                  <a:srgbClr val="262C32"/>
                </a:solidFill>
                <a:latin typeface="Aptos"/>
                <a:cs typeface="Times New Roman"/>
              </a:rPr>
              <a:t> </a:t>
            </a:r>
            <a:r>
              <a:rPr sz="1200" spc="4" dirty="0" smtClean="0">
                <a:solidFill>
                  <a:srgbClr val="262C32"/>
                </a:solidFill>
                <a:latin typeface="Aptos"/>
                <a:cs typeface="Times New Roman"/>
              </a:rPr>
              <a:t>d</a:t>
            </a:r>
            <a:r>
              <a:rPr sz="1200" spc="0" dirty="0" smtClean="0">
                <a:solidFill>
                  <a:srgbClr val="262C32"/>
                </a:solidFill>
                <a:latin typeface="Aptos"/>
                <a:cs typeface="Times New Roman"/>
              </a:rPr>
              <a:t>e</a:t>
            </a:r>
            <a:r>
              <a:rPr sz="1200" spc="50" dirty="0" smtClean="0">
                <a:solidFill>
                  <a:srgbClr val="262C32"/>
                </a:solidFill>
                <a:latin typeface="Aptos"/>
                <a:cs typeface="Times New Roman"/>
              </a:rPr>
              <a:t> </a:t>
            </a:r>
            <a:r>
              <a:rPr sz="1200" spc="4" dirty="0" smtClean="0">
                <a:solidFill>
                  <a:srgbClr val="262C32"/>
                </a:solidFill>
                <a:latin typeface="Aptos"/>
                <a:cs typeface="Times New Roman"/>
              </a:rPr>
              <a:t>l</a:t>
            </a:r>
            <a:r>
              <a:rPr sz="1200" spc="0" dirty="0" smtClean="0">
                <a:solidFill>
                  <a:srgbClr val="262C32"/>
                </a:solidFill>
                <a:latin typeface="Aptos"/>
                <a:cs typeface="Times New Roman"/>
              </a:rPr>
              <a:t>as</a:t>
            </a:r>
            <a:r>
              <a:rPr sz="1200" spc="125" dirty="0" smtClean="0">
                <a:solidFill>
                  <a:srgbClr val="262C32"/>
                </a:solidFill>
                <a:latin typeface="Aptos"/>
                <a:cs typeface="Times New Roman"/>
              </a:rPr>
              <a:t> </a:t>
            </a:r>
            <a:r>
              <a:rPr sz="1200" spc="4" dirty="0" smtClean="0">
                <a:solidFill>
                  <a:srgbClr val="262C32"/>
                </a:solidFill>
                <a:latin typeface="Aptos"/>
                <a:cs typeface="Times New Roman"/>
              </a:rPr>
              <a:t>p</a:t>
            </a:r>
            <a:r>
              <a:rPr sz="1200" spc="0" dirty="0" smtClean="0">
                <a:solidFill>
                  <a:srgbClr val="262C32"/>
                </a:solidFill>
                <a:latin typeface="Aptos"/>
                <a:cs typeface="Times New Roman"/>
              </a:rPr>
              <a:t>e</a:t>
            </a:r>
            <a:r>
              <a:rPr sz="1200" spc="9" dirty="0" smtClean="0">
                <a:solidFill>
                  <a:srgbClr val="262C32"/>
                </a:solidFill>
                <a:latin typeface="Aptos"/>
                <a:cs typeface="Times New Roman"/>
              </a:rPr>
              <a:t>r</a:t>
            </a:r>
            <a:r>
              <a:rPr sz="1200" spc="4" dirty="0" smtClean="0">
                <a:solidFill>
                  <a:srgbClr val="262C32"/>
                </a:solidFill>
                <a:latin typeface="Aptos"/>
                <a:cs typeface="Times New Roman"/>
              </a:rPr>
              <a:t>sona</a:t>
            </a:r>
            <a:r>
              <a:rPr sz="1200" spc="0" dirty="0" smtClean="0">
                <a:solidFill>
                  <a:srgbClr val="262C32"/>
                </a:solidFill>
                <a:latin typeface="Aptos"/>
                <a:cs typeface="Times New Roman"/>
              </a:rPr>
              <a:t>s  </a:t>
            </a:r>
            <a:r>
              <a:rPr sz="1200" spc="130" dirty="0" smtClean="0">
                <a:solidFill>
                  <a:srgbClr val="262C32"/>
                </a:solidFill>
                <a:latin typeface="Aptos"/>
                <a:cs typeface="Times New Roman"/>
              </a:rPr>
              <a:t> </a:t>
            </a:r>
            <a:r>
              <a:rPr sz="2200" spc="-495" dirty="0" smtClean="0">
                <a:solidFill>
                  <a:srgbClr val="262C32"/>
                </a:solidFill>
                <a:latin typeface="Aptos"/>
                <a:cs typeface="Arial"/>
              </a:rPr>
              <a:t>c:m</a:t>
            </a:r>
            <a:endParaRPr sz="6600">
              <a:latin typeface="Arial"/>
              <a:cs typeface="Arial"/>
            </a:endParaRPr>
          </a:p>
        </p:txBody>
      </p:sp>
      <p:sp>
        <p:nvSpPr>
          <p:cNvPr id="2" name="object 2"/>
          <p:cNvSpPr txBox="1"/>
          <p:nvPr/>
        </p:nvSpPr>
        <p:spPr>
          <a:xfrm>
            <a:off x="1339078" y="7294794"/>
            <a:ext cx="8753782" cy="152400"/>
          </a:xfrm>
          <a:prstGeom prst="rect">
            <a:avLst/>
          </a:prstGeom>
        </p:spPr>
        <p:txBody>
          <a:bodyPr wrap="square" lIns="0" tIns="7111" rIns="0" bIns="0" rtlCol="0">
            <a:noAutofit/>
          </a:bodyPr>
          <a:lstStyle/>
          <a:p>
            <a:pPr marL="12700">
              <a:lnSpc>
                <a:spcPts val="1120"/>
              </a:lnSpc>
            </a:pPr>
            <a:endParaRPr sz="1000" dirty="0">
              <a:latin typeface="Times New Roman"/>
              <a:cs typeface="Times New Roman"/>
            </a:endParaRPr>
          </a:p>
        </p:txBody>
      </p:sp>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040" y="978408"/>
            <a:ext cx="9311640" cy="2966311"/>
          </a:xfrm>
          <a:prstGeom prst="rect">
            <a:avLst/>
          </a:prstGeom>
        </p:spPr>
      </p:pic>
      <p:pic>
        <p:nvPicPr>
          <p:cNvPr id="21" name="Imagen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45487" y="3680818"/>
            <a:ext cx="5739781" cy="1732764"/>
          </a:xfrm>
          <a:prstGeom prst="rect">
            <a:avLst/>
          </a:prstGeom>
        </p:spPr>
      </p:pic>
      <p:pic>
        <p:nvPicPr>
          <p:cNvPr id="22" name="Picture 21" descr="image.jpg"/>
          <p:cNvPicPr>
            <a:picLocks noChangeAspect="1"/>
          </p:cNvPicPr>
          <p:nvPr/>
        </p:nvPicPr>
        <p:blipFill>
          <a:blip r:embed="rId4"/>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56590" y="285369"/>
            <a:ext cx="4058920" cy="366903"/>
          </a:xfrm>
          <a:prstGeom prst="rect">
            <a:avLst/>
          </a:prstGeom>
        </p:spPr>
        <p:txBody>
          <a:bodyPr wrap="square" lIns="0" tIns="16192" rIns="0" bIns="0" rtlCol="0">
            <a:noAutofit/>
          </a:bodyPr>
          <a:lstStyle/>
          <a:p>
            <a:pPr marL="12700">
              <a:lnSpc>
                <a:spcPts val="2550"/>
              </a:lnSpc>
            </a:pPr>
            <a:r>
              <a:rPr sz="1100" spc="-51" dirty="0" smtClean="0" b="1">
                <a:solidFill>
                  <a:srgbClr val="1E374E"/>
                </a:solidFill>
                <a:latin typeface="Aptos"/>
                <a:cs typeface="Times New Roman"/>
              </a:rPr>
              <a:t>Primeros Auxilios  </a:t>
            </a:r>
            <a:r>
              <a:rPr sz="1100" spc="-51" dirty="0" smtClean="0" b="1">
                <a:solidFill>
                  <a:srgbClr val="1E374E"/>
                </a:solidFill>
                <a:latin typeface="Aptos"/>
                <a:cs typeface="Times New Roman"/>
              </a:rPr>
              <a:t>Básicos</a:t>
            </a:r>
            <a:endParaRPr sz="2400" dirty="0">
              <a:latin typeface="Times New Roman"/>
              <a:cs typeface="Times New Roman"/>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1320" y="978408"/>
            <a:ext cx="9311640" cy="2966311"/>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3179" y="4848393"/>
            <a:ext cx="5739781" cy="1732764"/>
          </a:xfrm>
          <a:prstGeom prst="rect">
            <a:avLst/>
          </a:prstGeom>
        </p:spPr>
      </p:pic>
      <p:pic>
        <p:nvPicPr>
          <p:cNvPr id="6" name="Picture 5"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083609" y="1350838"/>
            <a:ext cx="6413852" cy="469391"/>
          </a:xfrm>
          <a:prstGeom prst="rect">
            <a:avLst/>
          </a:prstGeom>
        </p:spPr>
        <p:txBody>
          <a:bodyPr wrap="square" lIns="0" tIns="11017" rIns="0" bIns="0" rtlCol="0">
            <a:noAutofit/>
          </a:bodyPr>
          <a:lstStyle/>
          <a:p>
            <a:pPr marL="12700">
              <a:lnSpc>
                <a:spcPts val="1735"/>
              </a:lnSpc>
              <a:spcAft>
                <a:spcPts val="300"/>
              </a:spcAft>
            </a:pPr>
            <a:r>
              <a:rPr sz="1600" b="1" spc="-86" dirty="0" smtClean="0">
                <a:solidFill>
                  <a:srgbClr val="1E374E"/>
                </a:solidFill>
                <a:latin typeface="Aptos"/>
                <a:cs typeface="Times New Roman"/>
              </a:rPr>
              <a:t>Pauta general de actuación  ante una situación  de</a:t>
            </a:r>
            <a:endParaRPr sz="1600">
              <a:latin typeface="Times New Roman"/>
              <a:cs typeface="Times New Roman"/>
            </a:endParaRPr>
          </a:p>
          <a:p>
            <a:pPr marL="12700" marR="30479">
              <a:lnSpc>
                <a:spcPct val="95825"/>
              </a:lnSpc>
              <a:spcAft>
                <a:spcPts val="300"/>
              </a:spcAft>
            </a:pPr>
            <a:r>
              <a:rPr sz="1600" b="1" spc="-108" dirty="0" smtClean="0">
                <a:solidFill>
                  <a:srgbClr val="1E374E"/>
                </a:solidFill>
                <a:latin typeface="Aptos"/>
                <a:cs typeface="Times New Roman"/>
              </a:rPr>
              <a:t>emergencia</a:t>
            </a:r>
            <a:endParaRPr sz="1600">
              <a:latin typeface="Times New Roman"/>
              <a:cs typeface="Times New Roman"/>
            </a:endParaRPr>
          </a:p>
        </p:txBody>
      </p:sp>
      <p:sp>
        <p:nvSpPr>
          <p:cNvPr id="4" name="object 4"/>
          <p:cNvSpPr txBox="1"/>
          <p:nvPr/>
        </p:nvSpPr>
        <p:spPr>
          <a:xfrm>
            <a:off x="2078509" y="2078950"/>
            <a:ext cx="7503629" cy="862584"/>
          </a:xfrm>
          <a:prstGeom prst="rect">
            <a:avLst/>
          </a:prstGeom>
        </p:spPr>
        <p:txBody>
          <a:bodyPr wrap="square" lIns="0" tIns="7111" rIns="0" bIns="0" rtlCol="0">
            <a:noAutofit/>
          </a:bodyPr>
          <a:lstStyle/>
          <a:p>
            <a:pPr marL="18796">
              <a:lnSpc>
                <a:spcPts val="1120"/>
              </a:lnSpc>
              <a:spcAft>
                <a:spcPts val="300"/>
              </a:spcAft>
            </a:pPr>
            <a:r>
              <a:rPr sz="1200" spc="-1" dirty="0" smtClean="0">
                <a:solidFill>
                  <a:srgbClr val="262C32"/>
                </a:solidFill>
                <a:latin typeface="Aptos"/>
                <a:cs typeface="Arial"/>
              </a:rPr>
              <a:t>La secuencia de actuaciones ante las  situaciones de emergencia que precisen</a:t>
            </a:r>
            <a:endParaRPr sz="1000">
              <a:latin typeface="Arial"/>
              <a:cs typeface="Arial"/>
            </a:endParaRPr>
          </a:p>
          <a:p>
            <a:pPr marL="18796" marR="19050">
              <a:lnSpc>
                <a:spcPct val="95825"/>
              </a:lnSpc>
              <a:spcBef>
                <a:spcPts val="184"/>
              </a:spcBef>
              <a:spcAft>
                <a:spcPts val="300"/>
              </a:spcAft>
            </a:pPr>
            <a:r>
              <a:rPr sz="1200" spc="-10" dirty="0" smtClean="0">
                <a:solidFill>
                  <a:srgbClr val="262C32"/>
                </a:solidFill>
                <a:latin typeface="Aptos"/>
                <a:cs typeface="Arial"/>
              </a:rPr>
              <a:t>nuestra intervención será lo que llamamos </a:t>
            </a:r>
            <a:r>
              <a:rPr sz="1200" b="1" spc="-10" dirty="0" smtClean="0">
                <a:solidFill>
                  <a:srgbClr val="262C32"/>
                </a:solidFill>
                <a:latin typeface="Aptos"/>
                <a:cs typeface="Arial"/>
              </a:rPr>
              <a:t>PAS, </a:t>
            </a:r>
            <a:r>
              <a:rPr sz="1200" spc="-10" dirty="0" smtClean="0">
                <a:solidFill>
                  <a:srgbClr val="262C32"/>
                </a:solidFill>
                <a:latin typeface="Aptos"/>
                <a:cs typeface="Arial"/>
              </a:rPr>
              <a:t>que son las siglas de</a:t>
            </a:r>
            <a:r>
              <a:rPr sz="1200" spc="-10" dirty="0" smtClean="0">
                <a:solidFill>
                  <a:srgbClr val="262C32"/>
                </a:solidFill>
                <a:latin typeface="Aptos"/>
                <a:cs typeface="Arial"/>
              </a:rPr>
              <a:t>:</a:t>
            </a:r>
            <a:endParaRPr sz="1000">
              <a:latin typeface="Arial"/>
              <a:cs typeface="Arial"/>
            </a:endParaRPr>
          </a:p>
          <a:p>
            <a:pPr marL="18796" marR="19050">
              <a:lnSpc>
                <a:spcPct val="95825"/>
              </a:lnSpc>
              <a:spcBef>
                <a:spcPts val="265"/>
              </a:spcBef>
              <a:spcAft>
                <a:spcPts val="300"/>
              </a:spcAft>
            </a:pPr>
            <a:r>
              <a:rPr sz="1200" b="1" spc="-6" dirty="0" smtClean="0">
                <a:solidFill>
                  <a:srgbClr val="262C32"/>
                </a:solidFill>
                <a:latin typeface="Aptos"/>
                <a:cs typeface="Arial"/>
              </a:rPr>
              <a:t>1. </a:t>
            </a:r>
            <a:r>
              <a:rPr sz="1200" b="1" spc="-6" dirty="0" smtClean="0">
                <a:solidFill>
                  <a:srgbClr val="262C32"/>
                </a:solidFill>
                <a:latin typeface="Aptos"/>
                <a:cs typeface="Arial"/>
              </a:rPr>
              <a:t>Proteger, </a:t>
            </a:r>
            <a:r>
              <a:rPr sz="1200" spc="-6" dirty="0" smtClean="0">
                <a:solidFill>
                  <a:srgbClr val="262C32"/>
                </a:solidFill>
                <a:latin typeface="Aptos"/>
                <a:cs typeface="Arial"/>
              </a:rPr>
              <a:t>tanto al accidentado o enfermo como a uno mismo o a los demás.</a:t>
            </a:r>
            <a:endParaRPr sz="1000">
              <a:latin typeface="Arial"/>
              <a:cs typeface="Arial"/>
            </a:endParaRPr>
          </a:p>
          <a:p>
            <a:pPr marL="12700" marR="19050">
              <a:lnSpc>
                <a:spcPct val="95825"/>
              </a:lnSpc>
              <a:spcBef>
                <a:spcPts val="240"/>
              </a:spcBef>
              <a:spcAft>
                <a:spcPts val="300"/>
              </a:spcAft>
            </a:pPr>
            <a:r>
              <a:rPr sz="1200" b="1" spc="-7" dirty="0" smtClean="0">
                <a:solidFill>
                  <a:srgbClr val="262C32"/>
                </a:solidFill>
                <a:latin typeface="Aptos"/>
                <a:cs typeface="Arial"/>
              </a:rPr>
              <a:t>2. </a:t>
            </a:r>
            <a:r>
              <a:rPr sz="1200" b="1" spc="-7" dirty="0" smtClean="0">
                <a:solidFill>
                  <a:srgbClr val="262C32"/>
                </a:solidFill>
                <a:latin typeface="Aptos"/>
                <a:cs typeface="Arial"/>
              </a:rPr>
              <a:t>Avisar  </a:t>
            </a:r>
            <a:r>
              <a:rPr sz="1200" spc="-7" dirty="0" smtClean="0">
                <a:solidFill>
                  <a:srgbClr val="262C32"/>
                </a:solidFill>
                <a:latin typeface="Aptos"/>
                <a:cs typeface="Arial"/>
              </a:rPr>
              <a:t>a los servicios de emergencias.</a:t>
            </a:r>
            <a:endParaRPr sz="1000">
              <a:latin typeface="Arial"/>
              <a:cs typeface="Arial"/>
            </a:endParaRPr>
          </a:p>
          <a:p>
            <a:pPr marL="15747" marR="19050">
              <a:lnSpc>
                <a:spcPct val="95825"/>
              </a:lnSpc>
              <a:spcBef>
                <a:spcPts val="240"/>
              </a:spcBef>
              <a:spcAft>
                <a:spcPts val="300"/>
              </a:spcAft>
            </a:pPr>
            <a:r>
              <a:rPr sz="1200" b="1" dirty="0" smtClean="0">
                <a:solidFill>
                  <a:srgbClr val="262C32"/>
                </a:solidFill>
                <a:latin typeface="Aptos"/>
                <a:cs typeface="Arial"/>
              </a:rPr>
              <a:t>3. </a:t>
            </a:r>
            <a:r>
              <a:rPr sz="1200" b="1" dirty="0" smtClean="0">
                <a:solidFill>
                  <a:srgbClr val="262C32"/>
                </a:solidFill>
                <a:latin typeface="Aptos"/>
                <a:cs typeface="Arial"/>
              </a:rPr>
              <a:t>Socorrer </a:t>
            </a:r>
            <a:r>
              <a:rPr sz="1200" dirty="0" smtClean="0">
                <a:solidFill>
                  <a:srgbClr val="262C32"/>
                </a:solidFill>
                <a:latin typeface="Aptos"/>
                <a:cs typeface="Arial"/>
              </a:rPr>
              <a:t>al accidentado o enfermo.</a:t>
            </a:r>
            <a:endParaRPr sz="1000">
              <a:latin typeface="Arial"/>
              <a:cs typeface="Arial"/>
            </a:endParaRPr>
          </a:p>
        </p:txBody>
      </p:sp>
      <p:sp>
        <p:nvSpPr>
          <p:cNvPr id="3" name="object 3"/>
          <p:cNvSpPr txBox="1"/>
          <p:nvPr/>
        </p:nvSpPr>
        <p:spPr>
          <a:xfrm>
            <a:off x="2083609" y="3223097"/>
            <a:ext cx="7487967" cy="1495421"/>
          </a:xfrm>
          <a:prstGeom prst="rect">
            <a:avLst/>
          </a:prstGeom>
        </p:spPr>
        <p:txBody>
          <a:bodyPr wrap="square" lIns="0" tIns="6477" rIns="0" bIns="0" rtlCol="0">
            <a:noAutofit/>
          </a:bodyPr>
          <a:lstStyle/>
          <a:p>
            <a:pPr marL="15747" marR="3804231" algn="just">
              <a:lnSpc>
                <a:spcPts val="1019"/>
              </a:lnSpc>
              <a:spcAft>
                <a:spcPts val="300"/>
              </a:spcAft>
            </a:pPr>
            <a:r>
              <a:rPr sz="1200" b="1" spc="29" dirty="0" smtClean="0">
                <a:solidFill>
                  <a:srgbClr val="262C32"/>
                </a:solidFill>
                <a:latin typeface="Aptos"/>
                <a:cs typeface="Arial"/>
              </a:rPr>
              <a:t>1. Proteger</a:t>
            </a:r>
            <a:endParaRPr sz="900">
              <a:latin typeface="Arial"/>
              <a:cs typeface="Arial"/>
            </a:endParaRPr>
          </a:p>
          <a:p>
            <a:pPr marL="15748" indent="-3048" algn="just">
              <a:lnSpc>
                <a:spcPts val="1149"/>
              </a:lnSpc>
              <a:spcBef>
                <a:spcPts val="500"/>
              </a:spcBef>
              <a:spcAft>
                <a:spcPts val="300"/>
              </a:spcAft>
            </a:pPr>
            <a:r>
              <a:rPr sz="1200" spc="-8" dirty="0" smtClean="0">
                <a:solidFill>
                  <a:srgbClr val="262C32"/>
                </a:solidFill>
                <a:latin typeface="Aptos"/>
                <a:cs typeface="Arial"/>
              </a:rPr>
              <a:t>Se trata de no agravar más la situación</a:t>
            </a:r>
            <a:r>
              <a:rPr sz="1200" spc="-8" dirty="0" smtClean="0">
                <a:solidFill>
                  <a:srgbClr val="262C32"/>
                </a:solidFill>
                <a:latin typeface="Aptos"/>
                <a:cs typeface="Arial"/>
              </a:rPr>
              <a:t>. </a:t>
            </a:r>
            <a:r>
              <a:rPr sz="1200" spc="-8" dirty="0" smtClean="0">
                <a:solidFill>
                  <a:srgbClr val="262C32"/>
                </a:solidFill>
                <a:latin typeface="Aptos"/>
                <a:cs typeface="Arial"/>
              </a:rPr>
              <a:t>Antes de llevar a cabo cualquier acción, </a:t>
            </a:r>
            <a:endParaRPr sz="1000">
              <a:latin typeface="Arial"/>
              <a:cs typeface="Arial"/>
            </a:endParaRPr>
          </a:p>
          <a:p>
            <a:pPr marL="15748" algn="just">
              <a:lnSpc>
                <a:spcPts val="1149"/>
              </a:lnSpc>
              <a:spcBef>
                <a:spcPts val="249"/>
              </a:spcBef>
              <a:spcAft>
                <a:spcPts val="300"/>
              </a:spcAft>
            </a:pPr>
            <a:r>
              <a:rPr sz="1200" spc="-6" dirty="0" smtClean="0">
                <a:solidFill>
                  <a:srgbClr val="262C32"/>
                </a:solidFill>
                <a:latin typeface="Aptos"/>
                <a:cs typeface="Arial"/>
              </a:rPr>
              <a:t>hay que hacer una valoración cuidadosa del entorno</a:t>
            </a:r>
            <a:r>
              <a:rPr sz="1200" spc="-6" dirty="0" smtClean="0">
                <a:solidFill>
                  <a:srgbClr val="262C32"/>
                </a:solidFill>
                <a:latin typeface="Aptos"/>
                <a:cs typeface="Arial"/>
              </a:rPr>
              <a:t>, </a:t>
            </a:r>
            <a:r>
              <a:rPr sz="1200" spc="-6" dirty="0" smtClean="0">
                <a:solidFill>
                  <a:srgbClr val="262C32"/>
                </a:solidFill>
                <a:latin typeface="Aptos"/>
                <a:cs typeface="Arial"/>
              </a:rPr>
              <a:t>a fin de detectar posibles </a:t>
            </a:r>
            <a:endParaRPr sz="1000">
              <a:latin typeface="Arial"/>
              <a:cs typeface="Arial"/>
            </a:endParaRPr>
          </a:p>
          <a:p>
            <a:pPr marL="15748" algn="just">
              <a:lnSpc>
                <a:spcPts val="1149"/>
              </a:lnSpc>
              <a:spcBef>
                <a:spcPts val="249"/>
              </a:spcBef>
              <a:spcAft>
                <a:spcPts val="300"/>
              </a:spcAft>
            </a:pPr>
            <a:r>
              <a:rPr sz="1200" spc="-5" dirty="0" smtClean="0">
                <a:solidFill>
                  <a:srgbClr val="262C32"/>
                </a:solidFill>
                <a:latin typeface="Aptos"/>
                <a:cs typeface="Arial"/>
              </a:rPr>
              <a:t>riesgos que puedan ponernos a nosotros en peligro y afectar a la persona que </a:t>
            </a:r>
            <a:endParaRPr sz="1000">
              <a:latin typeface="Arial"/>
              <a:cs typeface="Arial"/>
            </a:endParaRPr>
          </a:p>
          <a:p>
            <a:pPr marL="15748" algn="just">
              <a:lnSpc>
                <a:spcPts val="1149"/>
              </a:lnSpc>
              <a:spcBef>
                <a:spcPts val="249"/>
              </a:spcBef>
              <a:spcAft>
                <a:spcPts val="300"/>
              </a:spcAft>
            </a:pPr>
            <a:r>
              <a:rPr sz="1200" spc="-15" dirty="0" smtClean="0">
                <a:solidFill>
                  <a:srgbClr val="262C32"/>
                </a:solidFill>
                <a:latin typeface="Aptos"/>
                <a:cs typeface="Arial"/>
              </a:rPr>
              <a:t>precisa nuestra ayuda</a:t>
            </a:r>
            <a:r>
              <a:rPr sz="1200" spc="-15" dirty="0" smtClean="0">
                <a:solidFill>
                  <a:srgbClr val="262C32"/>
                </a:solidFill>
                <a:latin typeface="Aptos"/>
                <a:cs typeface="Arial"/>
              </a:rPr>
              <a:t>, </a:t>
            </a:r>
            <a:r>
              <a:rPr sz="1200" spc="-15" dirty="0" smtClean="0">
                <a:solidFill>
                  <a:srgbClr val="262C32"/>
                </a:solidFill>
                <a:latin typeface="Aptos"/>
                <a:cs typeface="Arial"/>
              </a:rPr>
              <a:t>o a terceros.</a:t>
            </a:r>
            <a:endParaRPr sz="1000">
              <a:latin typeface="Arial"/>
              <a:cs typeface="Arial"/>
            </a:endParaRPr>
          </a:p>
          <a:p>
            <a:pPr marL="101091" marR="8342" indent="-88391">
              <a:lnSpc>
                <a:spcPts val="1149"/>
              </a:lnSpc>
              <a:spcBef>
                <a:spcPts val="534"/>
              </a:spcBef>
              <a:spcAft>
                <a:spcPts val="300"/>
              </a:spcAft>
            </a:pPr>
            <a:r>
              <a:rPr sz="1200" spc="-15" dirty="0" smtClean="0">
                <a:solidFill>
                  <a:srgbClr val="262C32"/>
                </a:solidFill>
                <a:latin typeface="Aptos"/>
                <a:cs typeface="Arial"/>
              </a:rPr>
              <a:t>• </a:t>
            </a:r>
            <a:r>
              <a:rPr sz="1200" spc="-15" dirty="0" smtClean="0">
                <a:solidFill>
                  <a:srgbClr val="262C32"/>
                </a:solidFill>
                <a:latin typeface="Aptos"/>
                <a:cs typeface="Arial"/>
              </a:rPr>
              <a:t>Hay que tomar medidas de autoprotección adecuadas siempre que sea posible. </a:t>
            </a:r>
            <a:endParaRPr sz="1000">
              <a:latin typeface="Arial"/>
              <a:cs typeface="Arial"/>
            </a:endParaRPr>
          </a:p>
          <a:p>
            <a:pPr marL="101091" marR="8342">
              <a:lnSpc>
                <a:spcPts val="1149"/>
              </a:lnSpc>
              <a:spcBef>
                <a:spcPts val="265"/>
              </a:spcBef>
              <a:spcAft>
                <a:spcPts val="300"/>
              </a:spcAft>
            </a:pPr>
            <a:r>
              <a:rPr sz="1200" spc="-14" dirty="0" smtClean="0">
                <a:solidFill>
                  <a:srgbClr val="262C32"/>
                </a:solidFill>
                <a:latin typeface="Aptos"/>
                <a:cs typeface="Arial"/>
              </a:rPr>
              <a:t>Valorar nuestras capacidades, conocimientos y medios.</a:t>
            </a:r>
            <a:endParaRPr sz="1000">
              <a:latin typeface="Arial"/>
              <a:cs typeface="Arial"/>
            </a:endParaRPr>
          </a:p>
          <a:p>
            <a:pPr marL="12700" marR="520214" algn="just">
              <a:lnSpc>
                <a:spcPct val="95825"/>
              </a:lnSpc>
              <a:spcBef>
                <a:spcPts val="535"/>
              </a:spcBef>
              <a:spcAft>
                <a:spcPts val="300"/>
              </a:spcAft>
            </a:pPr>
            <a:r>
              <a:rPr sz="1200" spc="-13" dirty="0" smtClean="0">
                <a:solidFill>
                  <a:srgbClr val="262C32"/>
                </a:solidFill>
                <a:latin typeface="Aptos"/>
                <a:cs typeface="Arial"/>
              </a:rPr>
              <a:t>• </a:t>
            </a:r>
            <a:r>
              <a:rPr sz="1200" spc="-13" dirty="0" smtClean="0">
                <a:solidFill>
                  <a:srgbClr val="262C32"/>
                </a:solidFill>
                <a:latin typeface="Aptos"/>
                <a:cs typeface="Arial"/>
              </a:rPr>
              <a:t>Deben tomarse las medidas oportunas para evitar riesgos adicionales.</a:t>
            </a:r>
            <a:endParaRPr sz="1000">
              <a:latin typeface="Arial"/>
              <a:cs typeface="Arial"/>
            </a:endParaRPr>
          </a:p>
        </p:txBody>
      </p:sp>
      <p:sp>
        <p:nvSpPr>
          <p:cNvPr id="2" name="object 2"/>
          <p:cNvSpPr txBox="1"/>
          <p:nvPr/>
        </p:nvSpPr>
        <p:spPr>
          <a:xfrm>
            <a:off x="715771" y="7417967"/>
            <a:ext cx="1" cy="1"/>
          </a:xfrm>
          <a:prstGeom prst="rect">
            <a:avLst/>
          </a:prstGeom>
        </p:spPr>
        <p:txBody>
          <a:bodyPr wrap="square" lIns="0" tIns="2540" rIns="0" bIns="0" rtlCol="0">
            <a:noAutofit/>
          </a:bodyPr>
          <a:lstStyle/>
          <a:p>
            <a:pPr marL="12700">
              <a:lnSpc>
                <a:spcPct val="95825"/>
              </a:lnSpc>
            </a:pPr>
            <a:r>
              <a:rPr sz="600" spc="-75" dirty="0" smtClean="0">
                <a:solidFill>
                  <a:srgbClr val="231F21"/>
                </a:solidFill>
                <a:latin typeface="Times New Roman"/>
                <a:cs typeface="Times New Roman"/>
              </a:rPr>
              <a:t>10</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5969000" cy="448437"/>
          </a:xfrm>
          <a:prstGeom prst="rect">
            <a:avLst/>
          </a:prstGeom>
        </p:spPr>
        <p:txBody>
          <a:bodyPr wrap="square" lIns="71628" tIns="48920" rIns="71628" bIns="48920" rtlCol="0">
            <a:noAutofit/>
          </a:bodyPr>
          <a:lstStyle/>
          <a:p>
            <a:pPr marL="12700">
              <a:lnSpc>
                <a:spcPct val="95825"/>
              </a:lnSpc>
              <a:spcAft>
                <a:spcPts val="400"/>
              </a:spcAft>
            </a:pPr>
            <a:r>
              <a:rPr sz="1200" b="1" spc="-20" dirty="0" smtClean="0">
                <a:solidFill>
                  <a:srgbClr val="1E374E"/>
                </a:solidFill>
                <a:latin typeface="Aptos"/>
                <a:cs typeface="Times New Roman"/>
              </a:rPr>
              <a:t>Primeros Auxilios </a:t>
            </a:r>
            <a:r>
              <a:rPr sz="1200" b="1" spc="-20"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835660" y="1141476"/>
            <a:ext cx="9789160" cy="4892040"/>
          </a:xfrm>
          <a:prstGeom prst="rect">
            <a:avLst/>
          </a:prstGeom>
        </p:spPr>
        <p:txBody>
          <a:bodyPr wrap="square" lIns="71628" tIns="48920" rIns="71628" bIns="48920" rtlCol="0">
            <a:noAutofit/>
          </a:bodyPr>
          <a:lstStyle/>
          <a:p>
            <a:pPr marL="12700" marR="3941929" algn="just">
              <a:lnSpc>
                <a:spcPts val="1120"/>
              </a:lnSpc>
              <a:spcAft>
                <a:spcPts val="400"/>
              </a:spcAft>
            </a:pPr>
            <a:r>
              <a:rPr sz="1800" b="1" spc="14" dirty="0" smtClean="0">
                <a:solidFill>
                  <a:srgbClr val="262C32"/>
                </a:solidFill>
                <a:latin typeface="Aptos"/>
                <a:cs typeface="Arial"/>
              </a:rPr>
              <a:t>2.Avisar</a:t>
            </a:r>
            <a:endParaRPr sz="1000">
              <a:latin typeface="Arial"/>
              <a:cs typeface="Arial"/>
            </a:endParaRPr>
          </a:p>
          <a:p>
            <a:pPr marL="15748" marR="325" indent="3047" algn="just">
              <a:lnSpc>
                <a:spcPts val="1178"/>
              </a:lnSpc>
              <a:spcBef>
                <a:spcPts val="474"/>
              </a:spcBef>
              <a:spcAft>
                <a:spcPts val="400"/>
              </a:spcAft>
            </a:pPr>
            <a:r>
              <a:rPr sz="1800" b="1" spc="-12" dirty="0" smtClean="0">
                <a:solidFill>
                  <a:srgbClr val="262C32"/>
                </a:solidFill>
                <a:latin typeface="Aptos"/>
                <a:cs typeface="Arial"/>
              </a:rPr>
              <a:t>Llame al teléfono de emergencias 112. </a:t>
            </a:r>
            <a:r>
              <a:rPr sz="1800" spc="-12" dirty="0" smtClean="0">
                <a:solidFill>
                  <a:srgbClr val="262C32"/>
                </a:solidFill>
                <a:latin typeface="Aptos"/>
                <a:cs typeface="Arial"/>
              </a:rPr>
              <a:t>Teléfono único de emergencias de uso </a:t>
            </a:r>
            <a:endParaRPr sz="1000">
              <a:latin typeface="Arial"/>
              <a:cs typeface="Arial"/>
            </a:endParaRPr>
          </a:p>
          <a:p>
            <a:pPr marL="15748" marR="325" algn="just">
              <a:lnSpc>
                <a:spcPts val="1149"/>
              </a:lnSpc>
              <a:spcBef>
                <a:spcPts val="248"/>
              </a:spcBef>
              <a:spcAft>
                <a:spcPts val="400"/>
              </a:spcAft>
            </a:pPr>
            <a:r>
              <a:rPr sz="1800" spc="-8" dirty="0" smtClean="0">
                <a:solidFill>
                  <a:srgbClr val="262C32"/>
                </a:solidFill>
                <a:latin typeface="Aptos"/>
                <a:cs typeface="Arial"/>
              </a:rPr>
              <a:t>en el ámbito de toda la Comunidad Europea</a:t>
            </a:r>
            <a:r>
              <a:rPr sz="1800" spc="-8" dirty="0" smtClean="0">
                <a:solidFill>
                  <a:srgbClr val="262C32"/>
                </a:solidFill>
                <a:latin typeface="Aptos"/>
                <a:cs typeface="Arial"/>
              </a:rPr>
              <a:t>. </a:t>
            </a:r>
            <a:r>
              <a:rPr sz="1800" spc="-8" dirty="0" smtClean="0">
                <a:solidFill>
                  <a:srgbClr val="262C32"/>
                </a:solidFill>
                <a:latin typeface="Aptos"/>
                <a:cs typeface="Arial"/>
              </a:rPr>
              <a:t>Gratuito y para cualquier tipo de </a:t>
            </a:r>
            <a:endParaRPr sz="1000">
              <a:latin typeface="Arial"/>
              <a:cs typeface="Arial"/>
            </a:endParaRPr>
          </a:p>
          <a:p>
            <a:pPr marL="15748" marR="325" algn="just">
              <a:lnSpc>
                <a:spcPts val="1149"/>
              </a:lnSpc>
              <a:spcBef>
                <a:spcPts val="242"/>
              </a:spcBef>
              <a:spcAft>
                <a:spcPts val="400"/>
              </a:spcAft>
            </a:pPr>
            <a:r>
              <a:rPr sz="1800" spc="-20" dirty="0" smtClean="0">
                <a:solidFill>
                  <a:srgbClr val="262C32"/>
                </a:solidFill>
                <a:latin typeface="Aptos"/>
                <a:cs typeface="Arial"/>
              </a:rPr>
              <a:t>emergencias (policía, bomberos, ambulancias ... )</a:t>
            </a:r>
            <a:r>
              <a:rPr sz="1800" spc="-20" dirty="0" smtClean="0">
                <a:solidFill>
                  <a:srgbClr val="262C32"/>
                </a:solidFill>
                <a:latin typeface="Aptos"/>
                <a:cs typeface="Arial"/>
              </a:rPr>
              <a:t>.</a:t>
            </a:r>
            <a:endParaRPr sz="1000">
              <a:latin typeface="Arial"/>
              <a:cs typeface="Arial"/>
            </a:endParaRPr>
          </a:p>
          <a:p>
            <a:pPr marL="18796" marR="2696587" algn="just">
              <a:lnSpc>
                <a:spcPct val="95825"/>
              </a:lnSpc>
              <a:spcBef>
                <a:spcPts val="537"/>
              </a:spcBef>
              <a:spcAft>
                <a:spcPts val="400"/>
              </a:spcAft>
            </a:pPr>
            <a:r>
              <a:rPr sz="1800" spc="-16" dirty="0" smtClean="0">
                <a:solidFill>
                  <a:srgbClr val="262C32"/>
                </a:solidFill>
                <a:latin typeface="Aptos"/>
                <a:cs typeface="Arial"/>
              </a:rPr>
              <a:t>Hay que informar de lo ocurrido.</a:t>
            </a:r>
            <a:endParaRPr sz="1000">
              <a:latin typeface="Arial"/>
              <a:cs typeface="Arial"/>
            </a:endParaRPr>
          </a:p>
          <a:p>
            <a:pPr marL="15748" marR="648331" algn="just">
              <a:lnSpc>
                <a:spcPct val="95825"/>
              </a:lnSpc>
              <a:spcBef>
                <a:spcPts val="530"/>
              </a:spcBef>
              <a:spcAft>
                <a:spcPts val="400"/>
              </a:spcAft>
            </a:pPr>
            <a:r>
              <a:rPr sz="1800" spc="-10" dirty="0" smtClean="0">
                <a:solidFill>
                  <a:srgbClr val="262C32"/>
                </a:solidFill>
                <a:latin typeface="Aptos"/>
                <a:cs typeface="Arial"/>
              </a:rPr>
              <a:t>•</a:t>
            </a:r>
            <a:r>
              <a:rPr sz="1800" spc="-10" dirty="0" smtClean="0">
                <a:solidFill>
                  <a:srgbClr val="262C32"/>
                </a:solidFill>
                <a:latin typeface="Aptos"/>
                <a:cs typeface="Arial"/>
              </a:rPr>
              <a:t>Encaso de accidente explicar cómo ha ocurrido (incendio, caída </a:t>
            </a:r>
            <a:r>
              <a:rPr sz="1800" spc="-10" dirty="0" smtClean="0">
                <a:solidFill>
                  <a:srgbClr val="262C32"/>
                </a:solidFill>
                <a:latin typeface="Aptos"/>
                <a:cs typeface="Arial"/>
              </a:rPr>
              <a:t>..</a:t>
            </a:r>
            <a:r>
              <a:rPr sz="1800" spc="-10" dirty="0" smtClean="0">
                <a:solidFill>
                  <a:srgbClr val="262C32"/>
                </a:solidFill>
                <a:latin typeface="Aptos"/>
                <a:cs typeface="Arial"/>
              </a:rPr>
              <a:t>. ).</a:t>
            </a:r>
            <a:endParaRPr sz="1000">
              <a:latin typeface="Arial"/>
              <a:cs typeface="Arial"/>
            </a:endParaRPr>
          </a:p>
          <a:p>
            <a:pPr marL="110235" marR="3174" indent="-94487">
              <a:lnSpc>
                <a:spcPts val="1149"/>
              </a:lnSpc>
              <a:spcBef>
                <a:spcPts val="554"/>
              </a:spcBef>
              <a:spcAft>
                <a:spcPts val="400"/>
              </a:spcAft>
            </a:pPr>
            <a:r>
              <a:rPr sz="1800" spc="-73" dirty="0" smtClean="0">
                <a:solidFill>
                  <a:srgbClr val="262C32"/>
                </a:solidFill>
                <a:latin typeface="Aptos"/>
                <a:cs typeface="Arial"/>
              </a:rPr>
              <a:t>•</a:t>
            </a:r>
            <a:r>
              <a:rPr sz="1800" spc="141" dirty="0" smtClean="0">
                <a:solidFill>
                  <a:srgbClr val="262C32"/>
                </a:solidFill>
                <a:latin typeface="Aptos"/>
                <a:cs typeface="Arial"/>
              </a:rPr>
              <a:t> </a:t>
            </a:r>
            <a:r>
              <a:rPr sz="1800" spc="-19" dirty="0" smtClean="0">
                <a:solidFill>
                  <a:srgbClr val="262C32"/>
                </a:solidFill>
                <a:latin typeface="Aptos"/>
                <a:cs typeface="Arial"/>
              </a:rPr>
              <a:t>L</a:t>
            </a:r>
            <a:r>
              <a:rPr sz="1800" spc="-25" dirty="0" smtClean="0">
                <a:solidFill>
                  <a:srgbClr val="262C32"/>
                </a:solidFill>
                <a:latin typeface="Aptos"/>
                <a:cs typeface="Arial"/>
              </a:rPr>
              <a:t>oc</a:t>
            </a:r>
            <a:r>
              <a:rPr sz="1800" spc="-19" dirty="0" smtClean="0">
                <a:solidFill>
                  <a:srgbClr val="262C32"/>
                </a:solidFill>
                <a:latin typeface="Aptos"/>
                <a:cs typeface="Arial"/>
              </a:rPr>
              <a:t>a</a:t>
            </a:r>
            <a:r>
              <a:rPr sz="1800" spc="-9" dirty="0" smtClean="0">
                <a:solidFill>
                  <a:srgbClr val="262C32"/>
                </a:solidFill>
                <a:latin typeface="Aptos"/>
                <a:cs typeface="Arial"/>
              </a:rPr>
              <a:t>li</a:t>
            </a:r>
            <a:r>
              <a:rPr sz="1800" spc="-25" dirty="0" smtClean="0">
                <a:solidFill>
                  <a:srgbClr val="262C32"/>
                </a:solidFill>
                <a:latin typeface="Aptos"/>
                <a:cs typeface="Arial"/>
              </a:rPr>
              <a:t>z</a:t>
            </a:r>
            <a:r>
              <a:rPr sz="1800" spc="-19" dirty="0" smtClean="0">
                <a:solidFill>
                  <a:srgbClr val="262C32"/>
                </a:solidFill>
                <a:latin typeface="Aptos"/>
                <a:cs typeface="Arial"/>
              </a:rPr>
              <a:t>a</a:t>
            </a:r>
            <a:r>
              <a:rPr sz="1800" spc="0" dirty="0" smtClean="0">
                <a:solidFill>
                  <a:srgbClr val="262C32"/>
                </a:solidFill>
                <a:latin typeface="Aptos"/>
                <a:cs typeface="Arial"/>
              </a:rPr>
              <a:t>c</a:t>
            </a:r>
            <a:r>
              <a:rPr sz="1800" spc="-29" dirty="0" smtClean="0">
                <a:solidFill>
                  <a:srgbClr val="262C32"/>
                </a:solidFill>
                <a:latin typeface="Aptos"/>
                <a:cs typeface="Arial"/>
              </a:rPr>
              <a:t>ió</a:t>
            </a:r>
            <a:r>
              <a:rPr sz="1800" spc="0" dirty="0" smtClean="0">
                <a:solidFill>
                  <a:srgbClr val="262C32"/>
                </a:solidFill>
                <a:latin typeface="Aptos"/>
                <a:cs typeface="Arial"/>
              </a:rPr>
              <a:t>n</a:t>
            </a:r>
            <a:r>
              <a:rPr sz="1800" spc="108" dirty="0" smtClean="0">
                <a:solidFill>
                  <a:srgbClr val="262C32"/>
                </a:solidFill>
                <a:latin typeface="Aptos"/>
                <a:cs typeface="Arial"/>
              </a:rPr>
              <a:t> </a:t>
            </a:r>
            <a:r>
              <a:rPr sz="1800" spc="-25" dirty="0" smtClean="0">
                <a:solidFill>
                  <a:srgbClr val="262C32"/>
                </a:solidFill>
                <a:latin typeface="Aptos"/>
                <a:cs typeface="Arial"/>
              </a:rPr>
              <a:t>ex</a:t>
            </a:r>
            <a:r>
              <a:rPr sz="1800" spc="-19" dirty="0" smtClean="0">
                <a:solidFill>
                  <a:srgbClr val="262C32"/>
                </a:solidFill>
                <a:latin typeface="Aptos"/>
                <a:cs typeface="Arial"/>
              </a:rPr>
              <a:t>a</a:t>
            </a:r>
            <a:r>
              <a:rPr sz="1800" spc="-25" dirty="0" smtClean="0">
                <a:solidFill>
                  <a:srgbClr val="262C32"/>
                </a:solidFill>
                <a:latin typeface="Aptos"/>
                <a:cs typeface="Arial"/>
              </a:rPr>
              <a:t>c</a:t>
            </a:r>
            <a:r>
              <a:rPr sz="1800" spc="-14" dirty="0" smtClean="0">
                <a:solidFill>
                  <a:srgbClr val="262C32"/>
                </a:solidFill>
                <a:latin typeface="Aptos"/>
                <a:cs typeface="Arial"/>
              </a:rPr>
              <a:t>t</a:t>
            </a:r>
            <a:r>
              <a:rPr sz="1800" spc="0" dirty="0" smtClean="0">
                <a:solidFill>
                  <a:srgbClr val="262C32"/>
                </a:solidFill>
                <a:latin typeface="Aptos"/>
                <a:cs typeface="Arial"/>
              </a:rPr>
              <a:t>a</a:t>
            </a:r>
            <a:r>
              <a:rPr sz="1800" spc="80" dirty="0" smtClean="0">
                <a:solidFill>
                  <a:srgbClr val="262C32"/>
                </a:solidFill>
                <a:latin typeface="Aptos"/>
                <a:cs typeface="Arial"/>
              </a:rPr>
              <a:t> </a:t>
            </a:r>
            <a:r>
              <a:rPr sz="1800" spc="-25" dirty="0" smtClean="0">
                <a:solidFill>
                  <a:srgbClr val="262C32"/>
                </a:solidFill>
                <a:latin typeface="Aptos"/>
                <a:cs typeface="Arial"/>
              </a:rPr>
              <a:t>d</a:t>
            </a:r>
            <a:r>
              <a:rPr sz="1800" spc="0" dirty="0" smtClean="0">
                <a:solidFill>
                  <a:srgbClr val="262C32"/>
                </a:solidFill>
                <a:latin typeface="Aptos"/>
                <a:cs typeface="Arial"/>
              </a:rPr>
              <a:t>e</a:t>
            </a:r>
            <a:r>
              <a:rPr sz="1800" spc="101" dirty="0" smtClean="0">
                <a:solidFill>
                  <a:srgbClr val="262C32"/>
                </a:solidFill>
                <a:latin typeface="Aptos"/>
                <a:cs typeface="Arial"/>
              </a:rPr>
              <a:t> </a:t>
            </a:r>
            <a:r>
              <a:rPr sz="1800" spc="-102" dirty="0" smtClean="0">
                <a:solidFill>
                  <a:srgbClr val="262C32"/>
                </a:solidFill>
                <a:latin typeface="Aptos"/>
                <a:cs typeface="Arial"/>
              </a:rPr>
              <a:t>l</a:t>
            </a:r>
            <a:r>
              <a:rPr sz="1800" spc="-2" dirty="0" smtClean="0">
                <a:solidFill>
                  <a:srgbClr val="262C32"/>
                </a:solidFill>
                <a:latin typeface="Aptos"/>
                <a:cs typeface="Arial"/>
              </a:rPr>
              <a:t>o</a:t>
            </a:r>
            <a:r>
              <a:rPr sz="1800" spc="4" dirty="0" smtClean="0">
                <a:solidFill>
                  <a:srgbClr val="262C32"/>
                </a:solidFill>
                <a:latin typeface="Aptos"/>
                <a:cs typeface="Arial"/>
              </a:rPr>
              <a:t>s</a:t>
            </a:r>
            <a:r>
              <a:rPr sz="1800" spc="104" dirty="0" smtClean="0">
                <a:solidFill>
                  <a:srgbClr val="262C32"/>
                </a:solidFill>
                <a:latin typeface="Aptos"/>
                <a:cs typeface="Arial"/>
              </a:rPr>
              <a:t> </a:t>
            </a:r>
            <a:r>
              <a:rPr sz="1800" spc="-75" dirty="0" smtClean="0">
                <a:solidFill>
                  <a:srgbClr val="262C32"/>
                </a:solidFill>
                <a:latin typeface="Aptos"/>
                <a:cs typeface="Arial"/>
              </a:rPr>
              <a:t>h</a:t>
            </a:r>
            <a:r>
              <a:rPr sz="1800" spc="-2" dirty="0" smtClean="0">
                <a:solidFill>
                  <a:srgbClr val="262C32"/>
                </a:solidFill>
                <a:latin typeface="Aptos"/>
                <a:cs typeface="Arial"/>
              </a:rPr>
              <a:t>e</a:t>
            </a:r>
            <a:r>
              <a:rPr sz="1800" spc="4" dirty="0" smtClean="0">
                <a:solidFill>
                  <a:srgbClr val="262C32"/>
                </a:solidFill>
                <a:latin typeface="Aptos"/>
                <a:cs typeface="Arial"/>
              </a:rPr>
              <a:t>c</a:t>
            </a:r>
            <a:r>
              <a:rPr sz="1800" spc="-52" dirty="0" smtClean="0">
                <a:solidFill>
                  <a:srgbClr val="262C32"/>
                </a:solidFill>
                <a:latin typeface="Aptos"/>
                <a:cs typeface="Arial"/>
              </a:rPr>
              <a:t>h</a:t>
            </a:r>
            <a:r>
              <a:rPr sz="1800" spc="-2" dirty="0" smtClean="0">
                <a:solidFill>
                  <a:srgbClr val="262C32"/>
                </a:solidFill>
                <a:latin typeface="Aptos"/>
                <a:cs typeface="Arial"/>
              </a:rPr>
              <a:t>o</a:t>
            </a:r>
            <a:r>
              <a:rPr sz="1800" spc="29" dirty="0" smtClean="0">
                <a:solidFill>
                  <a:srgbClr val="262C32"/>
                </a:solidFill>
                <a:latin typeface="Aptos"/>
                <a:cs typeface="Arial"/>
              </a:rPr>
              <a:t>s</a:t>
            </a:r>
            <a:r>
              <a:rPr sz="1800" spc="-102" dirty="0" smtClean="0">
                <a:solidFill>
                  <a:srgbClr val="262C32"/>
                </a:solidFill>
                <a:latin typeface="Aptos"/>
                <a:cs typeface="Arial"/>
              </a:rPr>
              <a:t>,</a:t>
            </a:r>
            <a:r>
              <a:rPr sz="1800" spc="0" dirty="0" smtClean="0">
                <a:solidFill>
                  <a:srgbClr val="262C32"/>
                </a:solidFill>
                <a:latin typeface="Aptos"/>
                <a:cs typeface="Arial"/>
              </a:rPr>
              <a:t> </a:t>
            </a:r>
            <a:r>
              <a:rPr sz="1800" spc="-129" dirty="0" smtClean="0">
                <a:solidFill>
                  <a:srgbClr val="262C32"/>
                </a:solidFill>
                <a:latin typeface="Aptos"/>
                <a:cs typeface="Arial"/>
              </a:rPr>
              <a:t> </a:t>
            </a:r>
            <a:r>
              <a:rPr sz="1800" spc="-52" dirty="0" smtClean="0">
                <a:solidFill>
                  <a:srgbClr val="262C32"/>
                </a:solidFill>
                <a:latin typeface="Aptos"/>
                <a:cs typeface="Arial"/>
              </a:rPr>
              <a:t>d</a:t>
            </a:r>
            <a:r>
              <a:rPr sz="1800" spc="-5" dirty="0" smtClean="0">
                <a:solidFill>
                  <a:srgbClr val="262C32"/>
                </a:solidFill>
                <a:latin typeface="Aptos"/>
                <a:cs typeface="Arial"/>
              </a:rPr>
              <a:t>i</a:t>
            </a:r>
            <a:r>
              <a:rPr sz="1800" spc="4" dirty="0" smtClean="0">
                <a:solidFill>
                  <a:srgbClr val="262C32"/>
                </a:solidFill>
                <a:latin typeface="Aptos"/>
                <a:cs typeface="Arial"/>
              </a:rPr>
              <a:t>r</a:t>
            </a:r>
            <a:r>
              <a:rPr sz="1800" spc="-25" dirty="0" smtClean="0">
                <a:solidFill>
                  <a:srgbClr val="262C32"/>
                </a:solidFill>
                <a:latin typeface="Aptos"/>
                <a:cs typeface="Arial"/>
              </a:rPr>
              <a:t>e</a:t>
            </a:r>
            <a:r>
              <a:rPr sz="1800" spc="4" dirty="0" smtClean="0">
                <a:solidFill>
                  <a:srgbClr val="262C32"/>
                </a:solidFill>
                <a:latin typeface="Aptos"/>
                <a:cs typeface="Arial"/>
              </a:rPr>
              <a:t>c</a:t>
            </a:r>
            <a:r>
              <a:rPr sz="1800" spc="-14" dirty="0" smtClean="0">
                <a:solidFill>
                  <a:srgbClr val="262C32"/>
                </a:solidFill>
                <a:latin typeface="Aptos"/>
                <a:cs typeface="Arial"/>
              </a:rPr>
              <a:t>c</a:t>
            </a:r>
            <a:r>
              <a:rPr sz="1800" spc="-36" dirty="0" smtClean="0">
                <a:solidFill>
                  <a:srgbClr val="262C32"/>
                </a:solidFill>
                <a:latin typeface="Aptos"/>
                <a:cs typeface="Arial"/>
              </a:rPr>
              <a:t>i</a:t>
            </a:r>
            <a:r>
              <a:rPr sz="1800" spc="20" dirty="0" smtClean="0">
                <a:solidFill>
                  <a:srgbClr val="262C32"/>
                </a:solidFill>
                <a:latin typeface="Aptos"/>
                <a:cs typeface="Arial"/>
              </a:rPr>
              <a:t>ó</a:t>
            </a:r>
            <a:r>
              <a:rPr sz="1800" spc="-25" dirty="0" smtClean="0">
                <a:solidFill>
                  <a:srgbClr val="262C32"/>
                </a:solidFill>
                <a:latin typeface="Aptos"/>
                <a:cs typeface="Arial"/>
              </a:rPr>
              <a:t>n</a:t>
            </a:r>
            <a:r>
              <a:rPr sz="1800" spc="-77" dirty="0" smtClean="0">
                <a:solidFill>
                  <a:srgbClr val="262C32"/>
                </a:solidFill>
                <a:latin typeface="Aptos"/>
                <a:cs typeface="Arial"/>
              </a:rPr>
              <a:t>,</a:t>
            </a:r>
            <a:r>
              <a:rPr sz="1800" spc="0" dirty="0" smtClean="0">
                <a:solidFill>
                  <a:srgbClr val="262C32"/>
                </a:solidFill>
                <a:latin typeface="Aptos"/>
                <a:cs typeface="Arial"/>
              </a:rPr>
              <a:t> </a:t>
            </a:r>
            <a:r>
              <a:rPr sz="1800" spc="-129" dirty="0" smtClean="0">
                <a:solidFill>
                  <a:srgbClr val="262C32"/>
                </a:solidFill>
                <a:latin typeface="Aptos"/>
                <a:cs typeface="Arial"/>
              </a:rPr>
              <a:t> </a:t>
            </a:r>
            <a:r>
              <a:rPr sz="1800" spc="-19" dirty="0" smtClean="0">
                <a:solidFill>
                  <a:srgbClr val="262C32"/>
                </a:solidFill>
                <a:latin typeface="Aptos"/>
                <a:cs typeface="Arial"/>
              </a:rPr>
              <a:t>c</a:t>
            </a:r>
            <a:r>
              <a:rPr sz="1800" spc="-25" dirty="0" smtClean="0">
                <a:solidFill>
                  <a:srgbClr val="262C32"/>
                </a:solidFill>
                <a:latin typeface="Aptos"/>
                <a:cs typeface="Arial"/>
              </a:rPr>
              <a:t>a</a:t>
            </a:r>
            <a:r>
              <a:rPr sz="1800" spc="-8" dirty="0" smtClean="0">
                <a:solidFill>
                  <a:srgbClr val="262C32"/>
                </a:solidFill>
                <a:latin typeface="Aptos"/>
                <a:cs typeface="Arial"/>
              </a:rPr>
              <a:t>l</a:t>
            </a:r>
            <a:r>
              <a:rPr sz="1800" spc="-28" dirty="0" smtClean="0">
                <a:solidFill>
                  <a:srgbClr val="262C32"/>
                </a:solidFill>
                <a:latin typeface="Aptos"/>
                <a:cs typeface="Arial"/>
              </a:rPr>
              <a:t>l</a:t>
            </a:r>
            <a:r>
              <a:rPr sz="1800" spc="20" dirty="0" smtClean="0">
                <a:solidFill>
                  <a:srgbClr val="262C32"/>
                </a:solidFill>
                <a:latin typeface="Aptos"/>
                <a:cs typeface="Arial"/>
              </a:rPr>
              <a:t>e</a:t>
            </a:r>
            <a:r>
              <a:rPr sz="1800" spc="-102" dirty="0" smtClean="0">
                <a:solidFill>
                  <a:srgbClr val="262C32"/>
                </a:solidFill>
                <a:latin typeface="Aptos"/>
                <a:cs typeface="Arial"/>
              </a:rPr>
              <a:t>,</a:t>
            </a:r>
            <a:r>
              <a:rPr sz="1800" spc="0" dirty="0" smtClean="0">
                <a:solidFill>
                  <a:srgbClr val="262C32"/>
                </a:solidFill>
                <a:latin typeface="Aptos"/>
                <a:cs typeface="Arial"/>
              </a:rPr>
              <a:t> </a:t>
            </a:r>
            <a:r>
              <a:rPr sz="1800" spc="-104" dirty="0" smtClean="0">
                <a:solidFill>
                  <a:srgbClr val="262C32"/>
                </a:solidFill>
                <a:latin typeface="Aptos"/>
                <a:cs typeface="Arial"/>
              </a:rPr>
              <a:t> </a:t>
            </a:r>
            <a:r>
              <a:rPr sz="1800" spc="-75" dirty="0" smtClean="0">
                <a:solidFill>
                  <a:srgbClr val="262C32"/>
                </a:solidFill>
                <a:latin typeface="Aptos"/>
                <a:cs typeface="Arial"/>
              </a:rPr>
              <a:t>n</a:t>
            </a:r>
            <a:r>
              <a:rPr sz="1800" spc="-2" dirty="0" smtClean="0">
                <a:solidFill>
                  <a:srgbClr val="262C32"/>
                </a:solidFill>
                <a:latin typeface="Aptos"/>
                <a:cs typeface="Arial"/>
              </a:rPr>
              <a:t>ú</a:t>
            </a:r>
            <a:r>
              <a:rPr sz="1800" spc="-15" dirty="0" smtClean="0">
                <a:solidFill>
                  <a:srgbClr val="262C32"/>
                </a:solidFill>
                <a:latin typeface="Aptos"/>
                <a:cs typeface="Arial"/>
              </a:rPr>
              <a:t>m</a:t>
            </a:r>
            <a:r>
              <a:rPr sz="1800" spc="20" dirty="0" smtClean="0">
                <a:solidFill>
                  <a:srgbClr val="262C32"/>
                </a:solidFill>
                <a:latin typeface="Aptos"/>
                <a:cs typeface="Arial"/>
              </a:rPr>
              <a:t>e</a:t>
            </a:r>
            <a:r>
              <a:rPr sz="1800" spc="5" dirty="0" smtClean="0">
                <a:solidFill>
                  <a:srgbClr val="262C32"/>
                </a:solidFill>
                <a:latin typeface="Aptos"/>
                <a:cs typeface="Arial"/>
              </a:rPr>
              <a:t>r</a:t>
            </a:r>
            <a:r>
              <a:rPr sz="1800" spc="-33" dirty="0" smtClean="0">
                <a:solidFill>
                  <a:srgbClr val="262C32"/>
                </a:solidFill>
                <a:latin typeface="Aptos"/>
                <a:cs typeface="Arial"/>
              </a:rPr>
              <a:t>o</a:t>
            </a:r>
            <a:r>
              <a:rPr sz="1800" spc="-102" dirty="0" smtClean="0">
                <a:solidFill>
                  <a:srgbClr val="262C32"/>
                </a:solidFill>
                <a:latin typeface="Aptos"/>
                <a:cs typeface="Arial"/>
              </a:rPr>
              <a:t>,</a:t>
            </a:r>
            <a:r>
              <a:rPr sz="1800" spc="0" dirty="0" smtClean="0">
                <a:solidFill>
                  <a:srgbClr val="262C32"/>
                </a:solidFill>
                <a:latin typeface="Aptos"/>
                <a:cs typeface="Arial"/>
              </a:rPr>
              <a:t> </a:t>
            </a:r>
            <a:r>
              <a:rPr sz="1800" spc="-79" dirty="0" smtClean="0">
                <a:solidFill>
                  <a:srgbClr val="262C32"/>
                </a:solidFill>
                <a:latin typeface="Aptos"/>
                <a:cs typeface="Arial"/>
              </a:rPr>
              <a:t> </a:t>
            </a:r>
            <a:r>
              <a:rPr sz="1800" spc="-31" dirty="0" smtClean="0">
                <a:solidFill>
                  <a:srgbClr val="262C32"/>
                </a:solidFill>
                <a:latin typeface="Aptos"/>
                <a:cs typeface="Arial"/>
              </a:rPr>
              <a:t>p</a:t>
            </a:r>
            <a:r>
              <a:rPr sz="1800" spc="-41" dirty="0" smtClean="0">
                <a:solidFill>
                  <a:srgbClr val="262C32"/>
                </a:solidFill>
                <a:latin typeface="Aptos"/>
                <a:cs typeface="Arial"/>
              </a:rPr>
              <a:t>o</a:t>
            </a:r>
            <a:r>
              <a:rPr sz="1800" spc="-31" dirty="0" smtClean="0">
                <a:solidFill>
                  <a:srgbClr val="262C32"/>
                </a:solidFill>
                <a:latin typeface="Aptos"/>
                <a:cs typeface="Arial"/>
              </a:rPr>
              <a:t>b</a:t>
            </a:r>
            <a:r>
              <a:rPr sz="1800" spc="-14" dirty="0" smtClean="0">
                <a:solidFill>
                  <a:srgbClr val="262C32"/>
                </a:solidFill>
                <a:latin typeface="Aptos"/>
                <a:cs typeface="Arial"/>
              </a:rPr>
              <a:t>l</a:t>
            </a:r>
            <a:r>
              <a:rPr sz="1800" spc="-36" dirty="0" smtClean="0">
                <a:solidFill>
                  <a:srgbClr val="262C32"/>
                </a:solidFill>
                <a:latin typeface="Aptos"/>
                <a:cs typeface="Arial"/>
              </a:rPr>
              <a:t>a</a:t>
            </a:r>
            <a:r>
              <a:rPr sz="1800" spc="-9" dirty="0" smtClean="0">
                <a:solidFill>
                  <a:srgbClr val="262C32"/>
                </a:solidFill>
                <a:latin typeface="Aptos"/>
                <a:cs typeface="Arial"/>
              </a:rPr>
              <a:t>c</a:t>
            </a:r>
            <a:r>
              <a:rPr sz="1800" spc="-39" dirty="0" smtClean="0">
                <a:solidFill>
                  <a:srgbClr val="262C32"/>
                </a:solidFill>
                <a:latin typeface="Aptos"/>
                <a:cs typeface="Arial"/>
              </a:rPr>
              <a:t>i</a:t>
            </a:r>
            <a:r>
              <a:rPr sz="1800" spc="-41" dirty="0" smtClean="0">
                <a:solidFill>
                  <a:srgbClr val="262C32"/>
                </a:solidFill>
                <a:latin typeface="Aptos"/>
                <a:cs typeface="Arial"/>
              </a:rPr>
              <a:t>ó</a:t>
            </a:r>
            <a:r>
              <a:rPr sz="1800" spc="-11" dirty="0" smtClean="0">
                <a:solidFill>
                  <a:srgbClr val="262C32"/>
                </a:solidFill>
                <a:latin typeface="Aptos"/>
                <a:cs typeface="Arial"/>
              </a:rPr>
              <a:t>n</a:t>
            </a:r>
            <a:r>
              <a:rPr sz="1800" spc="-99" dirty="0" smtClean="0">
                <a:solidFill>
                  <a:srgbClr val="262C32"/>
                </a:solidFill>
                <a:latin typeface="Aptos"/>
                <a:cs typeface="Arial"/>
              </a:rPr>
              <a:t> </a:t>
            </a:r>
            <a:r>
              <a:rPr sz="1800" spc="-59" dirty="0" smtClean="0">
                <a:solidFill>
                  <a:srgbClr val="262C32"/>
                </a:solidFill>
                <a:latin typeface="Aptos"/>
                <a:cs typeface="Arial"/>
              </a:rPr>
              <a:t>.</a:t>
            </a:r>
            <a:r>
              <a:rPr sz="1800" spc="58" dirty="0" smtClean="0">
                <a:solidFill>
                  <a:srgbClr val="262C32"/>
                </a:solidFill>
                <a:latin typeface="Aptos"/>
                <a:cs typeface="Arial"/>
              </a:rPr>
              <a:t>.</a:t>
            </a:r>
            <a:r>
              <a:rPr sz="1800" spc="-25" dirty="0" smtClean="0">
                <a:solidFill>
                  <a:srgbClr val="262C32"/>
                </a:solidFill>
                <a:latin typeface="Aptos"/>
                <a:cs typeface="Arial"/>
              </a:rPr>
              <a:t>.</a:t>
            </a:r>
            <a:r>
              <a:rPr sz="1800" spc="0" dirty="0" smtClean="0">
                <a:solidFill>
                  <a:srgbClr val="262C32"/>
                </a:solidFill>
                <a:latin typeface="Aptos"/>
                <a:cs typeface="Arial"/>
              </a:rPr>
              <a:t> </a:t>
            </a:r>
            <a:r>
              <a:rPr sz="1800" spc="-84" dirty="0" smtClean="0">
                <a:solidFill>
                  <a:srgbClr val="262C32"/>
                </a:solidFill>
                <a:latin typeface="Aptos"/>
                <a:cs typeface="Arial"/>
              </a:rPr>
              <a:t> </a:t>
            </a:r>
            <a:r>
              <a:rPr sz="1800" spc="-64" dirty="0" smtClean="0">
                <a:solidFill>
                  <a:srgbClr val="262C32"/>
                </a:solidFill>
                <a:latin typeface="Aptos"/>
                <a:cs typeface="Arial"/>
              </a:rPr>
              <a:t>S</a:t>
            </a:r>
            <a:r>
              <a:rPr sz="1800" spc="-71" dirty="0" smtClean="0">
                <a:solidFill>
                  <a:srgbClr val="262C32"/>
                </a:solidFill>
                <a:latin typeface="Aptos"/>
                <a:cs typeface="Arial"/>
              </a:rPr>
              <a:t>i</a:t>
            </a:r>
            <a:r>
              <a:rPr sz="1800" spc="0" dirty="0" smtClean="0">
                <a:solidFill>
                  <a:srgbClr val="262C32"/>
                </a:solidFill>
                <a:latin typeface="Aptos"/>
                <a:cs typeface="Arial"/>
              </a:rPr>
              <a:t> </a:t>
            </a:r>
            <a:r>
              <a:rPr sz="1800" spc="-129" dirty="0" smtClean="0">
                <a:solidFill>
                  <a:srgbClr val="262C32"/>
                </a:solidFill>
                <a:latin typeface="Aptos"/>
                <a:cs typeface="Arial"/>
              </a:rPr>
              <a:t> </a:t>
            </a:r>
            <a:r>
              <a:rPr sz="1800" spc="-25" dirty="0" smtClean="0">
                <a:solidFill>
                  <a:srgbClr val="262C32"/>
                </a:solidFill>
                <a:latin typeface="Aptos"/>
                <a:cs typeface="Arial"/>
              </a:rPr>
              <a:t>e</a:t>
            </a:r>
            <a:r>
              <a:rPr sz="1800" spc="0" dirty="0" smtClean="0">
                <a:solidFill>
                  <a:srgbClr val="262C32"/>
                </a:solidFill>
                <a:latin typeface="Aptos"/>
                <a:cs typeface="Arial"/>
              </a:rPr>
              <a:t>s </a:t>
            </a:r>
            <a:endParaRPr sz="1000">
              <a:latin typeface="Arial"/>
              <a:cs typeface="Arial"/>
            </a:endParaRPr>
          </a:p>
          <a:p>
            <a:pPr marL="110235" marR="3174">
              <a:lnSpc>
                <a:spcPts val="1149"/>
              </a:lnSpc>
              <a:spcBef>
                <a:spcPts val="242"/>
              </a:spcBef>
              <a:spcAft>
                <a:spcPts val="400"/>
              </a:spcAft>
            </a:pPr>
            <a:r>
              <a:rPr sz="1800" spc="-13" dirty="0" smtClean="0">
                <a:solidFill>
                  <a:srgbClr val="262C32"/>
                </a:solidFill>
                <a:latin typeface="Aptos"/>
                <a:cs typeface="Arial"/>
              </a:rPr>
              <a:t>posible pediremos que alguien espere la llegada de la ayuda en la calle</a:t>
            </a:r>
            <a:r>
              <a:rPr sz="1800" spc="-13" dirty="0" smtClean="0">
                <a:solidFill>
                  <a:srgbClr val="262C32"/>
                </a:solidFill>
                <a:latin typeface="Aptos"/>
                <a:cs typeface="Arial"/>
              </a:rPr>
              <a:t>.</a:t>
            </a:r>
            <a:endParaRPr sz="1000">
              <a:latin typeface="Arial"/>
              <a:cs typeface="Arial"/>
            </a:endParaRPr>
          </a:p>
          <a:p>
            <a:pPr marL="15747" marR="1998477" algn="just">
              <a:lnSpc>
                <a:spcPct val="95825"/>
              </a:lnSpc>
              <a:spcBef>
                <a:spcPts val="537"/>
              </a:spcBef>
              <a:spcAft>
                <a:spcPts val="400"/>
              </a:spcAft>
            </a:pPr>
            <a:r>
              <a:rPr sz="1800" spc="-13" dirty="0" smtClean="0">
                <a:solidFill>
                  <a:srgbClr val="262C32"/>
                </a:solidFill>
                <a:latin typeface="Aptos"/>
                <a:cs typeface="Arial"/>
              </a:rPr>
              <a:t>• </a:t>
            </a:r>
            <a:r>
              <a:rPr sz="1800" spc="-13" dirty="0" smtClean="0">
                <a:solidFill>
                  <a:srgbClr val="262C32"/>
                </a:solidFill>
                <a:latin typeface="Aptos"/>
                <a:cs typeface="Arial"/>
              </a:rPr>
              <a:t>Escuchar y contestar lo que nos preguntan</a:t>
            </a:r>
            <a:r>
              <a:rPr sz="1800" spc="-13" dirty="0" smtClean="0">
                <a:solidFill>
                  <a:srgbClr val="262C32"/>
                </a:solidFill>
                <a:latin typeface="Aptos"/>
                <a:cs typeface="Arial"/>
              </a:rPr>
              <a:t>.</a:t>
            </a:r>
            <a:endParaRPr sz="1000">
              <a:latin typeface="Arial"/>
              <a:cs typeface="Arial"/>
            </a:endParaRPr>
          </a:p>
          <a:p>
            <a:pPr marL="15747" marR="2510659" algn="just">
              <a:lnSpc>
                <a:spcPct val="95825"/>
              </a:lnSpc>
              <a:spcBef>
                <a:spcPts val="530"/>
              </a:spcBef>
              <a:spcAft>
                <a:spcPts val="400"/>
              </a:spcAft>
            </a:pPr>
            <a:r>
              <a:rPr sz="1800" spc="-14" dirty="0" smtClean="0">
                <a:solidFill>
                  <a:srgbClr val="262C32"/>
                </a:solidFill>
                <a:latin typeface="Aptos"/>
                <a:cs typeface="Arial"/>
              </a:rPr>
              <a:t>• </a:t>
            </a:r>
            <a:r>
              <a:rPr sz="1800" spc="-14" dirty="0" smtClean="0">
                <a:solidFill>
                  <a:srgbClr val="262C32"/>
                </a:solidFill>
                <a:latin typeface="Aptos"/>
                <a:cs typeface="Arial"/>
              </a:rPr>
              <a:t>Impresión general de las víctimas.</a:t>
            </a:r>
            <a:endParaRPr sz="1000">
              <a:latin typeface="Arial"/>
              <a:cs typeface="Arial"/>
            </a:endParaRPr>
          </a:p>
          <a:p>
            <a:pPr marL="180339" marR="9205">
              <a:lnSpc>
                <a:spcPct val="95825"/>
              </a:lnSpc>
              <a:spcBef>
                <a:spcPts val="530"/>
              </a:spcBef>
              <a:spcAft>
                <a:spcPts val="400"/>
              </a:spcAft>
            </a:pPr>
            <a:r>
              <a:rPr sz="1800" spc="-17" dirty="0" smtClean="0">
                <a:solidFill>
                  <a:srgbClr val="262C32"/>
                </a:solidFill>
                <a:latin typeface="Aptos"/>
                <a:cs typeface="Arial"/>
              </a:rPr>
              <a:t>- </a:t>
            </a:r>
            <a:r>
              <a:rPr sz="1800" spc="-17" dirty="0" smtClean="0">
                <a:solidFill>
                  <a:srgbClr val="262C32"/>
                </a:solidFill>
                <a:latin typeface="Aptos"/>
                <a:cs typeface="Arial"/>
              </a:rPr>
              <a:t>Número de víctimas.</a:t>
            </a:r>
            <a:endParaRPr sz="1000">
              <a:latin typeface="Arial"/>
              <a:cs typeface="Arial"/>
            </a:endParaRPr>
          </a:p>
          <a:p>
            <a:pPr marL="180339" marR="9205">
              <a:lnSpc>
                <a:spcPct val="95825"/>
              </a:lnSpc>
              <a:spcBef>
                <a:spcPts val="530"/>
              </a:spcBef>
              <a:spcAft>
                <a:spcPts val="400"/>
              </a:spcAft>
            </a:pPr>
            <a:r>
              <a:rPr sz="1800" spc="-14" dirty="0" smtClean="0">
                <a:solidFill>
                  <a:srgbClr val="262C32"/>
                </a:solidFill>
                <a:latin typeface="Aptos"/>
                <a:cs typeface="Arial"/>
              </a:rPr>
              <a:t>- </a:t>
            </a:r>
            <a:r>
              <a:rPr sz="1800" spc="-14" dirty="0" smtClean="0">
                <a:solidFill>
                  <a:srgbClr val="262C32"/>
                </a:solidFill>
                <a:latin typeface="Aptos"/>
                <a:cs typeface="Arial"/>
              </a:rPr>
              <a:t>Tipo de lesiones o síntomas que presentan la/s víctima/s</a:t>
            </a:r>
            <a:r>
              <a:rPr sz="1800" spc="-14" dirty="0" smtClean="0">
                <a:solidFill>
                  <a:srgbClr val="262C32"/>
                </a:solidFill>
                <a:latin typeface="Aptos"/>
                <a:cs typeface="Arial"/>
              </a:rPr>
              <a:t>.</a:t>
            </a:r>
            <a:endParaRPr sz="1000">
              <a:latin typeface="Arial"/>
              <a:cs typeface="Arial"/>
            </a:endParaRPr>
          </a:p>
          <a:p>
            <a:pPr marL="271779" indent="-91439">
              <a:lnSpc>
                <a:spcPts val="1149"/>
              </a:lnSpc>
              <a:spcBef>
                <a:spcPts val="530"/>
              </a:spcBef>
              <a:spcAft>
                <a:spcPts val="400"/>
              </a:spcAft>
            </a:pPr>
            <a:r>
              <a:rPr sz="1800" spc="-14" dirty="0" smtClean="0">
                <a:solidFill>
                  <a:srgbClr val="262C32"/>
                </a:solidFill>
                <a:latin typeface="Aptos"/>
                <a:cs typeface="Arial"/>
              </a:rPr>
              <a:t>- </a:t>
            </a:r>
            <a:r>
              <a:rPr sz="1800" spc="-14" dirty="0" smtClean="0">
                <a:solidFill>
                  <a:srgbClr val="262C32"/>
                </a:solidFill>
                <a:latin typeface="Aptos"/>
                <a:cs typeface="Arial"/>
              </a:rPr>
              <a:t>Hay que constatar las características especiales de la víctima (enfermedades </a:t>
            </a:r>
            <a:endParaRPr sz="1000">
              <a:latin typeface="Arial"/>
              <a:cs typeface="Arial"/>
            </a:endParaRPr>
          </a:p>
          <a:p>
            <a:pPr marL="271779">
              <a:lnSpc>
                <a:spcPts val="1149"/>
              </a:lnSpc>
              <a:spcBef>
                <a:spcPts val="265"/>
              </a:spcBef>
              <a:spcAft>
                <a:spcPts val="400"/>
              </a:spcAft>
            </a:pPr>
            <a:r>
              <a:rPr sz="1800" spc="-19" dirty="0" smtClean="0">
                <a:solidFill>
                  <a:srgbClr val="262C32"/>
                </a:solidFill>
                <a:latin typeface="Aptos"/>
                <a:cs typeface="Arial"/>
              </a:rPr>
              <a:t>previas, discapacidades</a:t>
            </a:r>
            <a:r>
              <a:rPr sz="1800" spc="-19" dirty="0" smtClean="0">
                <a:solidFill>
                  <a:srgbClr val="262C32"/>
                </a:solidFill>
                <a:latin typeface="Aptos"/>
                <a:cs typeface="Arial"/>
              </a:rPr>
              <a:t>.</a:t>
            </a:r>
            <a:r>
              <a:rPr sz="1800" spc="-19" dirty="0" smtClean="0">
                <a:solidFill>
                  <a:srgbClr val="262C32"/>
                </a:solidFill>
                <a:latin typeface="Aptos"/>
                <a:cs typeface="Arial"/>
              </a:rPr>
              <a:t>.</a:t>
            </a:r>
            <a:r>
              <a:rPr sz="1800" spc="-19" dirty="0" smtClean="0">
                <a:solidFill>
                  <a:srgbClr val="262C32"/>
                </a:solidFill>
                <a:latin typeface="Aptos"/>
                <a:cs typeface="Arial"/>
              </a:rPr>
              <a:t>. ).</a:t>
            </a:r>
            <a:endParaRPr sz="1000">
              <a:latin typeface="Arial"/>
              <a:cs typeface="Arial"/>
            </a:endParaRPr>
          </a:p>
          <a:p>
            <a:pPr marL="271779" marR="11492" indent="-91440">
              <a:lnSpc>
                <a:spcPts val="1149"/>
              </a:lnSpc>
              <a:spcBef>
                <a:spcPts val="535"/>
              </a:spcBef>
              <a:spcAft>
                <a:spcPts val="400"/>
              </a:spcAft>
            </a:pPr>
            <a:r>
              <a:rPr sz="1800" spc="-15" dirty="0" smtClean="0">
                <a:solidFill>
                  <a:srgbClr val="262C32"/>
                </a:solidFill>
                <a:latin typeface="Aptos"/>
                <a:cs typeface="Arial"/>
              </a:rPr>
              <a:t>- </a:t>
            </a:r>
            <a:r>
              <a:rPr sz="1800" spc="-15" dirty="0" smtClean="0">
                <a:solidFill>
                  <a:srgbClr val="262C32"/>
                </a:solidFill>
                <a:latin typeface="Aptos"/>
                <a:cs typeface="Arial"/>
              </a:rPr>
              <a:t>Características  especiales del  accidente (riesgo  de incendio,  acceso difícil, </a:t>
            </a:r>
            <a:endParaRPr sz="1000">
              <a:latin typeface="Arial"/>
              <a:cs typeface="Arial"/>
            </a:endParaRPr>
          </a:p>
          <a:p>
            <a:pPr marL="271779" marR="11492">
              <a:lnSpc>
                <a:spcPts val="1149"/>
              </a:lnSpc>
              <a:spcBef>
                <a:spcPts val="242"/>
              </a:spcBef>
              <a:spcAft>
                <a:spcPts val="400"/>
              </a:spcAft>
            </a:pPr>
            <a:r>
              <a:rPr sz="1800" spc="-29" dirty="0" smtClean="0">
                <a:solidFill>
                  <a:srgbClr val="262C32"/>
                </a:solidFill>
                <a:latin typeface="Aptos"/>
                <a:cs typeface="Arial"/>
              </a:rPr>
              <a:t>mercancías peligrosas ... ).</a:t>
            </a:r>
            <a:endParaRPr sz="1000">
              <a:latin typeface="Arial"/>
              <a:cs typeface="Arial"/>
            </a:endParaRPr>
          </a:p>
          <a:p>
            <a:pPr marL="18795" marR="3149" indent="3048">
              <a:lnSpc>
                <a:spcPts val="1149"/>
              </a:lnSpc>
              <a:spcBef>
                <a:spcPts val="537"/>
              </a:spcBef>
              <a:spcAft>
                <a:spcPts val="400"/>
              </a:spcAft>
            </a:pPr>
            <a:r>
              <a:rPr sz="1800" spc="-89" dirty="0" smtClean="0">
                <a:solidFill>
                  <a:srgbClr val="262C32"/>
                </a:solidFill>
                <a:latin typeface="Aptos"/>
                <a:cs typeface="Arial"/>
              </a:rPr>
              <a:t>E</a:t>
            </a:r>
            <a:r>
              <a:rPr sz="1800" spc="-71" dirty="0" smtClean="0">
                <a:solidFill>
                  <a:srgbClr val="262C32"/>
                </a:solidFill>
                <a:latin typeface="Aptos"/>
                <a:cs typeface="Arial"/>
              </a:rPr>
              <a:t>l</a:t>
            </a:r>
            <a:r>
              <a:rPr sz="1800" spc="50" dirty="0" smtClean="0">
                <a:solidFill>
                  <a:srgbClr val="262C32"/>
                </a:solidFill>
                <a:latin typeface="Aptos"/>
                <a:cs typeface="Arial"/>
              </a:rPr>
              <a:t> </a:t>
            </a:r>
            <a:r>
              <a:rPr sz="1800" spc="-25" dirty="0" smtClean="0">
                <a:solidFill>
                  <a:srgbClr val="262C32"/>
                </a:solidFill>
                <a:latin typeface="Aptos"/>
                <a:cs typeface="Arial"/>
              </a:rPr>
              <a:t>av</a:t>
            </a:r>
            <a:r>
              <a:rPr sz="1800" spc="-9" dirty="0" smtClean="0">
                <a:solidFill>
                  <a:srgbClr val="262C32"/>
                </a:solidFill>
                <a:latin typeface="Aptos"/>
                <a:cs typeface="Arial"/>
              </a:rPr>
              <a:t>i</a:t>
            </a:r>
            <a:r>
              <a:rPr sz="1800" spc="-25" dirty="0" smtClean="0">
                <a:solidFill>
                  <a:srgbClr val="262C32"/>
                </a:solidFill>
                <a:latin typeface="Aptos"/>
                <a:cs typeface="Arial"/>
              </a:rPr>
              <a:t>s</a:t>
            </a:r>
            <a:r>
              <a:rPr sz="1800" spc="0" dirty="0" smtClean="0">
                <a:solidFill>
                  <a:srgbClr val="262C32"/>
                </a:solidFill>
                <a:latin typeface="Aptos"/>
                <a:cs typeface="Arial"/>
              </a:rPr>
              <a:t>o</a:t>
            </a:r>
            <a:r>
              <a:rPr sz="1800" spc="19" dirty="0" smtClean="0">
                <a:solidFill>
                  <a:srgbClr val="262C32"/>
                </a:solidFill>
                <a:latin typeface="Aptos"/>
                <a:cs typeface="Arial"/>
              </a:rPr>
              <a:t> </a:t>
            </a:r>
            <a:r>
              <a:rPr sz="1800" spc="-25" dirty="0" smtClean="0">
                <a:solidFill>
                  <a:srgbClr val="262C32"/>
                </a:solidFill>
                <a:latin typeface="Aptos"/>
                <a:cs typeface="Arial"/>
              </a:rPr>
              <a:t>pued</a:t>
            </a:r>
            <a:r>
              <a:rPr sz="1800" spc="0" dirty="0" smtClean="0">
                <a:solidFill>
                  <a:srgbClr val="262C32"/>
                </a:solidFill>
                <a:latin typeface="Aptos"/>
                <a:cs typeface="Arial"/>
              </a:rPr>
              <a:t>e</a:t>
            </a:r>
            <a:r>
              <a:rPr sz="1800" spc="-28" dirty="0" smtClean="0">
                <a:solidFill>
                  <a:srgbClr val="262C32"/>
                </a:solidFill>
                <a:latin typeface="Aptos"/>
                <a:cs typeface="Arial"/>
              </a:rPr>
              <a:t> </a:t>
            </a:r>
            <a:r>
              <a:rPr sz="1800" spc="-52" dirty="0" smtClean="0">
                <a:solidFill>
                  <a:srgbClr val="262C32"/>
                </a:solidFill>
                <a:latin typeface="Aptos"/>
                <a:cs typeface="Arial"/>
              </a:rPr>
              <a:t>d</a:t>
            </a:r>
            <a:r>
              <a:rPr sz="1800" spc="20" dirty="0" smtClean="0">
                <a:solidFill>
                  <a:srgbClr val="262C32"/>
                </a:solidFill>
                <a:latin typeface="Aptos"/>
                <a:cs typeface="Arial"/>
              </a:rPr>
              <a:t>a</a:t>
            </a:r>
            <a:r>
              <a:rPr sz="1800" spc="4" dirty="0" smtClean="0">
                <a:solidFill>
                  <a:srgbClr val="262C32"/>
                </a:solidFill>
                <a:latin typeface="Aptos"/>
                <a:cs typeface="Arial"/>
              </a:rPr>
              <a:t>r</a:t>
            </a:r>
            <a:r>
              <a:rPr sz="1800" spc="-51" dirty="0" smtClean="0">
                <a:solidFill>
                  <a:srgbClr val="262C32"/>
                </a:solidFill>
                <a:latin typeface="Aptos"/>
                <a:cs typeface="Arial"/>
              </a:rPr>
              <a:t>l</a:t>
            </a:r>
            <a:r>
              <a:rPr sz="1800" spc="-5" dirty="0" smtClean="0">
                <a:solidFill>
                  <a:srgbClr val="262C32"/>
                </a:solidFill>
                <a:latin typeface="Aptos"/>
                <a:cs typeface="Arial"/>
              </a:rPr>
              <a:t>o</a:t>
            </a:r>
            <a:r>
              <a:rPr sz="1800" spc="14" dirty="0" smtClean="0">
                <a:solidFill>
                  <a:srgbClr val="262C32"/>
                </a:solidFill>
                <a:latin typeface="Aptos"/>
                <a:cs typeface="Arial"/>
              </a:rPr>
              <a:t> </a:t>
            </a:r>
            <a:r>
              <a:rPr sz="1800" spc="-25" dirty="0" smtClean="0">
                <a:solidFill>
                  <a:srgbClr val="262C32"/>
                </a:solidFill>
                <a:latin typeface="Aptos"/>
                <a:cs typeface="Arial"/>
              </a:rPr>
              <a:t>c</a:t>
            </a:r>
            <a:r>
              <a:rPr sz="1800" spc="-19" dirty="0" smtClean="0">
                <a:solidFill>
                  <a:srgbClr val="262C32"/>
                </a:solidFill>
                <a:latin typeface="Aptos"/>
                <a:cs typeface="Arial"/>
              </a:rPr>
              <a:t>u</a:t>
            </a:r>
            <a:r>
              <a:rPr sz="1800" spc="-29" dirty="0" smtClean="0">
                <a:solidFill>
                  <a:srgbClr val="262C32"/>
                </a:solidFill>
                <a:latin typeface="Aptos"/>
                <a:cs typeface="Arial"/>
              </a:rPr>
              <a:t>a</a:t>
            </a:r>
            <a:r>
              <a:rPr sz="1800" spc="-9" dirty="0" smtClean="0">
                <a:solidFill>
                  <a:srgbClr val="262C32"/>
                </a:solidFill>
                <a:latin typeface="Aptos"/>
                <a:cs typeface="Arial"/>
              </a:rPr>
              <a:t>l</a:t>
            </a:r>
            <a:r>
              <a:rPr sz="1800" spc="-25" dirty="0" smtClean="0">
                <a:solidFill>
                  <a:srgbClr val="262C32"/>
                </a:solidFill>
                <a:latin typeface="Aptos"/>
                <a:cs typeface="Arial"/>
              </a:rPr>
              <a:t>qu</a:t>
            </a:r>
            <a:r>
              <a:rPr sz="1800" spc="-9" dirty="0" smtClean="0">
                <a:solidFill>
                  <a:srgbClr val="262C32"/>
                </a:solidFill>
                <a:latin typeface="Aptos"/>
                <a:cs typeface="Arial"/>
              </a:rPr>
              <a:t>i</a:t>
            </a:r>
            <a:r>
              <a:rPr sz="1800" spc="-29" dirty="0" smtClean="0">
                <a:solidFill>
                  <a:srgbClr val="262C32"/>
                </a:solidFill>
                <a:latin typeface="Aptos"/>
                <a:cs typeface="Arial"/>
              </a:rPr>
              <a:t>e</a:t>
            </a:r>
            <a:r>
              <a:rPr sz="1800" spc="0" dirty="0" smtClean="0">
                <a:solidFill>
                  <a:srgbClr val="262C32"/>
                </a:solidFill>
                <a:latin typeface="Aptos"/>
                <a:cs typeface="Arial"/>
              </a:rPr>
              <a:t>r</a:t>
            </a:r>
            <a:r>
              <a:rPr sz="1800" spc="43" dirty="0" smtClean="0">
                <a:solidFill>
                  <a:srgbClr val="262C32"/>
                </a:solidFill>
                <a:latin typeface="Aptos"/>
                <a:cs typeface="Arial"/>
              </a:rPr>
              <a:t> </a:t>
            </a:r>
            <a:r>
              <a:rPr sz="1800" spc="-19" dirty="0" smtClean="0">
                <a:solidFill>
                  <a:srgbClr val="262C32"/>
                </a:solidFill>
                <a:latin typeface="Aptos"/>
                <a:cs typeface="Arial"/>
              </a:rPr>
              <a:t>p</a:t>
            </a:r>
            <a:r>
              <a:rPr sz="1800" spc="-29" dirty="0" smtClean="0">
                <a:solidFill>
                  <a:srgbClr val="262C32"/>
                </a:solidFill>
                <a:latin typeface="Aptos"/>
                <a:cs typeface="Arial"/>
              </a:rPr>
              <a:t>e</a:t>
            </a:r>
            <a:r>
              <a:rPr sz="1800" spc="-14" dirty="0" smtClean="0">
                <a:solidFill>
                  <a:srgbClr val="262C32"/>
                </a:solidFill>
                <a:latin typeface="Aptos"/>
                <a:cs typeface="Arial"/>
              </a:rPr>
              <a:t>r</a:t>
            </a:r>
            <a:r>
              <a:rPr sz="1800" spc="-25" dirty="0" smtClean="0">
                <a:solidFill>
                  <a:srgbClr val="262C32"/>
                </a:solidFill>
                <a:latin typeface="Aptos"/>
                <a:cs typeface="Arial"/>
              </a:rPr>
              <a:t>son</a:t>
            </a:r>
            <a:r>
              <a:rPr sz="1800" spc="0" dirty="0" smtClean="0">
                <a:solidFill>
                  <a:srgbClr val="262C32"/>
                </a:solidFill>
                <a:latin typeface="Aptos"/>
                <a:cs typeface="Arial"/>
              </a:rPr>
              <a:t>a</a:t>
            </a:r>
            <a:r>
              <a:rPr sz="1800" spc="16" dirty="0" smtClean="0">
                <a:solidFill>
                  <a:srgbClr val="262C32"/>
                </a:solidFill>
                <a:latin typeface="Aptos"/>
                <a:cs typeface="Arial"/>
              </a:rPr>
              <a:t> </a:t>
            </a:r>
            <a:r>
              <a:rPr sz="1800" spc="-66" dirty="0" smtClean="0">
                <a:solidFill>
                  <a:srgbClr val="262C32"/>
                </a:solidFill>
                <a:latin typeface="Aptos"/>
                <a:cs typeface="Arial"/>
              </a:rPr>
              <a:t>(</a:t>
            </a:r>
            <a:r>
              <a:rPr sz="1800" spc="4" dirty="0" smtClean="0">
                <a:solidFill>
                  <a:srgbClr val="262C32"/>
                </a:solidFill>
                <a:latin typeface="Aptos"/>
                <a:cs typeface="Arial"/>
              </a:rPr>
              <a:t>c</a:t>
            </a:r>
            <a:r>
              <a:rPr sz="1800" spc="-2" dirty="0" smtClean="0">
                <a:solidFill>
                  <a:srgbClr val="262C32"/>
                </a:solidFill>
                <a:latin typeface="Aptos"/>
                <a:cs typeface="Arial"/>
              </a:rPr>
              <a:t>o</a:t>
            </a:r>
            <a:r>
              <a:rPr sz="1800" spc="-39" dirty="0" smtClean="0">
                <a:solidFill>
                  <a:srgbClr val="262C32"/>
                </a:solidFill>
                <a:latin typeface="Aptos"/>
                <a:cs typeface="Arial"/>
              </a:rPr>
              <a:t>m</a:t>
            </a:r>
            <a:r>
              <a:rPr sz="1800" spc="-2" dirty="0" smtClean="0">
                <a:solidFill>
                  <a:srgbClr val="262C32"/>
                </a:solidFill>
                <a:latin typeface="Aptos"/>
                <a:cs typeface="Arial"/>
              </a:rPr>
              <a:t>pa</a:t>
            </a:r>
            <a:r>
              <a:rPr sz="1800" spc="-25" dirty="0" smtClean="0">
                <a:solidFill>
                  <a:srgbClr val="262C32"/>
                </a:solidFill>
                <a:latin typeface="Aptos"/>
                <a:cs typeface="Arial"/>
              </a:rPr>
              <a:t>ñ</a:t>
            </a:r>
            <a:r>
              <a:rPr sz="1800" spc="20" dirty="0" smtClean="0">
                <a:solidFill>
                  <a:srgbClr val="262C32"/>
                </a:solidFill>
                <a:latin typeface="Aptos"/>
                <a:cs typeface="Arial"/>
              </a:rPr>
              <a:t>e</a:t>
            </a:r>
            <a:r>
              <a:rPr sz="1800" spc="-3" dirty="0" smtClean="0">
                <a:solidFill>
                  <a:srgbClr val="262C32"/>
                </a:solidFill>
                <a:latin typeface="Aptos"/>
                <a:cs typeface="Arial"/>
              </a:rPr>
              <a:t>r</a:t>
            </a:r>
            <a:r>
              <a:rPr sz="1800" spc="-45" dirty="0" smtClean="0">
                <a:solidFill>
                  <a:srgbClr val="262C32"/>
                </a:solidFill>
                <a:latin typeface="Aptos"/>
                <a:cs typeface="Arial"/>
              </a:rPr>
              <a:t>o</a:t>
            </a:r>
            <a:r>
              <a:rPr sz="1800" spc="4" dirty="0" smtClean="0">
                <a:solidFill>
                  <a:srgbClr val="262C32"/>
                </a:solidFill>
                <a:latin typeface="Aptos"/>
                <a:cs typeface="Arial"/>
              </a:rPr>
              <a:t>s</a:t>
            </a:r>
            <a:r>
              <a:rPr sz="1800" spc="-102" dirty="0" smtClean="0">
                <a:solidFill>
                  <a:srgbClr val="262C32"/>
                </a:solidFill>
                <a:latin typeface="Aptos"/>
                <a:cs typeface="Arial"/>
              </a:rPr>
              <a:t>,</a:t>
            </a:r>
            <a:r>
              <a:rPr sz="1800" spc="75" dirty="0" smtClean="0">
                <a:solidFill>
                  <a:srgbClr val="262C32"/>
                </a:solidFill>
                <a:latin typeface="Aptos"/>
                <a:cs typeface="Arial"/>
              </a:rPr>
              <a:t> </a:t>
            </a:r>
            <a:r>
              <a:rPr sz="1800" spc="-52" dirty="0" smtClean="0">
                <a:solidFill>
                  <a:srgbClr val="262C32"/>
                </a:solidFill>
                <a:latin typeface="Aptos"/>
                <a:cs typeface="Arial"/>
              </a:rPr>
              <a:t>e</a:t>
            </a:r>
            <a:r>
              <a:rPr sz="1800" spc="8" dirty="0" smtClean="0">
                <a:solidFill>
                  <a:srgbClr val="262C32"/>
                </a:solidFill>
                <a:latin typeface="Aptos"/>
                <a:cs typeface="Arial"/>
              </a:rPr>
              <a:t>t</a:t>
            </a:r>
            <a:r>
              <a:rPr sz="1800" spc="4" dirty="0" smtClean="0">
                <a:solidFill>
                  <a:srgbClr val="262C32"/>
                </a:solidFill>
                <a:latin typeface="Aptos"/>
                <a:cs typeface="Arial"/>
              </a:rPr>
              <a:t>c</a:t>
            </a:r>
            <a:r>
              <a:rPr sz="1800" spc="-34" dirty="0" smtClean="0">
                <a:solidFill>
                  <a:srgbClr val="262C32"/>
                </a:solidFill>
                <a:latin typeface="Aptos"/>
                <a:cs typeface="Arial"/>
              </a:rPr>
              <a:t>.</a:t>
            </a:r>
            <a:r>
              <a:rPr sz="1800" spc="4" dirty="0" smtClean="0">
                <a:solidFill>
                  <a:srgbClr val="262C32"/>
                </a:solidFill>
                <a:latin typeface="Aptos"/>
                <a:cs typeface="Arial"/>
              </a:rPr>
              <a:t>)</a:t>
            </a:r>
            <a:r>
              <a:rPr sz="1800" spc="-102" dirty="0" smtClean="0">
                <a:solidFill>
                  <a:srgbClr val="262C32"/>
                </a:solidFill>
                <a:latin typeface="Aptos"/>
                <a:cs typeface="Arial"/>
              </a:rPr>
              <a:t>,</a:t>
            </a:r>
            <a:r>
              <a:rPr sz="1800" spc="100" dirty="0" smtClean="0">
                <a:solidFill>
                  <a:srgbClr val="262C32"/>
                </a:solidFill>
                <a:latin typeface="Aptos"/>
                <a:cs typeface="Arial"/>
              </a:rPr>
              <a:t> </a:t>
            </a:r>
            <a:r>
              <a:rPr sz="1800" spc="-19" dirty="0" smtClean="0">
                <a:solidFill>
                  <a:srgbClr val="262C32"/>
                </a:solidFill>
                <a:latin typeface="Aptos"/>
                <a:cs typeface="Arial"/>
              </a:rPr>
              <a:t>n</a:t>
            </a:r>
            <a:r>
              <a:rPr sz="1800" spc="0" dirty="0" smtClean="0">
                <a:solidFill>
                  <a:srgbClr val="262C32"/>
                </a:solidFill>
                <a:latin typeface="Aptos"/>
                <a:cs typeface="Arial"/>
              </a:rPr>
              <a:t>o</a:t>
            </a:r>
            <a:r>
              <a:rPr sz="1800" spc="-45" dirty="0" smtClean="0">
                <a:solidFill>
                  <a:srgbClr val="262C32"/>
                </a:solidFill>
                <a:latin typeface="Aptos"/>
                <a:cs typeface="Arial"/>
              </a:rPr>
              <a:t> </a:t>
            </a:r>
            <a:r>
              <a:rPr sz="1800" spc="-44" dirty="0" smtClean="0">
                <a:solidFill>
                  <a:srgbClr val="262C32"/>
                </a:solidFill>
                <a:latin typeface="Aptos"/>
                <a:cs typeface="Arial"/>
              </a:rPr>
              <a:t>s</a:t>
            </a:r>
            <a:r>
              <a:rPr sz="1800" spc="-51" dirty="0" smtClean="0">
                <a:solidFill>
                  <a:srgbClr val="262C32"/>
                </a:solidFill>
                <a:latin typeface="Aptos"/>
                <a:cs typeface="Arial"/>
              </a:rPr>
              <a:t>i</a:t>
            </a:r>
            <a:r>
              <a:rPr sz="1800" spc="20" dirty="0" smtClean="0">
                <a:solidFill>
                  <a:srgbClr val="262C32"/>
                </a:solidFill>
                <a:latin typeface="Aptos"/>
                <a:cs typeface="Arial"/>
              </a:rPr>
              <a:t>e</a:t>
            </a:r>
            <a:r>
              <a:rPr sz="1800" spc="-25" dirty="0" smtClean="0">
                <a:solidFill>
                  <a:srgbClr val="262C32"/>
                </a:solidFill>
                <a:latin typeface="Aptos"/>
                <a:cs typeface="Arial"/>
              </a:rPr>
              <a:t>nd</a:t>
            </a:r>
            <a:r>
              <a:rPr sz="1800" spc="21" dirty="0" smtClean="0">
                <a:solidFill>
                  <a:srgbClr val="262C32"/>
                </a:solidFill>
                <a:latin typeface="Aptos"/>
                <a:cs typeface="Arial"/>
              </a:rPr>
              <a:t>o</a:t>
            </a:r>
            <a:r>
              <a:rPr sz="1800" spc="9" dirty="0" smtClean="0">
                <a:solidFill>
                  <a:srgbClr val="262C32"/>
                </a:solidFill>
                <a:latin typeface="Aptos"/>
                <a:cs typeface="Arial"/>
              </a:rPr>
              <a:t> </a:t>
            </a:r>
            <a:r>
              <a:rPr sz="1800" spc="-25" dirty="0" smtClean="0">
                <a:solidFill>
                  <a:srgbClr val="262C32"/>
                </a:solidFill>
                <a:latin typeface="Aptos"/>
                <a:cs typeface="Arial"/>
              </a:rPr>
              <a:t>p</a:t>
            </a:r>
            <a:r>
              <a:rPr sz="1800" spc="-14" dirty="0" smtClean="0">
                <a:solidFill>
                  <a:srgbClr val="262C32"/>
                </a:solidFill>
                <a:latin typeface="Aptos"/>
                <a:cs typeface="Arial"/>
              </a:rPr>
              <a:t>r</a:t>
            </a:r>
            <a:r>
              <a:rPr sz="1800" spc="-25" dirty="0" smtClean="0">
                <a:solidFill>
                  <a:srgbClr val="262C32"/>
                </a:solidFill>
                <a:latin typeface="Aptos"/>
                <a:cs typeface="Arial"/>
              </a:rPr>
              <a:t>e</a:t>
            </a:r>
            <a:r>
              <a:rPr sz="1800" spc="0" dirty="0" smtClean="0">
                <a:solidFill>
                  <a:srgbClr val="262C32"/>
                </a:solidFill>
                <a:latin typeface="Aptos"/>
                <a:cs typeface="Arial"/>
              </a:rPr>
              <a:t>c</a:t>
            </a:r>
            <a:r>
              <a:rPr sz="1800" spc="-34" dirty="0" smtClean="0">
                <a:solidFill>
                  <a:srgbClr val="262C32"/>
                </a:solidFill>
                <a:latin typeface="Aptos"/>
                <a:cs typeface="Arial"/>
              </a:rPr>
              <a:t>i</a:t>
            </a:r>
            <a:r>
              <a:rPr sz="1800" spc="-25" dirty="0" smtClean="0">
                <a:solidFill>
                  <a:srgbClr val="262C32"/>
                </a:solidFill>
                <a:latin typeface="Aptos"/>
                <a:cs typeface="Arial"/>
              </a:rPr>
              <a:t>s</a:t>
            </a:r>
            <a:r>
              <a:rPr sz="1800" spc="0" dirty="0" smtClean="0">
                <a:solidFill>
                  <a:srgbClr val="262C32"/>
                </a:solidFill>
                <a:latin typeface="Aptos"/>
                <a:cs typeface="Arial"/>
              </a:rPr>
              <a:t>o</a:t>
            </a:r>
            <a:r>
              <a:rPr sz="1800" spc="-16" dirty="0" smtClean="0">
                <a:solidFill>
                  <a:srgbClr val="262C32"/>
                </a:solidFill>
                <a:latin typeface="Aptos"/>
                <a:cs typeface="Arial"/>
              </a:rPr>
              <a:t> </a:t>
            </a:r>
            <a:r>
              <a:rPr sz="1800" spc="-25" dirty="0" smtClean="0">
                <a:solidFill>
                  <a:srgbClr val="262C32"/>
                </a:solidFill>
                <a:latin typeface="Aptos"/>
                <a:cs typeface="Arial"/>
              </a:rPr>
              <a:t>qu</a:t>
            </a:r>
            <a:r>
              <a:rPr sz="1800" spc="0" dirty="0" smtClean="0">
                <a:solidFill>
                  <a:srgbClr val="262C32"/>
                </a:solidFill>
                <a:latin typeface="Aptos"/>
                <a:cs typeface="Arial"/>
              </a:rPr>
              <a:t>e </a:t>
            </a:r>
            <a:endParaRPr sz="1000">
              <a:latin typeface="Arial"/>
              <a:cs typeface="Arial"/>
            </a:endParaRPr>
          </a:p>
          <a:p>
            <a:pPr marL="18795" marR="3149">
              <a:lnSpc>
                <a:spcPts val="1149"/>
              </a:lnSpc>
              <a:spcBef>
                <a:spcPts val="242"/>
              </a:spcBef>
              <a:spcAft>
                <a:spcPts val="400"/>
              </a:spcAft>
            </a:pPr>
            <a:r>
              <a:rPr sz="1800" spc="-14" dirty="0" smtClean="0">
                <a:solidFill>
                  <a:srgbClr val="262C32"/>
                </a:solidFill>
                <a:latin typeface="Aptos"/>
                <a:cs typeface="Arial"/>
              </a:rPr>
              <a:t>lo dé la persona que presta la ayuda sanitaria</a:t>
            </a:r>
            <a:r>
              <a:rPr sz="1800" spc="-14" dirty="0" smtClean="0">
                <a:solidFill>
                  <a:srgbClr val="262C32"/>
                </a:solidFill>
                <a:latin typeface="Aptos"/>
                <a:cs typeface="Arial"/>
              </a:rPr>
              <a:t>.</a:t>
            </a:r>
            <a:endParaRPr sz="1000">
              <a:latin typeface="Arial"/>
              <a:cs typeface="Arial"/>
            </a:endParaRPr>
          </a:p>
          <a:p>
            <a:pPr marL="18795" marR="1824859" algn="just">
              <a:lnSpc>
                <a:spcPct val="95825"/>
              </a:lnSpc>
              <a:spcBef>
                <a:spcPts val="557"/>
              </a:spcBef>
              <a:spcAft>
                <a:spcPts val="400"/>
              </a:spcAft>
            </a:pPr>
            <a:r>
              <a:rPr sz="1800" spc="-14" dirty="0" smtClean="0">
                <a:solidFill>
                  <a:srgbClr val="262C32"/>
                </a:solidFill>
                <a:latin typeface="Aptos"/>
                <a:cs typeface="Arial"/>
              </a:rPr>
              <a:t>No cuelgue el teléfono hasta que se lo indiquen.</a:t>
            </a:r>
            <a:endParaRPr sz="1000">
              <a:latin typeface="Arial"/>
              <a:cs typeface="Arial"/>
            </a:endParaRPr>
          </a:p>
        </p:txBody>
      </p:sp>
      <p:sp>
        <p:nvSpPr>
          <p:cNvPr id="3" name="object 3"/>
          <p:cNvSpPr txBox="1"/>
          <p:nvPr/>
        </p:nvSpPr>
        <p:spPr>
          <a:xfrm>
            <a:off x="8117840" y="6196584"/>
            <a:ext cx="2387600" cy="896874"/>
          </a:xfrm>
          <a:prstGeom prst="rect">
            <a:avLst/>
          </a:prstGeom>
        </p:spPr>
        <p:txBody>
          <a:bodyPr wrap="square" lIns="71628" tIns="48920" rIns="71628" bIns="48920" rtlCol="0">
            <a:noAutofit/>
          </a:bodyPr>
          <a:lstStyle/>
          <a:p>
            <a:pPr marL="12700">
              <a:lnSpc>
                <a:spcPts val="4395"/>
              </a:lnSpc>
              <a:spcAft>
                <a:spcPts val="400"/>
              </a:spcAft>
            </a:pPr>
            <a:r>
              <a:rPr sz="2800" b="1" spc="-632" dirty="0" smtClean="0">
                <a:solidFill>
                  <a:srgbClr val="1E374E"/>
                </a:solidFill>
                <a:latin typeface="Aptos"/>
                <a:cs typeface="Arial"/>
              </a:rPr>
              <a:t>112</a:t>
            </a:r>
            <a:endParaRPr sz="4200">
              <a:latin typeface="Arial"/>
              <a:cs typeface="Arial"/>
            </a:endParaRPr>
          </a:p>
        </p:txBody>
      </p:sp>
      <p:sp>
        <p:nvSpPr>
          <p:cNvPr id="2" name="object 2"/>
          <p:cNvSpPr txBox="1"/>
          <p:nvPr/>
        </p:nvSpPr>
        <p:spPr>
          <a:xfrm>
            <a:off x="5376163" y="7420586"/>
            <a:ext cx="1" cy="1"/>
          </a:xfrm>
          <a:prstGeom prst="rect">
            <a:avLst/>
          </a:prstGeom>
        </p:spPr>
        <p:txBody>
          <a:bodyPr wrap="square" lIns="0" tIns="2540" rIns="0" bIns="0" rtlCol="0">
            <a:noAutofit/>
          </a:bodyPr>
          <a:lstStyle/>
          <a:p>
            <a:pPr marL="12700">
              <a:lnSpc>
                <a:spcPct val="95825"/>
              </a:lnSpc>
            </a:pPr>
            <a:r>
              <a:rPr sz="600" spc="-123" dirty="0" smtClean="0">
                <a:solidFill>
                  <a:srgbClr val="231F21"/>
                </a:solidFill>
                <a:latin typeface="Arial"/>
                <a:cs typeface="Arial"/>
              </a:rPr>
              <a:t>11</a:t>
            </a:r>
            <a:endParaRPr sz="600">
              <a:latin typeface="Arial"/>
              <a:cs typeface="Arial"/>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3" name="object 3"/>
          <p:cNvSpPr txBox="1"/>
          <p:nvPr/>
        </p:nvSpPr>
        <p:spPr>
          <a:xfrm>
            <a:off x="2078509" y="1363817"/>
            <a:ext cx="7491720" cy="2523236"/>
          </a:xfrm>
          <a:prstGeom prst="rect">
            <a:avLst/>
          </a:prstGeom>
        </p:spPr>
        <p:txBody>
          <a:bodyPr wrap="square" lIns="0" tIns="6477" rIns="0" bIns="0" rtlCol="0">
            <a:noAutofit/>
          </a:bodyPr>
          <a:lstStyle/>
          <a:p>
            <a:pPr marL="15748" marR="17145">
              <a:lnSpc>
                <a:spcPts val="1019"/>
              </a:lnSpc>
              <a:spcAft>
                <a:spcPts val="300"/>
              </a:spcAft>
            </a:pPr>
            <a:r>
              <a:rPr sz="1200" b="1" spc="34" dirty="0" smtClean="0">
                <a:solidFill>
                  <a:srgbClr val="262C32"/>
                </a:solidFill>
                <a:latin typeface="Aptos"/>
                <a:cs typeface="Arial"/>
              </a:rPr>
              <a:t>3. Socorrer</a:t>
            </a:r>
            <a:endParaRPr sz="900">
              <a:latin typeface="Arial"/>
              <a:cs typeface="Arial"/>
            </a:endParaRPr>
          </a:p>
          <a:p>
            <a:pPr marL="12700" marR="89624" indent="3048">
              <a:lnSpc>
                <a:spcPts val="1034"/>
              </a:lnSpc>
              <a:spcBef>
                <a:spcPts val="594"/>
              </a:spcBef>
              <a:spcAft>
                <a:spcPts val="300"/>
              </a:spcAft>
            </a:pPr>
            <a:r>
              <a:rPr sz="1200" spc="25" dirty="0" smtClean="0">
                <a:solidFill>
                  <a:srgbClr val="262C32"/>
                </a:solidFill>
                <a:latin typeface="Aptos"/>
                <a:cs typeface="Arial"/>
              </a:rPr>
              <a:t>• </a:t>
            </a:r>
            <a:r>
              <a:rPr sz="1200" spc="25" dirty="0" smtClean="0">
                <a:solidFill>
                  <a:srgbClr val="262C32"/>
                </a:solidFill>
                <a:latin typeface="Aptos"/>
                <a:cs typeface="Arial"/>
              </a:rPr>
              <a:t>En primer lugar</a:t>
            </a:r>
            <a:r>
              <a:rPr sz="1200" spc="25" dirty="0" smtClean="0">
                <a:solidFill>
                  <a:srgbClr val="262C32"/>
                </a:solidFill>
                <a:latin typeface="Aptos"/>
                <a:cs typeface="Arial"/>
              </a:rPr>
              <a:t>,  </a:t>
            </a:r>
            <a:r>
              <a:rPr sz="1200" spc="25" dirty="0" smtClean="0">
                <a:solidFill>
                  <a:srgbClr val="262C32"/>
                </a:solidFill>
                <a:latin typeface="Aptos"/>
                <a:cs typeface="Arial"/>
              </a:rPr>
              <a:t>se deberá tranquilizar a la víctima y comunicarle que la ayuda </a:t>
            </a:r>
            <a:endParaRPr sz="900">
              <a:latin typeface="Arial"/>
              <a:cs typeface="Arial"/>
            </a:endParaRPr>
          </a:p>
          <a:p>
            <a:pPr marL="12700" marR="89624">
              <a:lnSpc>
                <a:spcPts val="1034"/>
              </a:lnSpc>
              <a:spcBef>
                <a:spcPts val="369"/>
              </a:spcBef>
              <a:spcAft>
                <a:spcPts val="300"/>
              </a:spcAft>
            </a:pPr>
            <a:r>
              <a:rPr sz="1200" spc="26" dirty="0" smtClean="0">
                <a:solidFill>
                  <a:srgbClr val="262C32"/>
                </a:solidFill>
                <a:latin typeface="Aptos"/>
                <a:cs typeface="Arial"/>
              </a:rPr>
              <a:t>ya está en camino</a:t>
            </a:r>
            <a:r>
              <a:rPr sz="1200" spc="26" dirty="0" smtClean="0">
                <a:solidFill>
                  <a:srgbClr val="262C32"/>
                </a:solidFill>
                <a:latin typeface="Aptos"/>
                <a:cs typeface="Arial"/>
              </a:rPr>
              <a:t>.  </a:t>
            </a:r>
            <a:r>
              <a:rPr sz="1200" spc="26" dirty="0" smtClean="0">
                <a:solidFill>
                  <a:srgbClr val="262C32"/>
                </a:solidFill>
                <a:latin typeface="Aptos"/>
                <a:cs typeface="Arial"/>
              </a:rPr>
              <a:t>Se puede hablar con el accidentado o enfermo</a:t>
            </a:r>
            <a:r>
              <a:rPr sz="1200" spc="26" dirty="0" smtClean="0">
                <a:solidFill>
                  <a:srgbClr val="262C32"/>
                </a:solidFill>
                <a:latin typeface="Aptos"/>
                <a:cs typeface="Arial"/>
              </a:rPr>
              <a:t>,  </a:t>
            </a:r>
            <a:r>
              <a:rPr sz="1200" spc="26" dirty="0" smtClean="0">
                <a:solidFill>
                  <a:srgbClr val="262C32"/>
                </a:solidFill>
                <a:latin typeface="Aptos"/>
                <a:cs typeface="Arial"/>
              </a:rPr>
              <a:t>aunque no </a:t>
            </a:r>
            <a:endParaRPr sz="900">
              <a:latin typeface="Arial"/>
              <a:cs typeface="Arial"/>
            </a:endParaRPr>
          </a:p>
          <a:p>
            <a:pPr marL="12700" marR="89624">
              <a:lnSpc>
                <a:spcPts val="1034"/>
              </a:lnSpc>
              <a:spcBef>
                <a:spcPts val="369"/>
              </a:spcBef>
              <a:spcAft>
                <a:spcPts val="300"/>
              </a:spcAft>
            </a:pPr>
            <a:r>
              <a:rPr sz="1200" spc="23" dirty="0" smtClean="0">
                <a:solidFill>
                  <a:srgbClr val="262C32"/>
                </a:solidFill>
                <a:latin typeface="Aptos"/>
                <a:cs typeface="Arial"/>
              </a:rPr>
              <a:t>responda o le  parezca que esté inconsciente.</a:t>
            </a:r>
            <a:endParaRPr sz="900">
              <a:latin typeface="Arial"/>
              <a:cs typeface="Arial"/>
            </a:endParaRPr>
          </a:p>
          <a:p>
            <a:pPr marL="15748" marR="531584" indent="0">
              <a:lnSpc>
                <a:spcPts val="1034"/>
              </a:lnSpc>
              <a:spcBef>
                <a:spcPts val="654"/>
              </a:spcBef>
              <a:spcAft>
                <a:spcPts val="300"/>
              </a:spcAft>
            </a:pPr>
            <a:r>
              <a:rPr sz="1200" spc="22" dirty="0" smtClean="0">
                <a:solidFill>
                  <a:srgbClr val="262C32"/>
                </a:solidFill>
                <a:latin typeface="Aptos"/>
                <a:cs typeface="Arial"/>
              </a:rPr>
              <a:t>• </a:t>
            </a:r>
            <a:r>
              <a:rPr sz="1200" spc="22" dirty="0" smtClean="0">
                <a:solidFill>
                  <a:srgbClr val="262C32"/>
                </a:solidFill>
                <a:latin typeface="Aptos"/>
                <a:cs typeface="Arial"/>
              </a:rPr>
              <a:t>Determinar las  posibles  lesiones que presente</a:t>
            </a:r>
            <a:r>
              <a:rPr sz="1200" spc="22" dirty="0" smtClean="0">
                <a:solidFill>
                  <a:srgbClr val="262C32"/>
                </a:solidFill>
                <a:latin typeface="Aptos"/>
                <a:cs typeface="Arial"/>
              </a:rPr>
              <a:t>, </a:t>
            </a:r>
            <a:r>
              <a:rPr sz="1200" spc="22" dirty="0" smtClean="0">
                <a:solidFill>
                  <a:srgbClr val="262C32"/>
                </a:solidFill>
                <a:latin typeface="Aptos"/>
                <a:cs typeface="Arial"/>
              </a:rPr>
              <a:t>a fin de establecer las </a:t>
            </a:r>
            <a:endParaRPr sz="900">
              <a:latin typeface="Arial"/>
              <a:cs typeface="Arial"/>
            </a:endParaRPr>
          </a:p>
          <a:p>
            <a:pPr marL="15748" marR="531584">
              <a:lnSpc>
                <a:spcPts val="1034"/>
              </a:lnSpc>
              <a:spcBef>
                <a:spcPts val="369"/>
              </a:spcBef>
              <a:spcAft>
                <a:spcPts val="300"/>
              </a:spcAft>
            </a:pPr>
            <a:r>
              <a:rPr sz="1200" spc="28" dirty="0" smtClean="0">
                <a:solidFill>
                  <a:srgbClr val="262C32"/>
                </a:solidFill>
                <a:latin typeface="Aptos"/>
                <a:cs typeface="Arial"/>
              </a:rPr>
              <a:t>prioridades de actuación y las  precauciones que hay que tomar para no </a:t>
            </a:r>
            <a:endParaRPr sz="900">
              <a:latin typeface="Arial"/>
              <a:cs typeface="Arial"/>
            </a:endParaRPr>
          </a:p>
          <a:p>
            <a:pPr marL="15748" marR="531584">
              <a:lnSpc>
                <a:spcPts val="1034"/>
              </a:lnSpc>
              <a:spcBef>
                <a:spcPts val="369"/>
              </a:spcBef>
              <a:spcAft>
                <a:spcPts val="300"/>
              </a:spcAft>
            </a:pPr>
            <a:r>
              <a:rPr sz="1200" spc="15" dirty="0" smtClean="0">
                <a:solidFill>
                  <a:srgbClr val="262C32"/>
                </a:solidFill>
                <a:latin typeface="Aptos"/>
                <a:cs typeface="Arial"/>
              </a:rPr>
              <a:t>empeorar la  situación.</a:t>
            </a:r>
            <a:endParaRPr sz="900">
              <a:latin typeface="Arial"/>
              <a:cs typeface="Arial"/>
            </a:endParaRPr>
          </a:p>
          <a:p>
            <a:pPr marL="15748">
              <a:lnSpc>
                <a:spcPts val="1035"/>
              </a:lnSpc>
              <a:spcBef>
                <a:spcPts val="421"/>
              </a:spcBef>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Evitar actuaciones intempestivas (no teniendo seguridad  de mejorar la  situación</a:t>
            </a:r>
            <a:endParaRPr sz="900">
              <a:latin typeface="Arial"/>
              <a:cs typeface="Arial"/>
            </a:endParaRPr>
          </a:p>
          <a:p>
            <a:pPr marL="104139" marR="17145">
              <a:lnSpc>
                <a:spcPct val="95825"/>
              </a:lnSpc>
              <a:spcBef>
                <a:spcPts val="303"/>
              </a:spcBef>
              <a:spcAft>
                <a:spcPts val="300"/>
              </a:spcAft>
            </a:pPr>
            <a:r>
              <a:rPr sz="1200" spc="21" dirty="0" smtClean="0">
                <a:solidFill>
                  <a:srgbClr val="262C32"/>
                </a:solidFill>
                <a:latin typeface="Aptos"/>
                <a:cs typeface="Arial"/>
              </a:rPr>
              <a:t>de salud o seguridad  de la víctima).</a:t>
            </a:r>
            <a:endParaRPr sz="900">
              <a:latin typeface="Arial"/>
              <a:cs typeface="Arial"/>
            </a:endParaRPr>
          </a:p>
          <a:p>
            <a:pPr marL="104139" marR="92534" indent="-88391">
              <a:lnSpc>
                <a:spcPts val="1060"/>
              </a:lnSpc>
              <a:spcBef>
                <a:spcPts val="380"/>
              </a:spcBef>
              <a:spcAft>
                <a:spcPts val="300"/>
              </a:spcAft>
            </a:pPr>
            <a:r>
              <a:rPr sz="1200" spc="22" dirty="0" smtClean="0">
                <a:solidFill>
                  <a:srgbClr val="262C32"/>
                </a:solidFill>
                <a:latin typeface="Aptos"/>
                <a:cs typeface="Arial"/>
              </a:rPr>
              <a:t>• </a:t>
            </a:r>
            <a:r>
              <a:rPr sz="1200" spc="22" dirty="0" smtClean="0">
                <a:solidFill>
                  <a:srgbClr val="262C32"/>
                </a:solidFill>
                <a:latin typeface="Aptos"/>
                <a:cs typeface="Arial"/>
              </a:rPr>
              <a:t>Es preciso tener en cuenta que</a:t>
            </a:r>
            <a:r>
              <a:rPr sz="1200" spc="22" dirty="0" smtClean="0">
                <a:solidFill>
                  <a:srgbClr val="262C32"/>
                </a:solidFill>
                <a:latin typeface="Aptos"/>
                <a:cs typeface="Arial"/>
              </a:rPr>
              <a:t>,  </a:t>
            </a:r>
            <a:r>
              <a:rPr sz="1200" b="1" spc="22" dirty="0" smtClean="0">
                <a:solidFill>
                  <a:srgbClr val="262C32"/>
                </a:solidFill>
                <a:latin typeface="Aptos"/>
                <a:cs typeface="Arial"/>
              </a:rPr>
              <a:t>muchas veces,  la víctima que más grita  no </a:t>
            </a:r>
            <a:endParaRPr sz="900">
              <a:latin typeface="Arial"/>
              <a:cs typeface="Arial"/>
            </a:endParaRPr>
          </a:p>
          <a:p>
            <a:pPr marL="104139" marR="92534">
              <a:lnSpc>
                <a:spcPts val="1034"/>
              </a:lnSpc>
              <a:spcBef>
                <a:spcPts val="365"/>
              </a:spcBef>
              <a:spcAft>
                <a:spcPts val="300"/>
              </a:spcAft>
            </a:pPr>
            <a:r>
              <a:rPr sz="1200" b="1" spc="30" dirty="0" smtClean="0">
                <a:solidFill>
                  <a:srgbClr val="262C32"/>
                </a:solidFill>
                <a:latin typeface="Aptos"/>
                <a:cs typeface="Arial"/>
              </a:rPr>
              <a:t>es la más grave.</a:t>
            </a:r>
            <a:endParaRPr sz="900">
              <a:latin typeface="Arial"/>
              <a:cs typeface="Arial"/>
            </a:endParaRPr>
          </a:p>
          <a:p>
            <a:pPr marL="110235" marR="12500" indent="-94487">
              <a:lnSpc>
                <a:spcPts val="1034"/>
              </a:lnSpc>
              <a:spcBef>
                <a:spcPts val="367"/>
              </a:spcBef>
              <a:spcAft>
                <a:spcPts val="300"/>
              </a:spcAft>
            </a:pPr>
            <a:r>
              <a:rPr sz="1200" spc="-62" dirty="0" smtClean="0">
                <a:solidFill>
                  <a:srgbClr val="262C32"/>
                </a:solidFill>
                <a:latin typeface="Aptos"/>
                <a:cs typeface="Arial"/>
              </a:rPr>
              <a:t>•</a:t>
            </a:r>
            <a:r>
              <a:rPr sz="1200" spc="144" dirty="0" smtClean="0">
                <a:solidFill>
                  <a:srgbClr val="262C32"/>
                </a:solidFill>
                <a:latin typeface="Aptos"/>
                <a:cs typeface="Arial"/>
              </a:rPr>
              <a:t> </a:t>
            </a:r>
            <a:r>
              <a:rPr sz="1200" spc="29" dirty="0" smtClean="0">
                <a:solidFill>
                  <a:srgbClr val="262C32"/>
                </a:solidFill>
                <a:latin typeface="Aptos"/>
                <a:cs typeface="Arial"/>
              </a:rPr>
              <a:t>N</a:t>
            </a:r>
            <a:r>
              <a:rPr sz="1200" spc="0" dirty="0" smtClean="0">
                <a:solidFill>
                  <a:srgbClr val="262C32"/>
                </a:solidFill>
                <a:latin typeface="Aptos"/>
                <a:cs typeface="Arial"/>
              </a:rPr>
              <a:t>o</a:t>
            </a:r>
            <a:r>
              <a:rPr sz="1200" spc="36" dirty="0" smtClean="0">
                <a:solidFill>
                  <a:srgbClr val="262C32"/>
                </a:solidFill>
                <a:latin typeface="Aptos"/>
                <a:cs typeface="Arial"/>
              </a:rPr>
              <a:t> </a:t>
            </a:r>
            <a:r>
              <a:rPr sz="1200" spc="3" dirty="0" smtClean="0">
                <a:solidFill>
                  <a:srgbClr val="262C32"/>
                </a:solidFill>
                <a:latin typeface="Aptos"/>
                <a:cs typeface="Arial"/>
              </a:rPr>
              <a:t>d</a:t>
            </a:r>
            <a:r>
              <a:rPr sz="1200" spc="50" dirty="0" smtClean="0">
                <a:solidFill>
                  <a:srgbClr val="262C32"/>
                </a:solidFill>
                <a:latin typeface="Aptos"/>
                <a:cs typeface="Arial"/>
              </a:rPr>
              <a:t>e</a:t>
            </a:r>
            <a:r>
              <a:rPr sz="1200" spc="55" dirty="0" smtClean="0">
                <a:solidFill>
                  <a:srgbClr val="262C32"/>
                </a:solidFill>
                <a:latin typeface="Aptos"/>
                <a:cs typeface="Arial"/>
              </a:rPr>
              <a:t>s</a:t>
            </a:r>
            <a:r>
              <a:rPr sz="1200" spc="50" dirty="0" smtClean="0">
                <a:solidFill>
                  <a:srgbClr val="262C32"/>
                </a:solidFill>
                <a:latin typeface="Aptos"/>
                <a:cs typeface="Arial"/>
              </a:rPr>
              <a:t>p</a:t>
            </a:r>
            <a:r>
              <a:rPr sz="1200" spc="-29" dirty="0" smtClean="0">
                <a:solidFill>
                  <a:srgbClr val="262C32"/>
                </a:solidFill>
                <a:latin typeface="Aptos"/>
                <a:cs typeface="Arial"/>
              </a:rPr>
              <a:t>l</a:t>
            </a:r>
            <a:r>
              <a:rPr sz="1200" spc="50" dirty="0" smtClean="0">
                <a:solidFill>
                  <a:srgbClr val="262C32"/>
                </a:solidFill>
                <a:latin typeface="Aptos"/>
                <a:cs typeface="Arial"/>
              </a:rPr>
              <a:t>a</a:t>
            </a:r>
            <a:r>
              <a:rPr sz="1200" spc="55" dirty="0" smtClean="0">
                <a:solidFill>
                  <a:srgbClr val="262C32"/>
                </a:solidFill>
                <a:latin typeface="Aptos"/>
                <a:cs typeface="Arial"/>
              </a:rPr>
              <a:t>z</a:t>
            </a:r>
            <a:r>
              <a:rPr sz="1200" spc="50" dirty="0" smtClean="0">
                <a:solidFill>
                  <a:srgbClr val="262C32"/>
                </a:solidFill>
                <a:latin typeface="Aptos"/>
                <a:cs typeface="Arial"/>
              </a:rPr>
              <a:t>a</a:t>
            </a:r>
            <a:r>
              <a:rPr sz="1200" spc="19" dirty="0" smtClean="0">
                <a:solidFill>
                  <a:srgbClr val="262C32"/>
                </a:solidFill>
                <a:latin typeface="Aptos"/>
                <a:cs typeface="Arial"/>
              </a:rPr>
              <a:t>r</a:t>
            </a:r>
            <a:r>
              <a:rPr sz="1200" spc="79" dirty="0" smtClean="0">
                <a:solidFill>
                  <a:srgbClr val="262C32"/>
                </a:solidFill>
                <a:latin typeface="Aptos"/>
                <a:cs typeface="Arial"/>
              </a:rPr>
              <a:t> </a:t>
            </a:r>
            <a:r>
              <a:rPr sz="1200" spc="-59" dirty="0" smtClean="0">
                <a:solidFill>
                  <a:srgbClr val="262C32"/>
                </a:solidFill>
                <a:latin typeface="Aptos"/>
                <a:cs typeface="Arial"/>
              </a:rPr>
              <a:t>n</a:t>
            </a:r>
            <a:r>
              <a:rPr sz="1200" spc="-29" dirty="0" smtClean="0">
                <a:solidFill>
                  <a:srgbClr val="262C32"/>
                </a:solidFill>
                <a:latin typeface="Aptos"/>
                <a:cs typeface="Arial"/>
              </a:rPr>
              <a:t>i</a:t>
            </a:r>
            <a:r>
              <a:rPr sz="1200" spc="146" dirty="0" smtClean="0">
                <a:solidFill>
                  <a:srgbClr val="262C32"/>
                </a:solidFill>
                <a:latin typeface="Aptos"/>
                <a:cs typeface="Arial"/>
              </a:rPr>
              <a:t> </a:t>
            </a:r>
            <a:r>
              <a:rPr sz="1200" spc="29" dirty="0" smtClean="0">
                <a:solidFill>
                  <a:srgbClr val="262C32"/>
                </a:solidFill>
                <a:latin typeface="Aptos"/>
                <a:cs typeface="Arial"/>
              </a:rPr>
              <a:t>m</a:t>
            </a:r>
            <a:r>
              <a:rPr sz="1200" spc="25" dirty="0" smtClean="0">
                <a:solidFill>
                  <a:srgbClr val="262C32"/>
                </a:solidFill>
                <a:latin typeface="Aptos"/>
                <a:cs typeface="Arial"/>
              </a:rPr>
              <a:t>o</a:t>
            </a:r>
            <a:r>
              <a:rPr sz="1200" spc="19" dirty="0" smtClean="0">
                <a:solidFill>
                  <a:srgbClr val="262C32"/>
                </a:solidFill>
                <a:latin typeface="Aptos"/>
                <a:cs typeface="Arial"/>
              </a:rPr>
              <a:t>v</a:t>
            </a:r>
            <a:r>
              <a:rPr sz="1200" spc="25" dirty="0" smtClean="0">
                <a:solidFill>
                  <a:srgbClr val="262C32"/>
                </a:solidFill>
                <a:latin typeface="Aptos"/>
                <a:cs typeface="Arial"/>
              </a:rPr>
              <a:t>e</a:t>
            </a:r>
            <a:r>
              <a:rPr sz="1200" spc="0" dirty="0" smtClean="0">
                <a:solidFill>
                  <a:srgbClr val="262C32"/>
                </a:solidFill>
                <a:latin typeface="Aptos"/>
                <a:cs typeface="Arial"/>
              </a:rPr>
              <a:t>r</a:t>
            </a:r>
            <a:r>
              <a:rPr sz="1200" spc="95" dirty="0" smtClean="0">
                <a:solidFill>
                  <a:srgbClr val="262C32"/>
                </a:solidFill>
                <a:latin typeface="Aptos"/>
                <a:cs typeface="Arial"/>
              </a:rPr>
              <a:t> </a:t>
            </a:r>
            <a:r>
              <a:rPr sz="1200" spc="0" dirty="0" smtClean="0">
                <a:solidFill>
                  <a:srgbClr val="262C32"/>
                </a:solidFill>
                <a:latin typeface="Aptos"/>
                <a:cs typeface="Arial"/>
              </a:rPr>
              <a:t>a</a:t>
            </a:r>
            <a:r>
              <a:rPr sz="1200" spc="89" dirty="0" smtClean="0">
                <a:solidFill>
                  <a:srgbClr val="262C32"/>
                </a:solidFill>
                <a:latin typeface="Aptos"/>
                <a:cs typeface="Arial"/>
              </a:rPr>
              <a:t> </a:t>
            </a:r>
            <a:r>
              <a:rPr sz="1200" spc="-80" dirty="0" smtClean="0">
                <a:solidFill>
                  <a:srgbClr val="262C32"/>
                </a:solidFill>
                <a:latin typeface="Aptos"/>
                <a:cs typeface="Arial"/>
              </a:rPr>
              <a:t>l</a:t>
            </a:r>
            <a:r>
              <a:rPr sz="1200" spc="50" dirty="0" smtClean="0">
                <a:solidFill>
                  <a:srgbClr val="262C32"/>
                </a:solidFill>
                <a:latin typeface="Aptos"/>
                <a:cs typeface="Arial"/>
              </a:rPr>
              <a:t>a</a:t>
            </a:r>
            <a:r>
              <a:rPr sz="1200" spc="8" dirty="0" smtClean="0">
                <a:solidFill>
                  <a:srgbClr val="262C32"/>
                </a:solidFill>
                <a:latin typeface="Aptos"/>
                <a:cs typeface="Arial"/>
              </a:rPr>
              <a:t>s</a:t>
            </a:r>
            <a:r>
              <a:rPr sz="1200" spc="84" dirty="0" smtClean="0">
                <a:solidFill>
                  <a:srgbClr val="262C32"/>
                </a:solidFill>
                <a:latin typeface="Aptos"/>
                <a:cs typeface="Arial"/>
              </a:rPr>
              <a:t> </a:t>
            </a:r>
            <a:r>
              <a:rPr sz="1200" spc="19" dirty="0" smtClean="0">
                <a:solidFill>
                  <a:srgbClr val="262C32"/>
                </a:solidFill>
                <a:latin typeface="Aptos"/>
                <a:cs typeface="Arial"/>
              </a:rPr>
              <a:t>v</a:t>
            </a:r>
            <a:r>
              <a:rPr sz="1200" spc="9" dirty="0" smtClean="0">
                <a:solidFill>
                  <a:srgbClr val="262C32"/>
                </a:solidFill>
                <a:latin typeface="Aptos"/>
                <a:cs typeface="Arial"/>
              </a:rPr>
              <a:t>í</a:t>
            </a:r>
            <a:r>
              <a:rPr sz="1200" spc="19" dirty="0" smtClean="0">
                <a:solidFill>
                  <a:srgbClr val="262C32"/>
                </a:solidFill>
                <a:latin typeface="Aptos"/>
                <a:cs typeface="Arial"/>
              </a:rPr>
              <a:t>c</a:t>
            </a:r>
            <a:r>
              <a:rPr sz="1200" spc="14" dirty="0" smtClean="0">
                <a:solidFill>
                  <a:srgbClr val="262C32"/>
                </a:solidFill>
                <a:latin typeface="Aptos"/>
                <a:cs typeface="Arial"/>
              </a:rPr>
              <a:t>t</a:t>
            </a:r>
            <a:r>
              <a:rPr sz="1200" spc="9" dirty="0" smtClean="0">
                <a:solidFill>
                  <a:srgbClr val="262C32"/>
                </a:solidFill>
                <a:latin typeface="Aptos"/>
                <a:cs typeface="Arial"/>
              </a:rPr>
              <a:t>i</a:t>
            </a:r>
            <a:r>
              <a:rPr sz="1200" spc="34" dirty="0" smtClean="0">
                <a:solidFill>
                  <a:srgbClr val="262C32"/>
                </a:solidFill>
                <a:latin typeface="Aptos"/>
                <a:cs typeface="Arial"/>
              </a:rPr>
              <a:t>m</a:t>
            </a:r>
            <a:r>
              <a:rPr sz="1200" spc="25" dirty="0" smtClean="0">
                <a:solidFill>
                  <a:srgbClr val="262C32"/>
                </a:solidFill>
                <a:latin typeface="Aptos"/>
                <a:cs typeface="Arial"/>
              </a:rPr>
              <a:t>a</a:t>
            </a:r>
            <a:r>
              <a:rPr sz="1200" spc="0" dirty="0" smtClean="0">
                <a:solidFill>
                  <a:srgbClr val="262C32"/>
                </a:solidFill>
                <a:latin typeface="Aptos"/>
                <a:cs typeface="Arial"/>
              </a:rPr>
              <a:t>s</a:t>
            </a:r>
            <a:r>
              <a:rPr sz="1200" spc="200" dirty="0" smtClean="0">
                <a:solidFill>
                  <a:srgbClr val="262C32"/>
                </a:solidFill>
                <a:latin typeface="Aptos"/>
                <a:cs typeface="Arial"/>
              </a:rPr>
              <a:t> </a:t>
            </a:r>
            <a:r>
              <a:rPr sz="1200" spc="-56" dirty="0" smtClean="0">
                <a:solidFill>
                  <a:srgbClr val="262C32"/>
                </a:solidFill>
                <a:latin typeface="Aptos"/>
                <a:cs typeface="Arial"/>
              </a:rPr>
              <a:t>i</a:t>
            </a:r>
            <a:r>
              <a:rPr sz="1200" spc="29" dirty="0" smtClean="0">
                <a:solidFill>
                  <a:srgbClr val="262C32"/>
                </a:solidFill>
                <a:latin typeface="Aptos"/>
                <a:cs typeface="Arial"/>
              </a:rPr>
              <a:t>nn</a:t>
            </a:r>
            <a:r>
              <a:rPr sz="1200" spc="50" dirty="0" smtClean="0">
                <a:solidFill>
                  <a:srgbClr val="262C32"/>
                </a:solidFill>
                <a:latin typeface="Aptos"/>
                <a:cs typeface="Arial"/>
              </a:rPr>
              <a:t>e</a:t>
            </a:r>
            <a:r>
              <a:rPr sz="1200" spc="78" dirty="0" smtClean="0">
                <a:solidFill>
                  <a:srgbClr val="262C32"/>
                </a:solidFill>
                <a:latin typeface="Aptos"/>
                <a:cs typeface="Arial"/>
              </a:rPr>
              <a:t>c</a:t>
            </a:r>
            <a:r>
              <a:rPr sz="1200" spc="3" dirty="0" smtClean="0">
                <a:solidFill>
                  <a:srgbClr val="262C32"/>
                </a:solidFill>
                <a:latin typeface="Aptos"/>
                <a:cs typeface="Arial"/>
              </a:rPr>
              <a:t>e</a:t>
            </a:r>
            <a:r>
              <a:rPr sz="1200" spc="55" dirty="0" smtClean="0">
                <a:solidFill>
                  <a:srgbClr val="262C32"/>
                </a:solidFill>
                <a:latin typeface="Aptos"/>
                <a:cs typeface="Arial"/>
              </a:rPr>
              <a:t>s</a:t>
            </a:r>
            <a:r>
              <a:rPr sz="1200" spc="50" dirty="0" smtClean="0">
                <a:solidFill>
                  <a:srgbClr val="262C32"/>
                </a:solidFill>
                <a:latin typeface="Aptos"/>
                <a:cs typeface="Arial"/>
              </a:rPr>
              <a:t>a</a:t>
            </a:r>
            <a:r>
              <a:rPr sz="1200" spc="34" dirty="0" smtClean="0">
                <a:solidFill>
                  <a:srgbClr val="262C32"/>
                </a:solidFill>
                <a:latin typeface="Aptos"/>
                <a:cs typeface="Arial"/>
              </a:rPr>
              <a:t>r</a:t>
            </a:r>
            <a:r>
              <a:rPr sz="1200" spc="-29" dirty="0" smtClean="0">
                <a:solidFill>
                  <a:srgbClr val="262C32"/>
                </a:solidFill>
                <a:latin typeface="Aptos"/>
                <a:cs typeface="Arial"/>
              </a:rPr>
              <a:t>i</a:t>
            </a:r>
            <a:r>
              <a:rPr sz="1200" spc="75" dirty="0" smtClean="0">
                <a:solidFill>
                  <a:srgbClr val="262C32"/>
                </a:solidFill>
                <a:latin typeface="Aptos"/>
                <a:cs typeface="Arial"/>
              </a:rPr>
              <a:t>a</a:t>
            </a:r>
            <a:r>
              <a:rPr sz="1200" spc="41" dirty="0" smtClean="0">
                <a:solidFill>
                  <a:srgbClr val="262C32"/>
                </a:solidFill>
                <a:latin typeface="Aptos"/>
                <a:cs typeface="Arial"/>
              </a:rPr>
              <a:t>m</a:t>
            </a:r>
            <a:r>
              <a:rPr sz="1200" spc="75" dirty="0" smtClean="0">
                <a:solidFill>
                  <a:srgbClr val="262C32"/>
                </a:solidFill>
                <a:latin typeface="Aptos"/>
                <a:cs typeface="Arial"/>
              </a:rPr>
              <a:t>e</a:t>
            </a:r>
            <a:r>
              <a:rPr sz="1200" spc="-20" dirty="0" smtClean="0">
                <a:solidFill>
                  <a:srgbClr val="262C32"/>
                </a:solidFill>
                <a:latin typeface="Aptos"/>
                <a:cs typeface="Arial"/>
              </a:rPr>
              <a:t>n</a:t>
            </a:r>
            <a:r>
              <a:rPr sz="1200" spc="61" dirty="0" smtClean="0">
                <a:solidFill>
                  <a:srgbClr val="262C32"/>
                </a:solidFill>
                <a:latin typeface="Aptos"/>
                <a:cs typeface="Arial"/>
              </a:rPr>
              <a:t>t</a:t>
            </a:r>
            <a:r>
              <a:rPr sz="1200" spc="50" dirty="0" smtClean="0">
                <a:solidFill>
                  <a:srgbClr val="262C32"/>
                </a:solidFill>
                <a:latin typeface="Aptos"/>
                <a:cs typeface="Arial"/>
              </a:rPr>
              <a:t>e</a:t>
            </a:r>
            <a:r>
              <a:rPr sz="1200" spc="-89" dirty="0" smtClean="0">
                <a:solidFill>
                  <a:srgbClr val="262C32"/>
                </a:solidFill>
                <a:latin typeface="Aptos"/>
                <a:cs typeface="Arial"/>
              </a:rPr>
              <a:t>.</a:t>
            </a:r>
            <a:r>
              <a:rPr sz="1200" spc="0" dirty="0" smtClean="0">
                <a:solidFill>
                  <a:srgbClr val="262C32"/>
                </a:solidFill>
                <a:latin typeface="Aptos"/>
                <a:cs typeface="Arial"/>
              </a:rPr>
              <a:t> </a:t>
            </a:r>
            <a:r>
              <a:rPr sz="1200" spc="-59" dirty="0" smtClean="0">
                <a:solidFill>
                  <a:srgbClr val="262C32"/>
                </a:solidFill>
                <a:latin typeface="Aptos"/>
                <a:cs typeface="Arial"/>
              </a:rPr>
              <a:t> </a:t>
            </a:r>
            <a:r>
              <a:rPr sz="1200" spc="29" dirty="0" smtClean="0">
                <a:solidFill>
                  <a:srgbClr val="262C32"/>
                </a:solidFill>
                <a:latin typeface="Aptos"/>
                <a:cs typeface="Arial"/>
              </a:rPr>
              <a:t>H</a:t>
            </a:r>
            <a:r>
              <a:rPr sz="1200" spc="25" dirty="0" smtClean="0">
                <a:solidFill>
                  <a:srgbClr val="262C32"/>
                </a:solidFill>
                <a:latin typeface="Aptos"/>
                <a:cs typeface="Arial"/>
              </a:rPr>
              <a:t>a</a:t>
            </a:r>
            <a:r>
              <a:rPr sz="1200" spc="0" dirty="0" smtClean="0">
                <a:solidFill>
                  <a:srgbClr val="262C32"/>
                </a:solidFill>
                <a:latin typeface="Aptos"/>
                <a:cs typeface="Arial"/>
              </a:rPr>
              <a:t>y</a:t>
            </a:r>
            <a:r>
              <a:rPr sz="1200" spc="63" dirty="0" smtClean="0">
                <a:solidFill>
                  <a:srgbClr val="262C32"/>
                </a:solidFill>
                <a:latin typeface="Aptos"/>
                <a:cs typeface="Arial"/>
              </a:rPr>
              <a:t> </a:t>
            </a:r>
            <a:r>
              <a:rPr sz="1200" spc="25" dirty="0" smtClean="0">
                <a:solidFill>
                  <a:srgbClr val="262C32"/>
                </a:solidFill>
                <a:latin typeface="Aptos"/>
                <a:cs typeface="Arial"/>
              </a:rPr>
              <a:t>qu</a:t>
            </a:r>
            <a:r>
              <a:rPr sz="1200" spc="0" dirty="0" smtClean="0">
                <a:solidFill>
                  <a:srgbClr val="262C32"/>
                </a:solidFill>
                <a:latin typeface="Aptos"/>
                <a:cs typeface="Arial"/>
              </a:rPr>
              <a:t>e</a:t>
            </a:r>
            <a:r>
              <a:rPr sz="1200" spc="99" dirty="0" smtClean="0">
                <a:solidFill>
                  <a:srgbClr val="262C32"/>
                </a:solidFill>
                <a:latin typeface="Aptos"/>
                <a:cs typeface="Arial"/>
              </a:rPr>
              <a:t> </a:t>
            </a:r>
            <a:r>
              <a:rPr sz="1200" spc="19" dirty="0" smtClean="0">
                <a:solidFill>
                  <a:srgbClr val="262C32"/>
                </a:solidFill>
                <a:latin typeface="Aptos"/>
                <a:cs typeface="Arial"/>
              </a:rPr>
              <a:t>s</a:t>
            </a:r>
            <a:r>
              <a:rPr sz="1200" spc="25" dirty="0" smtClean="0">
                <a:solidFill>
                  <a:srgbClr val="262C32"/>
                </a:solidFill>
                <a:latin typeface="Aptos"/>
                <a:cs typeface="Arial"/>
              </a:rPr>
              <a:t>abe</a:t>
            </a:r>
            <a:r>
              <a:rPr sz="1200" spc="0" dirty="0" smtClean="0">
                <a:solidFill>
                  <a:srgbClr val="262C32"/>
                </a:solidFill>
                <a:latin typeface="Aptos"/>
                <a:cs typeface="Arial"/>
              </a:rPr>
              <a:t>r</a:t>
            </a:r>
            <a:r>
              <a:rPr sz="1200" spc="117" dirty="0" smtClean="0">
                <a:solidFill>
                  <a:srgbClr val="262C32"/>
                </a:solidFill>
                <a:latin typeface="Aptos"/>
                <a:cs typeface="Arial"/>
              </a:rPr>
              <a:t> </a:t>
            </a:r>
            <a:r>
              <a:rPr sz="1200" spc="-20" dirty="0" smtClean="0">
                <a:solidFill>
                  <a:srgbClr val="262C32"/>
                </a:solidFill>
                <a:latin typeface="Aptos"/>
                <a:cs typeface="Arial"/>
              </a:rPr>
              <a:t>e</a:t>
            </a:r>
            <a:r>
              <a:rPr sz="1200" spc="78" dirty="0" smtClean="0">
                <a:solidFill>
                  <a:srgbClr val="262C32"/>
                </a:solidFill>
                <a:latin typeface="Aptos"/>
                <a:cs typeface="Arial"/>
              </a:rPr>
              <a:t>s</a:t>
            </a:r>
            <a:r>
              <a:rPr sz="1200" spc="29" dirty="0" smtClean="0">
                <a:solidFill>
                  <a:srgbClr val="262C32"/>
                </a:solidFill>
                <a:latin typeface="Aptos"/>
                <a:cs typeface="Arial"/>
              </a:rPr>
              <a:t>p</a:t>
            </a:r>
            <a:r>
              <a:rPr sz="1200" spc="50" dirty="0" smtClean="0">
                <a:solidFill>
                  <a:srgbClr val="262C32"/>
                </a:solidFill>
                <a:latin typeface="Aptos"/>
                <a:cs typeface="Arial"/>
              </a:rPr>
              <a:t>e</a:t>
            </a:r>
            <a:r>
              <a:rPr sz="1200" spc="34" dirty="0" smtClean="0">
                <a:solidFill>
                  <a:srgbClr val="262C32"/>
                </a:solidFill>
                <a:latin typeface="Aptos"/>
                <a:cs typeface="Arial"/>
              </a:rPr>
              <a:t>r</a:t>
            </a:r>
            <a:r>
              <a:rPr sz="1200" spc="29" dirty="0" smtClean="0">
                <a:solidFill>
                  <a:srgbClr val="262C32"/>
                </a:solidFill>
                <a:latin typeface="Aptos"/>
                <a:cs typeface="Arial"/>
              </a:rPr>
              <a:t>a</a:t>
            </a:r>
            <a:r>
              <a:rPr sz="1200" spc="19" dirty="0" smtClean="0">
                <a:solidFill>
                  <a:srgbClr val="262C32"/>
                </a:solidFill>
                <a:latin typeface="Aptos"/>
                <a:cs typeface="Arial"/>
              </a:rPr>
              <a:t>r</a:t>
            </a:r>
            <a:r>
              <a:rPr sz="1200" spc="16" dirty="0" smtClean="0">
                <a:solidFill>
                  <a:srgbClr val="262C32"/>
                </a:solidFill>
                <a:latin typeface="Aptos"/>
                <a:cs typeface="Arial"/>
              </a:rPr>
              <a:t> </a:t>
            </a:r>
            <a:endParaRPr sz="900">
              <a:latin typeface="Arial"/>
              <a:cs typeface="Arial"/>
            </a:endParaRPr>
          </a:p>
          <a:p>
            <a:pPr marL="110235" marR="12500">
              <a:lnSpc>
                <a:spcPts val="1034"/>
              </a:lnSpc>
              <a:spcBef>
                <a:spcPts val="380"/>
              </a:spcBef>
              <a:spcAft>
                <a:spcPts val="300"/>
              </a:spcAft>
            </a:pPr>
            <a:r>
              <a:rPr sz="1200" spc="13" dirty="0" smtClean="0">
                <a:solidFill>
                  <a:srgbClr val="262C32"/>
                </a:solidFill>
                <a:latin typeface="Aptos"/>
                <a:cs typeface="Arial"/>
              </a:rPr>
              <a:t>la  llegada  de los servicios de socorro</a:t>
            </a:r>
            <a:r>
              <a:rPr sz="1200" spc="13" dirty="0" smtClean="0">
                <a:solidFill>
                  <a:srgbClr val="262C32"/>
                </a:solidFill>
                <a:latin typeface="Aptos"/>
                <a:cs typeface="Arial"/>
              </a:rPr>
              <a:t>.</a:t>
            </a:r>
            <a:endParaRPr sz="900">
              <a:latin typeface="Arial"/>
              <a:cs typeface="Arial"/>
            </a:endParaRPr>
          </a:p>
          <a:p>
            <a:pPr marL="15747" marR="17145">
              <a:lnSpc>
                <a:spcPts val="1019"/>
              </a:lnSpc>
              <a:spcBef>
                <a:spcPts val="431"/>
              </a:spcBef>
              <a:spcAft>
                <a:spcPts val="300"/>
              </a:spcAft>
            </a:pPr>
            <a:r>
              <a:rPr sz="1200" spc="18" dirty="0" smtClean="0">
                <a:solidFill>
                  <a:srgbClr val="262C32"/>
                </a:solidFill>
                <a:latin typeface="Aptos"/>
                <a:cs typeface="Arial"/>
              </a:rPr>
              <a:t>• </a:t>
            </a:r>
            <a:r>
              <a:rPr sz="1200" spc="18" dirty="0" smtClean="0">
                <a:solidFill>
                  <a:srgbClr val="262C32"/>
                </a:solidFill>
                <a:latin typeface="Aptos"/>
                <a:cs typeface="Arial"/>
              </a:rPr>
              <a:t>Evitar la  pérdida de calor corporal  (abrigar a la víctima).</a:t>
            </a:r>
            <a:endParaRPr sz="900">
              <a:latin typeface="Arial"/>
              <a:cs typeface="Arial"/>
            </a:endParaRPr>
          </a:p>
        </p:txBody>
      </p:sp>
      <p:sp>
        <p:nvSpPr>
          <p:cNvPr id="2" name="object 2"/>
          <p:cNvSpPr txBox="1"/>
          <p:nvPr/>
        </p:nvSpPr>
        <p:spPr>
          <a:xfrm>
            <a:off x="715771" y="7417967"/>
            <a:ext cx="1" cy="1"/>
          </a:xfrm>
          <a:prstGeom prst="rect">
            <a:avLst/>
          </a:prstGeom>
        </p:spPr>
        <p:txBody>
          <a:bodyPr wrap="square" lIns="0" tIns="2540" rIns="0" bIns="0" rtlCol="0">
            <a:noAutofit/>
          </a:bodyPr>
          <a:lstStyle/>
          <a:p>
            <a:pPr marL="12700">
              <a:lnSpc>
                <a:spcPct val="95825"/>
              </a:lnSpc>
            </a:pPr>
            <a:r>
              <a:rPr sz="600" spc="-75" dirty="0" smtClean="0">
                <a:solidFill>
                  <a:srgbClr val="231F21"/>
                </a:solidFill>
                <a:latin typeface="Times New Roman"/>
                <a:cs typeface="Times New Roman"/>
              </a:rPr>
              <a:t>1</a:t>
            </a:r>
            <a:r>
              <a:rPr sz="600" spc="-75" dirty="0" smtClean="0">
                <a:solidFill>
                  <a:srgbClr val="363334"/>
                </a:solidFill>
                <a:latin typeface="Times New Roman"/>
                <a:cs typeface="Times New Roman"/>
              </a:rPr>
              <a:t>2</a:t>
            </a:r>
            <a:endParaRPr sz="600">
              <a:latin typeface="Times New Roman"/>
              <a:cs typeface="Times New Roman"/>
            </a:endParaRPr>
          </a:p>
        </p:txBody>
      </p:sp>
      <p:pic>
        <p:nvPicPr>
          <p:cNvPr id="6" name="Picture 5"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10" name="object 10"/>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spc="-14" dirty="0" smtClean="0" b="1">
                <a:solidFill>
                  <a:srgbClr val="1E374E"/>
                </a:solidFill>
                <a:latin typeface="Aptos"/>
                <a:cs typeface="Times New Roman"/>
              </a:rPr>
              <a:t>Primeros Auxilios  </a:t>
            </a:r>
            <a:r>
              <a:rPr sz="1100" spc="-14" dirty="0" smtClean="0" b="1">
                <a:solidFill>
                  <a:srgbClr val="1E374E"/>
                </a:solidFill>
                <a:latin typeface="Aptos"/>
                <a:cs typeface="Times New Roman"/>
              </a:rPr>
              <a:t>Básicos</a:t>
            </a:r>
            <a:endParaRPr sz="700">
              <a:latin typeface="Times New Roman"/>
              <a:cs typeface="Times New Roman"/>
            </a:endParaRPr>
          </a:p>
        </p:txBody>
      </p:sp>
      <p:sp>
        <p:nvSpPr>
          <p:cNvPr id="9" name="object 9"/>
          <p:cNvSpPr txBox="1"/>
          <p:nvPr/>
        </p:nvSpPr>
        <p:spPr>
          <a:xfrm>
            <a:off x="5184130" y="1406777"/>
            <a:ext cx="1192253" cy="215900"/>
          </a:xfrm>
          <a:prstGeom prst="rect">
            <a:avLst/>
          </a:prstGeom>
        </p:spPr>
        <p:txBody>
          <a:bodyPr wrap="square" lIns="0" tIns="10350" rIns="0" bIns="0" rtlCol="0">
            <a:noAutofit/>
          </a:bodyPr>
          <a:lstStyle/>
          <a:p>
            <a:pPr marL="12700">
              <a:lnSpc>
                <a:spcPts val="1630"/>
              </a:lnSpc>
              <a:spcAft>
                <a:spcPts val="300"/>
              </a:spcAft>
            </a:pPr>
            <a:r>
              <a:rPr sz="1600" b="1" spc="-111" dirty="0" smtClean="0">
                <a:solidFill>
                  <a:srgbClr val="1E374E"/>
                </a:solidFill>
                <a:latin typeface="Aptos"/>
                <a:cs typeface="Times New Roman"/>
              </a:rPr>
              <a:t>Recuerde</a:t>
            </a:r>
            <a:endParaRPr sz="1500">
              <a:latin typeface="Times New Roman"/>
              <a:cs typeface="Times New Roman"/>
            </a:endParaRPr>
          </a:p>
        </p:txBody>
      </p:sp>
      <p:sp>
        <p:nvSpPr>
          <p:cNvPr id="8" name="object 8"/>
          <p:cNvSpPr txBox="1"/>
          <p:nvPr/>
        </p:nvSpPr>
        <p:spPr>
          <a:xfrm>
            <a:off x="3169812" y="2182582"/>
            <a:ext cx="5309817" cy="509016"/>
          </a:xfrm>
          <a:prstGeom prst="rect">
            <a:avLst/>
          </a:prstGeom>
        </p:spPr>
        <p:txBody>
          <a:bodyPr wrap="square" lIns="0" tIns="7111" rIns="0" bIns="0" rtlCol="0">
            <a:noAutofit/>
          </a:bodyPr>
          <a:lstStyle/>
          <a:p>
            <a:pPr marL="2667" algn="ctr">
              <a:lnSpc>
                <a:spcPts val="1120"/>
              </a:lnSpc>
              <a:spcAft>
                <a:spcPts val="300"/>
              </a:spcAft>
            </a:pPr>
            <a:r>
              <a:rPr sz="1200" spc="33" dirty="0" smtClean="0">
                <a:solidFill>
                  <a:srgbClr val="262C32"/>
                </a:solidFill>
                <a:latin typeface="Aptos"/>
                <a:cs typeface="Arial"/>
              </a:rPr>
              <a:t>Establecer medidas de autoprotección y prevención</a:t>
            </a:r>
            <a:endParaRPr sz="1000">
              <a:latin typeface="Arial"/>
              <a:cs typeface="Arial"/>
            </a:endParaRPr>
          </a:p>
          <a:p>
            <a:pPr marL="1747" marR="5176" indent="0" algn="ctr">
              <a:lnSpc>
                <a:spcPts val="1420"/>
              </a:lnSpc>
              <a:spcBef>
                <a:spcPts val="60"/>
              </a:spcBef>
              <a:spcAft>
                <a:spcPts val="300"/>
              </a:spcAft>
            </a:pPr>
            <a:r>
              <a:rPr sz="1200" spc="23" dirty="0" smtClean="0">
                <a:solidFill>
                  <a:srgbClr val="262C32"/>
                </a:solidFill>
                <a:latin typeface="Aptos"/>
                <a:cs typeface="Arial"/>
              </a:rPr>
              <a:t>de nuevos accidentes. Si a pesar de ello la situación no es segura,  alerte al 112 o pida ayuda y espere.</a:t>
            </a:r>
            <a:endParaRPr sz="1000">
              <a:latin typeface="Arial"/>
              <a:cs typeface="Arial"/>
            </a:endParaRPr>
          </a:p>
        </p:txBody>
      </p:sp>
      <p:sp>
        <p:nvSpPr>
          <p:cNvPr id="7" name="object 7"/>
          <p:cNvSpPr txBox="1"/>
          <p:nvPr/>
        </p:nvSpPr>
        <p:spPr>
          <a:xfrm>
            <a:off x="3363593" y="3258526"/>
            <a:ext cx="4948949" cy="329184"/>
          </a:xfrm>
          <a:prstGeom prst="rect">
            <a:avLst/>
          </a:prstGeom>
        </p:spPr>
        <p:txBody>
          <a:bodyPr wrap="square" lIns="0" tIns="7111" rIns="0" bIns="0" rtlCol="0">
            <a:noAutofit/>
          </a:bodyPr>
          <a:lstStyle/>
          <a:p>
            <a:pPr marL="12700">
              <a:lnSpc>
                <a:spcPts val="1120"/>
              </a:lnSpc>
              <a:spcAft>
                <a:spcPts val="300"/>
              </a:spcAft>
            </a:pPr>
            <a:r>
              <a:rPr sz="1200" spc="26" dirty="0" smtClean="0">
                <a:solidFill>
                  <a:srgbClr val="262C32"/>
                </a:solidFill>
                <a:latin typeface="Aptos"/>
                <a:cs typeface="Arial"/>
              </a:rPr>
              <a:t>Si no está solo, puede dar la alerta otra persona.</a:t>
            </a:r>
            <a:endParaRPr sz="1000">
              <a:latin typeface="Arial"/>
              <a:cs typeface="Arial"/>
            </a:endParaRPr>
          </a:p>
          <a:p>
            <a:pPr marL="21843" marR="19050">
              <a:lnSpc>
                <a:spcPct val="95825"/>
              </a:lnSpc>
              <a:spcBef>
                <a:spcPts val="184"/>
              </a:spcBef>
              <a:spcAft>
                <a:spcPts val="300"/>
              </a:spcAft>
            </a:pPr>
            <a:r>
              <a:rPr sz="1200" spc="20" dirty="0" smtClean="0">
                <a:solidFill>
                  <a:srgbClr val="262C32"/>
                </a:solidFill>
                <a:latin typeface="Aptos"/>
                <a:cs typeface="Arial"/>
              </a:rPr>
              <a:t>Asegúrese  de que sabe qué datos debe facilitar.</a:t>
            </a:r>
            <a:endParaRPr sz="1000">
              <a:latin typeface="Arial"/>
              <a:cs typeface="Arial"/>
            </a:endParaRPr>
          </a:p>
        </p:txBody>
      </p:sp>
      <p:sp>
        <p:nvSpPr>
          <p:cNvPr id="6" name="object 6"/>
          <p:cNvSpPr txBox="1"/>
          <p:nvPr/>
        </p:nvSpPr>
        <p:spPr>
          <a:xfrm>
            <a:off x="3475783" y="4270462"/>
            <a:ext cx="4717710" cy="332232"/>
          </a:xfrm>
          <a:prstGeom prst="rect">
            <a:avLst/>
          </a:prstGeom>
        </p:spPr>
        <p:txBody>
          <a:bodyPr wrap="square" lIns="0" tIns="7111" rIns="0" bIns="0" rtlCol="0">
            <a:noAutofit/>
          </a:bodyPr>
          <a:lstStyle/>
          <a:p>
            <a:pPr algn="ctr">
              <a:lnSpc>
                <a:spcPts val="1120"/>
              </a:lnSpc>
              <a:spcAft>
                <a:spcPts val="300"/>
              </a:spcAft>
            </a:pPr>
            <a:r>
              <a:rPr sz="1200" spc="27" dirty="0" smtClean="0">
                <a:solidFill>
                  <a:srgbClr val="262C32"/>
                </a:solidFill>
                <a:latin typeface="Aptos"/>
                <a:cs typeface="Arial"/>
              </a:rPr>
              <a:t>La víctima que más grita no siempre es la más</a:t>
            </a:r>
            <a:endParaRPr sz="1000">
              <a:latin typeface="Arial"/>
              <a:cs typeface="Arial"/>
            </a:endParaRPr>
          </a:p>
          <a:p>
            <a:pPr marL="1200531" marR="1215480" algn="ctr">
              <a:lnSpc>
                <a:spcPct val="95825"/>
              </a:lnSpc>
              <a:spcBef>
                <a:spcPts val="209"/>
              </a:spcBef>
              <a:spcAft>
                <a:spcPts val="300"/>
              </a:spcAft>
            </a:pPr>
            <a:r>
              <a:rPr sz="1200" spc="6" dirty="0" smtClean="0">
                <a:solidFill>
                  <a:srgbClr val="262C32"/>
                </a:solidFill>
                <a:latin typeface="Aptos"/>
                <a:cs typeface="Arial"/>
              </a:rPr>
              <a:t>grave.</a:t>
            </a:r>
            <a:endParaRPr sz="1000">
              <a:latin typeface="Arial"/>
              <a:cs typeface="Arial"/>
            </a:endParaRPr>
          </a:p>
        </p:txBody>
      </p:sp>
      <p:sp>
        <p:nvSpPr>
          <p:cNvPr id="5" name="object 5"/>
          <p:cNvSpPr txBox="1"/>
          <p:nvPr/>
        </p:nvSpPr>
        <p:spPr>
          <a:xfrm>
            <a:off x="3598172" y="5194006"/>
            <a:ext cx="4325173" cy="329183"/>
          </a:xfrm>
          <a:prstGeom prst="rect">
            <a:avLst/>
          </a:prstGeom>
        </p:spPr>
        <p:txBody>
          <a:bodyPr wrap="square" lIns="0" tIns="7111" rIns="0" bIns="0" rtlCol="0">
            <a:noAutofit/>
          </a:bodyPr>
          <a:lstStyle/>
          <a:p>
            <a:pPr algn="ctr">
              <a:lnSpc>
                <a:spcPts val="1120"/>
              </a:lnSpc>
              <a:spcAft>
                <a:spcPts val="300"/>
              </a:spcAft>
            </a:pPr>
            <a:r>
              <a:rPr sz="1200" spc="26" dirty="0" smtClean="0">
                <a:solidFill>
                  <a:srgbClr val="262C32"/>
                </a:solidFill>
                <a:latin typeface="Aptos"/>
                <a:cs typeface="Arial"/>
              </a:rPr>
              <a:t>No desplazar ni mover innecesariamente a</a:t>
            </a:r>
            <a:endParaRPr sz="1000">
              <a:latin typeface="Arial"/>
              <a:cs typeface="Arial"/>
            </a:endParaRPr>
          </a:p>
          <a:p>
            <a:pPr marL="252602" marR="261943" algn="ctr">
              <a:lnSpc>
                <a:spcPct val="95825"/>
              </a:lnSpc>
              <a:spcBef>
                <a:spcPts val="184"/>
              </a:spcBef>
              <a:spcAft>
                <a:spcPts val="300"/>
              </a:spcAft>
            </a:pPr>
            <a:r>
              <a:rPr sz="1200" spc="30" dirty="0" smtClean="0">
                <a:solidFill>
                  <a:srgbClr val="262C32"/>
                </a:solidFill>
                <a:latin typeface="Aptos"/>
                <a:cs typeface="Arial"/>
              </a:rPr>
              <a:t>la víctima si no existe riesgo vital.</a:t>
            </a:r>
            <a:endParaRPr sz="1000">
              <a:latin typeface="Arial"/>
              <a:cs typeface="Arial"/>
            </a:endParaRPr>
          </a:p>
        </p:txBody>
      </p:sp>
      <p:sp>
        <p:nvSpPr>
          <p:cNvPr id="4" name="object 4"/>
          <p:cNvSpPr txBox="1"/>
          <p:nvPr/>
        </p:nvSpPr>
        <p:spPr>
          <a:xfrm>
            <a:off x="2073410" y="5482316"/>
            <a:ext cx="499426" cy="355600"/>
          </a:xfrm>
          <a:prstGeom prst="rect">
            <a:avLst/>
          </a:prstGeom>
        </p:spPr>
        <p:txBody>
          <a:bodyPr wrap="square" lIns="0" tIns="17494" rIns="0" bIns="0" rtlCol="0">
            <a:noAutofit/>
          </a:bodyPr>
          <a:lstStyle/>
          <a:p>
            <a:pPr marL="12700">
              <a:lnSpc>
                <a:spcPts val="2755"/>
              </a:lnSpc>
              <a:spcAft>
                <a:spcPts val="300"/>
              </a:spcAft>
            </a:pPr>
            <a:r>
              <a:rPr sz="2200" spc="173" dirty="0" smtClean="0">
                <a:solidFill>
                  <a:srgbClr val="262C32"/>
                </a:solidFill>
                <a:latin typeface="Aptos"/>
                <a:cs typeface="Times New Roman"/>
              </a:rPr>
              <a:t>L</a:t>
            </a:r>
            <a:endParaRPr sz="2600">
              <a:latin typeface="Times New Roman"/>
              <a:cs typeface="Times New Roman"/>
            </a:endParaRPr>
          </a:p>
        </p:txBody>
      </p:sp>
      <p:sp>
        <p:nvSpPr>
          <p:cNvPr id="3" name="object 3"/>
          <p:cNvSpPr txBox="1"/>
          <p:nvPr/>
        </p:nvSpPr>
        <p:spPr>
          <a:xfrm>
            <a:off x="9141370" y="5527353"/>
            <a:ext cx="466679" cy="241300"/>
          </a:xfrm>
          <a:prstGeom prst="rect">
            <a:avLst/>
          </a:prstGeom>
        </p:spPr>
        <p:txBody>
          <a:bodyPr wrap="square" lIns="0" tIns="11684" rIns="0" bIns="0" rtlCol="0">
            <a:noAutofit/>
          </a:bodyPr>
          <a:lstStyle/>
          <a:p>
            <a:pPr marL="12700">
              <a:lnSpc>
                <a:spcPts val="1839"/>
              </a:lnSpc>
              <a:spcAft>
                <a:spcPts val="300"/>
              </a:spcAft>
            </a:pPr>
            <a:r>
              <a:rPr sz="1904" dirty="0" smtClean="0">
                <a:solidFill>
                  <a:srgbClr val="262C32"/>
                </a:solidFill>
                <a:latin typeface="Aptos"/>
                <a:cs typeface="Arial"/>
              </a:rPr>
              <a:t>_J</a:t>
            </a:r>
            <a:endParaRPr sz="17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spc="-87" dirty="0" smtClean="0">
                <a:solidFill>
                  <a:srgbClr val="231F1F"/>
                </a:solidFill>
                <a:latin typeface="Times New Roman"/>
                <a:cs typeface="Times New Roman"/>
              </a:rPr>
              <a:t>13</a:t>
            </a:r>
            <a:endParaRPr sz="600">
              <a:latin typeface="Times New Roman"/>
              <a:cs typeface="Times New Roman"/>
            </a:endParaRPr>
          </a:p>
        </p:txBody>
      </p:sp>
      <p:pic>
        <p:nvPicPr>
          <p:cNvPr id="12" name="Picture 11"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19"/>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18" name="object 18"/>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17" name="object 17"/>
          <p:cNvSpPr txBox="1"/>
          <p:nvPr/>
        </p:nvSpPr>
        <p:spPr>
          <a:xfrm>
            <a:off x="2083609" y="1350838"/>
            <a:ext cx="3770576" cy="228600"/>
          </a:xfrm>
          <a:prstGeom prst="rect">
            <a:avLst/>
          </a:prstGeom>
        </p:spPr>
        <p:txBody>
          <a:bodyPr wrap="square" lIns="0" tIns="11017" rIns="0" bIns="0" rtlCol="0">
            <a:noAutofit/>
          </a:bodyPr>
          <a:lstStyle/>
          <a:p>
            <a:pPr marL="12700">
              <a:lnSpc>
                <a:spcPts val="1735"/>
              </a:lnSpc>
              <a:spcAft>
                <a:spcPts val="300"/>
              </a:spcAft>
            </a:pPr>
            <a:r>
              <a:rPr sz="1600" b="1" spc="-47" dirty="0" smtClean="0">
                <a:solidFill>
                  <a:srgbClr val="1E374E"/>
                </a:solidFill>
                <a:latin typeface="Aptos"/>
                <a:cs typeface="Times New Roman"/>
              </a:rPr>
              <a:t>¿Qué  son signos </a:t>
            </a:r>
            <a:r>
              <a:rPr sz="1600" b="1" spc="-47" dirty="0" smtClean="0">
                <a:solidFill>
                  <a:srgbClr val="1E374E"/>
                </a:solidFill>
                <a:latin typeface="Aptos"/>
                <a:cs typeface="Times New Roman"/>
              </a:rPr>
              <a:t>y </a:t>
            </a:r>
            <a:r>
              <a:rPr sz="1600" b="1" spc="-47" dirty="0" smtClean="0">
                <a:solidFill>
                  <a:srgbClr val="1E374E"/>
                </a:solidFill>
                <a:latin typeface="Aptos"/>
                <a:cs typeface="Times New Roman"/>
              </a:rPr>
              <a:t>síntomas?</a:t>
            </a:r>
            <a:endParaRPr sz="1500">
              <a:latin typeface="Times New Roman"/>
              <a:cs typeface="Times New Roman"/>
            </a:endParaRPr>
          </a:p>
        </p:txBody>
      </p:sp>
      <p:sp>
        <p:nvSpPr>
          <p:cNvPr id="16" name="object 16"/>
          <p:cNvSpPr txBox="1"/>
          <p:nvPr/>
        </p:nvSpPr>
        <p:spPr>
          <a:xfrm>
            <a:off x="2078509" y="1838158"/>
            <a:ext cx="7303201" cy="1222248"/>
          </a:xfrm>
          <a:prstGeom prst="rect">
            <a:avLst/>
          </a:prstGeom>
        </p:spPr>
        <p:txBody>
          <a:bodyPr wrap="square" lIns="0" tIns="7111" rIns="0" bIns="0" rtlCol="0">
            <a:noAutofit/>
          </a:bodyPr>
          <a:lstStyle/>
          <a:p>
            <a:pPr marL="21844" marR="9205">
              <a:lnSpc>
                <a:spcPts val="1120"/>
              </a:lnSpc>
              <a:spcAft>
                <a:spcPts val="300"/>
              </a:spcAft>
            </a:pPr>
            <a:r>
              <a:rPr sz="1200" spc="-9" dirty="0" smtClean="0">
                <a:solidFill>
                  <a:srgbClr val="262C32"/>
                </a:solidFill>
                <a:latin typeface="Aptos"/>
                <a:cs typeface="Arial"/>
              </a:rPr>
              <a:t>En el  manual  nos referiremos a estos conceptos cuando hablemos de</a:t>
            </a:r>
            <a:endParaRPr sz="1000">
              <a:latin typeface="Arial"/>
              <a:cs typeface="Arial"/>
            </a:endParaRPr>
          </a:p>
          <a:p>
            <a:pPr marL="12700" indent="3048">
              <a:lnSpc>
                <a:spcPts val="1149"/>
              </a:lnSpc>
              <a:spcBef>
                <a:spcPts val="184"/>
              </a:spcBef>
              <a:spcAft>
                <a:spcPts val="300"/>
              </a:spcAft>
            </a:pPr>
            <a:r>
              <a:rPr sz="1200" spc="-1" dirty="0" smtClean="0">
                <a:solidFill>
                  <a:srgbClr val="262C32"/>
                </a:solidFill>
                <a:latin typeface="Aptos"/>
                <a:cs typeface="Arial"/>
              </a:rPr>
              <a:t>enfermedades o lesiones por accidentes, definiendo como síntoma lo que la </a:t>
            </a:r>
            <a:endParaRPr sz="1000">
              <a:latin typeface="Arial"/>
              <a:cs typeface="Arial"/>
            </a:endParaRPr>
          </a:p>
          <a:p>
            <a:pPr marL="12700">
              <a:lnSpc>
                <a:spcPts val="1149"/>
              </a:lnSpc>
              <a:spcBef>
                <a:spcPts val="248"/>
              </a:spcBef>
              <a:spcAft>
                <a:spcPts val="300"/>
              </a:spcAft>
            </a:pPr>
            <a:r>
              <a:rPr sz="1200" spc="-14" dirty="0" smtClean="0">
                <a:solidFill>
                  <a:srgbClr val="262C32"/>
                </a:solidFill>
                <a:latin typeface="Aptos"/>
                <a:cs typeface="Arial"/>
              </a:rPr>
              <a:t>víctima indica que le sucede (dolor, opresión .</a:t>
            </a:r>
            <a:r>
              <a:rPr sz="1200" spc="-14" dirty="0" smtClean="0">
                <a:solidFill>
                  <a:srgbClr val="262C32"/>
                </a:solidFill>
                <a:latin typeface="Aptos"/>
                <a:cs typeface="Arial"/>
              </a:rPr>
              <a:t>.</a:t>
            </a:r>
            <a:r>
              <a:rPr sz="1200" spc="-14" dirty="0" smtClean="0">
                <a:solidFill>
                  <a:srgbClr val="262C32"/>
                </a:solidFill>
                <a:latin typeface="Aptos"/>
                <a:cs typeface="Arial"/>
              </a:rPr>
              <a:t>. ) y, como signo,  lo que puede </a:t>
            </a:r>
            <a:endParaRPr sz="1000">
              <a:latin typeface="Arial"/>
              <a:cs typeface="Arial"/>
            </a:endParaRPr>
          </a:p>
          <a:p>
            <a:pPr marL="12700">
              <a:lnSpc>
                <a:spcPts val="1149"/>
              </a:lnSpc>
              <a:spcBef>
                <a:spcPts val="248"/>
              </a:spcBef>
              <a:spcAft>
                <a:spcPts val="300"/>
              </a:spcAft>
            </a:pPr>
            <a:r>
              <a:rPr sz="1200" spc="-10" dirty="0" smtClean="0">
                <a:solidFill>
                  <a:srgbClr val="262C32"/>
                </a:solidFill>
                <a:latin typeface="Aptos"/>
                <a:cs typeface="Arial"/>
              </a:rPr>
              <a:t>ser constatado por varios actuantes (pérdida de conocimiento, sangrado </a:t>
            </a:r>
            <a:r>
              <a:rPr sz="1200" spc="-10" dirty="0" smtClean="0">
                <a:solidFill>
                  <a:srgbClr val="262C32"/>
                </a:solidFill>
                <a:latin typeface="Aptos"/>
                <a:cs typeface="Arial"/>
              </a:rPr>
              <a:t>.</a:t>
            </a:r>
            <a:r>
              <a:rPr sz="1200" spc="-10" dirty="0" smtClean="0">
                <a:solidFill>
                  <a:srgbClr val="262C32"/>
                </a:solidFill>
                <a:latin typeface="Aptos"/>
                <a:cs typeface="Arial"/>
              </a:rPr>
              <a:t>.</a:t>
            </a:r>
            <a:r>
              <a:rPr sz="1200" spc="-10" dirty="0" smtClean="0">
                <a:solidFill>
                  <a:srgbClr val="262C32"/>
                </a:solidFill>
                <a:latin typeface="Aptos"/>
                <a:cs typeface="Arial"/>
              </a:rPr>
              <a:t>. </a:t>
            </a:r>
            <a:r>
              <a:rPr sz="1200" spc="-10" dirty="0" smtClean="0">
                <a:solidFill>
                  <a:srgbClr val="262C32"/>
                </a:solidFill>
                <a:latin typeface="Aptos"/>
                <a:cs typeface="Arial"/>
              </a:rPr>
              <a:t>). </a:t>
            </a:r>
            <a:endParaRPr sz="1000">
              <a:latin typeface="Arial"/>
              <a:cs typeface="Arial"/>
            </a:endParaRPr>
          </a:p>
          <a:p>
            <a:pPr marL="12700">
              <a:lnSpc>
                <a:spcPts val="1149"/>
              </a:lnSpc>
              <a:spcBef>
                <a:spcPts val="248"/>
              </a:spcBef>
              <a:spcAft>
                <a:spcPts val="300"/>
              </a:spcAft>
            </a:pPr>
            <a:r>
              <a:rPr sz="1200" spc="-25" dirty="0" smtClean="0">
                <a:solidFill>
                  <a:srgbClr val="262C32"/>
                </a:solidFill>
                <a:latin typeface="Aptos"/>
                <a:cs typeface="Arial"/>
              </a:rPr>
              <a:t>O</a:t>
            </a:r>
            <a:r>
              <a:rPr sz="1200" spc="-9" dirty="0" smtClean="0">
                <a:solidFill>
                  <a:srgbClr val="262C32"/>
                </a:solidFill>
                <a:latin typeface="Aptos"/>
                <a:cs typeface="Arial"/>
              </a:rPr>
              <a:t>t</a:t>
            </a:r>
            <a:r>
              <a:rPr sz="1200" spc="0" dirty="0" smtClean="0">
                <a:solidFill>
                  <a:srgbClr val="262C32"/>
                </a:solidFill>
                <a:latin typeface="Aptos"/>
                <a:cs typeface="Arial"/>
              </a:rPr>
              <a:t>ro</a:t>
            </a:r>
            <a:r>
              <a:rPr sz="1200" spc="48" dirty="0" smtClean="0">
                <a:solidFill>
                  <a:srgbClr val="262C32"/>
                </a:solidFill>
                <a:latin typeface="Aptos"/>
                <a:cs typeface="Arial"/>
              </a:rPr>
              <a:t> </a:t>
            </a:r>
            <a:r>
              <a:rPr sz="1200" spc="-19" dirty="0" smtClean="0">
                <a:solidFill>
                  <a:srgbClr val="262C32"/>
                </a:solidFill>
                <a:latin typeface="Aptos"/>
                <a:cs typeface="Arial"/>
              </a:rPr>
              <a:t>co</a:t>
            </a:r>
            <a:r>
              <a:rPr sz="1200" spc="-14" dirty="0" smtClean="0">
                <a:solidFill>
                  <a:srgbClr val="262C32"/>
                </a:solidFill>
                <a:latin typeface="Aptos"/>
                <a:cs typeface="Arial"/>
              </a:rPr>
              <a:t>n</a:t>
            </a:r>
            <a:r>
              <a:rPr sz="1200" spc="-19" dirty="0" smtClean="0">
                <a:solidFill>
                  <a:srgbClr val="262C32"/>
                </a:solidFill>
                <a:latin typeface="Aptos"/>
                <a:cs typeface="Arial"/>
              </a:rPr>
              <a:t>cep</a:t>
            </a:r>
            <a:r>
              <a:rPr sz="1200" spc="-9" dirty="0" smtClean="0">
                <a:solidFill>
                  <a:srgbClr val="262C32"/>
                </a:solidFill>
                <a:latin typeface="Aptos"/>
                <a:cs typeface="Arial"/>
              </a:rPr>
              <a:t>t</a:t>
            </a:r>
            <a:r>
              <a:rPr sz="1200" spc="0" dirty="0" smtClean="0">
                <a:solidFill>
                  <a:srgbClr val="262C32"/>
                </a:solidFill>
                <a:latin typeface="Aptos"/>
                <a:cs typeface="Arial"/>
              </a:rPr>
              <a:t>o</a:t>
            </a:r>
            <a:r>
              <a:rPr sz="1200" spc="117" dirty="0" smtClean="0">
                <a:solidFill>
                  <a:srgbClr val="262C32"/>
                </a:solidFill>
                <a:latin typeface="Aptos"/>
                <a:cs typeface="Arial"/>
              </a:rPr>
              <a:t> </a:t>
            </a:r>
            <a:r>
              <a:rPr sz="1200" spc="-19" dirty="0" smtClean="0">
                <a:solidFill>
                  <a:srgbClr val="262C32"/>
                </a:solidFill>
                <a:latin typeface="Aptos"/>
                <a:cs typeface="Arial"/>
              </a:rPr>
              <a:t>qu</a:t>
            </a:r>
            <a:r>
              <a:rPr sz="1200" spc="0" dirty="0" smtClean="0">
                <a:solidFill>
                  <a:srgbClr val="262C32"/>
                </a:solidFill>
                <a:latin typeface="Aptos"/>
                <a:cs typeface="Arial"/>
              </a:rPr>
              <a:t>e</a:t>
            </a:r>
            <a:r>
              <a:rPr sz="1200" spc="62"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od</a:t>
            </a:r>
            <a:r>
              <a:rPr sz="1200" spc="-14" dirty="0" smtClean="0">
                <a:solidFill>
                  <a:srgbClr val="262C32"/>
                </a:solidFill>
                <a:latin typeface="Aptos"/>
                <a:cs typeface="Arial"/>
              </a:rPr>
              <a:t>r</a:t>
            </a:r>
            <a:r>
              <a:rPr sz="1200" spc="-19" dirty="0" smtClean="0">
                <a:solidFill>
                  <a:srgbClr val="262C32"/>
                </a:solidFill>
                <a:latin typeface="Aptos"/>
                <a:cs typeface="Arial"/>
              </a:rPr>
              <a:t>e</a:t>
            </a:r>
            <a:r>
              <a:rPr sz="1200" spc="-34" dirty="0" smtClean="0">
                <a:solidFill>
                  <a:srgbClr val="262C32"/>
                </a:solidFill>
                <a:latin typeface="Aptos"/>
                <a:cs typeface="Arial"/>
              </a:rPr>
              <a:t>m</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100" dirty="0" smtClean="0">
                <a:solidFill>
                  <a:srgbClr val="262C32"/>
                </a:solidFill>
                <a:latin typeface="Aptos"/>
                <a:cs typeface="Arial"/>
              </a:rPr>
              <a:t> </a:t>
            </a:r>
            <a:r>
              <a:rPr sz="1200" spc="-19" dirty="0" smtClean="0">
                <a:solidFill>
                  <a:srgbClr val="262C32"/>
                </a:solidFill>
                <a:latin typeface="Aptos"/>
                <a:cs typeface="Arial"/>
              </a:rPr>
              <a:t>ve</a:t>
            </a:r>
            <a:r>
              <a:rPr sz="1200" spc="0" dirty="0" smtClean="0">
                <a:solidFill>
                  <a:srgbClr val="262C32"/>
                </a:solidFill>
                <a:latin typeface="Aptos"/>
                <a:cs typeface="Arial"/>
              </a:rPr>
              <a:t>r</a:t>
            </a:r>
            <a:r>
              <a:rPr sz="1200" spc="53" dirty="0" smtClean="0">
                <a:solidFill>
                  <a:srgbClr val="262C32"/>
                </a:solidFill>
                <a:latin typeface="Aptos"/>
                <a:cs typeface="Arial"/>
              </a:rPr>
              <a:t> </a:t>
            </a:r>
            <a:r>
              <a:rPr sz="1200" spc="-19" dirty="0" smtClean="0">
                <a:solidFill>
                  <a:srgbClr val="262C32"/>
                </a:solidFill>
                <a:latin typeface="Aptos"/>
                <a:cs typeface="Arial"/>
              </a:rPr>
              <a:t>se</a:t>
            </a:r>
            <a:r>
              <a:rPr sz="1200" spc="-14" dirty="0" smtClean="0">
                <a:solidFill>
                  <a:srgbClr val="262C32"/>
                </a:solidFill>
                <a:latin typeface="Aptos"/>
                <a:cs typeface="Arial"/>
              </a:rPr>
              <a:t>r</a:t>
            </a:r>
            <a:r>
              <a:rPr sz="1200" spc="0" dirty="0" smtClean="0">
                <a:solidFill>
                  <a:srgbClr val="262C32"/>
                </a:solidFill>
                <a:latin typeface="Aptos"/>
                <a:cs typeface="Arial"/>
              </a:rPr>
              <a:t>á</a:t>
            </a:r>
            <a:r>
              <a:rPr sz="1200" spc="59" dirty="0" smtClean="0">
                <a:solidFill>
                  <a:srgbClr val="262C32"/>
                </a:solidFill>
                <a:latin typeface="Aptos"/>
                <a:cs typeface="Arial"/>
              </a:rPr>
              <a:t> </a:t>
            </a:r>
            <a:r>
              <a:rPr sz="1200" spc="-79" dirty="0" smtClean="0">
                <a:solidFill>
                  <a:srgbClr val="262C32"/>
                </a:solidFill>
                <a:latin typeface="Aptos"/>
                <a:cs typeface="Arial"/>
              </a:rPr>
              <a:t>e</a:t>
            </a:r>
            <a:r>
              <a:rPr sz="1200" spc="-25" dirty="0" smtClean="0">
                <a:solidFill>
                  <a:srgbClr val="262C32"/>
                </a:solidFill>
                <a:latin typeface="Aptos"/>
                <a:cs typeface="Arial"/>
              </a:rPr>
              <a:t>l</a:t>
            </a:r>
            <a:r>
              <a:rPr sz="1200" spc="80"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3" dirty="0" smtClean="0">
                <a:solidFill>
                  <a:srgbClr val="262C32"/>
                </a:solidFill>
                <a:latin typeface="Aptos"/>
                <a:cs typeface="Arial"/>
              </a:rPr>
              <a:t> </a:t>
            </a:r>
            <a:r>
              <a:rPr sz="1200" spc="-19" dirty="0" smtClean="0">
                <a:solidFill>
                  <a:srgbClr val="262C32"/>
                </a:solidFill>
                <a:latin typeface="Aptos"/>
                <a:cs typeface="Arial"/>
              </a:rPr>
              <a:t>s</a:t>
            </a:r>
            <a:r>
              <a:rPr sz="1200" spc="-12" dirty="0" smtClean="0">
                <a:solidFill>
                  <a:srgbClr val="262C32"/>
                </a:solidFill>
                <a:latin typeface="Aptos"/>
                <a:cs typeface="Arial"/>
              </a:rPr>
              <a:t>í</a:t>
            </a:r>
            <a:r>
              <a:rPr sz="1200" spc="-26" dirty="0" smtClean="0">
                <a:solidFill>
                  <a:srgbClr val="262C32"/>
                </a:solidFill>
                <a:latin typeface="Aptos"/>
                <a:cs typeface="Arial"/>
              </a:rPr>
              <a:t>n</a:t>
            </a:r>
            <a:r>
              <a:rPr sz="1200" spc="-3" dirty="0" smtClean="0">
                <a:solidFill>
                  <a:srgbClr val="262C32"/>
                </a:solidFill>
                <a:latin typeface="Aptos"/>
                <a:cs typeface="Arial"/>
              </a:rPr>
              <a:t>d</a:t>
            </a:r>
            <a:r>
              <a:rPr sz="1200" spc="18" dirty="0" smtClean="0">
                <a:solidFill>
                  <a:srgbClr val="262C32"/>
                </a:solidFill>
                <a:latin typeface="Aptos"/>
                <a:cs typeface="Arial"/>
              </a:rPr>
              <a:t>r</a:t>
            </a:r>
            <a:r>
              <a:rPr sz="1200" spc="2" dirty="0" smtClean="0">
                <a:solidFill>
                  <a:srgbClr val="262C32"/>
                </a:solidFill>
                <a:latin typeface="Aptos"/>
                <a:cs typeface="Arial"/>
              </a:rPr>
              <a:t>o</a:t>
            </a:r>
            <a:r>
              <a:rPr sz="1200" spc="-18" dirty="0" smtClean="0">
                <a:solidFill>
                  <a:srgbClr val="262C32"/>
                </a:solidFill>
                <a:latin typeface="Aptos"/>
                <a:cs typeface="Arial"/>
              </a:rPr>
              <a:t>m</a:t>
            </a:r>
            <a:r>
              <a:rPr sz="1200" spc="18" dirty="0" smtClean="0">
                <a:solidFill>
                  <a:srgbClr val="262C32"/>
                </a:solidFill>
                <a:latin typeface="Aptos"/>
                <a:cs typeface="Arial"/>
              </a:rPr>
              <a:t>e</a:t>
            </a:r>
            <a:r>
              <a:rPr sz="1200" spc="-102" dirty="0" smtClean="0">
                <a:solidFill>
                  <a:srgbClr val="262C32"/>
                </a:solidFill>
                <a:latin typeface="Aptos"/>
                <a:cs typeface="Arial"/>
              </a:rPr>
              <a:t>,</a:t>
            </a:r>
            <a:r>
              <a:rPr sz="1200" spc="125" dirty="0" smtClean="0">
                <a:solidFill>
                  <a:srgbClr val="262C32"/>
                </a:solidFill>
                <a:latin typeface="Aptos"/>
                <a:cs typeface="Arial"/>
              </a:rPr>
              <a:t> </a:t>
            </a:r>
            <a:r>
              <a:rPr sz="1200" spc="-19" dirty="0" smtClean="0">
                <a:solidFill>
                  <a:srgbClr val="262C32"/>
                </a:solidFill>
                <a:latin typeface="Aptos"/>
                <a:cs typeface="Arial"/>
              </a:rPr>
              <a:t>qu</a:t>
            </a:r>
            <a:r>
              <a:rPr sz="1200" spc="0" dirty="0" smtClean="0">
                <a:solidFill>
                  <a:srgbClr val="262C32"/>
                </a:solidFill>
                <a:latin typeface="Aptos"/>
                <a:cs typeface="Arial"/>
              </a:rPr>
              <a:t>e</a:t>
            </a:r>
            <a:r>
              <a:rPr sz="1200" spc="62" dirty="0" smtClean="0">
                <a:solidFill>
                  <a:srgbClr val="262C32"/>
                </a:solidFill>
                <a:latin typeface="Aptos"/>
                <a:cs typeface="Arial"/>
              </a:rPr>
              <a:t> </a:t>
            </a:r>
            <a:r>
              <a:rPr sz="1200" spc="-14" dirty="0" smtClean="0">
                <a:solidFill>
                  <a:srgbClr val="262C32"/>
                </a:solidFill>
                <a:latin typeface="Aptos"/>
                <a:cs typeface="Arial"/>
              </a:rPr>
              <a:t>n</a:t>
            </a:r>
            <a:r>
              <a:rPr sz="1200" spc="0" dirty="0" smtClean="0">
                <a:solidFill>
                  <a:srgbClr val="262C32"/>
                </a:solidFill>
                <a:latin typeface="Aptos"/>
                <a:cs typeface="Arial"/>
              </a:rPr>
              <a:t>o</a:t>
            </a:r>
            <a:r>
              <a:rPr sz="1200" spc="-7" dirty="0" smtClean="0">
                <a:solidFill>
                  <a:srgbClr val="262C32"/>
                </a:solidFill>
                <a:latin typeface="Aptos"/>
                <a:cs typeface="Arial"/>
              </a:rPr>
              <a:t> </a:t>
            </a:r>
            <a:r>
              <a:rPr sz="1200" spc="-19" dirty="0" smtClean="0">
                <a:solidFill>
                  <a:srgbClr val="262C32"/>
                </a:solidFill>
                <a:latin typeface="Aptos"/>
                <a:cs typeface="Arial"/>
              </a:rPr>
              <a:t>e</a:t>
            </a:r>
            <a:r>
              <a:rPr sz="1200" spc="0" dirty="0" smtClean="0">
                <a:solidFill>
                  <a:srgbClr val="262C32"/>
                </a:solidFill>
                <a:latin typeface="Aptos"/>
                <a:cs typeface="Arial"/>
              </a:rPr>
              <a:t>s</a:t>
            </a:r>
            <a:r>
              <a:rPr sz="1200" spc="51" dirty="0" smtClean="0">
                <a:solidFill>
                  <a:srgbClr val="262C32"/>
                </a:solidFill>
                <a:latin typeface="Aptos"/>
                <a:cs typeface="Arial"/>
              </a:rPr>
              <a:t> </a:t>
            </a:r>
            <a:r>
              <a:rPr sz="1200" spc="-29" dirty="0" smtClean="0">
                <a:solidFill>
                  <a:srgbClr val="262C32"/>
                </a:solidFill>
                <a:latin typeface="Aptos"/>
                <a:cs typeface="Arial"/>
              </a:rPr>
              <a:t>m</a:t>
            </a:r>
            <a:r>
              <a:rPr sz="1200" spc="-19" dirty="0" smtClean="0">
                <a:solidFill>
                  <a:srgbClr val="262C32"/>
                </a:solidFill>
                <a:latin typeface="Aptos"/>
                <a:cs typeface="Arial"/>
              </a:rPr>
              <a:t>á</a:t>
            </a:r>
            <a:r>
              <a:rPr sz="1200" spc="0" dirty="0" smtClean="0">
                <a:solidFill>
                  <a:srgbClr val="262C32"/>
                </a:solidFill>
                <a:latin typeface="Aptos"/>
                <a:cs typeface="Arial"/>
              </a:rPr>
              <a:t>s</a:t>
            </a:r>
            <a:r>
              <a:rPr sz="1200" spc="20" dirty="0" smtClean="0">
                <a:solidFill>
                  <a:srgbClr val="262C32"/>
                </a:solidFill>
                <a:latin typeface="Aptos"/>
                <a:cs typeface="Arial"/>
              </a:rPr>
              <a:t> </a:t>
            </a:r>
            <a:r>
              <a:rPr sz="1200" spc="-19" dirty="0" smtClean="0">
                <a:solidFill>
                  <a:srgbClr val="262C32"/>
                </a:solidFill>
                <a:latin typeface="Aptos"/>
                <a:cs typeface="Arial"/>
              </a:rPr>
              <a:t>qu</a:t>
            </a:r>
            <a:r>
              <a:rPr sz="1200" spc="0" dirty="0" smtClean="0">
                <a:solidFill>
                  <a:srgbClr val="262C32"/>
                </a:solidFill>
                <a:latin typeface="Aptos"/>
                <a:cs typeface="Arial"/>
              </a:rPr>
              <a:t>e</a:t>
            </a:r>
            <a:r>
              <a:rPr sz="1200" spc="62" dirty="0" smtClean="0">
                <a:solidFill>
                  <a:srgbClr val="262C32"/>
                </a:solidFill>
                <a:latin typeface="Aptos"/>
                <a:cs typeface="Arial"/>
              </a:rPr>
              <a:t> </a:t>
            </a:r>
            <a:r>
              <a:rPr sz="1200" spc="-14" dirty="0" smtClean="0">
                <a:solidFill>
                  <a:srgbClr val="262C32"/>
                </a:solidFill>
                <a:latin typeface="Aptos"/>
                <a:cs typeface="Arial"/>
              </a:rPr>
              <a:t>u</a:t>
            </a:r>
            <a:r>
              <a:rPr sz="1200" spc="0" dirty="0" smtClean="0">
                <a:solidFill>
                  <a:srgbClr val="262C32"/>
                </a:solidFill>
                <a:latin typeface="Aptos"/>
                <a:cs typeface="Arial"/>
              </a:rPr>
              <a:t>n </a:t>
            </a:r>
            <a:endParaRPr sz="1000">
              <a:latin typeface="Arial"/>
              <a:cs typeface="Arial"/>
            </a:endParaRPr>
          </a:p>
          <a:p>
            <a:pPr marL="12700">
              <a:lnSpc>
                <a:spcPts val="1149"/>
              </a:lnSpc>
              <a:spcBef>
                <a:spcPts val="248"/>
              </a:spcBef>
              <a:spcAft>
                <a:spcPts val="300"/>
              </a:spcAft>
            </a:pPr>
            <a:r>
              <a:rPr sz="1200" spc="0" dirty="0" smtClean="0">
                <a:solidFill>
                  <a:srgbClr val="262C32"/>
                </a:solidFill>
                <a:latin typeface="Aptos"/>
                <a:cs typeface="Arial"/>
              </a:rPr>
              <a:t>conjunto de síntomas y signos que se ven de forma habitual en un proceso o</a:t>
            </a:r>
            <a:endParaRPr sz="1000">
              <a:latin typeface="Arial"/>
              <a:cs typeface="Arial"/>
            </a:endParaRPr>
          </a:p>
          <a:p>
            <a:pPr marL="15747" marR="9205">
              <a:lnSpc>
                <a:spcPct val="95825"/>
              </a:lnSpc>
              <a:spcBef>
                <a:spcPts val="293"/>
              </a:spcBef>
              <a:spcAft>
                <a:spcPts val="300"/>
              </a:spcAft>
            </a:pPr>
            <a:r>
              <a:rPr sz="1200" spc="-8" dirty="0" smtClean="0">
                <a:solidFill>
                  <a:srgbClr val="262C32"/>
                </a:solidFill>
                <a:latin typeface="Aptos"/>
                <a:cs typeface="Arial"/>
              </a:rPr>
              <a:t>enfermedad.</a:t>
            </a:r>
            <a:endParaRPr sz="1000">
              <a:latin typeface="Arial"/>
              <a:cs typeface="Arial"/>
            </a:endParaRPr>
          </a:p>
        </p:txBody>
      </p:sp>
      <p:sp>
        <p:nvSpPr>
          <p:cNvPr id="15" name="object 15"/>
          <p:cNvSpPr txBox="1"/>
          <p:nvPr/>
        </p:nvSpPr>
        <p:spPr>
          <a:xfrm>
            <a:off x="2083609" y="3412361"/>
            <a:ext cx="3670817" cy="215900"/>
          </a:xfrm>
          <a:prstGeom prst="rect">
            <a:avLst/>
          </a:prstGeom>
        </p:spPr>
        <p:txBody>
          <a:bodyPr wrap="square" lIns="0" tIns="10350" rIns="0" bIns="0" rtlCol="0">
            <a:noAutofit/>
          </a:bodyPr>
          <a:lstStyle/>
          <a:p>
            <a:pPr marL="12700">
              <a:lnSpc>
                <a:spcPts val="1630"/>
              </a:lnSpc>
              <a:spcAft>
                <a:spcPts val="300"/>
              </a:spcAft>
            </a:pPr>
            <a:r>
              <a:rPr sz="1680" b="1" spc="-45" dirty="0" smtClean="0">
                <a:solidFill>
                  <a:srgbClr val="262C32"/>
                </a:solidFill>
                <a:latin typeface="Aptos"/>
                <a:cs typeface="Times New Roman"/>
              </a:rPr>
              <a:t>La cadena  de supervivencia</a:t>
            </a:r>
            <a:endParaRPr sz="1500">
              <a:latin typeface="Times New Roman"/>
              <a:cs typeface="Times New Roman"/>
            </a:endParaRPr>
          </a:p>
        </p:txBody>
      </p:sp>
      <p:sp>
        <p:nvSpPr>
          <p:cNvPr id="14" name="object 14"/>
          <p:cNvSpPr txBox="1"/>
          <p:nvPr/>
        </p:nvSpPr>
        <p:spPr>
          <a:xfrm>
            <a:off x="2083609" y="3953470"/>
            <a:ext cx="7303491" cy="1575816"/>
          </a:xfrm>
          <a:prstGeom prst="rect">
            <a:avLst/>
          </a:prstGeom>
        </p:spPr>
        <p:txBody>
          <a:bodyPr wrap="square" lIns="0" tIns="7111" rIns="0" bIns="0" rtlCol="0">
            <a:noAutofit/>
          </a:bodyPr>
          <a:lstStyle/>
          <a:p>
            <a:pPr marL="15748" marR="9205">
              <a:lnSpc>
                <a:spcPts val="1120"/>
              </a:lnSpc>
              <a:spcAft>
                <a:spcPts val="300"/>
              </a:spcAft>
            </a:pPr>
            <a:r>
              <a:rPr sz="1200" spc="-1" dirty="0" smtClean="0">
                <a:solidFill>
                  <a:srgbClr val="262C32"/>
                </a:solidFill>
                <a:latin typeface="Aptos"/>
                <a:cs typeface="Arial"/>
              </a:rPr>
              <a:t>Desde el momento en que se produce una situación de emergencia con</a:t>
            </a:r>
            <a:endParaRPr sz="1000">
              <a:latin typeface="Arial"/>
              <a:cs typeface="Arial"/>
            </a:endParaRPr>
          </a:p>
          <a:p>
            <a:pPr marL="12700" indent="0">
              <a:lnSpc>
                <a:spcPts val="1149"/>
              </a:lnSpc>
              <a:spcBef>
                <a:spcPts val="209"/>
              </a:spcBef>
              <a:spcAft>
                <a:spcPts val="300"/>
              </a:spcAft>
            </a:pPr>
            <a:r>
              <a:rPr sz="1200" spc="-1" dirty="0" smtClean="0">
                <a:solidFill>
                  <a:srgbClr val="262C32"/>
                </a:solidFill>
                <a:latin typeface="Aptos"/>
                <a:cs typeface="Arial"/>
              </a:rPr>
              <a:t>compromiso vital, y hasta que se presta la asistencia definitiva, deben </a:t>
            </a:r>
            <a:endParaRPr sz="1000">
              <a:latin typeface="Arial"/>
              <a:cs typeface="Arial"/>
            </a:endParaRPr>
          </a:p>
          <a:p>
            <a:pPr marL="12700">
              <a:lnSpc>
                <a:spcPts val="1149"/>
              </a:lnSpc>
              <a:spcBef>
                <a:spcPts val="246"/>
              </a:spcBef>
              <a:spcAft>
                <a:spcPts val="300"/>
              </a:spcAft>
            </a:pPr>
            <a:r>
              <a:rPr sz="1200" spc="-1" dirty="0" smtClean="0">
                <a:solidFill>
                  <a:srgbClr val="262C32"/>
                </a:solidFill>
                <a:latin typeface="Aptos"/>
                <a:cs typeface="Arial"/>
              </a:rPr>
              <a:t>realizarse una serie de acciones cuyo objetivo es reducir al mínimo las </a:t>
            </a:r>
            <a:endParaRPr sz="1000">
              <a:latin typeface="Arial"/>
              <a:cs typeface="Arial"/>
            </a:endParaRPr>
          </a:p>
          <a:p>
            <a:pPr marL="12700">
              <a:lnSpc>
                <a:spcPts val="1149"/>
              </a:lnSpc>
              <a:spcBef>
                <a:spcPts val="246"/>
              </a:spcBef>
              <a:spcAft>
                <a:spcPts val="300"/>
              </a:spcAft>
            </a:pPr>
            <a:r>
              <a:rPr sz="1200" spc="-10" dirty="0" smtClean="0">
                <a:solidFill>
                  <a:srgbClr val="262C32"/>
                </a:solidFill>
                <a:latin typeface="Aptos"/>
                <a:cs typeface="Arial"/>
              </a:rPr>
              <a:t>lesiones y secuelas posteriores de la víctima.  El  primer actuante es el </a:t>
            </a:r>
            <a:endParaRPr sz="1000">
              <a:latin typeface="Arial"/>
              <a:cs typeface="Arial"/>
            </a:endParaRPr>
          </a:p>
          <a:p>
            <a:pPr marL="12700">
              <a:lnSpc>
                <a:spcPts val="1149"/>
              </a:lnSpc>
              <a:spcBef>
                <a:spcPts val="246"/>
              </a:spcBef>
              <a:spcAft>
                <a:spcPts val="300"/>
              </a:spcAft>
            </a:pPr>
            <a:r>
              <a:rPr sz="1200" spc="-14" dirty="0" smtClean="0">
                <a:solidFill>
                  <a:srgbClr val="262C32"/>
                </a:solidFill>
                <a:latin typeface="Aptos"/>
                <a:cs typeface="Arial"/>
              </a:rPr>
              <a:t>en</a:t>
            </a:r>
            <a:r>
              <a:rPr sz="1200" spc="-19" dirty="0" smtClean="0">
                <a:solidFill>
                  <a:srgbClr val="262C32"/>
                </a:solidFill>
                <a:latin typeface="Aptos"/>
                <a:cs typeface="Arial"/>
              </a:rPr>
              <a:t>ca</a:t>
            </a:r>
            <a:r>
              <a:rPr sz="1200" spc="-14" dirty="0" smtClean="0">
                <a:solidFill>
                  <a:srgbClr val="262C32"/>
                </a:solidFill>
                <a:latin typeface="Aptos"/>
                <a:cs typeface="Arial"/>
              </a:rPr>
              <a:t>rg</a:t>
            </a:r>
            <a:r>
              <a:rPr sz="1200" spc="-19" dirty="0" smtClean="0">
                <a:solidFill>
                  <a:srgbClr val="262C32"/>
                </a:solidFill>
                <a:latin typeface="Aptos"/>
                <a:cs typeface="Arial"/>
              </a:rPr>
              <a:t>ad</a:t>
            </a:r>
            <a:r>
              <a:rPr sz="1200" spc="0" dirty="0" smtClean="0">
                <a:solidFill>
                  <a:srgbClr val="262C32"/>
                </a:solidFill>
                <a:latin typeface="Aptos"/>
                <a:cs typeface="Arial"/>
              </a:rPr>
              <a:t>o</a:t>
            </a:r>
            <a:r>
              <a:rPr sz="1200" spc="139"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19" dirty="0" smtClean="0">
                <a:solidFill>
                  <a:srgbClr val="262C32"/>
                </a:solidFill>
                <a:latin typeface="Aptos"/>
                <a:cs typeface="Arial"/>
              </a:rPr>
              <a:t>p</a:t>
            </a:r>
            <a:r>
              <a:rPr sz="1200" spc="-14" dirty="0" smtClean="0">
                <a:solidFill>
                  <a:srgbClr val="262C32"/>
                </a:solidFill>
                <a:latin typeface="Aptos"/>
                <a:cs typeface="Arial"/>
              </a:rPr>
              <a:t>re</a:t>
            </a:r>
            <a:r>
              <a:rPr sz="1200" spc="-19" dirty="0" smtClean="0">
                <a:solidFill>
                  <a:srgbClr val="262C32"/>
                </a:solidFill>
                <a:latin typeface="Aptos"/>
                <a:cs typeface="Arial"/>
              </a:rPr>
              <a:t>s</a:t>
            </a:r>
            <a:r>
              <a:rPr sz="1200" spc="-9" dirty="0" smtClean="0">
                <a:solidFill>
                  <a:srgbClr val="262C32"/>
                </a:solidFill>
                <a:latin typeface="Aptos"/>
                <a:cs typeface="Arial"/>
              </a:rPr>
              <a:t>t</a:t>
            </a:r>
            <a:r>
              <a:rPr sz="1200" spc="-19" dirty="0" smtClean="0">
                <a:solidFill>
                  <a:srgbClr val="262C32"/>
                </a:solidFill>
                <a:latin typeface="Aptos"/>
                <a:cs typeface="Arial"/>
              </a:rPr>
              <a:t>a</a:t>
            </a:r>
            <a:r>
              <a:rPr sz="1200" spc="0" dirty="0" smtClean="0">
                <a:solidFill>
                  <a:srgbClr val="262C32"/>
                </a:solidFill>
                <a:latin typeface="Aptos"/>
                <a:cs typeface="Arial"/>
              </a:rPr>
              <a:t>r</a:t>
            </a:r>
            <a:r>
              <a:rPr sz="1200" spc="95"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89" dirty="0" smtClean="0">
                <a:solidFill>
                  <a:srgbClr val="262C32"/>
                </a:solidFill>
                <a:latin typeface="Aptos"/>
                <a:cs typeface="Arial"/>
              </a:rPr>
              <a:t> </a:t>
            </a:r>
            <a:r>
              <a:rPr sz="1200" spc="-19" dirty="0" smtClean="0">
                <a:solidFill>
                  <a:srgbClr val="262C32"/>
                </a:solidFill>
                <a:latin typeface="Aptos"/>
                <a:cs typeface="Arial"/>
              </a:rPr>
              <a:t>p</a:t>
            </a:r>
            <a:r>
              <a:rPr sz="1200" spc="-14" dirty="0" smtClean="0">
                <a:solidFill>
                  <a:srgbClr val="262C32"/>
                </a:solidFill>
                <a:latin typeface="Aptos"/>
                <a:cs typeface="Arial"/>
              </a:rPr>
              <a:t>r</a:t>
            </a:r>
            <a:r>
              <a:rPr sz="1200" spc="-9" dirty="0" smtClean="0">
                <a:solidFill>
                  <a:srgbClr val="262C32"/>
                </a:solidFill>
                <a:latin typeface="Aptos"/>
                <a:cs typeface="Arial"/>
              </a:rPr>
              <a:t>i</a:t>
            </a:r>
            <a:r>
              <a:rPr sz="1200" spc="-34" dirty="0" smtClean="0">
                <a:solidFill>
                  <a:srgbClr val="262C32"/>
                </a:solidFill>
                <a:latin typeface="Aptos"/>
                <a:cs typeface="Arial"/>
              </a:rPr>
              <a:t>m</a:t>
            </a:r>
            <a:r>
              <a:rPr sz="1200" spc="-19" dirty="0" smtClean="0">
                <a:solidFill>
                  <a:srgbClr val="262C32"/>
                </a:solidFill>
                <a:latin typeface="Aptos"/>
                <a:cs typeface="Arial"/>
              </a:rPr>
              <a:t>e</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88" dirty="0" smtClean="0">
                <a:solidFill>
                  <a:srgbClr val="262C32"/>
                </a:solidFill>
                <a:latin typeface="Aptos"/>
                <a:cs typeface="Arial"/>
              </a:rPr>
              <a:t> </a:t>
            </a:r>
            <a:r>
              <a:rPr sz="1200" spc="-53" dirty="0" smtClean="0">
                <a:solidFill>
                  <a:srgbClr val="262C32"/>
                </a:solidFill>
                <a:latin typeface="Aptos"/>
                <a:cs typeface="Arial"/>
              </a:rPr>
              <a:t>a</a:t>
            </a:r>
            <a:r>
              <a:rPr sz="1200" spc="30" dirty="0" smtClean="0">
                <a:solidFill>
                  <a:srgbClr val="262C32"/>
                </a:solidFill>
                <a:latin typeface="Aptos"/>
                <a:cs typeface="Arial"/>
              </a:rPr>
              <a:t>s</a:t>
            </a:r>
            <a:r>
              <a:rPr sz="1200" spc="-32" dirty="0" smtClean="0">
                <a:solidFill>
                  <a:srgbClr val="262C32"/>
                </a:solidFill>
                <a:latin typeface="Aptos"/>
                <a:cs typeface="Arial"/>
              </a:rPr>
              <a:t>i</a:t>
            </a:r>
            <a:r>
              <a:rPr sz="1200" spc="5" dirty="0" smtClean="0">
                <a:solidFill>
                  <a:srgbClr val="262C32"/>
                </a:solidFill>
                <a:latin typeface="Aptos"/>
                <a:cs typeface="Arial"/>
              </a:rPr>
              <a:t>s</a:t>
            </a:r>
            <a:r>
              <a:rPr sz="1200" spc="12" dirty="0" smtClean="0">
                <a:solidFill>
                  <a:srgbClr val="262C32"/>
                </a:solidFill>
                <a:latin typeface="Aptos"/>
                <a:cs typeface="Arial"/>
              </a:rPr>
              <a:t>t</a:t>
            </a:r>
            <a:r>
              <a:rPr sz="1200" spc="-3" dirty="0" smtClean="0">
                <a:solidFill>
                  <a:srgbClr val="262C32"/>
                </a:solidFill>
                <a:latin typeface="Aptos"/>
                <a:cs typeface="Arial"/>
              </a:rPr>
              <a:t>e</a:t>
            </a:r>
            <a:r>
              <a:rPr sz="1200" spc="-26" dirty="0" smtClean="0">
                <a:solidFill>
                  <a:srgbClr val="262C32"/>
                </a:solidFill>
                <a:latin typeface="Aptos"/>
                <a:cs typeface="Arial"/>
              </a:rPr>
              <a:t>n</a:t>
            </a:r>
            <a:r>
              <a:rPr sz="1200" spc="34" dirty="0" smtClean="0">
                <a:solidFill>
                  <a:srgbClr val="262C32"/>
                </a:solidFill>
                <a:latin typeface="Aptos"/>
                <a:cs typeface="Arial"/>
              </a:rPr>
              <a:t>c</a:t>
            </a:r>
            <a:r>
              <a:rPr sz="1200" spc="-14" dirty="0" smtClean="0">
                <a:solidFill>
                  <a:srgbClr val="262C32"/>
                </a:solidFill>
                <a:latin typeface="Aptos"/>
                <a:cs typeface="Arial"/>
              </a:rPr>
              <a:t>i</a:t>
            </a:r>
            <a:r>
              <a:rPr sz="1200" spc="18" dirty="0" smtClean="0">
                <a:solidFill>
                  <a:srgbClr val="262C32"/>
                </a:solidFill>
                <a:latin typeface="Aptos"/>
                <a:cs typeface="Arial"/>
              </a:rPr>
              <a:t>a</a:t>
            </a:r>
            <a:r>
              <a:rPr sz="1200" spc="-102" dirty="0" smtClean="0">
                <a:solidFill>
                  <a:srgbClr val="262C32"/>
                </a:solidFill>
                <a:latin typeface="Aptos"/>
                <a:cs typeface="Arial"/>
              </a:rPr>
              <a:t>.</a:t>
            </a:r>
            <a:r>
              <a:rPr sz="1200" spc="0" dirty="0" smtClean="0">
                <a:solidFill>
                  <a:srgbClr val="262C32"/>
                </a:solidFill>
                <a:latin typeface="Aptos"/>
                <a:cs typeface="Arial"/>
              </a:rPr>
              <a:t> </a:t>
            </a:r>
            <a:r>
              <a:rPr sz="1200" spc="-129" dirty="0" smtClean="0">
                <a:solidFill>
                  <a:srgbClr val="262C32"/>
                </a:solidFill>
                <a:latin typeface="Aptos"/>
                <a:cs typeface="Arial"/>
              </a:rPr>
              <a:t> </a:t>
            </a:r>
            <a:r>
              <a:rPr sz="1200" spc="-19" dirty="0" smtClean="0">
                <a:solidFill>
                  <a:srgbClr val="262C32"/>
                </a:solidFill>
                <a:latin typeface="Aptos"/>
                <a:cs typeface="Arial"/>
              </a:rPr>
              <a:t>C</a:t>
            </a:r>
            <a:r>
              <a:rPr sz="1200" spc="-14" dirty="0" smtClean="0">
                <a:solidFill>
                  <a:srgbClr val="262C32"/>
                </a:solidFill>
                <a:latin typeface="Aptos"/>
                <a:cs typeface="Arial"/>
              </a:rPr>
              <a:t>u</a:t>
            </a:r>
            <a:r>
              <a:rPr sz="1200" spc="-19" dirty="0" smtClean="0">
                <a:solidFill>
                  <a:srgbClr val="262C32"/>
                </a:solidFill>
                <a:latin typeface="Aptos"/>
                <a:cs typeface="Arial"/>
              </a:rPr>
              <a:t>a</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14" dirty="0" smtClean="0">
                <a:solidFill>
                  <a:srgbClr val="262C32"/>
                </a:solidFill>
                <a:latin typeface="Aptos"/>
                <a:cs typeface="Arial"/>
              </a:rPr>
              <a:t>o</a:t>
            </a:r>
            <a:r>
              <a:rPr sz="1200" spc="0" dirty="0" smtClean="0">
                <a:solidFill>
                  <a:srgbClr val="262C32"/>
                </a:solidFill>
                <a:latin typeface="Aptos"/>
                <a:cs typeface="Arial"/>
              </a:rPr>
              <a:t>s</a:t>
            </a:r>
            <a:r>
              <a:rPr sz="1200" spc="108" dirty="0" smtClean="0">
                <a:solidFill>
                  <a:srgbClr val="262C32"/>
                </a:solidFill>
                <a:latin typeface="Aptos"/>
                <a:cs typeface="Arial"/>
              </a:rPr>
              <a:t> </a:t>
            </a:r>
            <a:r>
              <a:rPr sz="1200" spc="-29" dirty="0" smtClean="0">
                <a:solidFill>
                  <a:srgbClr val="262C32"/>
                </a:solidFill>
                <a:latin typeface="Aptos"/>
                <a:cs typeface="Arial"/>
              </a:rPr>
              <a:t>m</a:t>
            </a:r>
            <a:r>
              <a:rPr sz="1200" spc="-19" dirty="0" smtClean="0">
                <a:solidFill>
                  <a:srgbClr val="262C32"/>
                </a:solidFill>
                <a:latin typeface="Aptos"/>
                <a:cs typeface="Arial"/>
              </a:rPr>
              <a:t>á</a:t>
            </a:r>
            <a:r>
              <a:rPr sz="1200" spc="0" dirty="0" smtClean="0">
                <a:solidFill>
                  <a:srgbClr val="262C32"/>
                </a:solidFill>
                <a:latin typeface="Aptos"/>
                <a:cs typeface="Arial"/>
              </a:rPr>
              <a:t>s</a:t>
            </a:r>
            <a:r>
              <a:rPr sz="1200" spc="-4" dirty="0" smtClean="0">
                <a:solidFill>
                  <a:srgbClr val="262C32"/>
                </a:solidFill>
                <a:latin typeface="Aptos"/>
                <a:cs typeface="Arial"/>
              </a:rPr>
              <a:t> </a:t>
            </a:r>
            <a:r>
              <a:rPr sz="1200" spc="0" dirty="0" smtClean="0">
                <a:solidFill>
                  <a:srgbClr val="262C32"/>
                </a:solidFill>
                <a:latin typeface="Aptos"/>
                <a:cs typeface="Arial"/>
              </a:rPr>
              <a:t>y</a:t>
            </a:r>
            <a:r>
              <a:rPr sz="1200" spc="39" dirty="0" smtClean="0">
                <a:solidFill>
                  <a:srgbClr val="262C32"/>
                </a:solidFill>
                <a:latin typeface="Aptos"/>
                <a:cs typeface="Arial"/>
              </a:rPr>
              <a:t> </a:t>
            </a:r>
            <a:r>
              <a:rPr sz="1200" spc="-29" dirty="0" smtClean="0">
                <a:solidFill>
                  <a:srgbClr val="262C32"/>
                </a:solidFill>
                <a:latin typeface="Aptos"/>
                <a:cs typeface="Arial"/>
              </a:rPr>
              <a:t>m</a:t>
            </a:r>
            <a:r>
              <a:rPr sz="1200" spc="-14" dirty="0" smtClean="0">
                <a:solidFill>
                  <a:srgbClr val="262C32"/>
                </a:solidFill>
                <a:latin typeface="Aptos"/>
                <a:cs typeface="Arial"/>
              </a:rPr>
              <a:t>e</a:t>
            </a:r>
            <a:r>
              <a:rPr sz="1200" spc="-9" dirty="0" smtClean="0">
                <a:solidFill>
                  <a:srgbClr val="262C32"/>
                </a:solidFill>
                <a:latin typeface="Aptos"/>
                <a:cs typeface="Arial"/>
              </a:rPr>
              <a:t>j</a:t>
            </a:r>
            <a:r>
              <a:rPr sz="1200" spc="-25" dirty="0" smtClean="0">
                <a:solidFill>
                  <a:srgbClr val="262C32"/>
                </a:solidFill>
                <a:latin typeface="Aptos"/>
                <a:cs typeface="Arial"/>
              </a:rPr>
              <a:t>o</a:t>
            </a:r>
            <a:r>
              <a:rPr sz="1200" spc="-14" dirty="0" smtClean="0">
                <a:solidFill>
                  <a:srgbClr val="262C32"/>
                </a:solidFill>
                <a:latin typeface="Aptos"/>
                <a:cs typeface="Arial"/>
              </a:rPr>
              <a:t>re</a:t>
            </a:r>
            <a:r>
              <a:rPr sz="1200" spc="0" dirty="0" smtClean="0">
                <a:solidFill>
                  <a:srgbClr val="262C32"/>
                </a:solidFill>
                <a:latin typeface="Aptos"/>
                <a:cs typeface="Arial"/>
              </a:rPr>
              <a:t>s</a:t>
            </a:r>
            <a:r>
              <a:rPr sz="1200" spc="119" dirty="0" smtClean="0">
                <a:solidFill>
                  <a:srgbClr val="262C32"/>
                </a:solidFill>
                <a:latin typeface="Aptos"/>
                <a:cs typeface="Arial"/>
              </a:rPr>
              <a:t> </a:t>
            </a:r>
            <a:r>
              <a:rPr sz="1200" spc="-53" dirty="0" smtClean="0">
                <a:solidFill>
                  <a:srgbClr val="262C32"/>
                </a:solidFill>
                <a:latin typeface="Aptos"/>
                <a:cs typeface="Arial"/>
              </a:rPr>
              <a:t>p</a:t>
            </a:r>
            <a:r>
              <a:rPr sz="1200" spc="24" dirty="0" smtClean="0">
                <a:solidFill>
                  <a:srgbClr val="262C32"/>
                </a:solidFill>
                <a:latin typeface="Aptos"/>
                <a:cs typeface="Arial"/>
              </a:rPr>
              <a:t>r</a:t>
            </a:r>
            <a:r>
              <a:rPr sz="1200" spc="-53" dirty="0" smtClean="0">
                <a:solidFill>
                  <a:srgbClr val="262C32"/>
                </a:solidFill>
                <a:latin typeface="Aptos"/>
                <a:cs typeface="Arial"/>
              </a:rPr>
              <a:t>i</a:t>
            </a:r>
            <a:r>
              <a:rPr sz="1200" spc="5" dirty="0" smtClean="0">
                <a:solidFill>
                  <a:srgbClr val="262C32"/>
                </a:solidFill>
                <a:latin typeface="Aptos"/>
                <a:cs typeface="Arial"/>
              </a:rPr>
              <a:t>m</a:t>
            </a:r>
            <a:r>
              <a:rPr sz="1200" spc="18" dirty="0" smtClean="0">
                <a:solidFill>
                  <a:srgbClr val="262C32"/>
                </a:solidFill>
                <a:latin typeface="Aptos"/>
                <a:cs typeface="Arial"/>
              </a:rPr>
              <a:t>e</a:t>
            </a:r>
            <a:r>
              <a:rPr sz="1200" spc="2" dirty="0" smtClean="0">
                <a:solidFill>
                  <a:srgbClr val="262C32"/>
                </a:solidFill>
                <a:latin typeface="Aptos"/>
                <a:cs typeface="Arial"/>
              </a:rPr>
              <a:t>r</a:t>
            </a:r>
            <a:r>
              <a:rPr sz="1200" spc="-29" dirty="0" smtClean="0">
                <a:solidFill>
                  <a:srgbClr val="262C32"/>
                </a:solidFill>
                <a:latin typeface="Aptos"/>
                <a:cs typeface="Arial"/>
              </a:rPr>
              <a:t>o</a:t>
            </a:r>
            <a:r>
              <a:rPr sz="1200" spc="0" dirty="0" smtClean="0">
                <a:solidFill>
                  <a:srgbClr val="262C32"/>
                </a:solidFill>
                <a:latin typeface="Aptos"/>
                <a:cs typeface="Arial"/>
              </a:rPr>
              <a:t>s </a:t>
            </a:r>
            <a:endParaRPr sz="1000">
              <a:latin typeface="Arial"/>
              <a:cs typeface="Arial"/>
            </a:endParaRPr>
          </a:p>
          <a:p>
            <a:pPr marL="12700">
              <a:lnSpc>
                <a:spcPts val="1149"/>
              </a:lnSpc>
              <a:spcBef>
                <a:spcPts val="246"/>
              </a:spcBef>
              <a:spcAft>
                <a:spcPts val="300"/>
              </a:spcAft>
            </a:pPr>
            <a:r>
              <a:rPr sz="1200" spc="0" dirty="0" smtClean="0">
                <a:solidFill>
                  <a:srgbClr val="262C32"/>
                </a:solidFill>
                <a:latin typeface="Aptos"/>
                <a:cs typeface="Arial"/>
              </a:rPr>
              <a:t>actuantes estén a disposición de la sociedad mejor y más rápida será esa </a:t>
            </a:r>
            <a:endParaRPr sz="1000">
              <a:latin typeface="Arial"/>
              <a:cs typeface="Arial"/>
            </a:endParaRPr>
          </a:p>
          <a:p>
            <a:pPr marL="12700">
              <a:lnSpc>
                <a:spcPts val="1149"/>
              </a:lnSpc>
              <a:spcBef>
                <a:spcPts val="246"/>
              </a:spcBef>
              <a:spcAft>
                <a:spcPts val="300"/>
              </a:spcAft>
            </a:pPr>
            <a:r>
              <a:rPr sz="1200" spc="-4" dirty="0" smtClean="0">
                <a:solidFill>
                  <a:srgbClr val="262C32"/>
                </a:solidFill>
                <a:latin typeface="Aptos"/>
                <a:cs typeface="Arial"/>
              </a:rPr>
              <a:t>primera asistencia y la activación de la ayuda especializada</a:t>
            </a:r>
            <a:r>
              <a:rPr sz="1200" spc="-4" dirty="0" smtClean="0">
                <a:solidFill>
                  <a:srgbClr val="262C32"/>
                </a:solidFill>
                <a:latin typeface="Aptos"/>
                <a:cs typeface="Arial"/>
              </a:rPr>
              <a:t>.  </a:t>
            </a:r>
            <a:r>
              <a:rPr sz="1200" spc="-4" dirty="0" smtClean="0">
                <a:solidFill>
                  <a:srgbClr val="262C32"/>
                </a:solidFill>
                <a:latin typeface="Aptos"/>
                <a:cs typeface="Arial"/>
              </a:rPr>
              <a:t>La cadena de la </a:t>
            </a:r>
            <a:endParaRPr sz="1000">
              <a:latin typeface="Arial"/>
              <a:cs typeface="Arial"/>
            </a:endParaRPr>
          </a:p>
          <a:p>
            <a:pPr marL="12700">
              <a:lnSpc>
                <a:spcPts val="1149"/>
              </a:lnSpc>
              <a:spcBef>
                <a:spcPts val="246"/>
              </a:spcBef>
              <a:spcAft>
                <a:spcPts val="300"/>
              </a:spcAft>
            </a:pPr>
            <a:r>
              <a:rPr sz="1200" spc="-3" dirty="0" smtClean="0">
                <a:solidFill>
                  <a:srgbClr val="262C32"/>
                </a:solidFill>
                <a:latin typeface="Aptos"/>
                <a:cs typeface="Arial"/>
              </a:rPr>
              <a:t>supervivencia es el  resultado de la unión de cuatro anillas básicas, cada una</a:t>
            </a:r>
            <a:endParaRPr sz="1000">
              <a:latin typeface="Arial"/>
              <a:cs typeface="Arial"/>
            </a:endParaRPr>
          </a:p>
          <a:p>
            <a:pPr marL="12700" marR="9205">
              <a:lnSpc>
                <a:spcPct val="95825"/>
              </a:lnSpc>
              <a:spcBef>
                <a:spcPts val="271"/>
              </a:spcBef>
              <a:spcAft>
                <a:spcPts val="300"/>
              </a:spcAft>
            </a:pPr>
            <a:r>
              <a:rPr sz="1200" spc="-4" dirty="0" smtClean="0">
                <a:solidFill>
                  <a:srgbClr val="262C32"/>
                </a:solidFill>
                <a:latin typeface="Aptos"/>
                <a:cs typeface="Arial"/>
              </a:rPr>
              <a:t>con acciones y objetivos</a:t>
            </a:r>
            <a:r>
              <a:rPr sz="1200" spc="-4" dirty="0" smtClean="0">
                <a:solidFill>
                  <a:srgbClr val="262C32"/>
                </a:solidFill>
                <a:latin typeface="Aptos"/>
                <a:cs typeface="Arial"/>
              </a:rPr>
              <a:t>.</a:t>
            </a:r>
            <a:endParaRPr sz="1000">
              <a:latin typeface="Arial"/>
              <a:cs typeface="Arial"/>
            </a:endParaRPr>
          </a:p>
        </p:txBody>
      </p:sp>
      <p:sp>
        <p:nvSpPr>
          <p:cNvPr id="13" name="object 13"/>
          <p:cNvSpPr txBox="1"/>
          <p:nvPr/>
        </p:nvSpPr>
        <p:spPr>
          <a:xfrm>
            <a:off x="4857758" y="5726149"/>
            <a:ext cx="2001036" cy="139700"/>
          </a:xfrm>
          <a:prstGeom prst="rect">
            <a:avLst/>
          </a:prstGeom>
        </p:spPr>
        <p:txBody>
          <a:bodyPr wrap="square" lIns="0" tIns="6477" rIns="0" bIns="0" rtlCol="0">
            <a:noAutofit/>
          </a:bodyPr>
          <a:lstStyle/>
          <a:p>
            <a:pPr marL="12700">
              <a:lnSpc>
                <a:spcPts val="1019"/>
              </a:lnSpc>
              <a:spcAft>
                <a:spcPts val="300"/>
              </a:spcAft>
            </a:pPr>
            <a:r>
              <a:rPr sz="1200" b="1" spc="-37" dirty="0" smtClean="0">
                <a:solidFill>
                  <a:srgbClr val="262C32"/>
                </a:solidFill>
                <a:latin typeface="Aptos"/>
                <a:cs typeface="Times New Roman"/>
              </a:rPr>
              <a:t>Cadena  de Supervivéncia</a:t>
            </a:r>
            <a:endParaRPr sz="900">
              <a:latin typeface="Times New Roman"/>
              <a:cs typeface="Times New Roman"/>
            </a:endParaRPr>
          </a:p>
        </p:txBody>
      </p:sp>
      <p:sp>
        <p:nvSpPr>
          <p:cNvPr id="12" name="object 12"/>
          <p:cNvSpPr txBox="1"/>
          <p:nvPr/>
        </p:nvSpPr>
        <p:spPr>
          <a:xfrm>
            <a:off x="6520207" y="5724561"/>
            <a:ext cx="492423" cy="914400"/>
          </a:xfrm>
          <a:prstGeom prst="rect">
            <a:avLst/>
          </a:prstGeom>
        </p:spPr>
        <p:txBody>
          <a:bodyPr wrap="square" lIns="0" tIns="45720" rIns="0" bIns="0" rtlCol="0">
            <a:noAutofit/>
          </a:bodyPr>
          <a:lstStyle/>
          <a:p>
            <a:pPr marL="12700">
              <a:lnSpc>
                <a:spcPts val="7200"/>
              </a:lnSpc>
              <a:spcAft>
                <a:spcPts val="300"/>
              </a:spcAft>
            </a:pPr>
            <a:r>
              <a:rPr sz="2200" spc="-682" dirty="0" smtClean="0">
                <a:solidFill>
                  <a:srgbClr val="262C32"/>
                </a:solidFill>
                <a:latin typeface="Aptos"/>
                <a:cs typeface="Times New Roman"/>
              </a:rPr>
              <a:t>,</a:t>
            </a:r>
            <a:endParaRPr sz="7000">
              <a:latin typeface="Times New Roman"/>
              <a:cs typeface="Times New Roman"/>
            </a:endParaRPr>
          </a:p>
        </p:txBody>
      </p:sp>
      <p:sp>
        <p:nvSpPr>
          <p:cNvPr id="11" name="object 11"/>
          <p:cNvSpPr txBox="1"/>
          <p:nvPr/>
        </p:nvSpPr>
        <p:spPr>
          <a:xfrm>
            <a:off x="2277391" y="5969738"/>
            <a:ext cx="1594008" cy="257048"/>
          </a:xfrm>
          <a:prstGeom prst="rect">
            <a:avLst/>
          </a:prstGeom>
        </p:spPr>
        <p:txBody>
          <a:bodyPr wrap="square" lIns="0" tIns="6889" rIns="0" bIns="0" rtlCol="0">
            <a:noAutofit/>
          </a:bodyPr>
          <a:lstStyle/>
          <a:p>
            <a:pPr marL="140588" marR="144554" algn="ctr">
              <a:lnSpc>
                <a:spcPts val="685"/>
              </a:lnSpc>
              <a:spcAft>
                <a:spcPts val="300"/>
              </a:spcAft>
            </a:pPr>
            <a:r>
              <a:rPr sz="1200" b="1" spc="0" dirty="0" smtClean="0">
                <a:solidFill>
                  <a:srgbClr val="262C32"/>
                </a:solidFill>
                <a:latin typeface="Aptos"/>
                <a:cs typeface="Arial"/>
              </a:rPr>
              <a:t>Rápida detección</a:t>
            </a:r>
            <a:endParaRPr sz="600">
              <a:latin typeface="Arial"/>
              <a:cs typeface="Arial"/>
            </a:endParaRPr>
          </a:p>
          <a:p>
            <a:pPr algn="ctr">
              <a:lnSpc>
                <a:spcPts val="605"/>
              </a:lnSpc>
              <a:spcAft>
                <a:spcPts val="300"/>
              </a:spcAft>
            </a:pPr>
            <a:r>
              <a:rPr sz="1200" b="1" spc="1" dirty="0" smtClean="0">
                <a:solidFill>
                  <a:srgbClr val="262C32"/>
                </a:solidFill>
                <a:latin typeface="Aptos"/>
                <a:cs typeface="Arial"/>
              </a:rPr>
              <a:t>del ataque/paro cardíaco</a:t>
            </a:r>
            <a:r>
              <a:rPr sz="1200" b="1" spc="1" dirty="0" smtClean="0">
                <a:solidFill>
                  <a:srgbClr val="262C32"/>
                </a:solidFill>
                <a:latin typeface="Aptos"/>
                <a:cs typeface="Arial"/>
              </a:rPr>
              <a:t>,</a:t>
            </a:r>
            <a:endParaRPr sz="600">
              <a:latin typeface="Arial"/>
              <a:cs typeface="Arial"/>
            </a:endParaRPr>
          </a:p>
          <a:p>
            <a:pPr marL="222884" marR="227575" algn="ctr">
              <a:lnSpc>
                <a:spcPts val="625"/>
              </a:lnSpc>
              <a:spcBef>
                <a:spcPts val="1"/>
              </a:spcBef>
              <a:spcAft>
                <a:spcPts val="300"/>
              </a:spcAft>
            </a:pPr>
            <a:r>
              <a:rPr sz="1200" spc="11" dirty="0" smtClean="0">
                <a:solidFill>
                  <a:srgbClr val="262C32"/>
                </a:solidFill>
                <a:latin typeface="Aptos"/>
                <a:cs typeface="Arial"/>
              </a:rPr>
              <a:t>alertar al 112</a:t>
            </a:r>
            <a:endParaRPr sz="600">
              <a:latin typeface="Arial"/>
              <a:cs typeface="Arial"/>
            </a:endParaRPr>
          </a:p>
        </p:txBody>
      </p:sp>
      <p:sp>
        <p:nvSpPr>
          <p:cNvPr id="10" name="object 10"/>
          <p:cNvSpPr txBox="1"/>
          <p:nvPr/>
        </p:nvSpPr>
        <p:spPr>
          <a:xfrm>
            <a:off x="4358003" y="5969738"/>
            <a:ext cx="1149159" cy="177800"/>
          </a:xfrm>
          <a:prstGeom prst="rect">
            <a:avLst/>
          </a:prstGeom>
        </p:spPr>
        <p:txBody>
          <a:bodyPr wrap="square" lIns="0" tIns="6889" rIns="0" bIns="0" rtlCol="0">
            <a:noAutofit/>
          </a:bodyPr>
          <a:lstStyle/>
          <a:p>
            <a:pPr marL="73659">
              <a:lnSpc>
                <a:spcPts val="685"/>
              </a:lnSpc>
              <a:spcAft>
                <a:spcPts val="300"/>
              </a:spcAft>
            </a:pPr>
            <a:r>
              <a:rPr sz="1200" spc="14" dirty="0" smtClean="0">
                <a:solidFill>
                  <a:srgbClr val="262C32"/>
                </a:solidFill>
                <a:latin typeface="Aptos"/>
                <a:cs typeface="Arial"/>
              </a:rPr>
              <a:t>RCP inmediata</a:t>
            </a:r>
            <a:endParaRPr sz="600">
              <a:latin typeface="Arial"/>
              <a:cs typeface="Arial"/>
            </a:endParaRPr>
          </a:p>
          <a:p>
            <a:pPr marL="12700">
              <a:lnSpc>
                <a:spcPts val="605"/>
              </a:lnSpc>
              <a:spcAft>
                <a:spcPts val="300"/>
              </a:spcAft>
            </a:pPr>
            <a:r>
              <a:rPr sz="1200" b="1" spc="0" dirty="0" smtClean="0">
                <a:solidFill>
                  <a:srgbClr val="262C32"/>
                </a:solidFill>
                <a:latin typeface="Aptos"/>
                <a:cs typeface="Arial"/>
              </a:rPr>
              <a:t>para ganar tiempo</a:t>
            </a:r>
            <a:endParaRPr sz="600">
              <a:latin typeface="Arial"/>
              <a:cs typeface="Arial"/>
            </a:endParaRPr>
          </a:p>
        </p:txBody>
      </p:sp>
      <p:sp>
        <p:nvSpPr>
          <p:cNvPr id="9" name="object 9"/>
          <p:cNvSpPr txBox="1"/>
          <p:nvPr/>
        </p:nvSpPr>
        <p:spPr>
          <a:xfrm>
            <a:off x="6102045" y="5966690"/>
            <a:ext cx="1342241" cy="101600"/>
          </a:xfrm>
          <a:prstGeom prst="rect">
            <a:avLst/>
          </a:prstGeom>
        </p:spPr>
        <p:txBody>
          <a:bodyPr wrap="square" lIns="0" tIns="2540" rIns="0" bIns="0" rtlCol="0">
            <a:noAutofit/>
          </a:bodyPr>
          <a:lstStyle/>
          <a:p>
            <a:pPr marL="12700">
              <a:lnSpc>
                <a:spcPct val="95825"/>
              </a:lnSpc>
              <a:spcAft>
                <a:spcPts val="300"/>
              </a:spcAft>
            </a:pPr>
            <a:r>
              <a:rPr sz="1200" b="1" spc="2" dirty="0" smtClean="0">
                <a:solidFill>
                  <a:srgbClr val="262C32"/>
                </a:solidFill>
                <a:latin typeface="Aptos"/>
                <a:cs typeface="Arial"/>
              </a:rPr>
              <a:t>Desfibrilación precoz</a:t>
            </a:r>
            <a:endParaRPr sz="600">
              <a:latin typeface="Arial"/>
              <a:cs typeface="Arial"/>
            </a:endParaRPr>
          </a:p>
        </p:txBody>
      </p:sp>
      <p:sp>
        <p:nvSpPr>
          <p:cNvPr id="8" name="object 8"/>
          <p:cNvSpPr txBox="1"/>
          <p:nvPr/>
        </p:nvSpPr>
        <p:spPr>
          <a:xfrm>
            <a:off x="7856286" y="5969738"/>
            <a:ext cx="1521081" cy="257048"/>
          </a:xfrm>
          <a:prstGeom prst="rect">
            <a:avLst/>
          </a:prstGeom>
        </p:spPr>
        <p:txBody>
          <a:bodyPr wrap="square" lIns="0" tIns="10795" rIns="0" bIns="0" rtlCol="0">
            <a:noAutofit/>
          </a:bodyPr>
          <a:lstStyle/>
          <a:p>
            <a:pPr marL="6128" marR="6128" indent="0" algn="ctr">
              <a:lnSpc>
                <a:spcPts val="689"/>
              </a:lnSpc>
              <a:spcAft>
                <a:spcPts val="300"/>
              </a:spcAft>
            </a:pPr>
            <a:r>
              <a:rPr sz="1600" b="1" spc="-25" dirty="0" smtClean="0">
                <a:solidFill>
                  <a:srgbClr val="1E374E"/>
                </a:solidFill>
                <a:latin typeface="Aptos"/>
                <a:cs typeface="Arial"/>
              </a:rPr>
              <a:t>Cu</a:t>
            </a:r>
            <a:r>
              <a:rPr sz="1600" b="1" spc="-14" dirty="0" smtClean="0">
                <a:solidFill>
                  <a:srgbClr val="1E374E"/>
                </a:solidFill>
                <a:latin typeface="Aptos"/>
                <a:cs typeface="Arial"/>
              </a:rPr>
              <a:t>r</a:t>
            </a:r>
            <a:r>
              <a:rPr sz="1600" b="1" spc="-19" dirty="0" smtClean="0">
                <a:solidFill>
                  <a:srgbClr val="1E374E"/>
                </a:solidFill>
                <a:latin typeface="Aptos"/>
                <a:cs typeface="Arial"/>
              </a:rPr>
              <a:t>a</a:t>
            </a:r>
            <a:r>
              <a:rPr sz="1600" b="1" spc="0" dirty="0" smtClean="0">
                <a:solidFill>
                  <a:srgbClr val="1E374E"/>
                </a:solidFill>
                <a:latin typeface="Aptos"/>
                <a:cs typeface="Arial"/>
              </a:rPr>
              <a:t>s</a:t>
            </a:r>
            <a:r>
              <a:rPr sz="1600" b="1" spc="119" dirty="0" smtClean="0">
                <a:solidFill>
                  <a:srgbClr val="1E374E"/>
                </a:solidFill>
                <a:latin typeface="Aptos"/>
                <a:cs typeface="Arial"/>
              </a:rPr>
              <a:t> </a:t>
            </a:r>
            <a:r>
              <a:rPr sz="1600" b="1" spc="-52" dirty="0" smtClean="0">
                <a:solidFill>
                  <a:srgbClr val="1E374E"/>
                </a:solidFill>
                <a:latin typeface="Aptos"/>
                <a:cs typeface="Arial"/>
              </a:rPr>
              <a:t>p</a:t>
            </a:r>
            <a:r>
              <a:rPr sz="1600" b="1" spc="17" dirty="0" smtClean="0">
                <a:solidFill>
                  <a:srgbClr val="1E374E"/>
                </a:solidFill>
                <a:latin typeface="Aptos"/>
                <a:cs typeface="Arial"/>
              </a:rPr>
              <a:t>o</a:t>
            </a:r>
            <a:r>
              <a:rPr sz="1600" b="1" spc="3" dirty="0" smtClean="0">
                <a:solidFill>
                  <a:srgbClr val="1E374E"/>
                </a:solidFill>
                <a:latin typeface="Aptos"/>
                <a:cs typeface="Arial"/>
              </a:rPr>
              <a:t>s</a:t>
            </a:r>
            <a:r>
              <a:rPr sz="1600" b="1" spc="8" dirty="0" smtClean="0">
                <a:solidFill>
                  <a:srgbClr val="1E374E"/>
                </a:solidFill>
                <a:latin typeface="Aptos"/>
                <a:cs typeface="Arial"/>
              </a:rPr>
              <a:t>r</a:t>
            </a:r>
            <a:r>
              <a:rPr sz="1600" b="1" spc="3" dirty="0" smtClean="0">
                <a:solidFill>
                  <a:srgbClr val="1E374E"/>
                </a:solidFill>
                <a:latin typeface="Aptos"/>
                <a:cs typeface="Arial"/>
              </a:rPr>
              <a:t>e</a:t>
            </a:r>
            <a:r>
              <a:rPr sz="1600" b="1" spc="-19" dirty="0" smtClean="0">
                <a:solidFill>
                  <a:srgbClr val="1E374E"/>
                </a:solidFill>
                <a:latin typeface="Aptos"/>
                <a:cs typeface="Arial"/>
              </a:rPr>
              <a:t>a</a:t>
            </a:r>
            <a:r>
              <a:rPr sz="1600" b="1" spc="17" dirty="0" smtClean="0">
                <a:solidFill>
                  <a:srgbClr val="1E374E"/>
                </a:solidFill>
                <a:latin typeface="Aptos"/>
                <a:cs typeface="Arial"/>
              </a:rPr>
              <a:t>n</a:t>
            </a:r>
            <a:r>
              <a:rPr sz="1600" b="1" spc="3" dirty="0" smtClean="0">
                <a:solidFill>
                  <a:srgbClr val="1E374E"/>
                </a:solidFill>
                <a:latin typeface="Aptos"/>
                <a:cs typeface="Arial"/>
              </a:rPr>
              <a:t>i</a:t>
            </a:r>
            <a:r>
              <a:rPr sz="1600" b="1" spc="-2" dirty="0" smtClean="0">
                <a:solidFill>
                  <a:srgbClr val="1E374E"/>
                </a:solidFill>
                <a:latin typeface="Aptos"/>
                <a:cs typeface="Arial"/>
              </a:rPr>
              <a:t>m</a:t>
            </a:r>
            <a:r>
              <a:rPr sz="1600" b="1" spc="3" dirty="0" smtClean="0">
                <a:solidFill>
                  <a:srgbClr val="1E374E"/>
                </a:solidFill>
                <a:latin typeface="Aptos"/>
                <a:cs typeface="Arial"/>
              </a:rPr>
              <a:t>a</a:t>
            </a:r>
            <a:r>
              <a:rPr sz="1600" b="1" spc="25" dirty="0" smtClean="0">
                <a:solidFill>
                  <a:srgbClr val="1E374E"/>
                </a:solidFill>
                <a:latin typeface="Aptos"/>
                <a:cs typeface="Arial"/>
              </a:rPr>
              <a:t>c</a:t>
            </a:r>
            <a:r>
              <a:rPr sz="1600" b="1" spc="-23" dirty="0" smtClean="0">
                <a:solidFill>
                  <a:srgbClr val="1E374E"/>
                </a:solidFill>
                <a:latin typeface="Aptos"/>
                <a:cs typeface="Arial"/>
              </a:rPr>
              <a:t>i</a:t>
            </a:r>
            <a:r>
              <a:rPr sz="1600" b="1" spc="17" dirty="0" smtClean="0">
                <a:solidFill>
                  <a:srgbClr val="1E374E"/>
                </a:solidFill>
                <a:latin typeface="Aptos"/>
                <a:cs typeface="Arial"/>
              </a:rPr>
              <a:t>ó</a:t>
            </a:r>
            <a:r>
              <a:rPr sz="1600" b="1" spc="-7" dirty="0" smtClean="0">
                <a:solidFill>
                  <a:srgbClr val="1E374E"/>
                </a:solidFill>
                <a:latin typeface="Aptos"/>
                <a:cs typeface="Arial"/>
              </a:rPr>
              <a:t>n</a:t>
            </a:r>
            <a:r>
              <a:rPr sz="1600" b="1" spc="-3" dirty="0" smtClean="0">
                <a:solidFill>
                  <a:srgbClr val="1E374E"/>
                </a:solidFill>
                <a:latin typeface="Aptos"/>
                <a:cs typeface="Arial"/>
              </a:rPr>
              <a:t> </a:t>
            </a:r>
            <a:r>
              <a:rPr sz="1600" b="1" spc="-25" dirty="0" smtClean="0">
                <a:solidFill>
                  <a:srgbClr val="1E374E"/>
                </a:solidFill>
                <a:latin typeface="Aptos"/>
                <a:cs typeface="Arial"/>
              </a:rPr>
              <a:t>p</a:t>
            </a:r>
            <a:r>
              <a:rPr sz="1600" b="1" spc="-19" dirty="0" smtClean="0">
                <a:solidFill>
                  <a:srgbClr val="1E374E"/>
                </a:solidFill>
                <a:latin typeface="Aptos"/>
                <a:cs typeface="Arial"/>
              </a:rPr>
              <a:t>a</a:t>
            </a:r>
            <a:r>
              <a:rPr sz="1600" b="1" spc="-14" dirty="0" smtClean="0">
                <a:solidFill>
                  <a:srgbClr val="1E374E"/>
                </a:solidFill>
                <a:latin typeface="Aptos"/>
                <a:cs typeface="Arial"/>
              </a:rPr>
              <a:t>r</a:t>
            </a:r>
            <a:r>
              <a:rPr sz="1600" b="1" spc="0" dirty="0" smtClean="0">
                <a:solidFill>
                  <a:srgbClr val="1E374E"/>
                </a:solidFill>
                <a:latin typeface="Aptos"/>
                <a:cs typeface="Arial"/>
              </a:rPr>
              <a:t>a</a:t>
            </a:r>
            <a:r>
              <a:rPr sz="1600" b="1" spc="92" dirty="0" smtClean="0">
                <a:solidFill>
                  <a:srgbClr val="1E374E"/>
                </a:solidFill>
                <a:latin typeface="Aptos"/>
                <a:cs typeface="Arial"/>
              </a:rPr>
              <a:t> </a:t>
            </a:r>
            <a:r>
              <a:rPr sz="1600" b="1" spc="-14" dirty="0" smtClean="0">
                <a:solidFill>
                  <a:srgbClr val="1E374E"/>
                </a:solidFill>
                <a:latin typeface="Aptos"/>
                <a:cs typeface="Arial"/>
              </a:rPr>
              <a:t>r</a:t>
            </a:r>
            <a:r>
              <a:rPr sz="1600" b="1" spc="-19" dirty="0" smtClean="0">
                <a:solidFill>
                  <a:srgbClr val="1E374E"/>
                </a:solidFill>
                <a:latin typeface="Aptos"/>
                <a:cs typeface="Arial"/>
              </a:rPr>
              <a:t>es</a:t>
            </a:r>
            <a:r>
              <a:rPr sz="1600" b="1" spc="-14" dirty="0" smtClean="0">
                <a:solidFill>
                  <a:srgbClr val="1E374E"/>
                </a:solidFill>
                <a:latin typeface="Aptos"/>
                <a:cs typeface="Arial"/>
              </a:rPr>
              <a:t>t</a:t>
            </a:r>
            <a:r>
              <a:rPr sz="1600" b="1" spc="-19" dirty="0" smtClean="0">
                <a:solidFill>
                  <a:srgbClr val="1E374E"/>
                </a:solidFill>
                <a:latin typeface="Aptos"/>
                <a:cs typeface="Arial"/>
              </a:rPr>
              <a:t>a</a:t>
            </a:r>
            <a:r>
              <a:rPr sz="1600" b="1" spc="-25" dirty="0" smtClean="0">
                <a:solidFill>
                  <a:srgbClr val="1E374E"/>
                </a:solidFill>
                <a:latin typeface="Aptos"/>
                <a:cs typeface="Arial"/>
              </a:rPr>
              <a:t>u</a:t>
            </a:r>
            <a:r>
              <a:rPr sz="1600" b="1" spc="-19" dirty="0" smtClean="0">
                <a:solidFill>
                  <a:srgbClr val="1E374E"/>
                </a:solidFill>
                <a:latin typeface="Aptos"/>
                <a:cs typeface="Arial"/>
              </a:rPr>
              <a:t>ra</a:t>
            </a:r>
            <a:r>
              <a:rPr sz="1600" b="1" spc="0" dirty="0" smtClean="0">
                <a:solidFill>
                  <a:srgbClr val="1E374E"/>
                </a:solidFill>
                <a:latin typeface="Aptos"/>
                <a:cs typeface="Arial"/>
              </a:rPr>
              <a:t>r </a:t>
            </a:r>
            <a:r>
              <a:rPr sz="1600" b="1" spc="3" dirty="0" smtClean="0">
                <a:solidFill>
                  <a:srgbClr val="1E374E"/>
                </a:solidFill>
                <a:latin typeface="Aptos"/>
                <a:cs typeface="Arial"/>
              </a:rPr>
              <a:t> </a:t>
            </a:r>
            <a:r>
              <a:rPr sz="1600" b="1" spc="-23" dirty="0" smtClean="0">
                <a:solidFill>
                  <a:srgbClr val="1E374E"/>
                </a:solidFill>
                <a:latin typeface="Aptos"/>
                <a:cs typeface="Arial"/>
              </a:rPr>
              <a:t>l</a:t>
            </a:r>
            <a:r>
              <a:rPr sz="1600" b="1" spc="-26" dirty="0" smtClean="0">
                <a:solidFill>
                  <a:srgbClr val="1E374E"/>
                </a:solidFill>
                <a:latin typeface="Aptos"/>
                <a:cs typeface="Arial"/>
              </a:rPr>
              <a:t>a</a:t>
            </a:r>
            <a:r>
              <a:rPr sz="1600" b="1" spc="30" dirty="0" smtClean="0">
                <a:solidFill>
                  <a:srgbClr val="1E374E"/>
                </a:solidFill>
                <a:latin typeface="Aptos"/>
                <a:cs typeface="Arial"/>
              </a:rPr>
              <a:t> </a:t>
            </a:r>
            <a:r>
              <a:rPr sz="1600" b="1" spc="-46" dirty="0" smtClean="0">
                <a:solidFill>
                  <a:srgbClr val="1E374E"/>
                </a:solidFill>
                <a:latin typeface="Aptos"/>
                <a:cs typeface="Arial"/>
              </a:rPr>
              <a:t>c</a:t>
            </a:r>
            <a:r>
              <a:rPr sz="1600" b="1" spc="3" dirty="0" smtClean="0">
                <a:solidFill>
                  <a:srgbClr val="1E374E"/>
                </a:solidFill>
                <a:latin typeface="Aptos"/>
                <a:cs typeface="Arial"/>
              </a:rPr>
              <a:t>ali</a:t>
            </a:r>
            <a:r>
              <a:rPr sz="1600" b="1" spc="17" dirty="0" smtClean="0">
                <a:solidFill>
                  <a:srgbClr val="1E374E"/>
                </a:solidFill>
                <a:latin typeface="Aptos"/>
                <a:cs typeface="Arial"/>
              </a:rPr>
              <a:t>d</a:t>
            </a:r>
            <a:r>
              <a:rPr sz="1600" b="1" spc="3" dirty="0" smtClean="0">
                <a:solidFill>
                  <a:srgbClr val="1E374E"/>
                </a:solidFill>
                <a:latin typeface="Aptos"/>
                <a:cs typeface="Arial"/>
              </a:rPr>
              <a:t>a</a:t>
            </a:r>
            <a:r>
              <a:rPr sz="1600" b="1" spc="-7" dirty="0" smtClean="0">
                <a:solidFill>
                  <a:srgbClr val="1E374E"/>
                </a:solidFill>
                <a:latin typeface="Aptos"/>
                <a:cs typeface="Arial"/>
              </a:rPr>
              <a:t>d</a:t>
            </a:r>
            <a:r>
              <a:rPr sz="1600" b="1" spc="-3" dirty="0" smtClean="0">
                <a:solidFill>
                  <a:srgbClr val="1E374E"/>
                </a:solidFill>
                <a:latin typeface="Aptos"/>
                <a:cs typeface="Arial"/>
              </a:rPr>
              <a:t> </a:t>
            </a:r>
            <a:r>
              <a:rPr sz="1600" b="1" spc="-25" dirty="0" smtClean="0">
                <a:solidFill>
                  <a:srgbClr val="1E374E"/>
                </a:solidFill>
                <a:latin typeface="Aptos"/>
                <a:cs typeface="Arial"/>
              </a:rPr>
              <a:t>d</a:t>
            </a:r>
            <a:r>
              <a:rPr sz="1600" b="1" spc="0" dirty="0" smtClean="0">
                <a:solidFill>
                  <a:srgbClr val="1E374E"/>
                </a:solidFill>
                <a:latin typeface="Aptos"/>
                <a:cs typeface="Arial"/>
              </a:rPr>
              <a:t>e</a:t>
            </a:r>
            <a:r>
              <a:rPr sz="1600" b="1" spc="22" dirty="0" smtClean="0">
                <a:solidFill>
                  <a:srgbClr val="1E374E"/>
                </a:solidFill>
                <a:latin typeface="Aptos"/>
                <a:cs typeface="Arial"/>
              </a:rPr>
              <a:t> </a:t>
            </a:r>
            <a:r>
              <a:rPr sz="1600" b="1" spc="3" dirty="0" smtClean="0">
                <a:solidFill>
                  <a:srgbClr val="1E374E"/>
                </a:solidFill>
                <a:latin typeface="Aptos"/>
                <a:cs typeface="Arial"/>
              </a:rPr>
              <a:t>v</a:t>
            </a:r>
            <a:r>
              <a:rPr sz="1600" b="1" spc="-23" dirty="0" smtClean="0">
                <a:solidFill>
                  <a:srgbClr val="1E374E"/>
                </a:solidFill>
                <a:latin typeface="Aptos"/>
                <a:cs typeface="Arial"/>
              </a:rPr>
              <a:t>i</a:t>
            </a:r>
            <a:r>
              <a:rPr sz="1600" b="1" spc="17" dirty="0" smtClean="0">
                <a:solidFill>
                  <a:srgbClr val="1E374E"/>
                </a:solidFill>
                <a:latin typeface="Aptos"/>
                <a:cs typeface="Arial"/>
              </a:rPr>
              <a:t>d</a:t>
            </a:r>
            <a:r>
              <a:rPr sz="1600" b="1" spc="0" dirty="0" smtClean="0">
                <a:solidFill>
                  <a:srgbClr val="1E374E"/>
                </a:solidFill>
                <a:latin typeface="Aptos"/>
                <a:cs typeface="Arial"/>
              </a:rPr>
              <a:t>a</a:t>
            </a:r>
            <a:endParaRPr sz="600">
              <a:latin typeface="Arial"/>
              <a:cs typeface="Arial"/>
            </a:endParaRPr>
          </a:p>
        </p:txBody>
      </p:sp>
      <p:sp>
        <p:nvSpPr>
          <p:cNvPr id="7" name="object 7"/>
          <p:cNvSpPr txBox="1"/>
          <p:nvPr/>
        </p:nvSpPr>
        <p:spPr>
          <a:xfrm>
            <a:off x="6010253" y="6042890"/>
            <a:ext cx="1515981" cy="101600"/>
          </a:xfrm>
          <a:prstGeom prst="rect">
            <a:avLst/>
          </a:prstGeom>
        </p:spPr>
        <p:txBody>
          <a:bodyPr wrap="square" lIns="0" tIns="2540" rIns="0" bIns="0" rtlCol="0">
            <a:noAutofit/>
          </a:bodyPr>
          <a:lstStyle/>
          <a:p>
            <a:pPr marL="12700">
              <a:lnSpc>
                <a:spcPct val="95825"/>
              </a:lnSpc>
              <a:spcAft>
                <a:spcPts val="300"/>
              </a:spcAft>
            </a:pPr>
            <a:r>
              <a:rPr sz="1200" b="1" spc="1" dirty="0" smtClean="0">
                <a:solidFill>
                  <a:srgbClr val="262C32"/>
                </a:solidFill>
                <a:latin typeface="Aptos"/>
                <a:cs typeface="Arial"/>
              </a:rPr>
              <a:t>para reiniciar el corazón</a:t>
            </a:r>
            <a:endParaRPr sz="600">
              <a:latin typeface="Arial"/>
              <a:cs typeface="Arial"/>
            </a:endParaRPr>
          </a:p>
        </p:txBody>
      </p:sp>
      <p:sp>
        <p:nvSpPr>
          <p:cNvPr id="6" name="object 6"/>
          <p:cNvSpPr txBox="1"/>
          <p:nvPr/>
        </p:nvSpPr>
        <p:spPr>
          <a:xfrm>
            <a:off x="4505889" y="6330914"/>
            <a:ext cx="636105" cy="536091"/>
          </a:xfrm>
          <a:prstGeom prst="rect">
            <a:avLst/>
          </a:prstGeom>
        </p:spPr>
        <p:txBody>
          <a:bodyPr wrap="square" lIns="0" tIns="26511" rIns="0" bIns="0" rtlCol="0">
            <a:noAutofit/>
          </a:bodyPr>
          <a:lstStyle/>
          <a:p>
            <a:pPr marL="12700">
              <a:lnSpc>
                <a:spcPts val="4175"/>
              </a:lnSpc>
              <a:spcAft>
                <a:spcPts val="300"/>
              </a:spcAft>
            </a:pPr>
            <a:r>
              <a:rPr sz="2200" spc="-44" dirty="0" smtClean="0">
                <a:solidFill>
                  <a:srgbClr val="262C32"/>
                </a:solidFill>
                <a:latin typeface="Aptos"/>
                <a:cs typeface="Times New Roman"/>
              </a:rPr>
              <a:t>•</a:t>
            </a:r>
            <a:r>
              <a:rPr sz="2200" b="1" i="1" spc="-44" baseline="38211" dirty="0" smtClean="0">
                <a:solidFill>
                  <a:srgbClr val="262C32"/>
                </a:solidFill>
                <a:latin typeface="Aptos"/>
                <a:cs typeface="Times New Roman"/>
              </a:rPr>
              <a:t>l)</a:t>
            </a:r>
            <a:endParaRPr sz="2200">
              <a:latin typeface="Times New Roman"/>
              <a:cs typeface="Times New Roman"/>
            </a:endParaRPr>
          </a:p>
        </p:txBody>
      </p:sp>
      <p:sp>
        <p:nvSpPr>
          <p:cNvPr id="5" name="object 5"/>
          <p:cNvSpPr txBox="1"/>
          <p:nvPr/>
        </p:nvSpPr>
        <p:spPr>
          <a:xfrm>
            <a:off x="2425278" y="6402990"/>
            <a:ext cx="318858" cy="317500"/>
          </a:xfrm>
          <a:prstGeom prst="rect">
            <a:avLst/>
          </a:prstGeom>
        </p:spPr>
        <p:txBody>
          <a:bodyPr wrap="square" lIns="0" tIns="15557" rIns="0" bIns="0" rtlCol="0">
            <a:noAutofit/>
          </a:bodyPr>
          <a:lstStyle/>
          <a:p>
            <a:pPr marL="12700">
              <a:lnSpc>
                <a:spcPts val="2450"/>
              </a:lnSpc>
              <a:spcAft>
                <a:spcPts val="300"/>
              </a:spcAft>
            </a:pPr>
            <a:r>
              <a:rPr sz="2200" spc="317" dirty="0" smtClean="0">
                <a:solidFill>
                  <a:srgbClr val="262C32"/>
                </a:solidFill>
                <a:latin typeface="Aptos"/>
                <a:cs typeface="Times New Roman"/>
              </a:rPr>
              <a:t>\</a:t>
            </a:r>
            <a:endParaRPr sz="2300">
              <a:latin typeface="Times New Roman"/>
              <a:cs typeface="Times New Roman"/>
            </a:endParaRPr>
          </a:p>
        </p:txBody>
      </p:sp>
      <p:sp>
        <p:nvSpPr>
          <p:cNvPr id="4" name="object 4"/>
          <p:cNvSpPr txBox="1"/>
          <p:nvPr/>
        </p:nvSpPr>
        <p:spPr>
          <a:xfrm>
            <a:off x="6438615" y="6490096"/>
            <a:ext cx="294157" cy="381000"/>
          </a:xfrm>
          <a:prstGeom prst="rect">
            <a:avLst/>
          </a:prstGeom>
        </p:spPr>
        <p:txBody>
          <a:bodyPr wrap="square" lIns="0" tIns="18796" rIns="0" bIns="0" rtlCol="0">
            <a:noAutofit/>
          </a:bodyPr>
          <a:lstStyle/>
          <a:p>
            <a:pPr marL="12700">
              <a:lnSpc>
                <a:spcPts val="2960"/>
              </a:lnSpc>
              <a:spcAft>
                <a:spcPts val="300"/>
              </a:spcAft>
            </a:pPr>
            <a:r>
              <a:rPr sz="2200" spc="-215" dirty="0" smtClean="0">
                <a:solidFill>
                  <a:srgbClr val="262C32"/>
                </a:solidFill>
                <a:latin typeface="Aptos"/>
                <a:cs typeface="Arial"/>
              </a:rPr>
              <a:t>•</a:t>
            </a:r>
            <a:endParaRPr sz="2800">
              <a:latin typeface="Arial"/>
              <a:cs typeface="Arial"/>
            </a:endParaRPr>
          </a:p>
        </p:txBody>
      </p:sp>
      <p:sp>
        <p:nvSpPr>
          <p:cNvPr id="3" name="object 3"/>
          <p:cNvSpPr txBox="1"/>
          <p:nvPr/>
        </p:nvSpPr>
        <p:spPr>
          <a:xfrm>
            <a:off x="3083118" y="6556037"/>
            <a:ext cx="239050" cy="292100"/>
          </a:xfrm>
          <a:prstGeom prst="rect">
            <a:avLst/>
          </a:prstGeom>
        </p:spPr>
        <p:txBody>
          <a:bodyPr wrap="square" lIns="0" tIns="14255" rIns="0" bIns="0" rtlCol="0">
            <a:noAutofit/>
          </a:bodyPr>
          <a:lstStyle/>
          <a:p>
            <a:pPr marL="12700">
              <a:lnSpc>
                <a:spcPts val="2245"/>
              </a:lnSpc>
              <a:spcAft>
                <a:spcPts val="300"/>
              </a:spcAft>
            </a:pPr>
            <a:r>
              <a:rPr sz="2200" spc="-125" dirty="0" smtClean="0">
                <a:solidFill>
                  <a:srgbClr val="262C32"/>
                </a:solidFill>
                <a:latin typeface="Aptos"/>
                <a:cs typeface="Arial"/>
              </a:rPr>
              <a:t>•</a:t>
            </a:r>
            <a:endParaRPr sz="2100">
              <a:latin typeface="Arial"/>
              <a:cs typeface="Arial"/>
            </a:endParaRPr>
          </a:p>
        </p:txBody>
      </p:sp>
      <p:sp>
        <p:nvSpPr>
          <p:cNvPr id="2" name="object 2"/>
          <p:cNvSpPr txBox="1"/>
          <p:nvPr/>
        </p:nvSpPr>
        <p:spPr>
          <a:xfrm>
            <a:off x="715771" y="7417967"/>
            <a:ext cx="1" cy="1"/>
          </a:xfrm>
          <a:prstGeom prst="rect">
            <a:avLst/>
          </a:prstGeom>
        </p:spPr>
        <p:txBody>
          <a:bodyPr wrap="square" lIns="0" tIns="2540" rIns="0" bIns="0" rtlCol="0">
            <a:noAutofit/>
          </a:bodyPr>
          <a:lstStyle/>
          <a:p>
            <a:pPr marL="12700">
              <a:lnSpc>
                <a:spcPct val="95825"/>
              </a:lnSpc>
            </a:pPr>
            <a:r>
              <a:rPr sz="600" spc="-75" dirty="0" smtClean="0">
                <a:solidFill>
                  <a:srgbClr val="231F21"/>
                </a:solidFill>
                <a:latin typeface="Times New Roman"/>
                <a:cs typeface="Times New Roman"/>
              </a:rPr>
              <a:t>14</a:t>
            </a:r>
            <a:endParaRPr sz="600">
              <a:latin typeface="Times New Roman"/>
              <a:cs typeface="Times New Roman"/>
            </a:endParaRPr>
          </a:p>
        </p:txBody>
      </p:sp>
      <p:pic>
        <p:nvPicPr>
          <p:cNvPr id="20" name="Picture 19"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656590" y="285369"/>
            <a:ext cx="5969000" cy="448437"/>
          </a:xfrm>
          <a:prstGeom prst="rect">
            <a:avLst/>
          </a:prstGeom>
        </p:spPr>
        <p:txBody>
          <a:bodyPr wrap="square" lIns="71628" tIns="48920" rIns="71628" bIns="48920" rtlCol="0">
            <a:noAutofit/>
          </a:bodyPr>
          <a:lstStyle/>
          <a:p>
            <a:pPr marL="12700">
              <a:lnSpc>
                <a:spcPct val="95825"/>
              </a:lnSpc>
              <a:spcAft>
                <a:spcPts val="400"/>
              </a:spcAft>
            </a:pPr>
            <a:r>
              <a:rPr sz="1200" b="1" spc="-20" dirty="0" smtClean="0">
                <a:solidFill>
                  <a:srgbClr val="1E374E"/>
                </a:solidFill>
                <a:latin typeface="Aptos"/>
                <a:cs typeface="Times New Roman"/>
              </a:rPr>
              <a:t>Primeros Auxilios </a:t>
            </a:r>
            <a:r>
              <a:rPr sz="1200" b="1" spc="-20" dirty="0" smtClean="0">
                <a:solidFill>
                  <a:srgbClr val="1E374E"/>
                </a:solidFill>
                <a:latin typeface="Aptos"/>
                <a:cs typeface="Times New Roman"/>
              </a:rPr>
              <a:t>Básicos</a:t>
            </a:r>
            <a:endParaRPr sz="700">
              <a:latin typeface="Times New Roman"/>
              <a:cs typeface="Times New Roman"/>
            </a:endParaRPr>
          </a:p>
        </p:txBody>
      </p:sp>
      <p:sp>
        <p:nvSpPr>
          <p:cNvPr id="3" name="object 3"/>
          <p:cNvSpPr txBox="1"/>
          <p:nvPr/>
        </p:nvSpPr>
        <p:spPr>
          <a:xfrm>
            <a:off x="835660" y="1386078"/>
            <a:ext cx="9789160" cy="4728972"/>
          </a:xfrm>
          <a:prstGeom prst="rect">
            <a:avLst/>
          </a:prstGeom>
        </p:spPr>
        <p:txBody>
          <a:bodyPr wrap="square" lIns="71628" tIns="48920" rIns="71628" bIns="48920" rtlCol="0">
            <a:noAutofit/>
          </a:bodyPr>
          <a:lstStyle/>
          <a:p>
            <a:pPr marL="18796" marR="9205">
              <a:lnSpc>
                <a:spcPts val="1125"/>
              </a:lnSpc>
              <a:spcAft>
                <a:spcPts val="400"/>
              </a:spcAft>
            </a:pPr>
            <a:r>
              <a:rPr sz="2000" b="1" spc="-1" dirty="0" smtClean="0">
                <a:solidFill>
                  <a:srgbClr val="262C32"/>
                </a:solidFill>
                <a:latin typeface="Aptos"/>
                <a:cs typeface="Arial"/>
              </a:rPr>
              <a:t>1. Reconocimiento de una posible parada cardiaca </a:t>
            </a:r>
            <a:r>
              <a:rPr sz="2000" b="1" spc="44" dirty="0" smtClean="0">
                <a:solidFill>
                  <a:srgbClr val="262C32"/>
                </a:solidFill>
                <a:latin typeface="Aptos"/>
                <a:cs typeface="Times New Roman"/>
              </a:rPr>
              <a:t>y </a:t>
            </a:r>
            <a:r>
              <a:rPr sz="2000" b="1" spc="-1" dirty="0" smtClean="0">
                <a:solidFill>
                  <a:srgbClr val="262C32"/>
                </a:solidFill>
                <a:latin typeface="Aptos"/>
                <a:cs typeface="Arial"/>
              </a:rPr>
              <a:t>activación precoz</a:t>
            </a:r>
            <a:endParaRPr sz="1000">
              <a:latin typeface="Arial"/>
              <a:cs typeface="Arial"/>
            </a:endParaRPr>
          </a:p>
          <a:p>
            <a:pPr marL="159004" marR="312178" indent="-3047">
              <a:lnSpc>
                <a:spcPts val="1178"/>
              </a:lnSpc>
              <a:spcBef>
                <a:spcPts val="203"/>
              </a:spcBef>
              <a:spcAft>
                <a:spcPts val="400"/>
              </a:spcAft>
            </a:pPr>
            <a:r>
              <a:rPr sz="2000" b="1" spc="-7" dirty="0" smtClean="0">
                <a:solidFill>
                  <a:srgbClr val="262C32"/>
                </a:solidFill>
                <a:latin typeface="Aptos"/>
                <a:cs typeface="Arial"/>
              </a:rPr>
              <a:t>del sistema de emergencias (112), </a:t>
            </a:r>
            <a:r>
              <a:rPr sz="2000" spc="-7" dirty="0" smtClean="0">
                <a:solidFill>
                  <a:srgbClr val="262C32"/>
                </a:solidFill>
                <a:latin typeface="Aptos"/>
                <a:cs typeface="Arial"/>
              </a:rPr>
              <a:t>es decir</a:t>
            </a:r>
            <a:r>
              <a:rPr sz="2000" spc="-7" dirty="0" smtClean="0">
                <a:solidFill>
                  <a:srgbClr val="262C32"/>
                </a:solidFill>
                <a:latin typeface="Aptos"/>
                <a:cs typeface="Arial"/>
              </a:rPr>
              <a:t>,  </a:t>
            </a:r>
            <a:r>
              <a:rPr sz="2000" spc="-7" dirty="0" smtClean="0">
                <a:solidFill>
                  <a:srgbClr val="262C32"/>
                </a:solidFill>
                <a:latin typeface="Aptos"/>
                <a:cs typeface="Arial"/>
              </a:rPr>
              <a:t>reconocer rápidamente </a:t>
            </a:r>
            <a:endParaRPr sz="1000">
              <a:latin typeface="Arial"/>
              <a:cs typeface="Arial"/>
            </a:endParaRPr>
          </a:p>
          <a:p>
            <a:pPr marL="159004" marR="312178">
              <a:lnSpc>
                <a:spcPts val="1149"/>
              </a:lnSpc>
              <a:spcBef>
                <a:spcPts val="248"/>
              </a:spcBef>
              <a:spcAft>
                <a:spcPts val="400"/>
              </a:spcAft>
            </a:pPr>
            <a:r>
              <a:rPr sz="2000" spc="-4" dirty="0" smtClean="0">
                <a:solidFill>
                  <a:srgbClr val="262C32"/>
                </a:solidFill>
                <a:latin typeface="Aptos"/>
                <a:cs typeface="Arial"/>
              </a:rPr>
              <a:t>la parada cardiaca (PCR)</a:t>
            </a:r>
            <a:r>
              <a:rPr sz="2000" spc="-4" dirty="0" smtClean="0">
                <a:solidFill>
                  <a:srgbClr val="262C32"/>
                </a:solidFill>
                <a:latin typeface="Aptos"/>
                <a:cs typeface="Arial"/>
              </a:rPr>
              <a:t>,  </a:t>
            </a:r>
            <a:r>
              <a:rPr sz="2000" spc="-4" dirty="0" smtClean="0">
                <a:solidFill>
                  <a:srgbClr val="262C32"/>
                </a:solidFill>
                <a:latin typeface="Aptos"/>
                <a:cs typeface="Arial"/>
              </a:rPr>
              <a:t>los signos y</a:t>
            </a:r>
            <a:r>
              <a:rPr sz="2000" spc="-4" dirty="0" smtClean="0">
                <a:solidFill>
                  <a:srgbClr val="262C32"/>
                </a:solidFill>
                <a:latin typeface="Aptos"/>
                <a:cs typeface="Arial"/>
              </a:rPr>
              <a:t>/</a:t>
            </a:r>
            <a:r>
              <a:rPr sz="2000" spc="-4" dirty="0" smtClean="0">
                <a:solidFill>
                  <a:srgbClr val="262C32"/>
                </a:solidFill>
                <a:latin typeface="Aptos"/>
                <a:cs typeface="Arial"/>
              </a:rPr>
              <a:t>o los síntomas sugestivos o </a:t>
            </a:r>
            <a:endParaRPr sz="1000">
              <a:latin typeface="Arial"/>
              <a:cs typeface="Arial"/>
            </a:endParaRPr>
          </a:p>
          <a:p>
            <a:pPr marL="159004" marR="312178">
              <a:lnSpc>
                <a:spcPts val="1149"/>
              </a:lnSpc>
              <a:spcBef>
                <a:spcPts val="242"/>
              </a:spcBef>
              <a:spcAft>
                <a:spcPts val="400"/>
              </a:spcAft>
            </a:pPr>
            <a:r>
              <a:rPr sz="2000" spc="-6" dirty="0" smtClean="0">
                <a:solidFill>
                  <a:srgbClr val="262C32"/>
                </a:solidFill>
                <a:latin typeface="Aptos"/>
                <a:cs typeface="Arial"/>
              </a:rPr>
              <a:t>premonitorios de PCR</a:t>
            </a:r>
            <a:r>
              <a:rPr sz="2000" spc="-6" dirty="0" smtClean="0">
                <a:solidFill>
                  <a:srgbClr val="262C32"/>
                </a:solidFill>
                <a:latin typeface="Aptos"/>
                <a:cs typeface="Arial"/>
              </a:rPr>
              <a:t>, </a:t>
            </a:r>
            <a:r>
              <a:rPr sz="2000" spc="-6" dirty="0" smtClean="0">
                <a:solidFill>
                  <a:srgbClr val="262C32"/>
                </a:solidFill>
                <a:latin typeface="Aptos"/>
                <a:cs typeface="Arial"/>
              </a:rPr>
              <a:t>y llamar al  112. Su objetivo es que se activen el</a:t>
            </a:r>
            <a:endParaRPr sz="1000">
              <a:latin typeface="Arial"/>
              <a:cs typeface="Arial"/>
            </a:endParaRPr>
          </a:p>
          <a:p>
            <a:pPr marL="155956" indent="3048">
              <a:lnSpc>
                <a:spcPts val="1149"/>
              </a:lnSpc>
              <a:spcBef>
                <a:spcPts val="272"/>
              </a:spcBef>
              <a:spcAft>
                <a:spcPts val="400"/>
              </a:spcAft>
            </a:pPr>
            <a:r>
              <a:rPr sz="2000" spc="-2" dirty="0" smtClean="0">
                <a:solidFill>
                  <a:srgbClr val="262C32"/>
                </a:solidFill>
                <a:latin typeface="Aptos"/>
                <a:cs typeface="Arial"/>
              </a:rPr>
              <a:t>resto de los elementos que componen la cadena de supervivencia</a:t>
            </a:r>
            <a:r>
              <a:rPr sz="2000" spc="-2" dirty="0" smtClean="0">
                <a:solidFill>
                  <a:srgbClr val="262C32"/>
                </a:solidFill>
                <a:latin typeface="Aptos"/>
                <a:cs typeface="Arial"/>
              </a:rPr>
              <a:t>, </a:t>
            </a:r>
            <a:r>
              <a:rPr sz="2000" spc="-2" dirty="0" smtClean="0">
                <a:solidFill>
                  <a:srgbClr val="262C32"/>
                </a:solidFill>
                <a:latin typeface="Aptos"/>
                <a:cs typeface="Arial"/>
              </a:rPr>
              <a:t>y lleguen </a:t>
            </a:r>
            <a:endParaRPr sz="1000">
              <a:latin typeface="Arial"/>
              <a:cs typeface="Arial"/>
            </a:endParaRPr>
          </a:p>
          <a:p>
            <a:pPr marL="155956">
              <a:lnSpc>
                <a:spcPts val="1149"/>
              </a:lnSpc>
              <a:spcBef>
                <a:spcPts val="242"/>
              </a:spcBef>
              <a:spcAft>
                <a:spcPts val="400"/>
              </a:spcAft>
            </a:pPr>
            <a:r>
              <a:rPr sz="2000" spc="-2" dirty="0" smtClean="0">
                <a:solidFill>
                  <a:srgbClr val="262C32"/>
                </a:solidFill>
                <a:latin typeface="Aptos"/>
                <a:cs typeface="Arial"/>
              </a:rPr>
              <a:t>cuanto antes al lugar de los hechos</a:t>
            </a:r>
            <a:r>
              <a:rPr sz="2000" spc="-2" dirty="0" smtClean="0">
                <a:solidFill>
                  <a:srgbClr val="262C32"/>
                </a:solidFill>
                <a:latin typeface="Aptos"/>
                <a:cs typeface="Arial"/>
              </a:rPr>
              <a:t>.</a:t>
            </a:r>
            <a:endParaRPr sz="1000">
              <a:latin typeface="Arial"/>
              <a:cs typeface="Arial"/>
            </a:endParaRPr>
          </a:p>
          <a:p>
            <a:pPr marL="152908" marR="2565" indent="-140207">
              <a:lnSpc>
                <a:spcPts val="1178"/>
              </a:lnSpc>
              <a:spcBef>
                <a:spcPts val="537"/>
              </a:spcBef>
              <a:spcAft>
                <a:spcPts val="400"/>
              </a:spcAft>
            </a:pPr>
            <a:r>
              <a:rPr sz="2000" b="1" spc="-4" dirty="0" smtClean="0">
                <a:solidFill>
                  <a:srgbClr val="262C32"/>
                </a:solidFill>
                <a:latin typeface="Aptos"/>
                <a:cs typeface="Arial"/>
              </a:rPr>
              <a:t>2. Soporte vital básico precoz (SVB).  </a:t>
            </a:r>
            <a:r>
              <a:rPr sz="2000" spc="-4" dirty="0" smtClean="0">
                <a:solidFill>
                  <a:srgbClr val="262C32"/>
                </a:solidFill>
                <a:latin typeface="Aptos"/>
                <a:cs typeface="Arial"/>
              </a:rPr>
              <a:t>Iniciar las compresiones torácicas lo </a:t>
            </a:r>
            <a:endParaRPr sz="1000">
              <a:latin typeface="Arial"/>
              <a:cs typeface="Arial"/>
            </a:endParaRPr>
          </a:p>
          <a:p>
            <a:pPr marL="152908" marR="2565">
              <a:lnSpc>
                <a:spcPts val="1149"/>
              </a:lnSpc>
              <a:spcBef>
                <a:spcPts val="255"/>
              </a:spcBef>
              <a:spcAft>
                <a:spcPts val="400"/>
              </a:spcAft>
            </a:pPr>
            <a:r>
              <a:rPr sz="2000" spc="-4" dirty="0" smtClean="0">
                <a:solidFill>
                  <a:srgbClr val="262C32"/>
                </a:solidFill>
                <a:latin typeface="Aptos"/>
                <a:cs typeface="Arial"/>
              </a:rPr>
              <a:t>antes posible y alternarlas con ventilaciones.  El SVB es aquel que se realiza </a:t>
            </a:r>
            <a:endParaRPr sz="1000">
              <a:latin typeface="Arial"/>
              <a:cs typeface="Arial"/>
            </a:endParaRPr>
          </a:p>
          <a:p>
            <a:pPr marL="152908" marR="2565">
              <a:lnSpc>
                <a:spcPts val="1149"/>
              </a:lnSpc>
              <a:spcBef>
                <a:spcPts val="249"/>
              </a:spcBef>
              <a:spcAft>
                <a:spcPts val="400"/>
              </a:spcAft>
            </a:pPr>
            <a:r>
              <a:rPr sz="2000" spc="-1" dirty="0" smtClean="0">
                <a:solidFill>
                  <a:srgbClr val="262C32"/>
                </a:solidFill>
                <a:latin typeface="Aptos"/>
                <a:cs typeface="Arial"/>
              </a:rPr>
              <a:t>con las manos y el aire expirado del primer actuante</a:t>
            </a:r>
            <a:r>
              <a:rPr sz="2000" spc="-1" dirty="0" smtClean="0">
                <a:solidFill>
                  <a:srgbClr val="262C32"/>
                </a:solidFill>
                <a:latin typeface="Aptos"/>
                <a:cs typeface="Arial"/>
              </a:rPr>
              <a:t>. </a:t>
            </a:r>
            <a:r>
              <a:rPr sz="2000" spc="-1" dirty="0" smtClean="0">
                <a:solidFill>
                  <a:srgbClr val="262C32"/>
                </a:solidFill>
                <a:latin typeface="Aptos"/>
                <a:cs typeface="Arial"/>
              </a:rPr>
              <a:t>Sirve para mantener la </a:t>
            </a:r>
            <a:endParaRPr sz="1000">
              <a:latin typeface="Arial"/>
              <a:cs typeface="Arial"/>
            </a:endParaRPr>
          </a:p>
          <a:p>
            <a:pPr marL="152908" marR="2565">
              <a:lnSpc>
                <a:spcPts val="1149"/>
              </a:lnSpc>
              <a:spcBef>
                <a:spcPts val="249"/>
              </a:spcBef>
              <a:spcAft>
                <a:spcPts val="400"/>
              </a:spcAft>
            </a:pPr>
            <a:r>
              <a:rPr sz="2000" spc="-1" dirty="0" smtClean="0">
                <a:solidFill>
                  <a:srgbClr val="262C32"/>
                </a:solidFill>
                <a:latin typeface="Aptos"/>
                <a:cs typeface="Arial"/>
              </a:rPr>
              <a:t>circulación y oxigenación mientras llegan el resto de intervinientes</a:t>
            </a:r>
            <a:r>
              <a:rPr sz="2000" spc="-1" dirty="0" smtClean="0">
                <a:solidFill>
                  <a:srgbClr val="262C32"/>
                </a:solidFill>
                <a:latin typeface="Aptos"/>
                <a:cs typeface="Arial"/>
              </a:rPr>
              <a:t>, </a:t>
            </a:r>
            <a:r>
              <a:rPr sz="2000" spc="-1" dirty="0" smtClean="0">
                <a:solidFill>
                  <a:srgbClr val="262C32"/>
                </a:solidFill>
                <a:latin typeface="Aptos"/>
                <a:cs typeface="Arial"/>
              </a:rPr>
              <a:t>evitando </a:t>
            </a:r>
            <a:endParaRPr sz="1000">
              <a:latin typeface="Arial"/>
              <a:cs typeface="Arial"/>
            </a:endParaRPr>
          </a:p>
          <a:p>
            <a:pPr marL="152908" marR="2565">
              <a:lnSpc>
                <a:spcPts val="1149"/>
              </a:lnSpc>
              <a:spcBef>
                <a:spcPts val="249"/>
              </a:spcBef>
              <a:spcAft>
                <a:spcPts val="400"/>
              </a:spcAft>
            </a:pPr>
            <a:r>
              <a:rPr sz="2000" spc="-1" dirty="0" smtClean="0">
                <a:solidFill>
                  <a:srgbClr val="262C32"/>
                </a:solidFill>
                <a:latin typeface="Aptos"/>
                <a:cs typeface="Arial"/>
              </a:rPr>
              <a:t>el daño cerebral. Para que sea eficaz ha de iniciarse las compresiones </a:t>
            </a:r>
            <a:endParaRPr sz="1000">
              <a:latin typeface="Arial"/>
              <a:cs typeface="Arial"/>
            </a:endParaRPr>
          </a:p>
          <a:p>
            <a:pPr marL="152908" marR="2565">
              <a:lnSpc>
                <a:spcPts val="1149"/>
              </a:lnSpc>
              <a:spcBef>
                <a:spcPts val="249"/>
              </a:spcBef>
              <a:spcAft>
                <a:spcPts val="400"/>
              </a:spcAft>
            </a:pPr>
            <a:r>
              <a:rPr sz="2000" spc="-4" dirty="0" smtClean="0">
                <a:solidFill>
                  <a:srgbClr val="262C32"/>
                </a:solidFill>
                <a:latin typeface="Aptos"/>
                <a:cs typeface="Arial"/>
              </a:rPr>
              <a:t>torácicas de inmediato</a:t>
            </a:r>
            <a:r>
              <a:rPr sz="2000" spc="-4" dirty="0" smtClean="0">
                <a:solidFill>
                  <a:srgbClr val="262C32"/>
                </a:solidFill>
                <a:latin typeface="Aptos"/>
                <a:cs typeface="Arial"/>
              </a:rPr>
              <a:t>,  </a:t>
            </a:r>
            <a:r>
              <a:rPr sz="2000" spc="-4" dirty="0" smtClean="0">
                <a:solidFill>
                  <a:srgbClr val="262C32"/>
                </a:solidFill>
                <a:latin typeface="Aptos"/>
                <a:cs typeface="Arial"/>
              </a:rPr>
              <a:t>por lo que los resultados son mucho mejores si la </a:t>
            </a:r>
            <a:endParaRPr sz="1000">
              <a:latin typeface="Arial"/>
              <a:cs typeface="Arial"/>
            </a:endParaRPr>
          </a:p>
          <a:p>
            <a:pPr marL="152908" marR="2565">
              <a:lnSpc>
                <a:spcPts val="1149"/>
              </a:lnSpc>
              <a:spcBef>
                <a:spcPts val="249"/>
              </a:spcBef>
              <a:spcAft>
                <a:spcPts val="400"/>
              </a:spcAft>
            </a:pPr>
            <a:r>
              <a:rPr sz="2000" spc="-2" dirty="0" smtClean="0">
                <a:solidFill>
                  <a:srgbClr val="262C32"/>
                </a:solidFill>
                <a:latin typeface="Aptos"/>
                <a:cs typeface="Arial"/>
              </a:rPr>
              <a:t>primera persona que acude al lugar de los hechos inicia la reanimación.</a:t>
            </a:r>
            <a:endParaRPr sz="1000">
              <a:latin typeface="Arial"/>
              <a:cs typeface="Arial"/>
            </a:endParaRPr>
          </a:p>
          <a:p>
            <a:pPr marL="155955" marR="178066" indent="-143255">
              <a:lnSpc>
                <a:spcPts val="1178"/>
              </a:lnSpc>
              <a:spcBef>
                <a:spcPts val="534"/>
              </a:spcBef>
              <a:spcAft>
                <a:spcPts val="400"/>
              </a:spcAft>
            </a:pPr>
            <a:r>
              <a:rPr sz="2000" b="1" spc="-4" dirty="0" smtClean="0">
                <a:solidFill>
                  <a:srgbClr val="262C32"/>
                </a:solidFill>
                <a:latin typeface="Aptos"/>
                <a:cs typeface="Arial"/>
              </a:rPr>
              <a:t>3.  Desfibrilación precoz. </a:t>
            </a:r>
            <a:r>
              <a:rPr sz="2000" spc="-4" dirty="0" smtClean="0">
                <a:solidFill>
                  <a:srgbClr val="262C32"/>
                </a:solidFill>
                <a:latin typeface="Aptos"/>
                <a:cs typeface="Arial"/>
              </a:rPr>
              <a:t>Aplicar un choque eléctrico mediante un </a:t>
            </a:r>
            <a:endParaRPr sz="1000">
              <a:latin typeface="Arial"/>
              <a:cs typeface="Arial"/>
            </a:endParaRPr>
          </a:p>
          <a:p>
            <a:pPr marL="155955" marR="178066">
              <a:lnSpc>
                <a:spcPts val="1149"/>
              </a:lnSpc>
              <a:spcBef>
                <a:spcPts val="255"/>
              </a:spcBef>
              <a:spcAft>
                <a:spcPts val="400"/>
              </a:spcAft>
            </a:pPr>
            <a:r>
              <a:rPr sz="2000" spc="-3" dirty="0" smtClean="0">
                <a:solidFill>
                  <a:srgbClr val="262C32"/>
                </a:solidFill>
                <a:latin typeface="Aptos"/>
                <a:cs typeface="Arial"/>
              </a:rPr>
              <a:t>desfibrilador cuando esté indicado</a:t>
            </a:r>
            <a:r>
              <a:rPr sz="2000" spc="-3" dirty="0" smtClean="0">
                <a:solidFill>
                  <a:srgbClr val="262C32"/>
                </a:solidFill>
                <a:latin typeface="Aptos"/>
                <a:cs typeface="Arial"/>
              </a:rPr>
              <a:t>, </a:t>
            </a:r>
            <a:r>
              <a:rPr sz="2000" spc="-3" dirty="0" smtClean="0">
                <a:solidFill>
                  <a:srgbClr val="262C32"/>
                </a:solidFill>
                <a:latin typeface="Aptos"/>
                <a:cs typeface="Arial"/>
              </a:rPr>
              <a:t>de forma precoz </a:t>
            </a:r>
            <a:r>
              <a:rPr sz="2000" spc="-3" dirty="0" smtClean="0">
                <a:solidFill>
                  <a:srgbClr val="262C32"/>
                </a:solidFill>
                <a:latin typeface="Aptos"/>
                <a:cs typeface="Arial"/>
              </a:rPr>
              <a:t>(</a:t>
            </a:r>
            <a:r>
              <a:rPr sz="2000" spc="-3" dirty="0" smtClean="0">
                <a:solidFill>
                  <a:srgbClr val="262C32"/>
                </a:solidFill>
                <a:latin typeface="Aptos"/>
                <a:cs typeface="Arial"/>
              </a:rPr>
              <a:t>antes 3-5 minutos)</a:t>
            </a:r>
            <a:r>
              <a:rPr sz="2000" spc="-3" dirty="0" smtClean="0">
                <a:solidFill>
                  <a:srgbClr val="262C32"/>
                </a:solidFill>
                <a:latin typeface="Aptos"/>
                <a:cs typeface="Arial"/>
              </a:rPr>
              <a:t>, </a:t>
            </a:r>
            <a:endParaRPr sz="1000">
              <a:latin typeface="Arial"/>
              <a:cs typeface="Arial"/>
            </a:endParaRPr>
          </a:p>
          <a:p>
            <a:pPr marL="155955" marR="178066">
              <a:lnSpc>
                <a:spcPts val="1149"/>
              </a:lnSpc>
              <a:spcBef>
                <a:spcPts val="249"/>
              </a:spcBef>
              <a:spcAft>
                <a:spcPts val="400"/>
              </a:spcAft>
            </a:pPr>
            <a:r>
              <a:rPr sz="2000" spc="-9" dirty="0" smtClean="0">
                <a:solidFill>
                  <a:srgbClr val="262C32"/>
                </a:solidFill>
                <a:latin typeface="Aptos"/>
                <a:cs typeface="Arial"/>
              </a:rPr>
              <a:t>intercalando de forma protocolizada el soporte vital  básico.  El ritmo inicial </a:t>
            </a:r>
            <a:endParaRPr sz="1000">
              <a:latin typeface="Arial"/>
              <a:cs typeface="Arial"/>
            </a:endParaRPr>
          </a:p>
          <a:p>
            <a:pPr marL="155955" marR="178066">
              <a:lnSpc>
                <a:spcPts val="1149"/>
              </a:lnSpc>
              <a:spcBef>
                <a:spcPts val="249"/>
              </a:spcBef>
              <a:spcAft>
                <a:spcPts val="400"/>
              </a:spcAft>
            </a:pPr>
            <a:r>
              <a:rPr sz="2000" spc="-3" dirty="0" smtClean="0">
                <a:solidFill>
                  <a:srgbClr val="262C32"/>
                </a:solidFill>
                <a:latin typeface="Aptos"/>
                <a:cs typeface="Arial"/>
              </a:rPr>
              <a:t>más frecuente en las paradas del adulto es la fibrilación ventricular</a:t>
            </a:r>
            <a:r>
              <a:rPr sz="2000" spc="-3" dirty="0" smtClean="0">
                <a:solidFill>
                  <a:srgbClr val="262C32"/>
                </a:solidFill>
                <a:latin typeface="Aptos"/>
                <a:cs typeface="Arial"/>
              </a:rPr>
              <a:t>,</a:t>
            </a:r>
            <a:endParaRPr sz="1000">
              <a:latin typeface="Arial"/>
              <a:cs typeface="Arial"/>
            </a:endParaRPr>
          </a:p>
          <a:p>
            <a:pPr marL="155955" marR="115341" indent="3048">
              <a:lnSpc>
                <a:spcPts val="1149"/>
              </a:lnSpc>
              <a:spcBef>
                <a:spcPts val="249"/>
              </a:spcBef>
              <a:spcAft>
                <a:spcPts val="400"/>
              </a:spcAft>
            </a:pPr>
            <a:r>
              <a:rPr sz="2000" spc="0" dirty="0" smtClean="0">
                <a:solidFill>
                  <a:srgbClr val="262C32"/>
                </a:solidFill>
                <a:latin typeface="Aptos"/>
                <a:cs typeface="Arial"/>
              </a:rPr>
              <a:t>ritmo que en pocos minutos pasa a cese de latido total si no se trata con </a:t>
            </a:r>
            <a:endParaRPr sz="1000">
              <a:latin typeface="Arial"/>
              <a:cs typeface="Arial"/>
            </a:endParaRPr>
          </a:p>
          <a:p>
            <a:pPr marL="155955" marR="115341">
              <a:lnSpc>
                <a:spcPts val="1149"/>
              </a:lnSpc>
              <a:spcBef>
                <a:spcPts val="242"/>
              </a:spcBef>
              <a:spcAft>
                <a:spcPts val="400"/>
              </a:spcAft>
            </a:pPr>
            <a:r>
              <a:rPr sz="2000" spc="-6" dirty="0" smtClean="0">
                <a:solidFill>
                  <a:srgbClr val="262C32"/>
                </a:solidFill>
                <a:latin typeface="Aptos"/>
                <a:cs typeface="Arial"/>
              </a:rPr>
              <a:t>desfibrilación.  Esto se ha adaptado del Soporte Vital Avanzado (SVA) para</a:t>
            </a:r>
            <a:endParaRPr sz="1000">
              <a:latin typeface="Arial"/>
              <a:cs typeface="Arial"/>
            </a:endParaRPr>
          </a:p>
          <a:p>
            <a:pPr marL="159003" marR="9205">
              <a:lnSpc>
                <a:spcPct val="95825"/>
              </a:lnSpc>
              <a:spcBef>
                <a:spcPts val="272"/>
              </a:spcBef>
              <a:spcAft>
                <a:spcPts val="400"/>
              </a:spcAft>
            </a:pPr>
            <a:r>
              <a:rPr sz="2000" spc="0" dirty="0" smtClean="0">
                <a:solidFill>
                  <a:srgbClr val="262C32"/>
                </a:solidFill>
                <a:latin typeface="Aptos"/>
                <a:cs typeface="Arial"/>
              </a:rPr>
              <a:t>introducirlo como una técnica aplicable en la reanimación cardiopulmonar</a:t>
            </a:r>
            <a:endParaRPr sz="10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b="1" spc="-87" dirty="0" smtClean="0">
                <a:solidFill>
                  <a:srgbClr val="332F2F"/>
                </a:solidFill>
                <a:latin typeface="Times New Roman"/>
                <a:cs typeface="Times New Roman"/>
              </a:rPr>
              <a:t>15</a:t>
            </a:r>
            <a:endParaRPr sz="600">
              <a:latin typeface="Times New Roman"/>
              <a:cs typeface="Times New Roman"/>
            </a:endParaRPr>
          </a:p>
        </p:txBody>
      </p:sp>
      <p:pic>
        <p:nvPicPr>
          <p:cNvPr id="6" name="Picture 5"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3" name="object 3"/>
          <p:cNvSpPr txBox="1"/>
          <p:nvPr/>
        </p:nvSpPr>
        <p:spPr>
          <a:xfrm>
            <a:off x="2078511" y="1353526"/>
            <a:ext cx="7468533" cy="1438656"/>
          </a:xfrm>
          <a:prstGeom prst="rect">
            <a:avLst/>
          </a:prstGeom>
        </p:spPr>
        <p:txBody>
          <a:bodyPr wrap="square" lIns="0" tIns="7111" rIns="0" bIns="0" rtlCol="0">
            <a:noAutofit/>
          </a:bodyPr>
          <a:lstStyle/>
          <a:p>
            <a:pPr marL="162051" marR="9205">
              <a:lnSpc>
                <a:spcPts val="1120"/>
              </a:lnSpc>
              <a:spcAft>
                <a:spcPts val="300"/>
              </a:spcAft>
            </a:pPr>
            <a:r>
              <a:rPr sz="1200" spc="-1" dirty="0" smtClean="0">
                <a:solidFill>
                  <a:srgbClr val="262C32"/>
                </a:solidFill>
                <a:latin typeface="Aptos"/>
                <a:cs typeface="Arial"/>
              </a:rPr>
              <a:t>básica (RCP). Se han ideado para ello desfibriladores semiautomáticos</a:t>
            </a:r>
            <a:endParaRPr sz="1000">
              <a:latin typeface="Arial"/>
              <a:cs typeface="Arial"/>
            </a:endParaRPr>
          </a:p>
          <a:p>
            <a:pPr marL="159004" marR="296938" indent="3047">
              <a:lnSpc>
                <a:spcPts val="1149"/>
              </a:lnSpc>
              <a:spcBef>
                <a:spcPts val="209"/>
              </a:spcBef>
              <a:spcAft>
                <a:spcPts val="300"/>
              </a:spcAft>
            </a:pPr>
            <a:r>
              <a:rPr sz="1200" spc="-1" dirty="0" smtClean="0">
                <a:solidFill>
                  <a:srgbClr val="262C32"/>
                </a:solidFill>
                <a:latin typeface="Aptos"/>
                <a:cs typeface="Arial"/>
              </a:rPr>
              <a:t>(DEA), que pueden ser utilizados por personal no médico debidamente </a:t>
            </a:r>
            <a:endParaRPr sz="1000">
              <a:latin typeface="Arial"/>
              <a:cs typeface="Arial"/>
            </a:endParaRPr>
          </a:p>
          <a:p>
            <a:pPr marL="159004" marR="296938">
              <a:lnSpc>
                <a:spcPts val="1149"/>
              </a:lnSpc>
              <a:spcBef>
                <a:spcPts val="289"/>
              </a:spcBef>
              <a:spcAft>
                <a:spcPts val="300"/>
              </a:spcAft>
            </a:pPr>
            <a:r>
              <a:rPr sz="1200" spc="-11" dirty="0" smtClean="0">
                <a:solidFill>
                  <a:srgbClr val="262C32"/>
                </a:solidFill>
                <a:latin typeface="Aptos"/>
                <a:cs typeface="Arial"/>
              </a:rPr>
              <a:t>entrenado.</a:t>
            </a:r>
            <a:endParaRPr sz="1000">
              <a:latin typeface="Arial"/>
              <a:cs typeface="Arial"/>
            </a:endParaRPr>
          </a:p>
          <a:p>
            <a:pPr marL="159003" indent="-146303">
              <a:lnSpc>
                <a:spcPts val="1179"/>
              </a:lnSpc>
              <a:spcBef>
                <a:spcPts val="534"/>
              </a:spcBef>
              <a:spcAft>
                <a:spcPts val="300"/>
              </a:spcAft>
            </a:pPr>
            <a:r>
              <a:rPr sz="1200" b="1" spc="-7" dirty="0" smtClean="0">
                <a:solidFill>
                  <a:srgbClr val="262C32"/>
                </a:solidFill>
                <a:latin typeface="Aptos"/>
                <a:cs typeface="Arial"/>
              </a:rPr>
              <a:t>4. Soporte vital avanzado (SVA) precoz </a:t>
            </a:r>
            <a:r>
              <a:rPr sz="1200" b="1" spc="57" dirty="0" smtClean="0">
                <a:solidFill>
                  <a:srgbClr val="262C32"/>
                </a:solidFill>
                <a:latin typeface="Aptos"/>
                <a:cs typeface="Times New Roman"/>
              </a:rPr>
              <a:t>y </a:t>
            </a:r>
            <a:r>
              <a:rPr sz="1200" b="1" spc="-7" dirty="0" smtClean="0">
                <a:solidFill>
                  <a:srgbClr val="262C32"/>
                </a:solidFill>
                <a:latin typeface="Aptos"/>
                <a:cs typeface="Arial"/>
              </a:rPr>
              <a:t>cuidados postreanimación.  </a:t>
            </a:r>
            <a:r>
              <a:rPr sz="1200" spc="-7" dirty="0" smtClean="0">
                <a:solidFill>
                  <a:srgbClr val="262C32"/>
                </a:solidFill>
                <a:latin typeface="Aptos"/>
                <a:cs typeface="Arial"/>
              </a:rPr>
              <a:t>Es el </a:t>
            </a:r>
            <a:endParaRPr sz="1000">
              <a:latin typeface="Arial"/>
              <a:cs typeface="Arial"/>
            </a:endParaRPr>
          </a:p>
          <a:p>
            <a:pPr marL="159003">
              <a:lnSpc>
                <a:spcPts val="1149"/>
              </a:lnSpc>
              <a:spcBef>
                <a:spcPts val="254"/>
              </a:spcBef>
              <a:spcAft>
                <a:spcPts val="300"/>
              </a:spcAft>
            </a:pPr>
            <a:r>
              <a:rPr sz="1200" spc="0" dirty="0" smtClean="0">
                <a:solidFill>
                  <a:srgbClr val="262C32"/>
                </a:solidFill>
                <a:latin typeface="Aptos"/>
                <a:cs typeface="Arial"/>
              </a:rPr>
              <a:t>conjunto de medidas invasoras empleado para la reversión de la PCR que </a:t>
            </a:r>
            <a:endParaRPr sz="1000">
              <a:latin typeface="Arial"/>
              <a:cs typeface="Arial"/>
            </a:endParaRPr>
          </a:p>
          <a:p>
            <a:pPr marL="159003">
              <a:lnSpc>
                <a:spcPts val="1149"/>
              </a:lnSpc>
              <a:spcBef>
                <a:spcPts val="248"/>
              </a:spcBef>
              <a:spcAft>
                <a:spcPts val="300"/>
              </a:spcAft>
            </a:pPr>
            <a:r>
              <a:rPr sz="1200" spc="0" dirty="0" smtClean="0">
                <a:solidFill>
                  <a:srgbClr val="262C32"/>
                </a:solidFill>
                <a:latin typeface="Aptos"/>
                <a:cs typeface="Arial"/>
              </a:rPr>
              <a:t>persiste tras las técnicas básicas, o bien, </a:t>
            </a:r>
            <a:r>
              <a:rPr sz="1200" spc="0" dirty="0" smtClean="0">
                <a:solidFill>
                  <a:srgbClr val="262C32"/>
                </a:solidFill>
                <a:latin typeface="Aptos"/>
                <a:cs typeface="Arial"/>
              </a:rPr>
              <a:t>y </a:t>
            </a:r>
            <a:r>
              <a:rPr sz="1200" spc="0" dirty="0" smtClean="0">
                <a:solidFill>
                  <a:srgbClr val="262C32"/>
                </a:solidFill>
                <a:latin typeface="Aptos"/>
                <a:cs typeface="Arial"/>
              </a:rPr>
              <a:t>sobre todo, el mantenimiento de </a:t>
            </a:r>
            <a:endParaRPr sz="1000">
              <a:latin typeface="Arial"/>
              <a:cs typeface="Arial"/>
            </a:endParaRPr>
          </a:p>
          <a:p>
            <a:pPr marL="159003">
              <a:lnSpc>
                <a:spcPts val="1149"/>
              </a:lnSpc>
              <a:spcBef>
                <a:spcPts val="248"/>
              </a:spcBef>
              <a:spcAft>
                <a:spcPts val="300"/>
              </a:spcAft>
            </a:pPr>
            <a:r>
              <a:rPr sz="1200" spc="0" dirty="0" smtClean="0">
                <a:solidFill>
                  <a:srgbClr val="262C32"/>
                </a:solidFill>
                <a:latin typeface="Aptos"/>
                <a:cs typeface="Arial"/>
              </a:rPr>
              <a:t>las constantes vitales en las personas que han superado el paro, a fin de</a:t>
            </a:r>
            <a:endParaRPr sz="1000">
              <a:latin typeface="Arial"/>
              <a:cs typeface="Arial"/>
            </a:endParaRPr>
          </a:p>
          <a:p>
            <a:pPr marL="162051" marR="9205">
              <a:lnSpc>
                <a:spcPct val="95825"/>
              </a:lnSpc>
              <a:spcBef>
                <a:spcPts val="248"/>
              </a:spcBef>
              <a:spcAft>
                <a:spcPts val="300"/>
              </a:spcAft>
            </a:pPr>
            <a:r>
              <a:rPr sz="1200" spc="-2" dirty="0" smtClean="0">
                <a:solidFill>
                  <a:srgbClr val="262C32"/>
                </a:solidFill>
                <a:latin typeface="Aptos"/>
                <a:cs typeface="Arial"/>
              </a:rPr>
              <a:t>intentar restaurar a posteriori su calidad de vida.</a:t>
            </a:r>
            <a:endParaRPr sz="1000">
              <a:latin typeface="Arial"/>
              <a:cs typeface="Arial"/>
            </a:endParaRPr>
          </a:p>
        </p:txBody>
      </p:sp>
      <p:sp>
        <p:nvSpPr>
          <p:cNvPr id="2" name="object 2"/>
          <p:cNvSpPr txBox="1"/>
          <p:nvPr/>
        </p:nvSpPr>
        <p:spPr>
          <a:xfrm>
            <a:off x="715771" y="7417967"/>
            <a:ext cx="1" cy="1"/>
          </a:xfrm>
          <a:prstGeom prst="rect">
            <a:avLst/>
          </a:prstGeom>
        </p:spPr>
        <p:txBody>
          <a:bodyPr wrap="square" lIns="0" tIns="2540" rIns="0" bIns="0" rtlCol="0">
            <a:noAutofit/>
          </a:bodyPr>
          <a:lstStyle/>
          <a:p>
            <a:pPr marL="12700">
              <a:lnSpc>
                <a:spcPct val="95825"/>
              </a:lnSpc>
            </a:pPr>
            <a:r>
              <a:rPr sz="600" b="1" spc="-75" dirty="0" smtClean="0">
                <a:solidFill>
                  <a:srgbClr val="231F21"/>
                </a:solidFill>
                <a:latin typeface="Times New Roman"/>
                <a:cs typeface="Times New Roman"/>
              </a:rPr>
              <a:t>16</a:t>
            </a:r>
            <a:endParaRPr sz="600">
              <a:latin typeface="Times New Roman"/>
              <a:cs typeface="Times New Roman"/>
            </a:endParaRPr>
          </a:p>
        </p:txBody>
      </p:sp>
      <p:pic>
        <p:nvPicPr>
          <p:cNvPr id="6" name="Picture 5"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5969000" cy="448437"/>
          </a:xfrm>
          <a:prstGeom prst="rect">
            <a:avLst/>
          </a:prstGeom>
        </p:spPr>
        <p:txBody>
          <a:bodyPr wrap="square" lIns="71628" tIns="48920" rIns="71628" bIns="48920" rtlCol="0">
            <a:noAutofit/>
          </a:bodyPr>
          <a:lstStyle/>
          <a:p>
            <a:pPr marL="12700">
              <a:lnSpc>
                <a:spcPct val="95825"/>
              </a:lnSpc>
              <a:spcAft>
                <a:spcPts val="400"/>
              </a:spcAft>
            </a:pPr>
            <a:r>
              <a:rPr sz="1200" b="1" spc="-20" dirty="0" smtClean="0">
                <a:solidFill>
                  <a:srgbClr val="1E374E"/>
                </a:solidFill>
                <a:latin typeface="Aptos"/>
                <a:cs typeface="Times New Roman"/>
              </a:rPr>
              <a:t>Primeros Auxilios </a:t>
            </a:r>
            <a:r>
              <a:rPr sz="1200" b="1" spc="-20"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835660" y="1059942"/>
            <a:ext cx="2626360" cy="570738"/>
          </a:xfrm>
          <a:prstGeom prst="rect">
            <a:avLst/>
          </a:prstGeom>
        </p:spPr>
        <p:txBody>
          <a:bodyPr wrap="square" lIns="71628" tIns="48920" rIns="71628" bIns="48920" rtlCol="0">
            <a:noAutofit/>
          </a:bodyPr>
          <a:lstStyle/>
          <a:p>
            <a:pPr marL="12700">
              <a:lnSpc>
                <a:spcPts val="1735"/>
              </a:lnSpc>
              <a:spcAft>
                <a:spcPts val="400"/>
              </a:spcAft>
            </a:pPr>
            <a:r>
              <a:rPr sz="2200" b="1" spc="-150" dirty="0" smtClean="0">
                <a:solidFill>
                  <a:srgbClr val="1E374E"/>
                </a:solidFill>
                <a:latin typeface="Aptos"/>
                <a:cs typeface="Times New Roman"/>
              </a:rPr>
              <a:t>Conceptos</a:t>
            </a:r>
            <a:endParaRPr sz="1600">
              <a:latin typeface="Times New Roman"/>
              <a:cs typeface="Times New Roman"/>
            </a:endParaRPr>
          </a:p>
        </p:txBody>
      </p:sp>
      <p:sp>
        <p:nvSpPr>
          <p:cNvPr id="4" name="object 4"/>
          <p:cNvSpPr txBox="1"/>
          <p:nvPr/>
        </p:nvSpPr>
        <p:spPr>
          <a:xfrm>
            <a:off x="835660" y="1793748"/>
            <a:ext cx="9789160" cy="3424428"/>
          </a:xfrm>
          <a:prstGeom prst="rect">
            <a:avLst/>
          </a:prstGeom>
        </p:spPr>
        <p:txBody>
          <a:bodyPr wrap="square" lIns="71628" tIns="48920" rIns="71628" bIns="48920" rtlCol="0">
            <a:noAutofit/>
          </a:bodyPr>
          <a:lstStyle/>
          <a:p>
            <a:pPr marL="18796" marR="9205">
              <a:lnSpc>
                <a:spcPts val="1120"/>
              </a:lnSpc>
              <a:spcAft>
                <a:spcPts val="400"/>
              </a:spcAft>
            </a:pPr>
            <a:r>
              <a:rPr sz="1700" b="1" spc="-14" dirty="0" smtClean="0">
                <a:solidFill>
                  <a:srgbClr val="262C32"/>
                </a:solidFill>
                <a:latin typeface="Aptos"/>
                <a:cs typeface="Arial"/>
              </a:rPr>
              <a:t>Parada cardiorrespiratoria</a:t>
            </a:r>
            <a:endParaRPr sz="1000">
              <a:latin typeface="Arial"/>
              <a:cs typeface="Arial"/>
            </a:endParaRPr>
          </a:p>
          <a:p>
            <a:pPr marL="15748" marR="588919" indent="6096">
              <a:lnSpc>
                <a:spcPts val="1149"/>
              </a:lnSpc>
              <a:spcBef>
                <a:spcPts val="474"/>
              </a:spcBef>
              <a:spcAft>
                <a:spcPts val="400"/>
              </a:spcAft>
            </a:pPr>
            <a:r>
              <a:rPr sz="1700" spc="-2" dirty="0" smtClean="0">
                <a:solidFill>
                  <a:srgbClr val="262C32"/>
                </a:solidFill>
                <a:latin typeface="Aptos"/>
                <a:cs typeface="Arial"/>
              </a:rPr>
              <a:t>Es la interrupción brusca e inesperada de la respiración y circulación </a:t>
            </a:r>
            <a:endParaRPr sz="1000">
              <a:latin typeface="Arial"/>
              <a:cs typeface="Arial"/>
            </a:endParaRPr>
          </a:p>
          <a:p>
            <a:pPr marL="15748" marR="588919">
              <a:lnSpc>
                <a:spcPts val="1149"/>
              </a:lnSpc>
              <a:spcBef>
                <a:spcPts val="265"/>
              </a:spcBef>
              <a:spcAft>
                <a:spcPts val="400"/>
              </a:spcAft>
            </a:pPr>
            <a:r>
              <a:rPr sz="1700" spc="-5" dirty="0" smtClean="0">
                <a:solidFill>
                  <a:srgbClr val="262C32"/>
                </a:solidFill>
                <a:latin typeface="Aptos"/>
                <a:cs typeface="Arial"/>
              </a:rPr>
              <a:t>sanguínea espontáneas</a:t>
            </a:r>
            <a:r>
              <a:rPr sz="1700" spc="-5" dirty="0" smtClean="0">
                <a:solidFill>
                  <a:srgbClr val="262C32"/>
                </a:solidFill>
                <a:latin typeface="Aptos"/>
                <a:cs typeface="Arial"/>
              </a:rPr>
              <a:t>.</a:t>
            </a:r>
            <a:endParaRPr sz="1000">
              <a:latin typeface="Arial"/>
              <a:cs typeface="Arial"/>
            </a:endParaRPr>
          </a:p>
          <a:p>
            <a:pPr marL="15748" marR="305606" indent="3048">
              <a:lnSpc>
                <a:spcPts val="1149"/>
              </a:lnSpc>
              <a:spcBef>
                <a:spcPts val="535"/>
              </a:spcBef>
              <a:spcAft>
                <a:spcPts val="400"/>
              </a:spcAft>
            </a:pPr>
            <a:r>
              <a:rPr sz="1700" spc="-1" dirty="0" smtClean="0">
                <a:solidFill>
                  <a:srgbClr val="262C32"/>
                </a:solidFill>
                <a:latin typeface="Aptos"/>
                <a:cs typeface="Arial"/>
              </a:rPr>
              <a:t>La situación de parada cardiorrespiratoria (PCR) puede ser producida por </a:t>
            </a:r>
            <a:endParaRPr sz="1000">
              <a:latin typeface="Arial"/>
              <a:cs typeface="Arial"/>
            </a:endParaRPr>
          </a:p>
          <a:p>
            <a:pPr marL="15748" marR="305606">
              <a:lnSpc>
                <a:spcPts val="1149"/>
              </a:lnSpc>
              <a:spcBef>
                <a:spcPts val="248"/>
              </a:spcBef>
              <a:spcAft>
                <a:spcPts val="400"/>
              </a:spcAft>
            </a:pPr>
            <a:r>
              <a:rPr sz="1700" spc="-1" dirty="0" smtClean="0">
                <a:solidFill>
                  <a:srgbClr val="262C32"/>
                </a:solidFill>
                <a:latin typeface="Aptos"/>
                <a:cs typeface="Arial"/>
              </a:rPr>
              <a:t>diversas causas que irían desde una enfermedad hasta determinados </a:t>
            </a:r>
            <a:endParaRPr sz="1000">
              <a:latin typeface="Arial"/>
              <a:cs typeface="Arial"/>
            </a:endParaRPr>
          </a:p>
          <a:p>
            <a:pPr marL="15748" marR="305606">
              <a:lnSpc>
                <a:spcPts val="1149"/>
              </a:lnSpc>
              <a:spcBef>
                <a:spcPts val="248"/>
              </a:spcBef>
              <a:spcAft>
                <a:spcPts val="400"/>
              </a:spcAft>
            </a:pPr>
            <a:r>
              <a:rPr sz="1700" spc="-3" dirty="0" smtClean="0">
                <a:solidFill>
                  <a:srgbClr val="262C32"/>
                </a:solidFill>
                <a:latin typeface="Aptos"/>
                <a:cs typeface="Arial"/>
              </a:rPr>
              <a:t>accidentes o traumatismos (asfixia por gases</a:t>
            </a:r>
            <a:r>
              <a:rPr sz="1700" spc="-3" dirty="0" smtClean="0">
                <a:solidFill>
                  <a:srgbClr val="262C32"/>
                </a:solidFill>
                <a:latin typeface="Aptos"/>
                <a:cs typeface="Arial"/>
              </a:rPr>
              <a:t>, </a:t>
            </a:r>
            <a:r>
              <a:rPr sz="1700" spc="-3" dirty="0" smtClean="0">
                <a:solidFill>
                  <a:srgbClr val="262C32"/>
                </a:solidFill>
                <a:latin typeface="Aptos"/>
                <a:cs typeface="Arial"/>
              </a:rPr>
              <a:t>ahogamientos</a:t>
            </a:r>
            <a:r>
              <a:rPr sz="1700" spc="-3" dirty="0" smtClean="0">
                <a:solidFill>
                  <a:srgbClr val="262C32"/>
                </a:solidFill>
                <a:latin typeface="Aptos"/>
                <a:cs typeface="Arial"/>
              </a:rPr>
              <a:t>, </a:t>
            </a:r>
            <a:endParaRPr sz="1000">
              <a:latin typeface="Arial"/>
              <a:cs typeface="Arial"/>
            </a:endParaRPr>
          </a:p>
          <a:p>
            <a:pPr marL="15748" marR="305606">
              <a:lnSpc>
                <a:spcPts val="1149"/>
              </a:lnSpc>
              <a:spcBef>
                <a:spcPts val="248"/>
              </a:spcBef>
              <a:spcAft>
                <a:spcPts val="400"/>
              </a:spcAft>
            </a:pPr>
            <a:r>
              <a:rPr sz="1700" spc="-5" dirty="0" smtClean="0">
                <a:solidFill>
                  <a:srgbClr val="262C32"/>
                </a:solidFill>
                <a:latin typeface="Aptos"/>
                <a:cs typeface="Arial"/>
              </a:rPr>
              <a:t>atragantamientos, traumatismos craneales, etc</a:t>
            </a:r>
            <a:r>
              <a:rPr sz="1700" spc="-5" dirty="0" smtClean="0">
                <a:solidFill>
                  <a:srgbClr val="262C32"/>
                </a:solidFill>
                <a:latin typeface="Aptos"/>
                <a:cs typeface="Arial"/>
              </a:rPr>
              <a:t>.</a:t>
            </a:r>
            <a:r>
              <a:rPr sz="1700" spc="-5" dirty="0" smtClean="0">
                <a:solidFill>
                  <a:srgbClr val="262C32"/>
                </a:solidFill>
                <a:latin typeface="Aptos"/>
                <a:cs typeface="Arial"/>
              </a:rPr>
              <a:t>).  Pero la parada cardiaca </a:t>
            </a:r>
            <a:endParaRPr sz="1000">
              <a:latin typeface="Arial"/>
              <a:cs typeface="Arial"/>
            </a:endParaRPr>
          </a:p>
          <a:p>
            <a:pPr marL="15748" marR="305606">
              <a:lnSpc>
                <a:spcPts val="1149"/>
              </a:lnSpc>
              <a:spcBef>
                <a:spcPts val="248"/>
              </a:spcBef>
              <a:spcAft>
                <a:spcPts val="400"/>
              </a:spcAft>
            </a:pPr>
            <a:r>
              <a:rPr sz="1700" spc="-8" dirty="0" smtClean="0">
                <a:solidFill>
                  <a:srgbClr val="262C32"/>
                </a:solidFill>
                <a:latin typeface="Aptos"/>
                <a:cs typeface="Arial"/>
              </a:rPr>
              <a:t>súbita es predominantemente  de origen cardiaco.</a:t>
            </a:r>
            <a:endParaRPr sz="1000">
              <a:latin typeface="Arial"/>
              <a:cs typeface="Arial"/>
            </a:endParaRPr>
          </a:p>
          <a:p>
            <a:pPr marL="15748" indent="3048">
              <a:lnSpc>
                <a:spcPts val="1149"/>
              </a:lnSpc>
              <a:spcBef>
                <a:spcPts val="533"/>
              </a:spcBef>
              <a:spcAft>
                <a:spcPts val="400"/>
              </a:spcAft>
            </a:pPr>
            <a:r>
              <a:rPr sz="1700" spc="-14" dirty="0" smtClean="0">
                <a:solidFill>
                  <a:srgbClr val="262C32"/>
                </a:solidFill>
                <a:latin typeface="Aptos"/>
                <a:cs typeface="Arial"/>
              </a:rPr>
              <a:t>L</a:t>
            </a:r>
            <a:r>
              <a:rPr sz="1700" spc="0" dirty="0" smtClean="0">
                <a:solidFill>
                  <a:srgbClr val="262C32"/>
                </a:solidFill>
                <a:latin typeface="Aptos"/>
                <a:cs typeface="Arial"/>
              </a:rPr>
              <a:t>a</a:t>
            </a:r>
            <a:r>
              <a:rPr sz="1700" spc="-32" dirty="0" smtClean="0">
                <a:solidFill>
                  <a:srgbClr val="262C32"/>
                </a:solidFill>
                <a:latin typeface="Aptos"/>
                <a:cs typeface="Arial"/>
              </a:rPr>
              <a:t> </a:t>
            </a:r>
            <a:r>
              <a:rPr sz="1700" spc="0" dirty="0" smtClean="0">
                <a:solidFill>
                  <a:srgbClr val="262C32"/>
                </a:solidFill>
                <a:latin typeface="Aptos"/>
                <a:cs typeface="Arial"/>
              </a:rPr>
              <a:t>f</a:t>
            </a:r>
            <a:r>
              <a:rPr sz="1700" spc="-34" dirty="0" smtClean="0">
                <a:solidFill>
                  <a:srgbClr val="262C32"/>
                </a:solidFill>
                <a:latin typeface="Aptos"/>
                <a:cs typeface="Arial"/>
              </a:rPr>
              <a:t>a</a:t>
            </a:r>
            <a:r>
              <a:rPr sz="1700" spc="-9" dirty="0" smtClean="0">
                <a:solidFill>
                  <a:srgbClr val="262C32"/>
                </a:solidFill>
                <a:latin typeface="Aptos"/>
                <a:cs typeface="Arial"/>
              </a:rPr>
              <a:t>lt</a:t>
            </a:r>
            <a:r>
              <a:rPr sz="1700" spc="0" dirty="0" smtClean="0">
                <a:solidFill>
                  <a:srgbClr val="262C32"/>
                </a:solidFill>
                <a:latin typeface="Aptos"/>
                <a:cs typeface="Arial"/>
              </a:rPr>
              <a:t>a</a:t>
            </a:r>
            <a:r>
              <a:rPr sz="1700" spc="73" dirty="0" smtClean="0">
                <a:solidFill>
                  <a:srgbClr val="262C32"/>
                </a:solidFill>
                <a:latin typeface="Aptos"/>
                <a:cs typeface="Arial"/>
              </a:rPr>
              <a:t> </a:t>
            </a:r>
            <a:r>
              <a:rPr sz="1700" spc="-19" dirty="0" smtClean="0">
                <a:solidFill>
                  <a:srgbClr val="262C32"/>
                </a:solidFill>
                <a:latin typeface="Aptos"/>
                <a:cs typeface="Arial"/>
              </a:rPr>
              <a:t>d</a:t>
            </a:r>
            <a:r>
              <a:rPr sz="1700" spc="0" dirty="0" smtClean="0">
                <a:solidFill>
                  <a:srgbClr val="262C32"/>
                </a:solidFill>
                <a:latin typeface="Aptos"/>
                <a:cs typeface="Arial"/>
              </a:rPr>
              <a:t>e</a:t>
            </a:r>
            <a:r>
              <a:rPr sz="1700" spc="20" dirty="0" smtClean="0">
                <a:solidFill>
                  <a:srgbClr val="262C32"/>
                </a:solidFill>
                <a:latin typeface="Aptos"/>
                <a:cs typeface="Arial"/>
              </a:rPr>
              <a:t> </a:t>
            </a:r>
            <a:r>
              <a:rPr sz="1700" spc="-19" dirty="0" smtClean="0">
                <a:solidFill>
                  <a:srgbClr val="262C32"/>
                </a:solidFill>
                <a:latin typeface="Aptos"/>
                <a:cs typeface="Arial"/>
              </a:rPr>
              <a:t>sang</a:t>
            </a:r>
            <a:r>
              <a:rPr sz="1700" spc="-14" dirty="0" smtClean="0">
                <a:solidFill>
                  <a:srgbClr val="262C32"/>
                </a:solidFill>
                <a:latin typeface="Aptos"/>
                <a:cs typeface="Arial"/>
              </a:rPr>
              <a:t>r</a:t>
            </a:r>
            <a:r>
              <a:rPr sz="1700" spc="0" dirty="0" smtClean="0">
                <a:solidFill>
                  <a:srgbClr val="262C32"/>
                </a:solidFill>
                <a:latin typeface="Aptos"/>
                <a:cs typeface="Arial"/>
              </a:rPr>
              <a:t>e</a:t>
            </a:r>
            <a:r>
              <a:rPr sz="1700" spc="96" dirty="0" smtClean="0">
                <a:solidFill>
                  <a:srgbClr val="262C32"/>
                </a:solidFill>
                <a:latin typeface="Aptos"/>
                <a:cs typeface="Arial"/>
              </a:rPr>
              <a:t> </a:t>
            </a:r>
            <a:r>
              <a:rPr sz="1700" spc="-19" dirty="0" smtClean="0">
                <a:solidFill>
                  <a:srgbClr val="262C32"/>
                </a:solidFill>
                <a:latin typeface="Aptos"/>
                <a:cs typeface="Arial"/>
              </a:rPr>
              <a:t>e</a:t>
            </a:r>
            <a:r>
              <a:rPr sz="1700" spc="0" dirty="0" smtClean="0">
                <a:solidFill>
                  <a:srgbClr val="262C32"/>
                </a:solidFill>
                <a:latin typeface="Aptos"/>
                <a:cs typeface="Arial"/>
              </a:rPr>
              <a:t>n</a:t>
            </a:r>
            <a:r>
              <a:rPr sz="1700" spc="23" dirty="0" smtClean="0">
                <a:solidFill>
                  <a:srgbClr val="262C32"/>
                </a:solidFill>
                <a:latin typeface="Aptos"/>
                <a:cs typeface="Arial"/>
              </a:rPr>
              <a:t> </a:t>
            </a:r>
            <a:r>
              <a:rPr sz="1700" spc="-53" dirty="0" smtClean="0">
                <a:solidFill>
                  <a:srgbClr val="262C32"/>
                </a:solidFill>
                <a:latin typeface="Aptos"/>
                <a:cs typeface="Arial"/>
              </a:rPr>
              <a:t>e</a:t>
            </a:r>
            <a:r>
              <a:rPr sz="1700" spc="-73" dirty="0" smtClean="0">
                <a:solidFill>
                  <a:srgbClr val="262C32"/>
                </a:solidFill>
                <a:latin typeface="Aptos"/>
                <a:cs typeface="Arial"/>
              </a:rPr>
              <a:t>l</a:t>
            </a:r>
            <a:r>
              <a:rPr sz="1700" spc="125" dirty="0" smtClean="0">
                <a:solidFill>
                  <a:srgbClr val="262C32"/>
                </a:solidFill>
                <a:latin typeface="Aptos"/>
                <a:cs typeface="Arial"/>
              </a:rPr>
              <a:t> </a:t>
            </a:r>
            <a:r>
              <a:rPr sz="1700" spc="-19" dirty="0" smtClean="0">
                <a:solidFill>
                  <a:srgbClr val="262C32"/>
                </a:solidFill>
                <a:latin typeface="Aptos"/>
                <a:cs typeface="Arial"/>
              </a:rPr>
              <a:t>co</a:t>
            </a:r>
            <a:r>
              <a:rPr sz="1700" spc="-14" dirty="0" smtClean="0">
                <a:solidFill>
                  <a:srgbClr val="262C32"/>
                </a:solidFill>
                <a:latin typeface="Aptos"/>
                <a:cs typeface="Arial"/>
              </a:rPr>
              <a:t>ra</a:t>
            </a:r>
            <a:r>
              <a:rPr sz="1700" spc="-19" dirty="0" smtClean="0">
                <a:solidFill>
                  <a:srgbClr val="262C32"/>
                </a:solidFill>
                <a:latin typeface="Aptos"/>
                <a:cs typeface="Arial"/>
              </a:rPr>
              <a:t>zó</a:t>
            </a:r>
            <a:r>
              <a:rPr sz="1700" spc="0" dirty="0" smtClean="0">
                <a:solidFill>
                  <a:srgbClr val="262C32"/>
                </a:solidFill>
                <a:latin typeface="Aptos"/>
                <a:cs typeface="Arial"/>
              </a:rPr>
              <a:t>n</a:t>
            </a:r>
            <a:r>
              <a:rPr sz="1700" spc="117" dirty="0" smtClean="0">
                <a:solidFill>
                  <a:srgbClr val="262C32"/>
                </a:solidFill>
                <a:latin typeface="Aptos"/>
                <a:cs typeface="Arial"/>
              </a:rPr>
              <a:t> </a:t>
            </a:r>
            <a:r>
              <a:rPr sz="1700" spc="-69" dirty="0" smtClean="0">
                <a:solidFill>
                  <a:srgbClr val="262C32"/>
                </a:solidFill>
                <a:latin typeface="Aptos"/>
                <a:cs typeface="Arial"/>
              </a:rPr>
              <a:t>(</a:t>
            </a:r>
            <a:r>
              <a:rPr sz="1700" spc="30" dirty="0" smtClean="0">
                <a:solidFill>
                  <a:srgbClr val="262C32"/>
                </a:solidFill>
                <a:latin typeface="Aptos"/>
                <a:cs typeface="Arial"/>
              </a:rPr>
              <a:t>c</a:t>
            </a:r>
            <a:r>
              <a:rPr sz="1700" spc="-26" dirty="0" smtClean="0">
                <a:solidFill>
                  <a:srgbClr val="262C32"/>
                </a:solidFill>
                <a:latin typeface="Aptos"/>
                <a:cs typeface="Arial"/>
              </a:rPr>
              <a:t>a</a:t>
            </a:r>
            <a:r>
              <a:rPr sz="1700" spc="24" dirty="0" smtClean="0">
                <a:solidFill>
                  <a:srgbClr val="262C32"/>
                </a:solidFill>
                <a:latin typeface="Aptos"/>
                <a:cs typeface="Arial"/>
              </a:rPr>
              <a:t>r</a:t>
            </a:r>
            <a:r>
              <a:rPr sz="1700" spc="-26" dirty="0" smtClean="0">
                <a:solidFill>
                  <a:srgbClr val="262C32"/>
                </a:solidFill>
                <a:latin typeface="Aptos"/>
                <a:cs typeface="Arial"/>
              </a:rPr>
              <a:t>d</a:t>
            </a:r>
            <a:r>
              <a:rPr sz="1700" spc="-7" dirty="0" smtClean="0">
                <a:solidFill>
                  <a:srgbClr val="262C32"/>
                </a:solidFill>
                <a:latin typeface="Aptos"/>
                <a:cs typeface="Arial"/>
              </a:rPr>
              <a:t>i</a:t>
            </a:r>
            <a:r>
              <a:rPr sz="1700" spc="18" dirty="0" smtClean="0">
                <a:solidFill>
                  <a:srgbClr val="262C32"/>
                </a:solidFill>
                <a:latin typeface="Aptos"/>
                <a:cs typeface="Arial"/>
              </a:rPr>
              <a:t>o</a:t>
            </a:r>
            <a:r>
              <a:rPr sz="1700" spc="-26" dirty="0" smtClean="0">
                <a:solidFill>
                  <a:srgbClr val="262C32"/>
                </a:solidFill>
                <a:latin typeface="Aptos"/>
                <a:cs typeface="Arial"/>
              </a:rPr>
              <a:t>p</a:t>
            </a:r>
            <a:r>
              <a:rPr sz="1700" spc="-3" dirty="0" smtClean="0">
                <a:solidFill>
                  <a:srgbClr val="262C32"/>
                </a:solidFill>
                <a:latin typeface="Aptos"/>
                <a:cs typeface="Arial"/>
              </a:rPr>
              <a:t>a</a:t>
            </a:r>
            <a:r>
              <a:rPr sz="1700" spc="21" dirty="0" smtClean="0">
                <a:solidFill>
                  <a:srgbClr val="262C32"/>
                </a:solidFill>
                <a:latin typeface="Aptos"/>
                <a:cs typeface="Arial"/>
              </a:rPr>
              <a:t>t</a:t>
            </a:r>
            <a:r>
              <a:rPr sz="1700" spc="2" dirty="0" smtClean="0">
                <a:solidFill>
                  <a:srgbClr val="262C32"/>
                </a:solidFill>
                <a:latin typeface="Aptos"/>
                <a:cs typeface="Arial"/>
              </a:rPr>
              <a:t>í</a:t>
            </a:r>
            <a:r>
              <a:rPr sz="1700" spc="-33" dirty="0" smtClean="0">
                <a:solidFill>
                  <a:srgbClr val="262C32"/>
                </a:solidFill>
                <a:latin typeface="Aptos"/>
                <a:cs typeface="Arial"/>
              </a:rPr>
              <a:t>a</a:t>
            </a:r>
            <a:r>
              <a:rPr sz="1700" spc="89" dirty="0" smtClean="0">
                <a:solidFill>
                  <a:srgbClr val="262C32"/>
                </a:solidFill>
                <a:latin typeface="Aptos"/>
                <a:cs typeface="Arial"/>
              </a:rPr>
              <a:t> </a:t>
            </a:r>
            <a:r>
              <a:rPr sz="1700" spc="-78" dirty="0" smtClean="0">
                <a:solidFill>
                  <a:srgbClr val="262C32"/>
                </a:solidFill>
                <a:latin typeface="Aptos"/>
                <a:cs typeface="Arial"/>
              </a:rPr>
              <a:t>i</a:t>
            </a:r>
            <a:r>
              <a:rPr sz="1700" spc="5" dirty="0" smtClean="0">
                <a:solidFill>
                  <a:srgbClr val="262C32"/>
                </a:solidFill>
                <a:latin typeface="Aptos"/>
                <a:cs typeface="Arial"/>
              </a:rPr>
              <a:t>s</a:t>
            </a:r>
            <a:r>
              <a:rPr sz="1700" spc="18" dirty="0" smtClean="0">
                <a:solidFill>
                  <a:srgbClr val="262C32"/>
                </a:solidFill>
                <a:latin typeface="Aptos"/>
                <a:cs typeface="Arial"/>
              </a:rPr>
              <a:t>q</a:t>
            </a:r>
            <a:r>
              <a:rPr sz="1700" spc="-26" dirty="0" smtClean="0">
                <a:solidFill>
                  <a:srgbClr val="262C32"/>
                </a:solidFill>
                <a:latin typeface="Aptos"/>
                <a:cs typeface="Arial"/>
              </a:rPr>
              <a:t>u</a:t>
            </a:r>
            <a:r>
              <a:rPr sz="1700" spc="40" dirty="0" smtClean="0">
                <a:solidFill>
                  <a:srgbClr val="262C32"/>
                </a:solidFill>
                <a:latin typeface="Aptos"/>
                <a:cs typeface="Arial"/>
              </a:rPr>
              <a:t>é</a:t>
            </a:r>
            <a:r>
              <a:rPr sz="1700" spc="-18" dirty="0" smtClean="0">
                <a:solidFill>
                  <a:srgbClr val="262C32"/>
                </a:solidFill>
                <a:latin typeface="Aptos"/>
                <a:cs typeface="Arial"/>
              </a:rPr>
              <a:t>m</a:t>
            </a:r>
            <a:r>
              <a:rPr sz="1700" spc="-7" dirty="0" smtClean="0">
                <a:solidFill>
                  <a:srgbClr val="262C32"/>
                </a:solidFill>
                <a:latin typeface="Aptos"/>
                <a:cs typeface="Arial"/>
              </a:rPr>
              <a:t>i</a:t>
            </a:r>
            <a:r>
              <a:rPr sz="1700" spc="30" dirty="0" smtClean="0">
                <a:solidFill>
                  <a:srgbClr val="262C32"/>
                </a:solidFill>
                <a:latin typeface="Aptos"/>
                <a:cs typeface="Arial"/>
              </a:rPr>
              <a:t>c</a:t>
            </a:r>
            <a:r>
              <a:rPr sz="1700" spc="-26" dirty="0" smtClean="0">
                <a:solidFill>
                  <a:srgbClr val="262C32"/>
                </a:solidFill>
                <a:latin typeface="Aptos"/>
                <a:cs typeface="Arial"/>
              </a:rPr>
              <a:t>a</a:t>
            </a:r>
            <a:r>
              <a:rPr sz="1700" spc="24" dirty="0" smtClean="0">
                <a:solidFill>
                  <a:srgbClr val="262C32"/>
                </a:solidFill>
                <a:latin typeface="Aptos"/>
                <a:cs typeface="Arial"/>
              </a:rPr>
              <a:t>)</a:t>
            </a:r>
            <a:r>
              <a:rPr sz="1700" spc="-102" dirty="0" smtClean="0">
                <a:solidFill>
                  <a:srgbClr val="262C32"/>
                </a:solidFill>
                <a:latin typeface="Aptos"/>
                <a:cs typeface="Arial"/>
              </a:rPr>
              <a:t>,</a:t>
            </a:r>
            <a:r>
              <a:rPr sz="1700" spc="125" dirty="0" smtClean="0">
                <a:solidFill>
                  <a:srgbClr val="262C32"/>
                </a:solidFill>
                <a:latin typeface="Aptos"/>
                <a:cs typeface="Arial"/>
              </a:rPr>
              <a:t> </a:t>
            </a:r>
            <a:r>
              <a:rPr sz="1700" spc="-14" dirty="0" smtClean="0">
                <a:solidFill>
                  <a:srgbClr val="262C32"/>
                </a:solidFill>
                <a:latin typeface="Aptos"/>
                <a:cs typeface="Arial"/>
              </a:rPr>
              <a:t>or</a:t>
            </a:r>
            <a:r>
              <a:rPr sz="1700" spc="-9" dirty="0" smtClean="0">
                <a:solidFill>
                  <a:srgbClr val="262C32"/>
                </a:solidFill>
                <a:latin typeface="Aptos"/>
                <a:cs typeface="Arial"/>
              </a:rPr>
              <a:t>i</a:t>
            </a:r>
            <a:r>
              <a:rPr sz="1700" spc="-19" dirty="0" smtClean="0">
                <a:solidFill>
                  <a:srgbClr val="262C32"/>
                </a:solidFill>
                <a:latin typeface="Aptos"/>
                <a:cs typeface="Arial"/>
              </a:rPr>
              <a:t>g</a:t>
            </a:r>
            <a:r>
              <a:rPr sz="1700" spc="-9" dirty="0" smtClean="0">
                <a:solidFill>
                  <a:srgbClr val="262C32"/>
                </a:solidFill>
                <a:latin typeface="Aptos"/>
                <a:cs typeface="Arial"/>
              </a:rPr>
              <a:t>i</a:t>
            </a:r>
            <a:r>
              <a:rPr sz="1700" spc="-14" dirty="0" smtClean="0">
                <a:solidFill>
                  <a:srgbClr val="262C32"/>
                </a:solidFill>
                <a:latin typeface="Aptos"/>
                <a:cs typeface="Arial"/>
              </a:rPr>
              <a:t>n</a:t>
            </a:r>
            <a:r>
              <a:rPr sz="1700" spc="-19" dirty="0" smtClean="0">
                <a:solidFill>
                  <a:srgbClr val="262C32"/>
                </a:solidFill>
                <a:latin typeface="Aptos"/>
                <a:cs typeface="Arial"/>
              </a:rPr>
              <a:t>a</a:t>
            </a:r>
            <a:r>
              <a:rPr sz="1700" spc="-14" dirty="0" smtClean="0">
                <a:solidFill>
                  <a:srgbClr val="262C32"/>
                </a:solidFill>
                <a:latin typeface="Aptos"/>
                <a:cs typeface="Arial"/>
              </a:rPr>
              <a:t>r</a:t>
            </a:r>
            <a:r>
              <a:rPr sz="1700" spc="0" dirty="0" smtClean="0">
                <a:solidFill>
                  <a:srgbClr val="262C32"/>
                </a:solidFill>
                <a:latin typeface="Aptos"/>
                <a:cs typeface="Arial"/>
              </a:rPr>
              <a:t>á</a:t>
            </a:r>
            <a:r>
              <a:rPr sz="1700" spc="102" dirty="0" smtClean="0">
                <a:solidFill>
                  <a:srgbClr val="262C32"/>
                </a:solidFill>
                <a:latin typeface="Aptos"/>
                <a:cs typeface="Arial"/>
              </a:rPr>
              <a:t> </a:t>
            </a:r>
            <a:r>
              <a:rPr sz="1700" spc="-26" dirty="0" smtClean="0">
                <a:solidFill>
                  <a:srgbClr val="262C32"/>
                </a:solidFill>
                <a:latin typeface="Aptos"/>
                <a:cs typeface="Arial"/>
              </a:rPr>
              <a:t>a</a:t>
            </a:r>
            <a:r>
              <a:rPr sz="1700" spc="-32" dirty="0" smtClean="0">
                <a:solidFill>
                  <a:srgbClr val="262C32"/>
                </a:solidFill>
                <a:latin typeface="Aptos"/>
                <a:cs typeface="Arial"/>
              </a:rPr>
              <a:t>l</a:t>
            </a:r>
            <a:r>
              <a:rPr sz="1700" spc="37" dirty="0" smtClean="0">
                <a:solidFill>
                  <a:srgbClr val="262C32"/>
                </a:solidFill>
                <a:latin typeface="Aptos"/>
                <a:cs typeface="Arial"/>
              </a:rPr>
              <a:t>t</a:t>
            </a:r>
            <a:r>
              <a:rPr sz="1700" spc="-3" dirty="0" smtClean="0">
                <a:solidFill>
                  <a:srgbClr val="262C32"/>
                </a:solidFill>
                <a:latin typeface="Aptos"/>
                <a:cs typeface="Arial"/>
              </a:rPr>
              <a:t>e</a:t>
            </a:r>
            <a:r>
              <a:rPr sz="1700" spc="0" dirty="0" smtClean="0">
                <a:solidFill>
                  <a:srgbClr val="262C32"/>
                </a:solidFill>
                <a:latin typeface="Aptos"/>
                <a:cs typeface="Arial"/>
              </a:rPr>
              <a:t>r</a:t>
            </a:r>
            <a:r>
              <a:rPr sz="1700" spc="-3" dirty="0" smtClean="0">
                <a:solidFill>
                  <a:srgbClr val="262C32"/>
                </a:solidFill>
                <a:latin typeface="Aptos"/>
                <a:cs typeface="Arial"/>
              </a:rPr>
              <a:t>a</a:t>
            </a:r>
            <a:r>
              <a:rPr sz="1700" spc="0" dirty="0" smtClean="0">
                <a:solidFill>
                  <a:srgbClr val="262C32"/>
                </a:solidFill>
                <a:latin typeface="Aptos"/>
                <a:cs typeface="Arial"/>
              </a:rPr>
              <a:t>c</a:t>
            </a:r>
            <a:r>
              <a:rPr sz="1700" spc="-25" dirty="0" smtClean="0">
                <a:solidFill>
                  <a:srgbClr val="262C32"/>
                </a:solidFill>
                <a:latin typeface="Aptos"/>
                <a:cs typeface="Arial"/>
              </a:rPr>
              <a:t>i</a:t>
            </a:r>
            <a:r>
              <a:rPr sz="1700" spc="40" dirty="0" smtClean="0">
                <a:solidFill>
                  <a:srgbClr val="262C32"/>
                </a:solidFill>
                <a:latin typeface="Aptos"/>
                <a:cs typeface="Arial"/>
              </a:rPr>
              <a:t>o</a:t>
            </a:r>
            <a:r>
              <a:rPr sz="1700" spc="-53" dirty="0" smtClean="0">
                <a:solidFill>
                  <a:srgbClr val="262C32"/>
                </a:solidFill>
                <a:latin typeface="Aptos"/>
                <a:cs typeface="Arial"/>
              </a:rPr>
              <a:t>n</a:t>
            </a:r>
            <a:r>
              <a:rPr sz="1700" spc="18" dirty="0" smtClean="0">
                <a:solidFill>
                  <a:srgbClr val="262C32"/>
                </a:solidFill>
                <a:latin typeface="Aptos"/>
                <a:cs typeface="Arial"/>
              </a:rPr>
              <a:t>e</a:t>
            </a:r>
            <a:r>
              <a:rPr sz="1700" spc="0" dirty="0" smtClean="0">
                <a:solidFill>
                  <a:srgbClr val="262C32"/>
                </a:solidFill>
                <a:latin typeface="Aptos"/>
                <a:cs typeface="Arial"/>
              </a:rPr>
              <a:t>s </a:t>
            </a:r>
            <a:endParaRPr sz="1000">
              <a:latin typeface="Arial"/>
              <a:cs typeface="Arial"/>
            </a:endParaRPr>
          </a:p>
          <a:p>
            <a:pPr marL="15748">
              <a:lnSpc>
                <a:spcPts val="1149"/>
              </a:lnSpc>
              <a:spcBef>
                <a:spcPts val="249"/>
              </a:spcBef>
              <a:spcAft>
                <a:spcPts val="400"/>
              </a:spcAft>
            </a:pPr>
            <a:r>
              <a:rPr sz="1700" spc="-1" dirty="0" smtClean="0">
                <a:solidFill>
                  <a:srgbClr val="262C32"/>
                </a:solidFill>
                <a:latin typeface="Aptos"/>
                <a:cs typeface="Arial"/>
              </a:rPr>
              <a:t>del ritmo (arritmias), que comprometerán la vida</a:t>
            </a:r>
            <a:r>
              <a:rPr sz="1700" spc="-1" dirty="0" smtClean="0">
                <a:solidFill>
                  <a:srgbClr val="262C32"/>
                </a:solidFill>
                <a:latin typeface="Aptos"/>
                <a:cs typeface="Arial"/>
              </a:rPr>
              <a:t>, </a:t>
            </a:r>
            <a:r>
              <a:rPr sz="1700" spc="-1" dirty="0" smtClean="0">
                <a:solidFill>
                  <a:srgbClr val="262C32"/>
                </a:solidFill>
                <a:latin typeface="Aptos"/>
                <a:cs typeface="Arial"/>
              </a:rPr>
              <a:t>siendo esta una de las </a:t>
            </a:r>
            <a:endParaRPr sz="1000">
              <a:latin typeface="Arial"/>
              <a:cs typeface="Arial"/>
            </a:endParaRPr>
          </a:p>
          <a:p>
            <a:pPr marL="15748">
              <a:lnSpc>
                <a:spcPts val="1149"/>
              </a:lnSpc>
              <a:spcBef>
                <a:spcPts val="249"/>
              </a:spcBef>
              <a:spcAft>
                <a:spcPts val="400"/>
              </a:spcAft>
            </a:pPr>
            <a:r>
              <a:rPr sz="1700" spc="0" dirty="0" smtClean="0">
                <a:solidFill>
                  <a:srgbClr val="262C32"/>
                </a:solidFill>
                <a:latin typeface="Aptos"/>
                <a:cs typeface="Arial"/>
              </a:rPr>
              <a:t>principales causas de mortalidad en España y Europa</a:t>
            </a:r>
            <a:r>
              <a:rPr sz="1700" spc="0" dirty="0" smtClean="0">
                <a:solidFill>
                  <a:srgbClr val="262C32"/>
                </a:solidFill>
                <a:latin typeface="Aptos"/>
                <a:cs typeface="Arial"/>
              </a:rPr>
              <a:t>,  </a:t>
            </a:r>
            <a:r>
              <a:rPr sz="1700" spc="0" dirty="0" smtClean="0">
                <a:solidFill>
                  <a:srgbClr val="262C32"/>
                </a:solidFill>
                <a:latin typeface="Aptos"/>
                <a:cs typeface="Arial"/>
              </a:rPr>
              <a:t>de adultos y cada vez </a:t>
            </a:r>
            <a:endParaRPr sz="1000">
              <a:latin typeface="Arial"/>
              <a:cs typeface="Arial"/>
            </a:endParaRPr>
          </a:p>
          <a:p>
            <a:pPr marL="15748">
              <a:lnSpc>
                <a:spcPts val="1149"/>
              </a:lnSpc>
              <a:spcBef>
                <a:spcPts val="249"/>
              </a:spcBef>
              <a:spcAft>
                <a:spcPts val="400"/>
              </a:spcAft>
            </a:pPr>
            <a:r>
              <a:rPr sz="1700" spc="-10" dirty="0" smtClean="0">
                <a:solidFill>
                  <a:srgbClr val="262C32"/>
                </a:solidFill>
                <a:latin typeface="Aptos"/>
                <a:cs typeface="Arial"/>
              </a:rPr>
              <a:t>más, jóvenes</a:t>
            </a:r>
            <a:r>
              <a:rPr sz="1700" spc="-10" dirty="0" smtClean="0">
                <a:solidFill>
                  <a:srgbClr val="262C32"/>
                </a:solidFill>
                <a:latin typeface="Aptos"/>
                <a:cs typeface="Arial"/>
              </a:rPr>
              <a:t>.</a:t>
            </a:r>
            <a:endParaRPr sz="1000">
              <a:latin typeface="Arial"/>
              <a:cs typeface="Arial"/>
            </a:endParaRPr>
          </a:p>
          <a:p>
            <a:pPr marL="12700" marR="126563" indent="6095">
              <a:lnSpc>
                <a:spcPts val="1149"/>
              </a:lnSpc>
              <a:spcBef>
                <a:spcPts val="534"/>
              </a:spcBef>
              <a:spcAft>
                <a:spcPts val="400"/>
              </a:spcAft>
            </a:pPr>
            <a:r>
              <a:rPr sz="1700" spc="-4" dirty="0" smtClean="0">
                <a:solidFill>
                  <a:srgbClr val="262C32"/>
                </a:solidFill>
                <a:latin typeface="Aptos"/>
                <a:cs typeface="Arial"/>
              </a:rPr>
              <a:t>La PCR es un proceso potencialmente reversible,  pero para ello el factor </a:t>
            </a:r>
            <a:endParaRPr sz="1000">
              <a:latin typeface="Arial"/>
              <a:cs typeface="Arial"/>
            </a:endParaRPr>
          </a:p>
          <a:p>
            <a:pPr marL="12700" marR="126563">
              <a:lnSpc>
                <a:spcPts val="1149"/>
              </a:lnSpc>
              <a:spcBef>
                <a:spcPts val="242"/>
              </a:spcBef>
              <a:spcAft>
                <a:spcPts val="400"/>
              </a:spcAft>
            </a:pPr>
            <a:r>
              <a:rPr sz="1700" spc="-1" dirty="0" smtClean="0">
                <a:solidFill>
                  <a:srgbClr val="262C32"/>
                </a:solidFill>
                <a:latin typeface="Aptos"/>
                <a:cs typeface="Arial"/>
              </a:rPr>
              <a:t>tiempo será fundamental en el inicio de maniobras y en la solicitud de ayuda</a:t>
            </a:r>
            <a:r>
              <a:rPr sz="1700" spc="-1" dirty="0" smtClean="0">
                <a:solidFill>
                  <a:srgbClr val="262C32"/>
                </a:solidFill>
                <a:latin typeface="Aptos"/>
                <a:cs typeface="Arial"/>
              </a:rPr>
              <a:t>.</a:t>
            </a:r>
            <a:endParaRPr sz="1000">
              <a:latin typeface="Arial"/>
              <a:cs typeface="Arial"/>
            </a:endParaRPr>
          </a:p>
          <a:p>
            <a:pPr marL="15747" marR="228772" indent="6096">
              <a:lnSpc>
                <a:spcPts val="1149"/>
              </a:lnSpc>
              <a:spcBef>
                <a:spcPts val="537"/>
              </a:spcBef>
              <a:spcAft>
                <a:spcPts val="400"/>
              </a:spcAft>
            </a:pPr>
            <a:r>
              <a:rPr sz="1700" spc="-5" dirty="0" smtClean="0">
                <a:solidFill>
                  <a:srgbClr val="262C32"/>
                </a:solidFill>
                <a:latin typeface="Aptos"/>
                <a:cs typeface="Arial"/>
              </a:rPr>
              <a:t>El  reconocimiento de una parada cardiorrespiratoria tiene lugar durante la </a:t>
            </a:r>
            <a:endParaRPr sz="1000">
              <a:latin typeface="Arial"/>
              <a:cs typeface="Arial"/>
            </a:endParaRPr>
          </a:p>
          <a:p>
            <a:pPr marL="15747" marR="228772">
              <a:lnSpc>
                <a:spcPts val="1149"/>
              </a:lnSpc>
              <a:spcBef>
                <a:spcPts val="250"/>
              </a:spcBef>
              <a:spcAft>
                <a:spcPts val="400"/>
              </a:spcAft>
            </a:pPr>
            <a:r>
              <a:rPr sz="1700" spc="-6" dirty="0" smtClean="0">
                <a:solidFill>
                  <a:srgbClr val="262C32"/>
                </a:solidFill>
                <a:latin typeface="Aptos"/>
                <a:cs typeface="Arial"/>
              </a:rPr>
              <a:t>evaluación inicial de la víctima</a:t>
            </a:r>
            <a:r>
              <a:rPr sz="1700" spc="-6" dirty="0" smtClean="0">
                <a:solidFill>
                  <a:srgbClr val="262C32"/>
                </a:solidFill>
                <a:latin typeface="Aptos"/>
                <a:cs typeface="Arial"/>
              </a:rPr>
              <a:t>,  </a:t>
            </a:r>
            <a:r>
              <a:rPr sz="1700" spc="-6" dirty="0" smtClean="0">
                <a:solidFill>
                  <a:srgbClr val="262C32"/>
                </a:solidFill>
                <a:latin typeface="Aptos"/>
                <a:cs typeface="Arial"/>
              </a:rPr>
              <a:t>lo que denominamos Exploración Primaria, </a:t>
            </a:r>
            <a:endParaRPr sz="1000">
              <a:latin typeface="Arial"/>
              <a:cs typeface="Arial"/>
            </a:endParaRPr>
          </a:p>
          <a:p>
            <a:pPr marL="15747" marR="228772">
              <a:lnSpc>
                <a:spcPts val="1149"/>
              </a:lnSpc>
              <a:spcBef>
                <a:spcPts val="250"/>
              </a:spcBef>
              <a:spcAft>
                <a:spcPts val="400"/>
              </a:spcAft>
            </a:pPr>
            <a:r>
              <a:rPr sz="1700" spc="0" dirty="0" smtClean="0">
                <a:solidFill>
                  <a:srgbClr val="262C32"/>
                </a:solidFill>
                <a:latin typeface="Aptos"/>
                <a:cs typeface="Arial"/>
              </a:rPr>
              <a:t>cuando se comprueba si existe conciencia (es decir respuesta a estímulos </a:t>
            </a:r>
            <a:endParaRPr sz="1000">
              <a:latin typeface="Arial"/>
              <a:cs typeface="Arial"/>
            </a:endParaRPr>
          </a:p>
          <a:p>
            <a:pPr marL="15747" marR="228772">
              <a:lnSpc>
                <a:spcPts val="1178"/>
              </a:lnSpc>
              <a:spcBef>
                <a:spcPts val="250"/>
              </a:spcBef>
              <a:spcAft>
                <a:spcPts val="400"/>
              </a:spcAft>
            </a:pPr>
            <a:r>
              <a:rPr sz="1700" spc="0" dirty="0" smtClean="0">
                <a:solidFill>
                  <a:srgbClr val="262C32"/>
                </a:solidFill>
                <a:latin typeface="Aptos"/>
                <a:cs typeface="Arial"/>
              </a:rPr>
              <a:t>externos) y respiración</a:t>
            </a:r>
            <a:r>
              <a:rPr sz="1700" spc="0" dirty="0" smtClean="0">
                <a:solidFill>
                  <a:srgbClr val="262C32"/>
                </a:solidFill>
                <a:latin typeface="Aptos"/>
                <a:cs typeface="Arial"/>
              </a:rPr>
              <a:t>, </a:t>
            </a:r>
            <a:r>
              <a:rPr sz="1700" spc="0" dirty="0" smtClean="0">
                <a:solidFill>
                  <a:srgbClr val="262C32"/>
                </a:solidFill>
                <a:latin typeface="Aptos"/>
                <a:cs typeface="Arial"/>
              </a:rPr>
              <a:t>teniendo en cuenta que </a:t>
            </a:r>
            <a:r>
              <a:rPr sz="1700" b="1" spc="0" dirty="0" smtClean="0">
                <a:solidFill>
                  <a:srgbClr val="262C32"/>
                </a:solidFill>
                <a:latin typeface="Aptos"/>
                <a:cs typeface="Arial"/>
              </a:rPr>
              <a:t>actualmente en RCP </a:t>
            </a:r>
            <a:endParaRPr sz="1000">
              <a:latin typeface="Arial"/>
              <a:cs typeface="Arial"/>
            </a:endParaRPr>
          </a:p>
          <a:p>
            <a:pPr marL="15747" marR="228772">
              <a:lnSpc>
                <a:spcPts val="1149"/>
              </a:lnSpc>
              <a:spcBef>
                <a:spcPts val="256"/>
              </a:spcBef>
              <a:spcAft>
                <a:spcPts val="400"/>
              </a:spcAft>
            </a:pPr>
            <a:r>
              <a:rPr sz="1700" b="1" spc="0" dirty="0" smtClean="0">
                <a:solidFill>
                  <a:srgbClr val="262C32"/>
                </a:solidFill>
                <a:latin typeface="Aptos"/>
                <a:cs typeface="Arial"/>
              </a:rPr>
              <a:t>básica del adulto, la ausencia de conciencia y respiración normal ya </a:t>
            </a:r>
            <a:endParaRPr sz="1000">
              <a:latin typeface="Arial"/>
              <a:cs typeface="Arial"/>
            </a:endParaRPr>
          </a:p>
          <a:p>
            <a:pPr marL="15747" marR="228772">
              <a:lnSpc>
                <a:spcPts val="1149"/>
              </a:lnSpc>
              <a:spcBef>
                <a:spcPts val="250"/>
              </a:spcBef>
              <a:spcAft>
                <a:spcPts val="400"/>
              </a:spcAft>
            </a:pPr>
            <a:r>
              <a:rPr sz="1700" b="1" spc="-2" dirty="0" smtClean="0">
                <a:solidFill>
                  <a:srgbClr val="262C32"/>
                </a:solidFill>
                <a:latin typeface="Aptos"/>
                <a:cs typeface="Arial"/>
              </a:rPr>
              <a:t>nos indica que no hay circulación efectiva y, por tanto, estamos ante </a:t>
            </a:r>
            <a:endParaRPr sz="1000">
              <a:latin typeface="Arial"/>
              <a:cs typeface="Arial"/>
            </a:endParaRPr>
          </a:p>
          <a:p>
            <a:pPr marL="15747" marR="228772">
              <a:lnSpc>
                <a:spcPts val="1178"/>
              </a:lnSpc>
              <a:spcBef>
                <a:spcPts val="250"/>
              </a:spcBef>
              <a:spcAft>
                <a:spcPts val="400"/>
              </a:spcAft>
            </a:pPr>
            <a:r>
              <a:rPr sz="1700" b="1" spc="-5" dirty="0" smtClean="0">
                <a:solidFill>
                  <a:srgbClr val="262C32"/>
                </a:solidFill>
                <a:latin typeface="Aptos"/>
                <a:cs typeface="Arial"/>
              </a:rPr>
              <a:t>un paro cardiorrespiratorio.  </a:t>
            </a:r>
            <a:r>
              <a:rPr sz="1700" spc="-5" dirty="0" smtClean="0">
                <a:solidFill>
                  <a:srgbClr val="262C32"/>
                </a:solidFill>
                <a:latin typeface="Aptos"/>
                <a:cs typeface="Arial"/>
              </a:rPr>
              <a:t>En el contexto de una RCP básica del adulto </a:t>
            </a:r>
            <a:endParaRPr sz="1000">
              <a:latin typeface="Arial"/>
              <a:cs typeface="Arial"/>
            </a:endParaRPr>
          </a:p>
          <a:p>
            <a:pPr marL="15747" marR="228772">
              <a:lnSpc>
                <a:spcPts val="1149"/>
              </a:lnSpc>
              <a:spcBef>
                <a:spcPts val="256"/>
              </a:spcBef>
              <a:spcAft>
                <a:spcPts val="400"/>
              </a:spcAft>
            </a:pPr>
            <a:r>
              <a:rPr sz="1700" spc="-4" dirty="0" smtClean="0">
                <a:solidFill>
                  <a:srgbClr val="262C32"/>
                </a:solidFill>
                <a:latin typeface="Aptos"/>
                <a:cs typeface="Arial"/>
              </a:rPr>
              <a:t>no es necesario</a:t>
            </a:r>
            <a:r>
              <a:rPr sz="1700" spc="-4" dirty="0" smtClean="0">
                <a:solidFill>
                  <a:srgbClr val="262C32"/>
                </a:solidFill>
                <a:latin typeface="Aptos"/>
                <a:cs typeface="Arial"/>
              </a:rPr>
              <a:t>, </a:t>
            </a:r>
            <a:r>
              <a:rPr sz="1700" spc="-4" dirty="0" smtClean="0">
                <a:solidFill>
                  <a:srgbClr val="262C32"/>
                </a:solidFill>
                <a:latin typeface="Aptos"/>
                <a:cs typeface="Arial"/>
              </a:rPr>
              <a:t>y por tanto no se debe</a:t>
            </a:r>
            <a:r>
              <a:rPr sz="1700" spc="-4" dirty="0" smtClean="0">
                <a:solidFill>
                  <a:srgbClr val="262C32"/>
                </a:solidFill>
                <a:latin typeface="Aptos"/>
                <a:cs typeface="Arial"/>
              </a:rPr>
              <a:t>, </a:t>
            </a:r>
            <a:r>
              <a:rPr sz="1700" spc="-4" dirty="0" smtClean="0">
                <a:solidFill>
                  <a:srgbClr val="262C32"/>
                </a:solidFill>
                <a:latin typeface="Aptos"/>
                <a:cs typeface="Arial"/>
              </a:rPr>
              <a:t>detectar el  pulso para catalogar a </a:t>
            </a:r>
            <a:endParaRPr sz="1000">
              <a:latin typeface="Arial"/>
              <a:cs typeface="Arial"/>
            </a:endParaRPr>
          </a:p>
          <a:p>
            <a:pPr marL="15747" marR="228772">
              <a:lnSpc>
                <a:spcPts val="1149"/>
              </a:lnSpc>
              <a:spcBef>
                <a:spcPts val="250"/>
              </a:spcBef>
              <a:spcAft>
                <a:spcPts val="400"/>
              </a:spcAft>
            </a:pPr>
            <a:r>
              <a:rPr sz="1700" spc="-8" dirty="0" smtClean="0">
                <a:solidFill>
                  <a:srgbClr val="262C32"/>
                </a:solidFill>
                <a:latin typeface="Aptos"/>
                <a:cs typeface="Arial"/>
              </a:rPr>
              <a:t>una víctima de paro cardiaco.  INSISTIMOS</a:t>
            </a:r>
            <a:r>
              <a:rPr sz="1700" spc="-8" dirty="0" smtClean="0">
                <a:solidFill>
                  <a:srgbClr val="262C32"/>
                </a:solidFill>
                <a:latin typeface="Aptos"/>
                <a:cs typeface="Arial"/>
              </a:rPr>
              <a:t>:  </a:t>
            </a:r>
            <a:r>
              <a:rPr sz="1700" spc="-8" dirty="0" smtClean="0">
                <a:solidFill>
                  <a:srgbClr val="262C32"/>
                </a:solidFill>
                <a:latin typeface="Aptos"/>
                <a:cs typeface="Arial"/>
              </a:rPr>
              <a:t>la ausencia de consciencia y</a:t>
            </a:r>
            <a:endParaRPr sz="1000">
              <a:latin typeface="Arial"/>
              <a:cs typeface="Arial"/>
            </a:endParaRPr>
          </a:p>
          <a:p>
            <a:pPr marL="18795" marR="9205">
              <a:lnSpc>
                <a:spcPts val="1150"/>
              </a:lnSpc>
              <a:spcBef>
                <a:spcPts val="308"/>
              </a:spcBef>
              <a:spcAft>
                <a:spcPts val="400"/>
              </a:spcAft>
            </a:pPr>
            <a:r>
              <a:rPr sz="1700" spc="-4" dirty="0" smtClean="0">
                <a:solidFill>
                  <a:srgbClr val="262C32"/>
                </a:solidFill>
                <a:latin typeface="Aptos"/>
                <a:cs typeface="Arial"/>
              </a:rPr>
              <a:t>respiración es suficiente para ello.</a:t>
            </a:r>
            <a:endParaRPr sz="1000">
              <a:latin typeface="Arial"/>
              <a:cs typeface="Arial"/>
            </a:endParaRPr>
          </a:p>
        </p:txBody>
      </p:sp>
      <p:sp>
        <p:nvSpPr>
          <p:cNvPr id="3" name="object 3"/>
          <p:cNvSpPr txBox="1"/>
          <p:nvPr/>
        </p:nvSpPr>
        <p:spPr>
          <a:xfrm>
            <a:off x="835660" y="5462778"/>
            <a:ext cx="9789160" cy="1712214"/>
          </a:xfrm>
          <a:prstGeom prst="rect">
            <a:avLst/>
          </a:prstGeom>
        </p:spPr>
        <p:txBody>
          <a:bodyPr wrap="square" lIns="71628" tIns="48920" rIns="71628" bIns="48920" rtlCol="0">
            <a:noAutofit/>
          </a:bodyPr>
          <a:lstStyle/>
          <a:p>
            <a:pPr marL="12700" marR="9205">
              <a:lnSpc>
                <a:spcPts val="1120"/>
              </a:lnSpc>
              <a:spcAft>
                <a:spcPts val="400"/>
              </a:spcAft>
            </a:pPr>
            <a:r>
              <a:rPr sz="1700" b="1" spc="-11" dirty="0" smtClean="0">
                <a:solidFill>
                  <a:srgbClr val="262C32"/>
                </a:solidFill>
                <a:latin typeface="Aptos"/>
                <a:cs typeface="Arial"/>
              </a:rPr>
              <a:t>Reanimación cardiopulmonar  (RCP)</a:t>
            </a:r>
            <a:endParaRPr sz="1000">
              <a:latin typeface="Arial"/>
              <a:cs typeface="Arial"/>
            </a:endParaRPr>
          </a:p>
          <a:p>
            <a:pPr marL="12700" indent="3048">
              <a:lnSpc>
                <a:spcPts val="1149"/>
              </a:lnSpc>
              <a:spcBef>
                <a:spcPts val="474"/>
              </a:spcBef>
              <a:spcAft>
                <a:spcPts val="400"/>
              </a:spcAft>
            </a:pPr>
            <a:r>
              <a:rPr sz="1700" spc="-25" dirty="0" smtClean="0">
                <a:solidFill>
                  <a:srgbClr val="262C32"/>
                </a:solidFill>
                <a:latin typeface="Aptos"/>
                <a:cs typeface="Arial"/>
              </a:rPr>
              <a:t>E</a:t>
            </a:r>
            <a:r>
              <a:rPr sz="1700" spc="0" dirty="0" smtClean="0">
                <a:solidFill>
                  <a:srgbClr val="262C32"/>
                </a:solidFill>
                <a:latin typeface="Aptos"/>
                <a:cs typeface="Arial"/>
              </a:rPr>
              <a:t>s</a:t>
            </a:r>
            <a:r>
              <a:rPr sz="1700" spc="-26" dirty="0" smtClean="0">
                <a:solidFill>
                  <a:srgbClr val="262C32"/>
                </a:solidFill>
                <a:latin typeface="Aptos"/>
                <a:cs typeface="Arial"/>
              </a:rPr>
              <a:t> e</a:t>
            </a:r>
            <a:r>
              <a:rPr sz="1700" spc="-73" dirty="0" smtClean="0">
                <a:solidFill>
                  <a:srgbClr val="262C32"/>
                </a:solidFill>
                <a:latin typeface="Aptos"/>
                <a:cs typeface="Arial"/>
              </a:rPr>
              <a:t>l</a:t>
            </a:r>
            <a:r>
              <a:rPr sz="1700" spc="100" dirty="0" smtClean="0">
                <a:solidFill>
                  <a:srgbClr val="262C32"/>
                </a:solidFill>
                <a:latin typeface="Aptos"/>
                <a:cs typeface="Arial"/>
              </a:rPr>
              <a:t> </a:t>
            </a:r>
            <a:r>
              <a:rPr sz="1700" spc="-19" dirty="0" smtClean="0">
                <a:solidFill>
                  <a:srgbClr val="262C32"/>
                </a:solidFill>
                <a:latin typeface="Aptos"/>
                <a:cs typeface="Arial"/>
              </a:rPr>
              <a:t>c</a:t>
            </a:r>
            <a:r>
              <a:rPr sz="1700" spc="-3" dirty="0" smtClean="0">
                <a:solidFill>
                  <a:srgbClr val="262C32"/>
                </a:solidFill>
                <a:latin typeface="Aptos"/>
                <a:cs typeface="Arial"/>
              </a:rPr>
              <a:t>o</a:t>
            </a:r>
            <a:r>
              <a:rPr sz="1700" spc="-76" dirty="0" smtClean="0">
                <a:solidFill>
                  <a:srgbClr val="262C32"/>
                </a:solidFill>
                <a:latin typeface="Aptos"/>
                <a:cs typeface="Arial"/>
              </a:rPr>
              <a:t>n</a:t>
            </a:r>
            <a:r>
              <a:rPr sz="1700" spc="66" dirty="0" smtClean="0">
                <a:solidFill>
                  <a:srgbClr val="262C32"/>
                </a:solidFill>
                <a:latin typeface="Aptos"/>
                <a:cs typeface="Arial"/>
              </a:rPr>
              <a:t>j</a:t>
            </a:r>
            <a:r>
              <a:rPr sz="1700" spc="-3" dirty="0" smtClean="0">
                <a:solidFill>
                  <a:srgbClr val="262C32"/>
                </a:solidFill>
                <a:latin typeface="Aptos"/>
                <a:cs typeface="Arial"/>
              </a:rPr>
              <a:t>u</a:t>
            </a:r>
            <a:r>
              <a:rPr sz="1700" spc="-26" dirty="0" smtClean="0">
                <a:solidFill>
                  <a:srgbClr val="262C32"/>
                </a:solidFill>
                <a:latin typeface="Aptos"/>
                <a:cs typeface="Arial"/>
              </a:rPr>
              <a:t>n</a:t>
            </a:r>
            <a:r>
              <a:rPr sz="1700" spc="37" dirty="0" smtClean="0">
                <a:solidFill>
                  <a:srgbClr val="262C32"/>
                </a:solidFill>
                <a:latin typeface="Aptos"/>
                <a:cs typeface="Arial"/>
              </a:rPr>
              <a:t>t</a:t>
            </a:r>
            <a:r>
              <a:rPr sz="1700" spc="-33" dirty="0" smtClean="0">
                <a:solidFill>
                  <a:srgbClr val="262C32"/>
                </a:solidFill>
                <a:latin typeface="Aptos"/>
                <a:cs typeface="Arial"/>
              </a:rPr>
              <a:t>o</a:t>
            </a:r>
            <a:r>
              <a:rPr sz="1700" spc="64" dirty="0" smtClean="0">
                <a:solidFill>
                  <a:srgbClr val="262C32"/>
                </a:solidFill>
                <a:latin typeface="Aptos"/>
                <a:cs typeface="Arial"/>
              </a:rPr>
              <a:t> </a:t>
            </a:r>
            <a:r>
              <a:rPr sz="1700" spc="-19" dirty="0" smtClean="0">
                <a:solidFill>
                  <a:srgbClr val="262C32"/>
                </a:solidFill>
                <a:latin typeface="Aptos"/>
                <a:cs typeface="Arial"/>
              </a:rPr>
              <a:t>d</a:t>
            </a:r>
            <a:r>
              <a:rPr sz="1700" spc="0" dirty="0" smtClean="0">
                <a:solidFill>
                  <a:srgbClr val="262C32"/>
                </a:solidFill>
                <a:latin typeface="Aptos"/>
                <a:cs typeface="Arial"/>
              </a:rPr>
              <a:t>e</a:t>
            </a:r>
            <a:r>
              <a:rPr sz="1700" spc="45" dirty="0" smtClean="0">
                <a:solidFill>
                  <a:srgbClr val="262C32"/>
                </a:solidFill>
                <a:latin typeface="Aptos"/>
                <a:cs typeface="Arial"/>
              </a:rPr>
              <a:t> </a:t>
            </a:r>
            <a:r>
              <a:rPr sz="1700" spc="-29" dirty="0" smtClean="0">
                <a:solidFill>
                  <a:srgbClr val="262C32"/>
                </a:solidFill>
                <a:latin typeface="Aptos"/>
                <a:cs typeface="Arial"/>
              </a:rPr>
              <a:t>m</a:t>
            </a:r>
            <a:r>
              <a:rPr sz="1700" spc="-19" dirty="0" smtClean="0">
                <a:solidFill>
                  <a:srgbClr val="262C32"/>
                </a:solidFill>
                <a:latin typeface="Aptos"/>
                <a:cs typeface="Arial"/>
              </a:rPr>
              <a:t>an</a:t>
            </a:r>
            <a:r>
              <a:rPr sz="1700" spc="-9" dirty="0" smtClean="0">
                <a:solidFill>
                  <a:srgbClr val="262C32"/>
                </a:solidFill>
                <a:latin typeface="Aptos"/>
                <a:cs typeface="Arial"/>
              </a:rPr>
              <a:t>i</a:t>
            </a:r>
            <a:r>
              <a:rPr sz="1700" spc="-19" dirty="0" smtClean="0">
                <a:solidFill>
                  <a:srgbClr val="262C32"/>
                </a:solidFill>
                <a:latin typeface="Aptos"/>
                <a:cs typeface="Arial"/>
              </a:rPr>
              <a:t>ob</a:t>
            </a:r>
            <a:r>
              <a:rPr sz="1700" spc="-14" dirty="0" smtClean="0">
                <a:solidFill>
                  <a:srgbClr val="262C32"/>
                </a:solidFill>
                <a:latin typeface="Aptos"/>
                <a:cs typeface="Arial"/>
              </a:rPr>
              <a:t>r</a:t>
            </a:r>
            <a:r>
              <a:rPr sz="1700" spc="-19" dirty="0" smtClean="0">
                <a:solidFill>
                  <a:srgbClr val="262C32"/>
                </a:solidFill>
                <a:latin typeface="Aptos"/>
                <a:cs typeface="Arial"/>
              </a:rPr>
              <a:t>a</a:t>
            </a:r>
            <a:r>
              <a:rPr sz="1700" spc="0" dirty="0" smtClean="0">
                <a:solidFill>
                  <a:srgbClr val="262C32"/>
                </a:solidFill>
                <a:latin typeface="Aptos"/>
                <a:cs typeface="Arial"/>
              </a:rPr>
              <a:t>s</a:t>
            </a:r>
            <a:r>
              <a:rPr sz="1700" spc="128" dirty="0" smtClean="0">
                <a:solidFill>
                  <a:srgbClr val="262C32"/>
                </a:solidFill>
                <a:latin typeface="Aptos"/>
                <a:cs typeface="Arial"/>
              </a:rPr>
              <a:t> </a:t>
            </a:r>
            <a:r>
              <a:rPr sz="1700" spc="-53" dirty="0" smtClean="0">
                <a:solidFill>
                  <a:srgbClr val="262C32"/>
                </a:solidFill>
                <a:latin typeface="Aptos"/>
                <a:cs typeface="Arial"/>
              </a:rPr>
              <a:t>q</a:t>
            </a:r>
            <a:r>
              <a:rPr sz="1700" spc="-3" dirty="0" smtClean="0">
                <a:solidFill>
                  <a:srgbClr val="262C32"/>
                </a:solidFill>
                <a:latin typeface="Aptos"/>
                <a:cs typeface="Arial"/>
              </a:rPr>
              <a:t>u</a:t>
            </a:r>
            <a:r>
              <a:rPr sz="1700" spc="18" dirty="0" smtClean="0">
                <a:solidFill>
                  <a:srgbClr val="262C32"/>
                </a:solidFill>
                <a:latin typeface="Aptos"/>
                <a:cs typeface="Arial"/>
              </a:rPr>
              <a:t>e</a:t>
            </a:r>
            <a:r>
              <a:rPr sz="1700" spc="-77" dirty="0" smtClean="0">
                <a:solidFill>
                  <a:srgbClr val="262C32"/>
                </a:solidFill>
                <a:latin typeface="Aptos"/>
                <a:cs typeface="Arial"/>
              </a:rPr>
              <a:t>,</a:t>
            </a:r>
            <a:r>
              <a:rPr sz="1700" spc="0" dirty="0" smtClean="0">
                <a:solidFill>
                  <a:srgbClr val="262C32"/>
                </a:solidFill>
                <a:latin typeface="Aptos"/>
                <a:cs typeface="Arial"/>
              </a:rPr>
              <a:t> </a:t>
            </a:r>
            <a:r>
              <a:rPr sz="1700" spc="-129" dirty="0" smtClean="0">
                <a:solidFill>
                  <a:srgbClr val="262C32"/>
                </a:solidFill>
                <a:latin typeface="Aptos"/>
                <a:cs typeface="Arial"/>
              </a:rPr>
              <a:t> </a:t>
            </a:r>
            <a:r>
              <a:rPr sz="1700" spc="-78" dirty="0" smtClean="0">
                <a:solidFill>
                  <a:srgbClr val="262C32"/>
                </a:solidFill>
                <a:latin typeface="Aptos"/>
                <a:cs typeface="Arial"/>
              </a:rPr>
              <a:t>i</a:t>
            </a:r>
            <a:r>
              <a:rPr sz="1700" spc="-26" dirty="0" smtClean="0">
                <a:solidFill>
                  <a:srgbClr val="262C32"/>
                </a:solidFill>
                <a:latin typeface="Aptos"/>
                <a:cs typeface="Arial"/>
              </a:rPr>
              <a:t>n</a:t>
            </a:r>
            <a:r>
              <a:rPr sz="1700" spc="18" dirty="0" smtClean="0">
                <a:solidFill>
                  <a:srgbClr val="262C32"/>
                </a:solidFill>
                <a:latin typeface="Aptos"/>
                <a:cs typeface="Arial"/>
              </a:rPr>
              <a:t>de</a:t>
            </a:r>
            <a:r>
              <a:rPr sz="1700" spc="-26" dirty="0" smtClean="0">
                <a:solidFill>
                  <a:srgbClr val="262C32"/>
                </a:solidFill>
                <a:latin typeface="Aptos"/>
                <a:cs typeface="Arial"/>
              </a:rPr>
              <a:t>p</a:t>
            </a:r>
            <a:r>
              <a:rPr sz="1700" spc="18" dirty="0" smtClean="0">
                <a:solidFill>
                  <a:srgbClr val="262C32"/>
                </a:solidFill>
                <a:latin typeface="Aptos"/>
                <a:cs typeface="Arial"/>
              </a:rPr>
              <a:t>e</a:t>
            </a:r>
            <a:r>
              <a:rPr sz="1700" spc="-26" dirty="0" smtClean="0">
                <a:solidFill>
                  <a:srgbClr val="262C32"/>
                </a:solidFill>
                <a:latin typeface="Aptos"/>
                <a:cs typeface="Arial"/>
              </a:rPr>
              <a:t>n</a:t>
            </a:r>
            <a:r>
              <a:rPr sz="1700" spc="18" dirty="0" smtClean="0">
                <a:solidFill>
                  <a:srgbClr val="262C32"/>
                </a:solidFill>
                <a:latin typeface="Aptos"/>
                <a:cs typeface="Arial"/>
              </a:rPr>
              <a:t>d</a:t>
            </a:r>
            <a:r>
              <a:rPr sz="1700" spc="-7" dirty="0" smtClean="0">
                <a:solidFill>
                  <a:srgbClr val="262C32"/>
                </a:solidFill>
                <a:latin typeface="Aptos"/>
                <a:cs typeface="Arial"/>
              </a:rPr>
              <a:t>i</a:t>
            </a:r>
            <a:r>
              <a:rPr sz="1700" spc="18" dirty="0" smtClean="0">
                <a:solidFill>
                  <a:srgbClr val="262C32"/>
                </a:solidFill>
                <a:latin typeface="Aptos"/>
                <a:cs typeface="Arial"/>
              </a:rPr>
              <a:t>e</a:t>
            </a:r>
            <a:r>
              <a:rPr sz="1700" spc="-53" dirty="0" smtClean="0">
                <a:solidFill>
                  <a:srgbClr val="262C32"/>
                </a:solidFill>
                <a:latin typeface="Aptos"/>
                <a:cs typeface="Arial"/>
              </a:rPr>
              <a:t>n</a:t>
            </a:r>
            <a:r>
              <a:rPr sz="1700" spc="57" dirty="0" smtClean="0">
                <a:solidFill>
                  <a:srgbClr val="262C32"/>
                </a:solidFill>
                <a:latin typeface="Aptos"/>
                <a:cs typeface="Arial"/>
              </a:rPr>
              <a:t>t</a:t>
            </a:r>
            <a:r>
              <a:rPr sz="1700" spc="-3" dirty="0" smtClean="0">
                <a:solidFill>
                  <a:srgbClr val="262C32"/>
                </a:solidFill>
                <a:latin typeface="Aptos"/>
                <a:cs typeface="Arial"/>
              </a:rPr>
              <a:t>e</a:t>
            </a:r>
            <a:r>
              <a:rPr sz="1700" spc="-43" dirty="0" smtClean="0">
                <a:solidFill>
                  <a:srgbClr val="262C32"/>
                </a:solidFill>
                <a:latin typeface="Aptos"/>
                <a:cs typeface="Arial"/>
              </a:rPr>
              <a:t>m</a:t>
            </a:r>
            <a:r>
              <a:rPr sz="1700" spc="18" dirty="0" smtClean="0">
                <a:solidFill>
                  <a:srgbClr val="262C32"/>
                </a:solidFill>
                <a:latin typeface="Aptos"/>
                <a:cs typeface="Arial"/>
              </a:rPr>
              <a:t>e</a:t>
            </a:r>
            <a:r>
              <a:rPr sz="1700" spc="-26" dirty="0" smtClean="0">
                <a:solidFill>
                  <a:srgbClr val="262C32"/>
                </a:solidFill>
                <a:latin typeface="Aptos"/>
                <a:cs typeface="Arial"/>
              </a:rPr>
              <a:t>n</a:t>
            </a:r>
            <a:r>
              <a:rPr sz="1700" spc="37" dirty="0" smtClean="0">
                <a:solidFill>
                  <a:srgbClr val="262C32"/>
                </a:solidFill>
                <a:latin typeface="Aptos"/>
                <a:cs typeface="Arial"/>
              </a:rPr>
              <a:t>t</a:t>
            </a:r>
            <a:r>
              <a:rPr sz="1700" spc="-33" dirty="0" smtClean="0">
                <a:solidFill>
                  <a:srgbClr val="262C32"/>
                </a:solidFill>
                <a:latin typeface="Aptos"/>
                <a:cs typeface="Arial"/>
              </a:rPr>
              <a:t>e</a:t>
            </a:r>
            <a:r>
              <a:rPr sz="1700" spc="64" dirty="0" smtClean="0">
                <a:solidFill>
                  <a:srgbClr val="262C32"/>
                </a:solidFill>
                <a:latin typeface="Aptos"/>
                <a:cs typeface="Arial"/>
              </a:rPr>
              <a:t> </a:t>
            </a:r>
            <a:r>
              <a:rPr sz="1700" spc="-19" dirty="0" smtClean="0">
                <a:solidFill>
                  <a:srgbClr val="262C32"/>
                </a:solidFill>
                <a:latin typeface="Aptos"/>
                <a:cs typeface="Arial"/>
              </a:rPr>
              <a:t>d</a:t>
            </a:r>
            <a:r>
              <a:rPr sz="1700" spc="0" dirty="0" smtClean="0">
                <a:solidFill>
                  <a:srgbClr val="262C32"/>
                </a:solidFill>
                <a:latin typeface="Aptos"/>
                <a:cs typeface="Arial"/>
              </a:rPr>
              <a:t>e</a:t>
            </a:r>
            <a:r>
              <a:rPr sz="1700" spc="45" dirty="0" smtClean="0">
                <a:solidFill>
                  <a:srgbClr val="262C32"/>
                </a:solidFill>
                <a:latin typeface="Aptos"/>
                <a:cs typeface="Arial"/>
              </a:rPr>
              <a:t> </a:t>
            </a:r>
            <a:r>
              <a:rPr sz="1700" spc="-78" dirty="0" smtClean="0">
                <a:solidFill>
                  <a:srgbClr val="262C32"/>
                </a:solidFill>
                <a:latin typeface="Aptos"/>
                <a:cs typeface="Arial"/>
              </a:rPr>
              <a:t>l</a:t>
            </a:r>
            <a:r>
              <a:rPr sz="1700" spc="-11" dirty="0" smtClean="0">
                <a:solidFill>
                  <a:srgbClr val="262C32"/>
                </a:solidFill>
                <a:latin typeface="Aptos"/>
                <a:cs typeface="Arial"/>
              </a:rPr>
              <a:t>a</a:t>
            </a:r>
            <a:r>
              <a:rPr sz="1700" spc="64" dirty="0" smtClean="0">
                <a:solidFill>
                  <a:srgbClr val="262C32"/>
                </a:solidFill>
                <a:latin typeface="Aptos"/>
                <a:cs typeface="Arial"/>
              </a:rPr>
              <a:t> </a:t>
            </a:r>
            <a:r>
              <a:rPr sz="1700" spc="-19" dirty="0" smtClean="0">
                <a:solidFill>
                  <a:srgbClr val="262C32"/>
                </a:solidFill>
                <a:latin typeface="Aptos"/>
                <a:cs typeface="Arial"/>
              </a:rPr>
              <a:t>c</a:t>
            </a:r>
            <a:r>
              <a:rPr sz="1700" spc="-14" dirty="0" smtClean="0">
                <a:solidFill>
                  <a:srgbClr val="262C32"/>
                </a:solidFill>
                <a:latin typeface="Aptos"/>
                <a:cs typeface="Arial"/>
              </a:rPr>
              <a:t>a</a:t>
            </a:r>
            <a:r>
              <a:rPr sz="1700" spc="-19" dirty="0" smtClean="0">
                <a:solidFill>
                  <a:srgbClr val="262C32"/>
                </a:solidFill>
                <a:latin typeface="Aptos"/>
                <a:cs typeface="Arial"/>
              </a:rPr>
              <a:t>us</a:t>
            </a:r>
            <a:r>
              <a:rPr sz="1700" spc="0" dirty="0" smtClean="0">
                <a:solidFill>
                  <a:srgbClr val="262C32"/>
                </a:solidFill>
                <a:latin typeface="Aptos"/>
                <a:cs typeface="Arial"/>
              </a:rPr>
              <a:t>a</a:t>
            </a:r>
            <a:r>
              <a:rPr sz="1700" spc="87" dirty="0" smtClean="0">
                <a:solidFill>
                  <a:srgbClr val="262C32"/>
                </a:solidFill>
                <a:latin typeface="Aptos"/>
                <a:cs typeface="Arial"/>
              </a:rPr>
              <a:t> </a:t>
            </a:r>
            <a:r>
              <a:rPr sz="1700" spc="-19" dirty="0" smtClean="0">
                <a:solidFill>
                  <a:srgbClr val="262C32"/>
                </a:solidFill>
                <a:latin typeface="Aptos"/>
                <a:cs typeface="Arial"/>
              </a:rPr>
              <a:t>qu</a:t>
            </a:r>
            <a:r>
              <a:rPr sz="1700" spc="0" dirty="0" smtClean="0">
                <a:solidFill>
                  <a:srgbClr val="262C32"/>
                </a:solidFill>
                <a:latin typeface="Aptos"/>
                <a:cs typeface="Arial"/>
              </a:rPr>
              <a:t>e</a:t>
            </a:r>
            <a:r>
              <a:rPr sz="1700" spc="37" dirty="0" smtClean="0">
                <a:solidFill>
                  <a:srgbClr val="262C32"/>
                </a:solidFill>
                <a:latin typeface="Aptos"/>
                <a:cs typeface="Arial"/>
              </a:rPr>
              <a:t> </a:t>
            </a:r>
            <a:r>
              <a:rPr sz="1700" spc="-26" dirty="0" smtClean="0">
                <a:solidFill>
                  <a:srgbClr val="262C32"/>
                </a:solidFill>
                <a:latin typeface="Aptos"/>
                <a:cs typeface="Arial"/>
              </a:rPr>
              <a:t>o</a:t>
            </a:r>
            <a:r>
              <a:rPr sz="1700" spc="0" dirty="0" smtClean="0">
                <a:solidFill>
                  <a:srgbClr val="262C32"/>
                </a:solidFill>
                <a:latin typeface="Aptos"/>
                <a:cs typeface="Arial"/>
              </a:rPr>
              <a:t>r</a:t>
            </a:r>
            <a:r>
              <a:rPr sz="1700" spc="-32" dirty="0" smtClean="0">
                <a:solidFill>
                  <a:srgbClr val="262C32"/>
                </a:solidFill>
                <a:latin typeface="Aptos"/>
                <a:cs typeface="Arial"/>
              </a:rPr>
              <a:t>i</a:t>
            </a:r>
            <a:r>
              <a:rPr sz="1700" spc="-3" dirty="0" smtClean="0">
                <a:solidFill>
                  <a:srgbClr val="262C32"/>
                </a:solidFill>
                <a:latin typeface="Aptos"/>
                <a:cs typeface="Arial"/>
              </a:rPr>
              <a:t>g</a:t>
            </a:r>
            <a:r>
              <a:rPr sz="1700" spc="16" dirty="0" smtClean="0">
                <a:solidFill>
                  <a:srgbClr val="262C32"/>
                </a:solidFill>
                <a:latin typeface="Aptos"/>
                <a:cs typeface="Arial"/>
              </a:rPr>
              <a:t>i</a:t>
            </a:r>
            <a:r>
              <a:rPr sz="1700" spc="-26" dirty="0" smtClean="0">
                <a:solidFill>
                  <a:srgbClr val="262C32"/>
                </a:solidFill>
                <a:latin typeface="Aptos"/>
                <a:cs typeface="Arial"/>
              </a:rPr>
              <a:t>n</a:t>
            </a:r>
            <a:r>
              <a:rPr sz="1700" spc="-11" dirty="0" smtClean="0">
                <a:solidFill>
                  <a:srgbClr val="262C32"/>
                </a:solidFill>
                <a:latin typeface="Aptos"/>
                <a:cs typeface="Arial"/>
              </a:rPr>
              <a:t>a</a:t>
            </a:r>
            <a:r>
              <a:rPr sz="1700" spc="-5" dirty="0" smtClean="0">
                <a:solidFill>
                  <a:srgbClr val="262C32"/>
                </a:solidFill>
                <a:latin typeface="Aptos"/>
                <a:cs typeface="Arial"/>
              </a:rPr>
              <a:t> </a:t>
            </a:r>
            <a:endParaRPr sz="1000">
              <a:latin typeface="Arial"/>
              <a:cs typeface="Arial"/>
            </a:endParaRPr>
          </a:p>
          <a:p>
            <a:pPr marL="12700">
              <a:lnSpc>
                <a:spcPts val="1149"/>
              </a:lnSpc>
              <a:spcBef>
                <a:spcPts val="265"/>
              </a:spcBef>
              <a:spcAft>
                <a:spcPts val="400"/>
              </a:spcAft>
            </a:pPr>
            <a:r>
              <a:rPr sz="1700" spc="-2" dirty="0" smtClean="0">
                <a:solidFill>
                  <a:srgbClr val="262C32"/>
                </a:solidFill>
                <a:latin typeface="Aptos"/>
                <a:cs typeface="Arial"/>
              </a:rPr>
              <a:t>la situación de parada cardiorrespiratoria y realizadas por cualquier persona,</a:t>
            </a:r>
            <a:endParaRPr sz="1000">
              <a:latin typeface="Arial"/>
              <a:cs typeface="Arial"/>
            </a:endParaRPr>
          </a:p>
          <a:p>
            <a:pPr marL="12700" marR="9205">
              <a:lnSpc>
                <a:spcPts val="1135"/>
              </a:lnSpc>
              <a:spcBef>
                <a:spcPts val="322"/>
              </a:spcBef>
              <a:spcAft>
                <a:spcPts val="400"/>
              </a:spcAft>
            </a:pPr>
            <a:r>
              <a:rPr sz="1700" spc="-1" dirty="0" smtClean="0">
                <a:solidFill>
                  <a:srgbClr val="262C32"/>
                </a:solidFill>
                <a:latin typeface="Aptos"/>
                <a:cs typeface="Arial"/>
              </a:rPr>
              <a:t>pueden evitar que se produzca la muerte real.</a:t>
            </a:r>
            <a:endParaRPr sz="10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spc="-92" dirty="0" smtClean="0">
                <a:solidFill>
                  <a:srgbClr val="231F21"/>
                </a:solidFill>
                <a:latin typeface="Times New Roman"/>
                <a:cs typeface="Times New Roman"/>
              </a:rPr>
              <a:t>11</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5969000" cy="448437"/>
          </a:xfrm>
          <a:prstGeom prst="rect">
            <a:avLst/>
          </a:prstGeom>
        </p:spPr>
        <p:txBody>
          <a:bodyPr wrap="square" lIns="71628" tIns="48920" rIns="71628" bIns="48920" rtlCol="0">
            <a:noAutofit/>
          </a:bodyPr>
          <a:lstStyle/>
          <a:p>
            <a:pPr marL="12700">
              <a:lnSpc>
                <a:spcPct val="95825"/>
              </a:lnSpc>
              <a:spcAft>
                <a:spcPts val="400"/>
              </a:spcAft>
            </a:pPr>
            <a:r>
              <a:rPr sz="1200" b="1" spc="-26" dirty="0" smtClean="0">
                <a:solidFill>
                  <a:srgbClr val="1E374E"/>
                </a:solidFill>
                <a:latin typeface="Aptos"/>
                <a:cs typeface="Times New Roman"/>
              </a:rPr>
              <a:t>Primeros Auxilios  </a:t>
            </a:r>
            <a:r>
              <a:rPr sz="1200" b="1" spc="-26"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835660" y="1059942"/>
            <a:ext cx="9789160" cy="1386078"/>
          </a:xfrm>
          <a:prstGeom prst="rect">
            <a:avLst/>
          </a:prstGeom>
        </p:spPr>
        <p:txBody>
          <a:bodyPr wrap="square" lIns="71628" tIns="48920" rIns="71628" bIns="48920" rtlCol="0">
            <a:noAutofit/>
          </a:bodyPr>
          <a:lstStyle/>
          <a:p>
            <a:pPr marL="21844">
              <a:lnSpc>
                <a:spcPts val="1120"/>
              </a:lnSpc>
              <a:spcAft>
                <a:spcPts val="400"/>
              </a:spcAft>
            </a:pPr>
            <a:r>
              <a:rPr sz="1600" spc="-2" dirty="0" smtClean="0">
                <a:solidFill>
                  <a:srgbClr val="262C32"/>
                </a:solidFill>
                <a:latin typeface="Aptos"/>
                <a:cs typeface="Arial"/>
              </a:rPr>
              <a:t>El objetivo de la RCP es evitar la muerte por lesión irreversible de los órganos</a:t>
            </a:r>
            <a:endParaRPr sz="1000">
              <a:latin typeface="Arial"/>
              <a:cs typeface="Arial"/>
            </a:endParaRPr>
          </a:p>
          <a:p>
            <a:pPr marL="15747" marR="25084" indent="-3047">
              <a:lnSpc>
                <a:spcPts val="1149"/>
              </a:lnSpc>
              <a:spcBef>
                <a:spcPts val="209"/>
              </a:spcBef>
              <a:spcAft>
                <a:spcPts val="400"/>
              </a:spcAft>
            </a:pPr>
            <a:r>
              <a:rPr sz="1600" spc="-3" dirty="0" smtClean="0">
                <a:solidFill>
                  <a:srgbClr val="262C32"/>
                </a:solidFill>
                <a:latin typeface="Aptos"/>
                <a:cs typeface="Arial"/>
              </a:rPr>
              <a:t>vitales</a:t>
            </a:r>
            <a:r>
              <a:rPr sz="1600" spc="-3" dirty="0" smtClean="0">
                <a:solidFill>
                  <a:srgbClr val="262C32"/>
                </a:solidFill>
                <a:latin typeface="Aptos"/>
                <a:cs typeface="Arial"/>
              </a:rPr>
              <a:t>, </a:t>
            </a:r>
            <a:r>
              <a:rPr sz="1600" spc="-3" dirty="0" smtClean="0">
                <a:solidFill>
                  <a:srgbClr val="262C32"/>
                </a:solidFill>
                <a:latin typeface="Aptos"/>
                <a:cs typeface="Arial"/>
              </a:rPr>
              <a:t>especialmente el cerebro y el corazón</a:t>
            </a:r>
            <a:r>
              <a:rPr sz="1600" spc="-3" dirty="0" smtClean="0">
                <a:solidFill>
                  <a:srgbClr val="262C32"/>
                </a:solidFill>
                <a:latin typeface="Aptos"/>
                <a:cs typeface="Arial"/>
              </a:rPr>
              <a:t>.  </a:t>
            </a:r>
            <a:r>
              <a:rPr sz="1600" spc="-3" dirty="0" smtClean="0">
                <a:solidFill>
                  <a:srgbClr val="262C32"/>
                </a:solidFill>
                <a:latin typeface="Aptos"/>
                <a:cs typeface="Arial"/>
              </a:rPr>
              <a:t>Para ello deberemos hacer </a:t>
            </a:r>
            <a:endParaRPr sz="1000">
              <a:latin typeface="Arial"/>
              <a:cs typeface="Arial"/>
            </a:endParaRPr>
          </a:p>
          <a:p>
            <a:pPr marL="15747" marR="25084">
              <a:lnSpc>
                <a:spcPts val="1149"/>
              </a:lnSpc>
              <a:spcBef>
                <a:spcPts val="242"/>
              </a:spcBef>
              <a:spcAft>
                <a:spcPts val="400"/>
              </a:spcAft>
            </a:pPr>
            <a:r>
              <a:rPr sz="1600" spc="-5" dirty="0" smtClean="0">
                <a:solidFill>
                  <a:srgbClr val="262C32"/>
                </a:solidFill>
                <a:latin typeface="Aptos"/>
                <a:cs typeface="Arial"/>
              </a:rPr>
              <a:t>llegar oxígeno a los pulmones del víctima</a:t>
            </a:r>
            <a:r>
              <a:rPr sz="1600" spc="-5" dirty="0" smtClean="0">
                <a:solidFill>
                  <a:srgbClr val="262C32"/>
                </a:solidFill>
                <a:latin typeface="Aptos"/>
                <a:cs typeface="Arial"/>
              </a:rPr>
              <a:t>, </a:t>
            </a:r>
            <a:r>
              <a:rPr sz="1600" spc="-5" dirty="0" smtClean="0">
                <a:solidFill>
                  <a:srgbClr val="262C32"/>
                </a:solidFill>
                <a:latin typeface="Aptos"/>
                <a:cs typeface="Arial"/>
              </a:rPr>
              <a:t>consiguiendo</a:t>
            </a:r>
            <a:r>
              <a:rPr sz="1600" spc="-5" dirty="0" smtClean="0">
                <a:solidFill>
                  <a:srgbClr val="262C32"/>
                </a:solidFill>
                <a:latin typeface="Aptos"/>
                <a:cs typeface="Arial"/>
              </a:rPr>
              <a:t>,  </a:t>
            </a:r>
            <a:r>
              <a:rPr sz="1600" spc="-5" dirty="0" smtClean="0">
                <a:solidFill>
                  <a:srgbClr val="262C32"/>
                </a:solidFill>
                <a:latin typeface="Aptos"/>
                <a:cs typeface="Arial"/>
              </a:rPr>
              <a:t>mediante el masaje </a:t>
            </a:r>
            <a:endParaRPr sz="1000">
              <a:latin typeface="Arial"/>
              <a:cs typeface="Arial"/>
            </a:endParaRPr>
          </a:p>
          <a:p>
            <a:pPr marL="15747" marR="25084">
              <a:lnSpc>
                <a:spcPts val="1149"/>
              </a:lnSpc>
              <a:spcBef>
                <a:spcPts val="242"/>
              </a:spcBef>
              <a:spcAft>
                <a:spcPts val="400"/>
              </a:spcAft>
            </a:pPr>
            <a:r>
              <a:rPr sz="1600" spc="0" dirty="0" smtClean="0">
                <a:solidFill>
                  <a:srgbClr val="262C32"/>
                </a:solidFill>
                <a:latin typeface="Aptos"/>
                <a:cs typeface="Arial"/>
              </a:rPr>
              <a:t>cardíaco y realizando la ventilación con aire espirado</a:t>
            </a:r>
            <a:r>
              <a:rPr sz="1600" spc="0" dirty="0" smtClean="0">
                <a:solidFill>
                  <a:srgbClr val="262C32"/>
                </a:solidFill>
                <a:latin typeface="Aptos"/>
                <a:cs typeface="Arial"/>
              </a:rPr>
              <a:t>, </a:t>
            </a:r>
            <a:r>
              <a:rPr sz="1600" spc="0" dirty="0" smtClean="0">
                <a:solidFill>
                  <a:srgbClr val="262C32"/>
                </a:solidFill>
                <a:latin typeface="Aptos"/>
                <a:cs typeface="Arial"/>
              </a:rPr>
              <a:t>que desde el corazón y</a:t>
            </a:r>
            <a:endParaRPr sz="1000">
              <a:latin typeface="Arial"/>
              <a:cs typeface="Arial"/>
            </a:endParaRPr>
          </a:p>
          <a:p>
            <a:pPr marL="18795" marR="19050">
              <a:lnSpc>
                <a:spcPct val="95825"/>
              </a:lnSpc>
              <a:spcBef>
                <a:spcPts val="272"/>
              </a:spcBef>
              <a:spcAft>
                <a:spcPts val="400"/>
              </a:spcAft>
            </a:pPr>
            <a:r>
              <a:rPr sz="1600" spc="-3" dirty="0" smtClean="0">
                <a:solidFill>
                  <a:srgbClr val="262C32"/>
                </a:solidFill>
                <a:latin typeface="Aptos"/>
                <a:cs typeface="Arial"/>
              </a:rPr>
              <a:t>los grandes vasos cercanos se bombee sangre</a:t>
            </a:r>
            <a:r>
              <a:rPr sz="1600" spc="-3"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835660" y="2609088"/>
            <a:ext cx="9789160" cy="2282952"/>
          </a:xfrm>
          <a:prstGeom prst="rect">
            <a:avLst/>
          </a:prstGeom>
        </p:spPr>
        <p:txBody>
          <a:bodyPr wrap="square" lIns="71628" tIns="48920" rIns="71628" bIns="48920" rtlCol="0">
            <a:noAutofit/>
          </a:bodyPr>
          <a:lstStyle/>
          <a:p>
            <a:pPr marL="18796" marR="9205">
              <a:lnSpc>
                <a:spcPts val="1120"/>
              </a:lnSpc>
              <a:spcAft>
                <a:spcPts val="400"/>
              </a:spcAft>
            </a:pPr>
            <a:r>
              <a:rPr sz="1600" b="1" spc="-11" dirty="0" smtClean="0">
                <a:solidFill>
                  <a:srgbClr val="262C32"/>
                </a:solidFill>
                <a:latin typeface="Aptos"/>
                <a:cs typeface="Arial"/>
              </a:rPr>
              <a:t>RCP básica.</a:t>
            </a:r>
            <a:endParaRPr sz="1000">
              <a:latin typeface="Arial"/>
              <a:cs typeface="Arial"/>
            </a:endParaRPr>
          </a:p>
          <a:p>
            <a:pPr marL="12700" marR="26949" indent="9144">
              <a:lnSpc>
                <a:spcPts val="1149"/>
              </a:lnSpc>
              <a:spcBef>
                <a:spcPts val="474"/>
              </a:spcBef>
              <a:spcAft>
                <a:spcPts val="400"/>
              </a:spcAft>
            </a:pPr>
            <a:r>
              <a:rPr sz="1600" spc="-1" dirty="0" smtClean="0">
                <a:solidFill>
                  <a:srgbClr val="262C32"/>
                </a:solidFill>
                <a:latin typeface="Aptos"/>
                <a:cs typeface="Arial"/>
              </a:rPr>
              <a:t>Realizada por cualquier persona</a:t>
            </a:r>
            <a:r>
              <a:rPr sz="1600" spc="-1" dirty="0" smtClean="0">
                <a:solidFill>
                  <a:srgbClr val="262C32"/>
                </a:solidFill>
                <a:latin typeface="Aptos"/>
                <a:cs typeface="Arial"/>
              </a:rPr>
              <a:t>, </a:t>
            </a:r>
            <a:r>
              <a:rPr sz="1600" spc="-1" dirty="0" smtClean="0">
                <a:solidFill>
                  <a:srgbClr val="262C32"/>
                </a:solidFill>
                <a:latin typeface="Aptos"/>
                <a:cs typeface="Arial"/>
              </a:rPr>
              <a:t>con sus manos y el aire espirado</a:t>
            </a:r>
            <a:r>
              <a:rPr sz="1600" spc="-1" dirty="0" smtClean="0">
                <a:solidFill>
                  <a:srgbClr val="262C32"/>
                </a:solidFill>
                <a:latin typeface="Aptos"/>
                <a:cs typeface="Arial"/>
              </a:rPr>
              <a:t>, </a:t>
            </a:r>
            <a:r>
              <a:rPr sz="1600" spc="-1" dirty="0" smtClean="0">
                <a:solidFill>
                  <a:srgbClr val="262C32"/>
                </a:solidFill>
                <a:latin typeface="Aptos"/>
                <a:cs typeface="Arial"/>
              </a:rPr>
              <a:t>con o sin </a:t>
            </a:r>
            <a:endParaRPr sz="1000">
              <a:latin typeface="Arial"/>
              <a:cs typeface="Arial"/>
            </a:endParaRPr>
          </a:p>
          <a:p>
            <a:pPr marL="12700" marR="26949">
              <a:lnSpc>
                <a:spcPts val="1149"/>
              </a:lnSpc>
              <a:spcBef>
                <a:spcPts val="254"/>
              </a:spcBef>
              <a:spcAft>
                <a:spcPts val="400"/>
              </a:spcAft>
            </a:pPr>
            <a:r>
              <a:rPr sz="1600" spc="-3" dirty="0" smtClean="0">
                <a:solidFill>
                  <a:srgbClr val="262C32"/>
                </a:solidFill>
                <a:latin typeface="Aptos"/>
                <a:cs typeface="Arial"/>
              </a:rPr>
              <a:t>sistemas de barrera para hacer el boca a boca.  Resulta vital su inicio antes de </a:t>
            </a:r>
            <a:endParaRPr sz="1000">
              <a:latin typeface="Arial"/>
              <a:cs typeface="Arial"/>
            </a:endParaRPr>
          </a:p>
          <a:p>
            <a:pPr marL="12700" marR="26949">
              <a:lnSpc>
                <a:spcPts val="1149"/>
              </a:lnSpc>
              <a:spcBef>
                <a:spcPts val="254"/>
              </a:spcBef>
              <a:spcAft>
                <a:spcPts val="400"/>
              </a:spcAft>
            </a:pPr>
            <a:r>
              <a:rPr sz="1600" spc="-1" dirty="0" smtClean="0">
                <a:solidFill>
                  <a:srgbClr val="262C32"/>
                </a:solidFill>
                <a:latin typeface="Aptos"/>
                <a:cs typeface="Arial"/>
              </a:rPr>
              <a:t>transcurridos 4 minutos de la parada cardiorrespiratoria (PCR).</a:t>
            </a:r>
            <a:endParaRPr sz="1000">
              <a:latin typeface="Arial"/>
              <a:cs typeface="Arial"/>
            </a:endParaRPr>
          </a:p>
          <a:p>
            <a:pPr marL="15747" indent="0">
              <a:lnSpc>
                <a:spcPts val="1149"/>
              </a:lnSpc>
              <a:spcBef>
                <a:spcPts val="534"/>
              </a:spcBef>
              <a:spcAft>
                <a:spcPts val="400"/>
              </a:spcAft>
            </a:pPr>
            <a:r>
              <a:rPr sz="1600" spc="-19" dirty="0" smtClean="0">
                <a:solidFill>
                  <a:srgbClr val="262C32"/>
                </a:solidFill>
                <a:latin typeface="Aptos"/>
                <a:cs typeface="Arial"/>
              </a:rPr>
              <a:t>S</a:t>
            </a:r>
            <a:r>
              <a:rPr sz="1600" spc="0" dirty="0" smtClean="0">
                <a:solidFill>
                  <a:srgbClr val="262C32"/>
                </a:solidFill>
                <a:latin typeface="Aptos"/>
                <a:cs typeface="Arial"/>
              </a:rPr>
              <a:t>u</a:t>
            </a:r>
            <a:r>
              <a:rPr sz="1600" spc="8" dirty="0" smtClean="0">
                <a:solidFill>
                  <a:srgbClr val="262C32"/>
                </a:solidFill>
                <a:latin typeface="Aptos"/>
                <a:cs typeface="Arial"/>
              </a:rPr>
              <a:t> </a:t>
            </a:r>
            <a:r>
              <a:rPr sz="1600" spc="-3" dirty="0" smtClean="0">
                <a:solidFill>
                  <a:srgbClr val="262C32"/>
                </a:solidFill>
                <a:latin typeface="Aptos"/>
                <a:cs typeface="Arial"/>
              </a:rPr>
              <a:t>o</a:t>
            </a:r>
            <a:r>
              <a:rPr sz="1600" spc="-53" dirty="0" smtClean="0">
                <a:solidFill>
                  <a:srgbClr val="262C32"/>
                </a:solidFill>
                <a:latin typeface="Aptos"/>
                <a:cs typeface="Arial"/>
              </a:rPr>
              <a:t>b</a:t>
            </a:r>
            <a:r>
              <a:rPr sz="1600" spc="16" dirty="0" smtClean="0">
                <a:solidFill>
                  <a:srgbClr val="262C32"/>
                </a:solidFill>
                <a:latin typeface="Aptos"/>
                <a:cs typeface="Arial"/>
              </a:rPr>
              <a:t>j</a:t>
            </a:r>
            <a:r>
              <a:rPr sz="1600" spc="-3" dirty="0" smtClean="0">
                <a:solidFill>
                  <a:srgbClr val="262C32"/>
                </a:solidFill>
                <a:latin typeface="Aptos"/>
                <a:cs typeface="Arial"/>
              </a:rPr>
              <a:t>e</a:t>
            </a:r>
            <a:r>
              <a:rPr sz="1600" spc="37" dirty="0" smtClean="0">
                <a:solidFill>
                  <a:srgbClr val="262C32"/>
                </a:solidFill>
                <a:latin typeface="Aptos"/>
                <a:cs typeface="Arial"/>
              </a:rPr>
              <a:t>t</a:t>
            </a:r>
            <a:r>
              <a:rPr sz="1600" spc="-53" dirty="0" smtClean="0">
                <a:solidFill>
                  <a:srgbClr val="262C32"/>
                </a:solidFill>
                <a:latin typeface="Aptos"/>
                <a:cs typeface="Arial"/>
              </a:rPr>
              <a:t>i</a:t>
            </a:r>
            <a:r>
              <a:rPr sz="1600" spc="30" dirty="0" smtClean="0">
                <a:solidFill>
                  <a:srgbClr val="262C32"/>
                </a:solidFill>
                <a:latin typeface="Aptos"/>
                <a:cs typeface="Arial"/>
              </a:rPr>
              <a:t>v</a:t>
            </a:r>
            <a:r>
              <a:rPr sz="1600" spc="-11" dirty="0" smtClean="0">
                <a:solidFill>
                  <a:srgbClr val="262C32"/>
                </a:solidFill>
                <a:latin typeface="Aptos"/>
                <a:cs typeface="Arial"/>
              </a:rPr>
              <a:t>o</a:t>
            </a:r>
            <a:r>
              <a:rPr sz="1600" spc="64" dirty="0" smtClean="0">
                <a:solidFill>
                  <a:srgbClr val="262C32"/>
                </a:solidFill>
                <a:latin typeface="Aptos"/>
                <a:cs typeface="Arial"/>
              </a:rPr>
              <a:t> </a:t>
            </a:r>
            <a:r>
              <a:rPr sz="1600" spc="-19" dirty="0" smtClean="0">
                <a:solidFill>
                  <a:srgbClr val="262C32"/>
                </a:solidFill>
                <a:latin typeface="Aptos"/>
                <a:cs typeface="Arial"/>
              </a:rPr>
              <a:t>e</a:t>
            </a:r>
            <a:r>
              <a:rPr sz="1600" spc="0" dirty="0" smtClean="0">
                <a:solidFill>
                  <a:srgbClr val="262C32"/>
                </a:solidFill>
                <a:latin typeface="Aptos"/>
                <a:cs typeface="Arial"/>
              </a:rPr>
              <a:t>s</a:t>
            </a:r>
            <a:r>
              <a:rPr sz="1600" spc="6" dirty="0" smtClean="0">
                <a:solidFill>
                  <a:srgbClr val="262C32"/>
                </a:solidFill>
                <a:latin typeface="Aptos"/>
                <a:cs typeface="Arial"/>
              </a:rPr>
              <a:t> </a:t>
            </a:r>
            <a:r>
              <a:rPr sz="1600" spc="-19" dirty="0" smtClean="0">
                <a:solidFill>
                  <a:srgbClr val="262C32"/>
                </a:solidFill>
                <a:latin typeface="Aptos"/>
                <a:cs typeface="Arial"/>
              </a:rPr>
              <a:t>apo</a:t>
            </a:r>
            <a:r>
              <a:rPr sz="1600" spc="0" dirty="0" smtClean="0">
                <a:solidFill>
                  <a:srgbClr val="262C32"/>
                </a:solidFill>
                <a:latin typeface="Aptos"/>
                <a:cs typeface="Arial"/>
              </a:rPr>
              <a:t>r</a:t>
            </a:r>
            <a:r>
              <a:rPr sz="1600" spc="-25" dirty="0" smtClean="0">
                <a:solidFill>
                  <a:srgbClr val="262C32"/>
                </a:solidFill>
                <a:latin typeface="Aptos"/>
                <a:cs typeface="Arial"/>
              </a:rPr>
              <a:t>t</a:t>
            </a:r>
            <a:r>
              <a:rPr sz="1600" spc="-14" dirty="0" smtClean="0">
                <a:solidFill>
                  <a:srgbClr val="262C32"/>
                </a:solidFill>
                <a:latin typeface="Aptos"/>
                <a:cs typeface="Arial"/>
              </a:rPr>
              <a:t>a</a:t>
            </a:r>
            <a:r>
              <a:rPr sz="1600" spc="0" dirty="0" smtClean="0">
                <a:solidFill>
                  <a:srgbClr val="262C32"/>
                </a:solidFill>
                <a:latin typeface="Aptos"/>
                <a:cs typeface="Arial"/>
              </a:rPr>
              <a:t>r</a:t>
            </a:r>
            <a:r>
              <a:rPr sz="1600" spc="87" dirty="0" smtClean="0">
                <a:solidFill>
                  <a:srgbClr val="262C32"/>
                </a:solidFill>
                <a:latin typeface="Aptos"/>
                <a:cs typeface="Arial"/>
              </a:rPr>
              <a:t> </a:t>
            </a:r>
            <a:r>
              <a:rPr sz="1600" spc="0" dirty="0" smtClean="0">
                <a:solidFill>
                  <a:srgbClr val="262C32"/>
                </a:solidFill>
                <a:latin typeface="Aptos"/>
                <a:cs typeface="Arial"/>
              </a:rPr>
              <a:t>a</a:t>
            </a:r>
            <a:r>
              <a:rPr sz="1600" spc="28" dirty="0" smtClean="0">
                <a:solidFill>
                  <a:srgbClr val="262C32"/>
                </a:solidFill>
                <a:latin typeface="Aptos"/>
                <a:cs typeface="Arial"/>
              </a:rPr>
              <a:t> </a:t>
            </a:r>
            <a:r>
              <a:rPr sz="1600" spc="-78" dirty="0" smtClean="0">
                <a:solidFill>
                  <a:srgbClr val="262C32"/>
                </a:solidFill>
                <a:latin typeface="Aptos"/>
                <a:cs typeface="Arial"/>
              </a:rPr>
              <a:t>l</a:t>
            </a:r>
            <a:r>
              <a:rPr sz="1600" spc="18" dirty="0" smtClean="0">
                <a:solidFill>
                  <a:srgbClr val="262C32"/>
                </a:solidFill>
                <a:latin typeface="Aptos"/>
                <a:cs typeface="Arial"/>
              </a:rPr>
              <a:t>o</a:t>
            </a:r>
            <a:r>
              <a:rPr sz="1600" spc="-25" dirty="0" smtClean="0">
                <a:solidFill>
                  <a:srgbClr val="262C32"/>
                </a:solidFill>
                <a:latin typeface="Aptos"/>
                <a:cs typeface="Arial"/>
              </a:rPr>
              <a:t>s</a:t>
            </a:r>
            <a:r>
              <a:rPr sz="1600" spc="39" dirty="0" smtClean="0">
                <a:solidFill>
                  <a:srgbClr val="262C32"/>
                </a:solidFill>
                <a:latin typeface="Aptos"/>
                <a:cs typeface="Arial"/>
              </a:rPr>
              <a:t> </a:t>
            </a:r>
            <a:r>
              <a:rPr sz="1600" spc="-9" dirty="0" smtClean="0">
                <a:solidFill>
                  <a:srgbClr val="262C32"/>
                </a:solidFill>
                <a:latin typeface="Aptos"/>
                <a:cs typeface="Arial"/>
              </a:rPr>
              <a:t>t</a:t>
            </a:r>
            <a:r>
              <a:rPr sz="1600" spc="-19" dirty="0" smtClean="0">
                <a:solidFill>
                  <a:srgbClr val="262C32"/>
                </a:solidFill>
                <a:latin typeface="Aptos"/>
                <a:cs typeface="Arial"/>
              </a:rPr>
              <a:t>e</a:t>
            </a:r>
            <a:r>
              <a:rPr sz="1600" spc="-9" dirty="0" smtClean="0">
                <a:solidFill>
                  <a:srgbClr val="262C32"/>
                </a:solidFill>
                <a:latin typeface="Aptos"/>
                <a:cs typeface="Arial"/>
              </a:rPr>
              <a:t>ji</a:t>
            </a:r>
            <a:r>
              <a:rPr sz="1600" spc="-19" dirty="0" smtClean="0">
                <a:solidFill>
                  <a:srgbClr val="262C32"/>
                </a:solidFill>
                <a:latin typeface="Aptos"/>
                <a:cs typeface="Arial"/>
              </a:rPr>
              <a:t>do</a:t>
            </a:r>
            <a:r>
              <a:rPr sz="1600" spc="0" dirty="0" smtClean="0">
                <a:solidFill>
                  <a:srgbClr val="262C32"/>
                </a:solidFill>
                <a:latin typeface="Aptos"/>
                <a:cs typeface="Arial"/>
              </a:rPr>
              <a:t>s</a:t>
            </a:r>
            <a:r>
              <a:rPr sz="1600" spc="137" dirty="0" smtClean="0">
                <a:solidFill>
                  <a:srgbClr val="262C32"/>
                </a:solidFill>
                <a:latin typeface="Aptos"/>
                <a:cs typeface="Arial"/>
              </a:rPr>
              <a:t> </a:t>
            </a:r>
            <a:r>
              <a:rPr sz="1600" spc="-14" dirty="0" smtClean="0">
                <a:solidFill>
                  <a:srgbClr val="262C32"/>
                </a:solidFill>
                <a:latin typeface="Aptos"/>
                <a:cs typeface="Arial"/>
              </a:rPr>
              <a:t>u</a:t>
            </a:r>
            <a:r>
              <a:rPr sz="1600" spc="-19" dirty="0" smtClean="0">
                <a:solidFill>
                  <a:srgbClr val="262C32"/>
                </a:solidFill>
                <a:latin typeface="Aptos"/>
                <a:cs typeface="Arial"/>
              </a:rPr>
              <a:t>n</a:t>
            </a:r>
            <a:r>
              <a:rPr sz="1600" spc="0" dirty="0" smtClean="0">
                <a:solidFill>
                  <a:srgbClr val="262C32"/>
                </a:solidFill>
                <a:latin typeface="Aptos"/>
                <a:cs typeface="Arial"/>
              </a:rPr>
              <a:t>a</a:t>
            </a:r>
            <a:r>
              <a:rPr sz="1600" spc="34" dirty="0" smtClean="0">
                <a:solidFill>
                  <a:srgbClr val="262C32"/>
                </a:solidFill>
                <a:latin typeface="Aptos"/>
                <a:cs typeface="Arial"/>
              </a:rPr>
              <a:t> </a:t>
            </a:r>
            <a:r>
              <a:rPr sz="1600" spc="-14" dirty="0" smtClean="0">
                <a:solidFill>
                  <a:srgbClr val="262C32"/>
                </a:solidFill>
                <a:latin typeface="Aptos"/>
                <a:cs typeface="Arial"/>
              </a:rPr>
              <a:t>p</a:t>
            </a:r>
            <a:r>
              <a:rPr sz="1600" spc="-19" dirty="0" smtClean="0">
                <a:solidFill>
                  <a:srgbClr val="262C32"/>
                </a:solidFill>
                <a:latin typeface="Aptos"/>
                <a:cs typeface="Arial"/>
              </a:rPr>
              <a:t>e</a:t>
            </a:r>
            <a:r>
              <a:rPr sz="1600" spc="0" dirty="0" smtClean="0">
                <a:solidFill>
                  <a:srgbClr val="262C32"/>
                </a:solidFill>
                <a:latin typeface="Aptos"/>
                <a:cs typeface="Arial"/>
              </a:rPr>
              <a:t>r</a:t>
            </a:r>
            <a:r>
              <a:rPr sz="1600" spc="-25" dirty="0" smtClean="0">
                <a:solidFill>
                  <a:srgbClr val="262C32"/>
                </a:solidFill>
                <a:latin typeface="Aptos"/>
                <a:cs typeface="Arial"/>
              </a:rPr>
              <a:t>f</a:t>
            </a:r>
            <a:r>
              <a:rPr sz="1600" spc="-14" dirty="0" smtClean="0">
                <a:solidFill>
                  <a:srgbClr val="262C32"/>
                </a:solidFill>
                <a:latin typeface="Aptos"/>
                <a:cs typeface="Arial"/>
              </a:rPr>
              <a:t>u</a:t>
            </a:r>
            <a:r>
              <a:rPr sz="1600" spc="-25" dirty="0" smtClean="0">
                <a:solidFill>
                  <a:srgbClr val="262C32"/>
                </a:solidFill>
                <a:latin typeface="Aptos"/>
                <a:cs typeface="Arial"/>
              </a:rPr>
              <a:t>s</a:t>
            </a:r>
            <a:r>
              <a:rPr sz="1600" spc="-9" dirty="0" smtClean="0">
                <a:solidFill>
                  <a:srgbClr val="262C32"/>
                </a:solidFill>
                <a:latin typeface="Aptos"/>
                <a:cs typeface="Arial"/>
              </a:rPr>
              <a:t>i</a:t>
            </a:r>
            <a:r>
              <a:rPr sz="1600" spc="-19" dirty="0" smtClean="0">
                <a:solidFill>
                  <a:srgbClr val="262C32"/>
                </a:solidFill>
                <a:latin typeface="Aptos"/>
                <a:cs typeface="Arial"/>
              </a:rPr>
              <a:t>ó</a:t>
            </a:r>
            <a:r>
              <a:rPr sz="1600" spc="0" dirty="0" smtClean="0">
                <a:solidFill>
                  <a:srgbClr val="262C32"/>
                </a:solidFill>
                <a:latin typeface="Aptos"/>
                <a:cs typeface="Arial"/>
              </a:rPr>
              <a:t>n</a:t>
            </a:r>
            <a:r>
              <a:rPr sz="1600" spc="78" dirty="0" smtClean="0">
                <a:solidFill>
                  <a:srgbClr val="262C32"/>
                </a:solidFill>
                <a:latin typeface="Aptos"/>
                <a:cs typeface="Arial"/>
              </a:rPr>
              <a:t> </a:t>
            </a:r>
            <a:r>
              <a:rPr sz="1600" spc="0" dirty="0" smtClean="0">
                <a:solidFill>
                  <a:srgbClr val="262C32"/>
                </a:solidFill>
                <a:latin typeface="Aptos"/>
                <a:cs typeface="Arial"/>
              </a:rPr>
              <a:t>y</a:t>
            </a:r>
            <a:r>
              <a:rPr sz="1600" spc="14" dirty="0" smtClean="0">
                <a:solidFill>
                  <a:srgbClr val="262C32"/>
                </a:solidFill>
                <a:latin typeface="Aptos"/>
                <a:cs typeface="Arial"/>
              </a:rPr>
              <a:t> </a:t>
            </a:r>
            <a:r>
              <a:rPr sz="1600" spc="-19" dirty="0" smtClean="0">
                <a:solidFill>
                  <a:srgbClr val="262C32"/>
                </a:solidFill>
                <a:latin typeface="Aptos"/>
                <a:cs typeface="Arial"/>
              </a:rPr>
              <a:t>ox</a:t>
            </a:r>
            <a:r>
              <a:rPr sz="1600" spc="-9" dirty="0" smtClean="0">
                <a:solidFill>
                  <a:srgbClr val="262C32"/>
                </a:solidFill>
                <a:latin typeface="Aptos"/>
                <a:cs typeface="Arial"/>
              </a:rPr>
              <a:t>i</a:t>
            </a:r>
            <a:r>
              <a:rPr sz="1600" spc="-19" dirty="0" smtClean="0">
                <a:solidFill>
                  <a:srgbClr val="262C32"/>
                </a:solidFill>
                <a:latin typeface="Aptos"/>
                <a:cs typeface="Arial"/>
              </a:rPr>
              <a:t>ge</a:t>
            </a:r>
            <a:r>
              <a:rPr sz="1600" spc="-14" dirty="0" smtClean="0">
                <a:solidFill>
                  <a:srgbClr val="262C32"/>
                </a:solidFill>
                <a:latin typeface="Aptos"/>
                <a:cs typeface="Arial"/>
              </a:rPr>
              <a:t>n</a:t>
            </a:r>
            <a:r>
              <a:rPr sz="1600" spc="-19" dirty="0" smtClean="0">
                <a:solidFill>
                  <a:srgbClr val="262C32"/>
                </a:solidFill>
                <a:latin typeface="Aptos"/>
                <a:cs typeface="Arial"/>
              </a:rPr>
              <a:t>a</a:t>
            </a:r>
            <a:r>
              <a:rPr sz="1600" spc="0" dirty="0" smtClean="0">
                <a:solidFill>
                  <a:srgbClr val="262C32"/>
                </a:solidFill>
                <a:latin typeface="Aptos"/>
                <a:cs typeface="Arial"/>
              </a:rPr>
              <a:t>c</a:t>
            </a:r>
            <a:r>
              <a:rPr sz="1600" spc="-25" dirty="0" smtClean="0">
                <a:solidFill>
                  <a:srgbClr val="262C32"/>
                </a:solidFill>
                <a:latin typeface="Aptos"/>
                <a:cs typeface="Arial"/>
              </a:rPr>
              <a:t>i</a:t>
            </a:r>
            <a:r>
              <a:rPr sz="1600" spc="-19" dirty="0" smtClean="0">
                <a:solidFill>
                  <a:srgbClr val="262C32"/>
                </a:solidFill>
                <a:latin typeface="Aptos"/>
                <a:cs typeface="Arial"/>
              </a:rPr>
              <a:t>ó</a:t>
            </a:r>
            <a:r>
              <a:rPr sz="1600" spc="0" dirty="0" smtClean="0">
                <a:solidFill>
                  <a:srgbClr val="262C32"/>
                </a:solidFill>
                <a:latin typeface="Aptos"/>
                <a:cs typeface="Arial"/>
              </a:rPr>
              <a:t>n</a:t>
            </a:r>
            <a:r>
              <a:rPr sz="1600" spc="167" dirty="0" smtClean="0">
                <a:solidFill>
                  <a:srgbClr val="262C32"/>
                </a:solidFill>
                <a:latin typeface="Aptos"/>
                <a:cs typeface="Arial"/>
              </a:rPr>
              <a:t> </a:t>
            </a:r>
            <a:r>
              <a:rPr sz="1600" spc="-19" dirty="0" smtClean="0">
                <a:solidFill>
                  <a:srgbClr val="262C32"/>
                </a:solidFill>
                <a:latin typeface="Aptos"/>
                <a:cs typeface="Arial"/>
              </a:rPr>
              <a:t>d</a:t>
            </a:r>
            <a:r>
              <a:rPr sz="1600" spc="0" dirty="0" smtClean="0">
                <a:solidFill>
                  <a:srgbClr val="262C32"/>
                </a:solidFill>
                <a:latin typeface="Aptos"/>
                <a:cs typeface="Arial"/>
              </a:rPr>
              <a:t>e</a:t>
            </a:r>
            <a:r>
              <a:rPr sz="1600" spc="20" dirty="0" smtClean="0">
                <a:solidFill>
                  <a:srgbClr val="262C32"/>
                </a:solidFill>
                <a:latin typeface="Aptos"/>
                <a:cs typeface="Arial"/>
              </a:rPr>
              <a:t> </a:t>
            </a:r>
            <a:r>
              <a:rPr sz="1600" spc="-26" dirty="0" smtClean="0">
                <a:solidFill>
                  <a:srgbClr val="262C32"/>
                </a:solidFill>
                <a:latin typeface="Aptos"/>
                <a:cs typeface="Arial"/>
              </a:rPr>
              <a:t>e</a:t>
            </a:r>
            <a:r>
              <a:rPr sz="1600" spc="-43" dirty="0" smtClean="0">
                <a:solidFill>
                  <a:srgbClr val="262C32"/>
                </a:solidFill>
                <a:latin typeface="Aptos"/>
                <a:cs typeface="Arial"/>
              </a:rPr>
              <a:t>m</a:t>
            </a:r>
            <a:r>
              <a:rPr sz="1600" spc="18" dirty="0" smtClean="0">
                <a:solidFill>
                  <a:srgbClr val="262C32"/>
                </a:solidFill>
                <a:latin typeface="Aptos"/>
                <a:cs typeface="Arial"/>
              </a:rPr>
              <a:t>e</a:t>
            </a:r>
            <a:r>
              <a:rPr sz="1600" spc="0" dirty="0" smtClean="0">
                <a:solidFill>
                  <a:srgbClr val="262C32"/>
                </a:solidFill>
                <a:latin typeface="Aptos"/>
                <a:cs typeface="Arial"/>
              </a:rPr>
              <a:t>r</a:t>
            </a:r>
            <a:r>
              <a:rPr sz="1600" spc="-26" dirty="0" smtClean="0">
                <a:solidFill>
                  <a:srgbClr val="262C32"/>
                </a:solidFill>
                <a:latin typeface="Aptos"/>
                <a:cs typeface="Arial"/>
              </a:rPr>
              <a:t>g</a:t>
            </a:r>
            <a:r>
              <a:rPr sz="1600" spc="40" dirty="0" smtClean="0">
                <a:solidFill>
                  <a:srgbClr val="262C32"/>
                </a:solidFill>
                <a:latin typeface="Aptos"/>
                <a:cs typeface="Arial"/>
              </a:rPr>
              <a:t>e</a:t>
            </a:r>
            <a:r>
              <a:rPr sz="1600" spc="-26" dirty="0" smtClean="0">
                <a:solidFill>
                  <a:srgbClr val="262C32"/>
                </a:solidFill>
                <a:latin typeface="Aptos"/>
                <a:cs typeface="Arial"/>
              </a:rPr>
              <a:t>n</a:t>
            </a:r>
            <a:r>
              <a:rPr sz="1600" spc="14" dirty="0" smtClean="0">
                <a:solidFill>
                  <a:srgbClr val="262C32"/>
                </a:solidFill>
                <a:latin typeface="Aptos"/>
                <a:cs typeface="Arial"/>
              </a:rPr>
              <a:t>c</a:t>
            </a:r>
            <a:r>
              <a:rPr sz="1600" spc="-18" dirty="0" smtClean="0">
                <a:solidFill>
                  <a:srgbClr val="262C32"/>
                </a:solidFill>
                <a:latin typeface="Aptos"/>
                <a:cs typeface="Arial"/>
              </a:rPr>
              <a:t>i</a:t>
            </a:r>
            <a:r>
              <a:rPr sz="1600" spc="-11" dirty="0" smtClean="0">
                <a:solidFill>
                  <a:srgbClr val="262C32"/>
                </a:solidFill>
                <a:latin typeface="Aptos"/>
                <a:cs typeface="Arial"/>
              </a:rPr>
              <a:t>a</a:t>
            </a:r>
            <a:r>
              <a:rPr sz="1600" spc="-5" dirty="0" smtClean="0">
                <a:solidFill>
                  <a:srgbClr val="262C32"/>
                </a:solidFill>
                <a:latin typeface="Aptos"/>
                <a:cs typeface="Arial"/>
              </a:rPr>
              <a:t> </a:t>
            </a:r>
            <a:endParaRPr sz="1000">
              <a:latin typeface="Arial"/>
              <a:cs typeface="Arial"/>
            </a:endParaRPr>
          </a:p>
          <a:p>
            <a:pPr marL="15747">
              <a:lnSpc>
                <a:spcPts val="1149"/>
              </a:lnSpc>
              <a:spcBef>
                <a:spcPts val="242"/>
              </a:spcBef>
              <a:spcAft>
                <a:spcPts val="400"/>
              </a:spcAft>
            </a:pPr>
            <a:r>
              <a:rPr sz="1600" spc="-3" dirty="0" smtClean="0">
                <a:solidFill>
                  <a:srgbClr val="262C32"/>
                </a:solidFill>
                <a:latin typeface="Aptos"/>
                <a:cs typeface="Arial"/>
              </a:rPr>
              <a:t>que mantenga las posibilidades de supervivencia hasta la llegada del </a:t>
            </a:r>
            <a:endParaRPr sz="1000">
              <a:latin typeface="Arial"/>
              <a:cs typeface="Arial"/>
            </a:endParaRPr>
          </a:p>
          <a:p>
            <a:pPr marL="15747">
              <a:lnSpc>
                <a:spcPts val="1149"/>
              </a:lnSpc>
              <a:spcBef>
                <a:spcPts val="242"/>
              </a:spcBef>
              <a:spcAft>
                <a:spcPts val="400"/>
              </a:spcAft>
            </a:pPr>
            <a:r>
              <a:rPr sz="1600" spc="-2" dirty="0" smtClean="0">
                <a:solidFill>
                  <a:srgbClr val="262C32"/>
                </a:solidFill>
                <a:latin typeface="Aptos"/>
                <a:cs typeface="Arial"/>
              </a:rPr>
              <a:t>desfibrilador externo automático (DEA) o ayuda especializada.</a:t>
            </a:r>
            <a:endParaRPr sz="1000">
              <a:latin typeface="Arial"/>
              <a:cs typeface="Arial"/>
            </a:endParaRPr>
          </a:p>
          <a:p>
            <a:pPr marL="15747" marR="563483" indent="3048">
              <a:lnSpc>
                <a:spcPts val="1149"/>
              </a:lnSpc>
              <a:spcBef>
                <a:spcPts val="537"/>
              </a:spcBef>
              <a:spcAft>
                <a:spcPts val="400"/>
              </a:spcAft>
            </a:pPr>
            <a:r>
              <a:rPr sz="1600" spc="-1" dirty="0" smtClean="0">
                <a:solidFill>
                  <a:srgbClr val="262C32"/>
                </a:solidFill>
                <a:latin typeface="Aptos"/>
                <a:cs typeface="Arial"/>
              </a:rPr>
              <a:t>Duran</a:t>
            </a:r>
            <a:r>
              <a:rPr sz="1600" spc="-1" dirty="0" smtClean="0">
                <a:solidFill>
                  <a:srgbClr val="262C32"/>
                </a:solidFill>
                <a:latin typeface="Aptos"/>
                <a:cs typeface="Arial"/>
              </a:rPr>
              <a:t>t</a:t>
            </a:r>
            <a:r>
              <a:rPr sz="1600" spc="-1" dirty="0" smtClean="0">
                <a:solidFill>
                  <a:srgbClr val="262C32"/>
                </a:solidFill>
                <a:latin typeface="Aptos"/>
                <a:cs typeface="Arial"/>
              </a:rPr>
              <a:t>e la aplicación de esta técnica</a:t>
            </a:r>
            <a:r>
              <a:rPr sz="1600" spc="-1" dirty="0" smtClean="0">
                <a:solidFill>
                  <a:srgbClr val="262C32"/>
                </a:solidFill>
                <a:latin typeface="Aptos"/>
                <a:cs typeface="Arial"/>
              </a:rPr>
              <a:t>, </a:t>
            </a:r>
            <a:r>
              <a:rPr sz="1600" spc="-1" dirty="0" smtClean="0">
                <a:solidFill>
                  <a:srgbClr val="262C32"/>
                </a:solidFill>
                <a:latin typeface="Aptos"/>
                <a:cs typeface="Arial"/>
              </a:rPr>
              <a:t>se llevan a cabo las siguientes </a:t>
            </a:r>
            <a:endParaRPr sz="1000">
              <a:latin typeface="Arial"/>
              <a:cs typeface="Arial"/>
            </a:endParaRPr>
          </a:p>
          <a:p>
            <a:pPr marL="15747" marR="563483">
              <a:lnSpc>
                <a:spcPts val="1149"/>
              </a:lnSpc>
              <a:spcBef>
                <a:spcPts val="265"/>
              </a:spcBef>
              <a:spcAft>
                <a:spcPts val="400"/>
              </a:spcAft>
            </a:pPr>
            <a:r>
              <a:rPr sz="1600" spc="-9" dirty="0" smtClean="0">
                <a:solidFill>
                  <a:srgbClr val="262C32"/>
                </a:solidFill>
                <a:latin typeface="Aptos"/>
                <a:cs typeface="Arial"/>
              </a:rPr>
              <a:t>actuaciones</a:t>
            </a:r>
            <a:r>
              <a:rPr sz="1600" spc="-9" dirty="0" smtClean="0">
                <a:solidFill>
                  <a:srgbClr val="262C32"/>
                </a:solidFill>
                <a:latin typeface="Aptos"/>
                <a:cs typeface="Arial"/>
              </a:rPr>
              <a:t>:</a:t>
            </a:r>
            <a:endParaRPr sz="1000">
              <a:latin typeface="Arial"/>
              <a:cs typeface="Arial"/>
            </a:endParaRPr>
          </a:p>
          <a:p>
            <a:pPr marL="15747" marR="9205">
              <a:lnSpc>
                <a:spcPts val="1110"/>
              </a:lnSpc>
              <a:spcBef>
                <a:spcPts val="321"/>
              </a:spcBef>
              <a:spcAft>
                <a:spcPts val="400"/>
              </a:spcAft>
            </a:pPr>
            <a:r>
              <a:rPr sz="1600" spc="-4" dirty="0" smtClean="0">
                <a:solidFill>
                  <a:srgbClr val="262C32"/>
                </a:solidFill>
                <a:latin typeface="Aptos"/>
                <a:cs typeface="Arial"/>
              </a:rPr>
              <a:t>• </a:t>
            </a:r>
            <a:r>
              <a:rPr sz="1600" spc="-4" dirty="0" smtClean="0">
                <a:solidFill>
                  <a:srgbClr val="262C32"/>
                </a:solidFill>
                <a:latin typeface="Aptos"/>
                <a:cs typeface="Arial"/>
              </a:rPr>
              <a:t>Control de la vía aérea</a:t>
            </a:r>
            <a:r>
              <a:rPr sz="1600" spc="-4" dirty="0" smtClean="0">
                <a:solidFill>
                  <a:srgbClr val="262C32"/>
                </a:solidFill>
                <a:latin typeface="Aptos"/>
                <a:cs typeface="Arial"/>
              </a:rPr>
              <a:t>.</a:t>
            </a:r>
            <a:endParaRPr sz="1000">
              <a:latin typeface="Arial"/>
              <a:cs typeface="Arial"/>
            </a:endParaRPr>
          </a:p>
          <a:p>
            <a:pPr marL="15747" marR="9205">
              <a:lnSpc>
                <a:spcPct val="95825"/>
              </a:lnSpc>
              <a:spcBef>
                <a:spcPts val="209"/>
              </a:spcBef>
              <a:spcAft>
                <a:spcPts val="400"/>
              </a:spcAft>
            </a:pPr>
            <a:r>
              <a:rPr sz="1600" spc="-4" dirty="0" smtClean="0">
                <a:solidFill>
                  <a:srgbClr val="262C32"/>
                </a:solidFill>
                <a:latin typeface="Aptos"/>
                <a:cs typeface="Arial"/>
              </a:rPr>
              <a:t>• </a:t>
            </a:r>
            <a:r>
              <a:rPr sz="1600" spc="-4" dirty="0" smtClean="0">
                <a:solidFill>
                  <a:srgbClr val="262C32"/>
                </a:solidFill>
                <a:latin typeface="Aptos"/>
                <a:cs typeface="Arial"/>
              </a:rPr>
              <a:t>Compresiones torácicas.</a:t>
            </a:r>
            <a:endParaRPr sz="1000">
              <a:latin typeface="Arial"/>
              <a:cs typeface="Arial"/>
            </a:endParaRPr>
          </a:p>
          <a:p>
            <a:pPr marL="15747" marR="9205">
              <a:lnSpc>
                <a:spcPct val="95825"/>
              </a:lnSpc>
              <a:spcBef>
                <a:spcPts val="240"/>
              </a:spcBef>
              <a:spcAft>
                <a:spcPts val="400"/>
              </a:spcAft>
            </a:pPr>
            <a:r>
              <a:rPr sz="1600" spc="-13" dirty="0" smtClean="0">
                <a:solidFill>
                  <a:srgbClr val="262C32"/>
                </a:solidFill>
                <a:latin typeface="Aptos"/>
                <a:cs typeface="Arial"/>
              </a:rPr>
              <a:t>• </a:t>
            </a:r>
            <a:r>
              <a:rPr sz="1600" spc="-13" dirty="0" smtClean="0">
                <a:solidFill>
                  <a:srgbClr val="262C32"/>
                </a:solidFill>
                <a:latin typeface="Aptos"/>
                <a:cs typeface="Arial"/>
              </a:rPr>
              <a:t>Ventilación.</a:t>
            </a:r>
            <a:endParaRPr sz="1000">
              <a:latin typeface="Arial"/>
              <a:cs typeface="Arial"/>
            </a:endParaRPr>
          </a:p>
          <a:p>
            <a:pPr marL="15747" marR="9205">
              <a:lnSpc>
                <a:spcPct val="95825"/>
              </a:lnSpc>
              <a:spcBef>
                <a:spcPts val="265"/>
              </a:spcBef>
              <a:spcAft>
                <a:spcPts val="400"/>
              </a:spcAft>
            </a:pPr>
            <a:r>
              <a:rPr sz="1600" spc="-4" dirty="0" smtClean="0">
                <a:solidFill>
                  <a:srgbClr val="262C32"/>
                </a:solidFill>
                <a:latin typeface="Aptos"/>
                <a:cs typeface="Arial"/>
              </a:rPr>
              <a:t>• </a:t>
            </a:r>
            <a:r>
              <a:rPr sz="1600" spc="-4" dirty="0" smtClean="0">
                <a:solidFill>
                  <a:srgbClr val="262C32"/>
                </a:solidFill>
                <a:latin typeface="Aptos"/>
                <a:cs typeface="Arial"/>
              </a:rPr>
              <a:t>Aplicación precoz del desfibrilador automático.</a:t>
            </a:r>
            <a:endParaRPr sz="1000">
              <a:latin typeface="Arial"/>
              <a:cs typeface="Arial"/>
            </a:endParaRPr>
          </a:p>
        </p:txBody>
      </p:sp>
      <p:sp>
        <p:nvSpPr>
          <p:cNvPr id="2" name="object 2"/>
          <p:cNvSpPr txBox="1"/>
          <p:nvPr/>
        </p:nvSpPr>
        <p:spPr>
          <a:xfrm>
            <a:off x="835660" y="5055108"/>
            <a:ext cx="9789160" cy="2201418"/>
          </a:xfrm>
          <a:prstGeom prst="rect">
            <a:avLst/>
          </a:prstGeom>
        </p:spPr>
        <p:txBody>
          <a:bodyPr wrap="square" lIns="71628" tIns="48920" rIns="71628" bIns="48920" rtlCol="0">
            <a:noAutofit/>
          </a:bodyPr>
          <a:lstStyle/>
          <a:p>
            <a:pPr marL="152908" marR="9205">
              <a:lnSpc>
                <a:spcPts val="1120"/>
              </a:lnSpc>
              <a:spcAft>
                <a:spcPts val="400"/>
              </a:spcAft>
            </a:pPr>
            <a:r>
              <a:rPr sz="1600" b="1" spc="-5" dirty="0" smtClean="0">
                <a:solidFill>
                  <a:srgbClr val="262C32"/>
                </a:solidFill>
                <a:latin typeface="Aptos"/>
                <a:cs typeface="Arial"/>
              </a:rPr>
              <a:t>El algoritmo universal</a:t>
            </a:r>
            <a:endParaRPr sz="1000">
              <a:latin typeface="Arial"/>
              <a:cs typeface="Arial"/>
            </a:endParaRPr>
          </a:p>
          <a:p>
            <a:pPr marL="146812" marR="36575" indent="9143">
              <a:lnSpc>
                <a:spcPts val="1149"/>
              </a:lnSpc>
              <a:spcBef>
                <a:spcPts val="474"/>
              </a:spcBef>
              <a:spcAft>
                <a:spcPts val="400"/>
              </a:spcAft>
            </a:pPr>
            <a:r>
              <a:rPr sz="1600" spc="-1" dirty="0" smtClean="0">
                <a:solidFill>
                  <a:srgbClr val="262C32"/>
                </a:solidFill>
                <a:latin typeface="Aptos"/>
                <a:cs typeface="Arial"/>
              </a:rPr>
              <a:t>El algoritmo de reanimación básica en el adulto y el paciente pediá</a:t>
            </a:r>
            <a:r>
              <a:rPr sz="1600" spc="-1" dirty="0" smtClean="0">
                <a:solidFill>
                  <a:srgbClr val="262C32"/>
                </a:solidFill>
                <a:latin typeface="Aptos"/>
                <a:cs typeface="Arial"/>
              </a:rPr>
              <a:t>t</a:t>
            </a:r>
            <a:r>
              <a:rPr sz="1600" spc="-1" dirty="0" smtClean="0">
                <a:solidFill>
                  <a:srgbClr val="262C32"/>
                </a:solidFill>
                <a:latin typeface="Aptos"/>
                <a:cs typeface="Arial"/>
              </a:rPr>
              <a:t>rico se han </a:t>
            </a:r>
            <a:endParaRPr sz="1000">
              <a:latin typeface="Arial"/>
              <a:cs typeface="Arial"/>
            </a:endParaRPr>
          </a:p>
          <a:p>
            <a:pPr marL="146812" marR="36575">
              <a:lnSpc>
                <a:spcPts val="1149"/>
              </a:lnSpc>
              <a:spcBef>
                <a:spcPts val="249"/>
              </a:spcBef>
              <a:spcAft>
                <a:spcPts val="400"/>
              </a:spcAft>
            </a:pPr>
            <a:r>
              <a:rPr sz="1600" spc="-4" dirty="0" smtClean="0">
                <a:solidFill>
                  <a:srgbClr val="262C32"/>
                </a:solidFill>
                <a:latin typeface="Aptos"/>
                <a:cs typeface="Arial"/>
              </a:rPr>
              <a:t>actualizado para reflejar los cambios en las directrices del  ERC</a:t>
            </a:r>
            <a:r>
              <a:rPr sz="1600" spc="-4" dirty="0" smtClean="0">
                <a:solidFill>
                  <a:srgbClr val="262C32"/>
                </a:solidFill>
                <a:latin typeface="Aptos"/>
                <a:cs typeface="Arial"/>
              </a:rPr>
              <a:t>. </a:t>
            </a:r>
            <a:r>
              <a:rPr sz="1600" spc="-4" dirty="0" smtClean="0">
                <a:solidFill>
                  <a:srgbClr val="262C32"/>
                </a:solidFill>
                <a:latin typeface="Aptos"/>
                <a:cs typeface="Arial"/>
              </a:rPr>
              <a:t>Se ha hecho </a:t>
            </a:r>
            <a:endParaRPr sz="1000">
              <a:latin typeface="Arial"/>
              <a:cs typeface="Arial"/>
            </a:endParaRPr>
          </a:p>
          <a:p>
            <a:pPr marL="146812" marR="36575">
              <a:lnSpc>
                <a:spcPts val="1149"/>
              </a:lnSpc>
              <a:spcBef>
                <a:spcPts val="249"/>
              </a:spcBef>
              <a:spcAft>
                <a:spcPts val="400"/>
              </a:spcAft>
            </a:pPr>
            <a:r>
              <a:rPr sz="1600" spc="-1" dirty="0" smtClean="0">
                <a:solidFill>
                  <a:srgbClr val="262C32"/>
                </a:solidFill>
                <a:latin typeface="Aptos"/>
                <a:cs typeface="Arial"/>
              </a:rPr>
              <a:t>todo lo posible para simplificar estos algoritmos sin que pierdan su efectividad </a:t>
            </a:r>
            <a:endParaRPr sz="1000">
              <a:latin typeface="Arial"/>
              <a:cs typeface="Arial"/>
            </a:endParaRPr>
          </a:p>
          <a:p>
            <a:pPr marL="146812" marR="36575">
              <a:lnSpc>
                <a:spcPts val="1149"/>
              </a:lnSpc>
              <a:spcBef>
                <a:spcPts val="249"/>
              </a:spcBef>
              <a:spcAft>
                <a:spcPts val="400"/>
              </a:spcAft>
            </a:pPr>
            <a:r>
              <a:rPr sz="1600" spc="-1" dirty="0" smtClean="0">
                <a:solidFill>
                  <a:srgbClr val="262C32"/>
                </a:solidFill>
                <a:latin typeface="Aptos"/>
                <a:cs typeface="Arial"/>
              </a:rPr>
              <a:t>con las víctimas de paradas cardíacas en las mayorías de las circunstancias.</a:t>
            </a:r>
            <a:endParaRPr sz="1000">
              <a:latin typeface="Arial"/>
              <a:cs typeface="Arial"/>
            </a:endParaRPr>
          </a:p>
          <a:p>
            <a:pPr marL="149860" indent="6096">
              <a:lnSpc>
                <a:spcPts val="1149"/>
              </a:lnSpc>
              <a:spcBef>
                <a:spcPts val="534"/>
              </a:spcBef>
              <a:spcAft>
                <a:spcPts val="400"/>
              </a:spcAft>
            </a:pPr>
            <a:r>
              <a:rPr sz="1600" spc="-5" dirty="0" smtClean="0">
                <a:solidFill>
                  <a:srgbClr val="262C32"/>
                </a:solidFill>
                <a:latin typeface="Aptos"/>
                <a:cs typeface="Arial"/>
              </a:rPr>
              <a:t>El  primer actuante comienza la RCP si la víctima está inconsciente y no respira </a:t>
            </a:r>
            <a:endParaRPr sz="1000">
              <a:latin typeface="Arial"/>
              <a:cs typeface="Arial"/>
            </a:endParaRPr>
          </a:p>
          <a:p>
            <a:pPr marL="149860">
              <a:lnSpc>
                <a:spcPts val="1149"/>
              </a:lnSpc>
              <a:spcBef>
                <a:spcPts val="265"/>
              </a:spcBef>
              <a:spcAft>
                <a:spcPts val="400"/>
              </a:spcAft>
            </a:pPr>
            <a:r>
              <a:rPr sz="1600" spc="-2" dirty="0" smtClean="0">
                <a:solidFill>
                  <a:srgbClr val="262C32"/>
                </a:solidFill>
                <a:latin typeface="Aptos"/>
                <a:cs typeface="Arial"/>
              </a:rPr>
              <a:t>con normalidad (ignorando la respiración agónica o entrecortada ocasional}.</a:t>
            </a:r>
            <a:endParaRPr sz="1000">
              <a:latin typeface="Arial"/>
              <a:cs typeface="Arial"/>
            </a:endParaRPr>
          </a:p>
          <a:p>
            <a:pPr marL="140716" marR="15240" indent="9144">
              <a:lnSpc>
                <a:spcPts val="1149"/>
              </a:lnSpc>
              <a:spcBef>
                <a:spcPts val="535"/>
              </a:spcBef>
              <a:spcAft>
                <a:spcPts val="400"/>
              </a:spcAft>
            </a:pPr>
            <a:r>
              <a:rPr sz="1600" spc="0" dirty="0" smtClean="0">
                <a:solidFill>
                  <a:srgbClr val="262C32"/>
                </a:solidFill>
                <a:latin typeface="Aptos"/>
                <a:cs typeface="Arial"/>
              </a:rPr>
              <a:t>Se utiliza una sola relación compresión/ventilación</a:t>
            </a:r>
            <a:r>
              <a:rPr sz="1600" spc="0" dirty="0" smtClean="0">
                <a:solidFill>
                  <a:srgbClr val="262C32"/>
                </a:solidFill>
                <a:latin typeface="Aptos"/>
                <a:cs typeface="Arial"/>
              </a:rPr>
              <a:t>, </a:t>
            </a:r>
            <a:r>
              <a:rPr sz="1600" spc="0" dirty="0" smtClean="0">
                <a:solidFill>
                  <a:srgbClr val="262C32"/>
                </a:solidFill>
                <a:latin typeface="Aptos"/>
                <a:cs typeface="Arial"/>
              </a:rPr>
              <a:t>de 30</a:t>
            </a:r>
            <a:r>
              <a:rPr sz="1600" spc="0" dirty="0" smtClean="0">
                <a:solidFill>
                  <a:srgbClr val="262C32"/>
                </a:solidFill>
                <a:latin typeface="Aptos"/>
                <a:cs typeface="Arial"/>
              </a:rPr>
              <a:t>:</a:t>
            </a:r>
            <a:r>
              <a:rPr sz="1600" spc="0" dirty="0" smtClean="0">
                <a:solidFill>
                  <a:srgbClr val="262C32"/>
                </a:solidFill>
                <a:latin typeface="Aptos"/>
                <a:cs typeface="Arial"/>
              </a:rPr>
              <a:t>2 en el caso de un </a:t>
            </a:r>
            <a:endParaRPr sz="1000">
              <a:latin typeface="Arial"/>
              <a:cs typeface="Arial"/>
            </a:endParaRPr>
          </a:p>
          <a:p>
            <a:pPr marL="140716" marR="15240">
              <a:lnSpc>
                <a:spcPts val="1149"/>
              </a:lnSpc>
              <a:spcBef>
                <a:spcPts val="248"/>
              </a:spcBef>
              <a:spcAft>
                <a:spcPts val="400"/>
              </a:spcAft>
            </a:pPr>
            <a:r>
              <a:rPr sz="1600" spc="-2" dirty="0" smtClean="0">
                <a:solidFill>
                  <a:srgbClr val="262C32"/>
                </a:solidFill>
                <a:latin typeface="Aptos"/>
                <a:cs typeface="Arial"/>
              </a:rPr>
              <a:t>único reanimador</a:t>
            </a:r>
            <a:r>
              <a:rPr sz="1600" spc="-2" dirty="0" smtClean="0">
                <a:solidFill>
                  <a:srgbClr val="262C32"/>
                </a:solidFill>
                <a:latin typeface="Aptos"/>
                <a:cs typeface="Arial"/>
              </a:rPr>
              <a:t>, </a:t>
            </a:r>
            <a:r>
              <a:rPr sz="1600" spc="-2" dirty="0" smtClean="0">
                <a:solidFill>
                  <a:srgbClr val="262C32"/>
                </a:solidFill>
                <a:latin typeface="Aptos"/>
                <a:cs typeface="Arial"/>
              </a:rPr>
              <a:t>en el adulto o niño (excluidos neonatos)</a:t>
            </a:r>
            <a:r>
              <a:rPr sz="1600" spc="-2" dirty="0" smtClean="0">
                <a:solidFill>
                  <a:srgbClr val="262C32"/>
                </a:solidFill>
                <a:latin typeface="Aptos"/>
                <a:cs typeface="Arial"/>
              </a:rPr>
              <a:t>, </a:t>
            </a:r>
            <a:r>
              <a:rPr sz="1600" spc="-2" dirty="0" smtClean="0">
                <a:solidFill>
                  <a:srgbClr val="262C32"/>
                </a:solidFill>
                <a:latin typeface="Aptos"/>
                <a:cs typeface="Arial"/>
              </a:rPr>
              <a:t>en intervenciones </a:t>
            </a:r>
            <a:endParaRPr sz="1000">
              <a:latin typeface="Arial"/>
              <a:cs typeface="Arial"/>
            </a:endParaRPr>
          </a:p>
          <a:p>
            <a:pPr marL="140716" marR="15240">
              <a:lnSpc>
                <a:spcPts val="1149"/>
              </a:lnSpc>
              <a:spcBef>
                <a:spcPts val="248"/>
              </a:spcBef>
              <a:spcAft>
                <a:spcPts val="400"/>
              </a:spcAft>
            </a:pPr>
            <a:r>
              <a:rPr sz="1600" spc="0" dirty="0" smtClean="0">
                <a:solidFill>
                  <a:srgbClr val="262C32"/>
                </a:solidFill>
                <a:latin typeface="Aptos"/>
                <a:cs typeface="Arial"/>
              </a:rPr>
              <a:t>extrahospitalarias y para todas las RCP de adultos</a:t>
            </a:r>
            <a:r>
              <a:rPr sz="1600" spc="0" dirty="0" smtClean="0">
                <a:solidFill>
                  <a:srgbClr val="262C32"/>
                </a:solidFill>
                <a:latin typeface="Aptos"/>
                <a:cs typeface="Arial"/>
              </a:rPr>
              <a:t>. </a:t>
            </a:r>
            <a:r>
              <a:rPr sz="1600" spc="0" dirty="0" smtClean="0">
                <a:solidFill>
                  <a:srgbClr val="262C32"/>
                </a:solidFill>
                <a:latin typeface="Aptos"/>
                <a:cs typeface="Arial"/>
              </a:rPr>
              <a:t>La relación única se </a:t>
            </a:r>
            <a:endParaRPr sz="1000">
              <a:latin typeface="Arial"/>
              <a:cs typeface="Arial"/>
            </a:endParaRPr>
          </a:p>
          <a:p>
            <a:pPr marL="140716" marR="15240">
              <a:lnSpc>
                <a:spcPts val="1149"/>
              </a:lnSpc>
              <a:spcBef>
                <a:spcPts val="248"/>
              </a:spcBef>
              <a:spcAft>
                <a:spcPts val="400"/>
              </a:spcAft>
            </a:pPr>
            <a:r>
              <a:rPr sz="1600" spc="-2" dirty="0" smtClean="0">
                <a:solidFill>
                  <a:srgbClr val="262C32"/>
                </a:solidFill>
                <a:latin typeface="Aptos"/>
                <a:cs typeface="Arial"/>
              </a:rPr>
              <a:t>justifica para simplificar su enseñanza</a:t>
            </a:r>
            <a:r>
              <a:rPr sz="1600" spc="-2" dirty="0" smtClean="0">
                <a:solidFill>
                  <a:srgbClr val="262C32"/>
                </a:solidFill>
                <a:latin typeface="Aptos"/>
                <a:cs typeface="Arial"/>
              </a:rPr>
              <a:t>, </a:t>
            </a:r>
            <a:r>
              <a:rPr sz="1600" spc="-2" dirty="0" smtClean="0">
                <a:solidFill>
                  <a:srgbClr val="262C32"/>
                </a:solidFill>
                <a:latin typeface="Aptos"/>
                <a:cs typeface="Arial"/>
              </a:rPr>
              <a:t>facilitar la memorización de la técnica</a:t>
            </a:r>
            <a:r>
              <a:rPr sz="1600" spc="-2" dirty="0" smtClean="0">
                <a:solidFill>
                  <a:srgbClr val="262C32"/>
                </a:solidFill>
                <a:latin typeface="Aptos"/>
                <a:cs typeface="Arial"/>
              </a:rPr>
              <a:t>, </a:t>
            </a:r>
            <a:endParaRPr sz="1000">
              <a:latin typeface="Arial"/>
              <a:cs typeface="Arial"/>
            </a:endParaRPr>
          </a:p>
          <a:p>
            <a:pPr marL="140716" marR="15240">
              <a:lnSpc>
                <a:spcPts val="1149"/>
              </a:lnSpc>
              <a:spcBef>
                <a:spcPts val="248"/>
              </a:spcBef>
              <a:spcAft>
                <a:spcPts val="400"/>
              </a:spcAft>
            </a:pPr>
            <a:r>
              <a:rPr sz="1600" spc="-1" dirty="0" smtClean="0">
                <a:solidFill>
                  <a:srgbClr val="262C32"/>
                </a:solidFill>
                <a:latin typeface="Aptos"/>
                <a:cs typeface="Arial"/>
              </a:rPr>
              <a:t>aumentar el número de compresiones administradas y disminuir la interrupción</a:t>
            </a:r>
            <a:endParaRPr sz="1000">
              <a:latin typeface="Arial"/>
              <a:cs typeface="Arial"/>
            </a:endParaRPr>
          </a:p>
          <a:p>
            <a:pPr marL="12700" marR="9205">
              <a:lnSpc>
                <a:spcPts val="1105"/>
              </a:lnSpc>
              <a:spcBef>
                <a:spcPts val="303"/>
              </a:spcBef>
              <a:spcAft>
                <a:spcPts val="400"/>
              </a:spcAft>
            </a:pPr>
            <a:r>
              <a:rPr sz="1600" spc="-207" dirty="0" smtClean="0">
                <a:solidFill>
                  <a:srgbClr val="262C32"/>
                </a:solidFill>
                <a:latin typeface="Aptos"/>
                <a:cs typeface="Times New Roman"/>
              </a:rPr>
              <a:t>1</a:t>
            </a:r>
            <a:r>
              <a:rPr sz="1600" spc="-92" dirty="0" smtClean="0">
                <a:solidFill>
                  <a:srgbClr val="262C32"/>
                </a:solidFill>
                <a:latin typeface="Aptos"/>
                <a:cs typeface="Times New Roman"/>
              </a:rPr>
              <a:t>a</a:t>
            </a:r>
            <a:r>
              <a:rPr sz="1600" spc="0" dirty="0" smtClean="0">
                <a:solidFill>
                  <a:srgbClr val="262C32"/>
                </a:solidFill>
                <a:latin typeface="Aptos"/>
                <a:cs typeface="Times New Roman"/>
              </a:rPr>
              <a:t>  </a:t>
            </a:r>
            <a:r>
              <a:rPr sz="1600" spc="25" dirty="0" smtClean="0">
                <a:solidFill>
                  <a:srgbClr val="262C32"/>
                </a:solidFill>
                <a:latin typeface="Aptos"/>
                <a:cs typeface="Times New Roman"/>
              </a:rPr>
              <a:t> </a:t>
            </a:r>
            <a:r>
              <a:rPr sz="1600" spc="-19" dirty="0" smtClean="0">
                <a:solidFill>
                  <a:srgbClr val="262C32"/>
                </a:solidFill>
                <a:latin typeface="Aptos"/>
                <a:cs typeface="Arial"/>
              </a:rPr>
              <a:t>d</a:t>
            </a:r>
            <a:r>
              <a:rPr sz="1600" spc="0" dirty="0" smtClean="0">
                <a:solidFill>
                  <a:srgbClr val="262C32"/>
                </a:solidFill>
                <a:latin typeface="Aptos"/>
                <a:cs typeface="Arial"/>
              </a:rPr>
              <a:t>e</a:t>
            </a:r>
            <a:r>
              <a:rPr sz="1600" spc="45" dirty="0" smtClean="0">
                <a:solidFill>
                  <a:srgbClr val="262C32"/>
                </a:solidFill>
                <a:latin typeface="Aptos"/>
                <a:cs typeface="Arial"/>
              </a:rPr>
              <a:t> </a:t>
            </a:r>
            <a:r>
              <a:rPr sz="1600" spc="-78" dirty="0" smtClean="0">
                <a:solidFill>
                  <a:srgbClr val="262C32"/>
                </a:solidFill>
                <a:latin typeface="Aptos"/>
                <a:cs typeface="Arial"/>
              </a:rPr>
              <a:t>l</a:t>
            </a:r>
            <a:r>
              <a:rPr sz="1600" spc="-3" dirty="0" smtClean="0">
                <a:solidFill>
                  <a:srgbClr val="262C32"/>
                </a:solidFill>
                <a:latin typeface="Aptos"/>
                <a:cs typeface="Arial"/>
              </a:rPr>
              <a:t>a</a:t>
            </a:r>
            <a:r>
              <a:rPr sz="1600" spc="0" dirty="0" smtClean="0">
                <a:solidFill>
                  <a:srgbClr val="262C32"/>
                </a:solidFill>
                <a:latin typeface="Aptos"/>
                <a:cs typeface="Arial"/>
              </a:rPr>
              <a:t>s</a:t>
            </a:r>
            <a:r>
              <a:rPr sz="1600" spc="84" dirty="0" smtClean="0">
                <a:solidFill>
                  <a:srgbClr val="262C32"/>
                </a:solidFill>
                <a:latin typeface="Aptos"/>
                <a:cs typeface="Arial"/>
              </a:rPr>
              <a:t> </a:t>
            </a:r>
            <a:r>
              <a:rPr sz="1600" spc="-88" dirty="0" smtClean="0">
                <a:solidFill>
                  <a:srgbClr val="262C32"/>
                </a:solidFill>
                <a:latin typeface="Aptos"/>
                <a:cs typeface="Arial"/>
              </a:rPr>
              <a:t>m</a:t>
            </a:r>
            <a:r>
              <a:rPr sz="1600" spc="-7" dirty="0" smtClean="0">
                <a:solidFill>
                  <a:srgbClr val="262C32"/>
                </a:solidFill>
                <a:latin typeface="Aptos"/>
                <a:cs typeface="Arial"/>
              </a:rPr>
              <a:t>i</a:t>
            </a:r>
            <a:r>
              <a:rPr sz="1600" spc="30" dirty="0" smtClean="0">
                <a:solidFill>
                  <a:srgbClr val="262C32"/>
                </a:solidFill>
                <a:latin typeface="Aptos"/>
                <a:cs typeface="Arial"/>
              </a:rPr>
              <a:t>s</a:t>
            </a:r>
            <a:r>
              <a:rPr sz="1600" spc="-18" dirty="0" smtClean="0">
                <a:solidFill>
                  <a:srgbClr val="262C32"/>
                </a:solidFill>
                <a:latin typeface="Aptos"/>
                <a:cs typeface="Arial"/>
              </a:rPr>
              <a:t>m</a:t>
            </a:r>
            <a:r>
              <a:rPr sz="1600" spc="-3" dirty="0" smtClean="0">
                <a:solidFill>
                  <a:srgbClr val="262C32"/>
                </a:solidFill>
                <a:latin typeface="Aptos"/>
                <a:cs typeface="Arial"/>
              </a:rPr>
              <a:t>a</a:t>
            </a:r>
            <a:r>
              <a:rPr sz="1600" spc="30" dirty="0" smtClean="0">
                <a:solidFill>
                  <a:srgbClr val="262C32"/>
                </a:solidFill>
                <a:latin typeface="Aptos"/>
                <a:cs typeface="Arial"/>
              </a:rPr>
              <a:t>s</a:t>
            </a:r>
            <a:r>
              <a:rPr sz="1600" spc="-102" dirty="0" smtClean="0">
                <a:solidFill>
                  <a:srgbClr val="262C32"/>
                </a:solidFill>
                <a:latin typeface="Aptos"/>
                <a:cs typeface="Arial"/>
              </a:rPr>
              <a:t>.</a:t>
            </a:r>
            <a:endParaRPr sz="1000">
              <a:latin typeface="Arial"/>
              <a:cs typeface="Arial"/>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10" name="object 10"/>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9" name="object 9"/>
          <p:cNvSpPr txBox="1"/>
          <p:nvPr/>
        </p:nvSpPr>
        <p:spPr>
          <a:xfrm>
            <a:off x="3929643" y="1462538"/>
            <a:ext cx="3669618" cy="241300"/>
          </a:xfrm>
          <a:prstGeom prst="rect">
            <a:avLst/>
          </a:prstGeom>
        </p:spPr>
        <p:txBody>
          <a:bodyPr wrap="square" lIns="0" tIns="11652" rIns="0" bIns="0" rtlCol="0">
            <a:noAutofit/>
          </a:bodyPr>
          <a:lstStyle/>
          <a:p>
            <a:pPr marL="12700">
              <a:lnSpc>
                <a:spcPts val="1835"/>
              </a:lnSpc>
              <a:spcAft>
                <a:spcPts val="300"/>
              </a:spcAft>
            </a:pPr>
            <a:r>
              <a:rPr sz="1700" b="1" spc="-184" dirty="0" smtClean="0">
                <a:solidFill>
                  <a:srgbClr val="1E374E"/>
                </a:solidFill>
                <a:latin typeface="Aptos"/>
                <a:cs typeface="Times New Roman"/>
              </a:rPr>
              <a:t>A</a:t>
            </a:r>
            <a:r>
              <a:rPr sz="1700" b="1" spc="-67" dirty="0" smtClean="0">
                <a:solidFill>
                  <a:srgbClr val="1E374E"/>
                </a:solidFill>
                <a:latin typeface="Aptos"/>
                <a:cs typeface="Times New Roman"/>
              </a:rPr>
              <a:t>l</a:t>
            </a:r>
            <a:r>
              <a:rPr sz="1700" b="1" spc="-127" dirty="0" smtClean="0">
                <a:solidFill>
                  <a:srgbClr val="1E374E"/>
                </a:solidFill>
                <a:latin typeface="Aptos"/>
                <a:cs typeface="Times New Roman"/>
              </a:rPr>
              <a:t>go</a:t>
            </a:r>
            <a:r>
              <a:rPr sz="1700" b="1" spc="-108" dirty="0" smtClean="0">
                <a:solidFill>
                  <a:srgbClr val="1E374E"/>
                </a:solidFill>
                <a:latin typeface="Aptos"/>
                <a:cs typeface="Times New Roman"/>
              </a:rPr>
              <a:t>r</a:t>
            </a:r>
            <a:r>
              <a:rPr sz="1700" b="1" spc="-75" dirty="0" smtClean="0">
                <a:solidFill>
                  <a:srgbClr val="1E374E"/>
                </a:solidFill>
                <a:latin typeface="Aptos"/>
                <a:cs typeface="Times New Roman"/>
              </a:rPr>
              <a:t>i</a:t>
            </a:r>
            <a:r>
              <a:rPr sz="1700" b="1" spc="-78" dirty="0" smtClean="0">
                <a:solidFill>
                  <a:srgbClr val="1E374E"/>
                </a:solidFill>
                <a:latin typeface="Aptos"/>
                <a:cs typeface="Times New Roman"/>
              </a:rPr>
              <a:t>t</a:t>
            </a:r>
            <a:r>
              <a:rPr sz="1700" b="1" spc="-214" dirty="0" smtClean="0">
                <a:solidFill>
                  <a:srgbClr val="1E374E"/>
                </a:solidFill>
                <a:latin typeface="Aptos"/>
                <a:cs typeface="Times New Roman"/>
              </a:rPr>
              <a:t>m</a:t>
            </a:r>
            <a:r>
              <a:rPr sz="1700" b="1" spc="-135" dirty="0" smtClean="0">
                <a:solidFill>
                  <a:srgbClr val="1E374E"/>
                </a:solidFill>
                <a:latin typeface="Aptos"/>
                <a:cs typeface="Times New Roman"/>
              </a:rPr>
              <a:t>o</a:t>
            </a:r>
            <a:r>
              <a:rPr sz="1700" b="1" spc="-67" dirty="0" smtClean="0">
                <a:solidFill>
                  <a:srgbClr val="1E374E"/>
                </a:solidFill>
                <a:latin typeface="Aptos"/>
                <a:cs typeface="Times New Roman"/>
              </a:rPr>
              <a:t>  </a:t>
            </a:r>
            <a:r>
              <a:rPr sz="1700" b="1" spc="-62" dirty="0" smtClean="0">
                <a:solidFill>
                  <a:srgbClr val="1E374E"/>
                </a:solidFill>
                <a:latin typeface="Aptos"/>
                <a:cs typeface="Times New Roman"/>
              </a:rPr>
              <a:t> </a:t>
            </a:r>
            <a:r>
              <a:rPr sz="1700" b="1" spc="-143" dirty="0" smtClean="0">
                <a:solidFill>
                  <a:srgbClr val="1E374E"/>
                </a:solidFill>
                <a:latin typeface="Aptos"/>
                <a:cs typeface="Times New Roman"/>
              </a:rPr>
              <a:t>S</a:t>
            </a:r>
            <a:r>
              <a:rPr sz="1700" b="1" spc="-184" dirty="0" smtClean="0">
                <a:solidFill>
                  <a:srgbClr val="1E374E"/>
                </a:solidFill>
                <a:latin typeface="Aptos"/>
                <a:cs typeface="Times New Roman"/>
              </a:rPr>
              <a:t>V</a:t>
            </a:r>
            <a:r>
              <a:rPr sz="1700" b="1" spc="-181" dirty="0" smtClean="0">
                <a:solidFill>
                  <a:srgbClr val="1E374E"/>
                </a:solidFill>
                <a:latin typeface="Aptos"/>
                <a:cs typeface="Times New Roman"/>
              </a:rPr>
              <a:t>B</a:t>
            </a:r>
            <a:r>
              <a:rPr sz="1700" b="1" spc="-51" dirty="0" smtClean="0">
                <a:solidFill>
                  <a:srgbClr val="1E374E"/>
                </a:solidFill>
                <a:latin typeface="Aptos"/>
                <a:cs typeface="Times New Roman"/>
              </a:rPr>
              <a:t> </a:t>
            </a:r>
            <a:r>
              <a:rPr sz="1700" b="1" spc="-386" dirty="0" smtClean="0">
                <a:solidFill>
                  <a:srgbClr val="1E374E"/>
                </a:solidFill>
                <a:latin typeface="Aptos"/>
                <a:cs typeface="Times New Roman"/>
              </a:rPr>
              <a:t>U</a:t>
            </a:r>
            <a:r>
              <a:rPr sz="1700" b="1" spc="-8" dirty="0" smtClean="0">
                <a:solidFill>
                  <a:srgbClr val="1E374E"/>
                </a:solidFill>
                <a:latin typeface="Aptos"/>
                <a:cs typeface="Times New Roman"/>
              </a:rPr>
              <a:t>n</a:t>
            </a:r>
            <a:r>
              <a:rPr sz="1700" b="1" spc="9" dirty="0" smtClean="0">
                <a:solidFill>
                  <a:srgbClr val="1E374E"/>
                </a:solidFill>
                <a:latin typeface="Aptos"/>
                <a:cs typeface="Times New Roman"/>
              </a:rPr>
              <a:t>i</a:t>
            </a:r>
            <a:r>
              <a:rPr sz="1700" b="1" spc="-83" dirty="0" smtClean="0">
                <a:solidFill>
                  <a:srgbClr val="1E374E"/>
                </a:solidFill>
                <a:latin typeface="Aptos"/>
                <a:cs typeface="Times New Roman"/>
              </a:rPr>
              <a:t>v</a:t>
            </a:r>
            <a:r>
              <a:rPr sz="1700" b="1" spc="-36" dirty="0" smtClean="0">
                <a:solidFill>
                  <a:srgbClr val="1E374E"/>
                </a:solidFill>
                <a:latin typeface="Aptos"/>
                <a:cs typeface="Times New Roman"/>
              </a:rPr>
              <a:t>e</a:t>
            </a:r>
            <a:r>
              <a:rPr sz="1700" b="1" spc="-150" dirty="0" smtClean="0">
                <a:solidFill>
                  <a:srgbClr val="1E374E"/>
                </a:solidFill>
                <a:latin typeface="Aptos"/>
                <a:cs typeface="Times New Roman"/>
              </a:rPr>
              <a:t>r</a:t>
            </a:r>
            <a:r>
              <a:rPr sz="1700" b="1" spc="-37" dirty="0" smtClean="0">
                <a:solidFill>
                  <a:srgbClr val="1E374E"/>
                </a:solidFill>
                <a:latin typeface="Aptos"/>
                <a:cs typeface="Times New Roman"/>
              </a:rPr>
              <a:t>s</a:t>
            </a:r>
            <a:r>
              <a:rPr sz="1700" b="1" spc="-36" dirty="0" smtClean="0">
                <a:solidFill>
                  <a:srgbClr val="1E374E"/>
                </a:solidFill>
                <a:latin typeface="Aptos"/>
                <a:cs typeface="Times New Roman"/>
              </a:rPr>
              <a:t>a</a:t>
            </a:r>
            <a:r>
              <a:rPr sz="1700" b="1" spc="-23" dirty="0" smtClean="0">
                <a:solidFill>
                  <a:srgbClr val="1E374E"/>
                </a:solidFill>
                <a:latin typeface="Aptos"/>
                <a:cs typeface="Times New Roman"/>
              </a:rPr>
              <a:t>l</a:t>
            </a:r>
            <a:endParaRPr sz="1700">
              <a:latin typeface="Times New Roman"/>
              <a:cs typeface="Times New Roman"/>
            </a:endParaRPr>
          </a:p>
        </p:txBody>
      </p:sp>
      <p:sp>
        <p:nvSpPr>
          <p:cNvPr id="8" name="object 8"/>
          <p:cNvSpPr txBox="1"/>
          <p:nvPr/>
        </p:nvSpPr>
        <p:spPr>
          <a:xfrm>
            <a:off x="4740470" y="1905574"/>
            <a:ext cx="2195542" cy="1099967"/>
          </a:xfrm>
          <a:prstGeom prst="rect">
            <a:avLst/>
          </a:prstGeom>
        </p:spPr>
        <p:txBody>
          <a:bodyPr wrap="square" lIns="0" tIns="11017" rIns="0" bIns="0" rtlCol="0">
            <a:noAutofit/>
          </a:bodyPr>
          <a:lstStyle/>
          <a:p>
            <a:pPr marL="557784" marR="571402" algn="ctr">
              <a:lnSpc>
                <a:spcPts val="1735"/>
              </a:lnSpc>
              <a:spcAft>
                <a:spcPts val="300"/>
              </a:spcAft>
            </a:pPr>
            <a:r>
              <a:rPr sz="1600" b="1" spc="-63" dirty="0" smtClean="0">
                <a:solidFill>
                  <a:srgbClr val="1E374E"/>
                </a:solidFill>
                <a:latin typeface="Aptos"/>
                <a:cs typeface="Times New Roman"/>
              </a:rPr>
              <a:t>T</a:t>
            </a:r>
            <a:endParaRPr sz="1600">
              <a:latin typeface="Times New Roman"/>
              <a:cs typeface="Times New Roman"/>
            </a:endParaRPr>
          </a:p>
          <a:p>
            <a:pPr marL="115443" marR="145275" algn="ctr">
              <a:lnSpc>
                <a:spcPct val="95825"/>
              </a:lnSpc>
              <a:spcBef>
                <a:spcPts val="1197"/>
              </a:spcBef>
              <a:spcAft>
                <a:spcPts val="300"/>
              </a:spcAft>
            </a:pPr>
            <a:r>
              <a:rPr sz="1600" b="1" spc="42" dirty="0" smtClean="0">
                <a:solidFill>
                  <a:srgbClr val="1E374E"/>
                </a:solidFill>
                <a:latin typeface="Aptos"/>
                <a:cs typeface="Arial"/>
              </a:rPr>
              <a:t>¿Inconsciente?</a:t>
            </a:r>
            <a:endParaRPr sz="1000">
              <a:latin typeface="Arial"/>
              <a:cs typeface="Arial"/>
            </a:endParaRPr>
          </a:p>
          <a:p>
            <a:pPr marL="557784" marR="571402" algn="ctr">
              <a:lnSpc>
                <a:spcPct val="95825"/>
              </a:lnSpc>
              <a:spcBef>
                <a:spcPts val="694"/>
              </a:spcBef>
              <a:spcAft>
                <a:spcPts val="300"/>
              </a:spcAft>
            </a:pPr>
            <a:r>
              <a:rPr sz="1600" b="1" spc="-63" dirty="0" smtClean="0">
                <a:solidFill>
                  <a:srgbClr val="1E374E"/>
                </a:solidFill>
                <a:latin typeface="Aptos"/>
                <a:cs typeface="Times New Roman"/>
              </a:rPr>
              <a:t>T</a:t>
            </a:r>
            <a:endParaRPr sz="1600">
              <a:latin typeface="Times New Roman"/>
              <a:cs typeface="Times New Roman"/>
            </a:endParaRPr>
          </a:p>
          <a:p>
            <a:pPr algn="ctr">
              <a:lnSpc>
                <a:spcPct val="95825"/>
              </a:lnSpc>
              <a:spcBef>
                <a:spcPts val="731"/>
              </a:spcBef>
              <a:spcAft>
                <a:spcPts val="300"/>
              </a:spcAft>
            </a:pPr>
            <a:r>
              <a:rPr sz="1600" spc="10" dirty="0" smtClean="0" b="1">
                <a:solidFill>
                  <a:srgbClr val="1E374E"/>
                </a:solidFill>
                <a:latin typeface="Aptos"/>
                <a:cs typeface="Arial"/>
              </a:rPr>
              <a:t>¡Grite pidiendo ayuda!</a:t>
            </a:r>
            <a:endParaRPr sz="1000">
              <a:latin typeface="Arial"/>
              <a:cs typeface="Arial"/>
            </a:endParaRPr>
          </a:p>
        </p:txBody>
      </p:sp>
      <p:sp>
        <p:nvSpPr>
          <p:cNvPr id="7" name="object 7"/>
          <p:cNvSpPr txBox="1"/>
          <p:nvPr/>
        </p:nvSpPr>
        <p:spPr>
          <a:xfrm>
            <a:off x="5077039" y="3118678"/>
            <a:ext cx="1501643" cy="478175"/>
          </a:xfrm>
          <a:prstGeom prst="rect">
            <a:avLst/>
          </a:prstGeom>
        </p:spPr>
        <p:txBody>
          <a:bodyPr wrap="square" lIns="0" tIns="11017" rIns="0" bIns="0" rtlCol="0">
            <a:noAutofit/>
          </a:bodyPr>
          <a:lstStyle/>
          <a:p>
            <a:pPr marL="356616" marR="357827" algn="ctr">
              <a:lnSpc>
                <a:spcPts val="1735"/>
              </a:lnSpc>
              <a:spcAft>
                <a:spcPts val="300"/>
              </a:spcAft>
            </a:pPr>
            <a:r>
              <a:rPr sz="1792" b="1" spc="-63" dirty="0" smtClean="0">
                <a:solidFill>
                  <a:srgbClr val="262C32"/>
                </a:solidFill>
                <a:latin typeface="Aptos"/>
                <a:cs typeface="Times New Roman"/>
              </a:rPr>
              <a:t>T</a:t>
            </a:r>
            <a:endParaRPr sz="1600">
              <a:latin typeface="Times New Roman"/>
              <a:cs typeface="Times New Roman"/>
            </a:endParaRPr>
          </a:p>
          <a:p>
            <a:pPr algn="ctr">
              <a:lnSpc>
                <a:spcPct val="95825"/>
              </a:lnSpc>
              <a:spcBef>
                <a:spcPts val="717"/>
              </a:spcBef>
              <a:spcAft>
                <a:spcPts val="300"/>
              </a:spcAft>
            </a:pPr>
            <a:r>
              <a:rPr sz="1200" spc="16" dirty="0" smtClean="0">
                <a:solidFill>
                  <a:srgbClr val="262C32"/>
                </a:solidFill>
                <a:latin typeface="Aptos"/>
                <a:cs typeface="Arial"/>
              </a:rPr>
              <a:t>Abrir vía aérea</a:t>
            </a:r>
            <a:endParaRPr sz="1000">
              <a:latin typeface="Arial"/>
              <a:cs typeface="Arial"/>
            </a:endParaRPr>
          </a:p>
        </p:txBody>
      </p:sp>
      <p:sp>
        <p:nvSpPr>
          <p:cNvPr id="6" name="object 6"/>
          <p:cNvSpPr txBox="1"/>
          <p:nvPr/>
        </p:nvSpPr>
        <p:spPr>
          <a:xfrm>
            <a:off x="4398801" y="3706942"/>
            <a:ext cx="2854933" cy="484271"/>
          </a:xfrm>
          <a:prstGeom prst="rect">
            <a:avLst/>
          </a:prstGeom>
        </p:spPr>
        <p:txBody>
          <a:bodyPr wrap="square" lIns="0" tIns="11017" rIns="0" bIns="0" rtlCol="0">
            <a:noAutofit/>
          </a:bodyPr>
          <a:lstStyle/>
          <a:p>
            <a:pPr marL="762000" marR="761306" algn="ctr">
              <a:lnSpc>
                <a:spcPts val="1735"/>
              </a:lnSpc>
              <a:spcAft>
                <a:spcPts val="300"/>
              </a:spcAft>
            </a:pPr>
            <a:r>
              <a:rPr sz="1792" b="1" spc="-63" dirty="0" smtClean="0">
                <a:solidFill>
                  <a:srgbClr val="262C32"/>
                </a:solidFill>
                <a:latin typeface="Aptos"/>
                <a:cs typeface="Times New Roman"/>
              </a:rPr>
              <a:t>T</a:t>
            </a:r>
            <a:endParaRPr sz="1600">
              <a:latin typeface="Times New Roman"/>
              <a:cs typeface="Times New Roman"/>
            </a:endParaRPr>
          </a:p>
          <a:p>
            <a:pPr algn="ctr">
              <a:lnSpc>
                <a:spcPct val="95825"/>
              </a:lnSpc>
              <a:spcBef>
                <a:spcPts val="765"/>
              </a:spcBef>
              <a:spcAft>
                <a:spcPts val="300"/>
              </a:spcAft>
            </a:pPr>
            <a:r>
              <a:rPr sz="1200" b="1" spc="18" dirty="0" smtClean="0">
                <a:solidFill>
                  <a:srgbClr val="262C32"/>
                </a:solidFill>
                <a:latin typeface="Aptos"/>
                <a:cs typeface="Arial"/>
              </a:rPr>
              <a:t>¿No respira normalmente?</a:t>
            </a:r>
            <a:endParaRPr sz="1000">
              <a:latin typeface="Arial"/>
              <a:cs typeface="Arial"/>
            </a:endParaRPr>
          </a:p>
        </p:txBody>
      </p:sp>
      <p:sp>
        <p:nvSpPr>
          <p:cNvPr id="5" name="object 5"/>
          <p:cNvSpPr txBox="1"/>
          <p:nvPr/>
        </p:nvSpPr>
        <p:spPr>
          <a:xfrm>
            <a:off x="5153531" y="4319590"/>
            <a:ext cx="1378131" cy="526943"/>
          </a:xfrm>
          <a:prstGeom prst="rect">
            <a:avLst/>
          </a:prstGeom>
        </p:spPr>
        <p:txBody>
          <a:bodyPr wrap="square" lIns="0" tIns="11017" rIns="0" bIns="0" rtlCol="0">
            <a:noAutofit/>
          </a:bodyPr>
          <a:lstStyle/>
          <a:p>
            <a:pPr marL="320040" marR="323287" algn="ctr">
              <a:lnSpc>
                <a:spcPts val="1735"/>
              </a:lnSpc>
              <a:spcAft>
                <a:spcPts val="300"/>
              </a:spcAft>
            </a:pPr>
            <a:r>
              <a:rPr sz="1792" b="1" spc="-85" dirty="0" smtClean="0">
                <a:solidFill>
                  <a:srgbClr val="262C32"/>
                </a:solidFill>
                <a:latin typeface="Aptos"/>
                <a:cs typeface="Times New Roman"/>
              </a:rPr>
              <a:t>T</a:t>
            </a:r>
            <a:endParaRPr sz="1600">
              <a:latin typeface="Times New Roman"/>
              <a:cs typeface="Times New Roman"/>
            </a:endParaRPr>
          </a:p>
          <a:p>
            <a:pPr algn="ctr">
              <a:lnSpc>
                <a:spcPct val="95825"/>
              </a:lnSpc>
              <a:spcBef>
                <a:spcPts val="1101"/>
              </a:spcBef>
              <a:spcAft>
                <a:spcPts val="300"/>
              </a:spcAft>
            </a:pPr>
            <a:r>
              <a:rPr sz="1200" spc="11" dirty="0" smtClean="0">
                <a:solidFill>
                  <a:srgbClr val="262C32"/>
                </a:solidFill>
                <a:latin typeface="Aptos"/>
                <a:cs typeface="Arial"/>
              </a:rPr>
              <a:t>Llamar al </a:t>
            </a:r>
            <a:r>
              <a:rPr sz="1200" b="1" spc="11" dirty="0" smtClean="0">
                <a:solidFill>
                  <a:srgbClr val="262C32"/>
                </a:solidFill>
                <a:latin typeface="Aptos"/>
                <a:cs typeface="Arial"/>
              </a:rPr>
              <a:t>112</a:t>
            </a:r>
            <a:endParaRPr sz="1000">
              <a:latin typeface="Arial"/>
              <a:cs typeface="Arial"/>
            </a:endParaRPr>
          </a:p>
        </p:txBody>
      </p:sp>
      <p:sp>
        <p:nvSpPr>
          <p:cNvPr id="4" name="object 4"/>
          <p:cNvSpPr txBox="1"/>
          <p:nvPr/>
        </p:nvSpPr>
        <p:spPr>
          <a:xfrm>
            <a:off x="4087727" y="4965766"/>
            <a:ext cx="3546514" cy="465983"/>
          </a:xfrm>
          <a:prstGeom prst="rect">
            <a:avLst/>
          </a:prstGeom>
        </p:spPr>
        <p:txBody>
          <a:bodyPr wrap="square" lIns="0" tIns="11017" rIns="0" bIns="0" rtlCol="0">
            <a:noAutofit/>
          </a:bodyPr>
          <a:lstStyle/>
          <a:p>
            <a:pPr marL="960119" marR="976545" algn="ctr">
              <a:lnSpc>
                <a:spcPts val="1735"/>
              </a:lnSpc>
              <a:spcAft>
                <a:spcPts val="300"/>
              </a:spcAft>
            </a:pPr>
            <a:r>
              <a:rPr sz="1792" b="1" spc="-63" dirty="0" smtClean="0">
                <a:solidFill>
                  <a:srgbClr val="262C32"/>
                </a:solidFill>
                <a:latin typeface="Aptos"/>
                <a:cs typeface="Times New Roman"/>
              </a:rPr>
              <a:t>T</a:t>
            </a:r>
            <a:endParaRPr sz="1600">
              <a:latin typeface="Times New Roman"/>
              <a:cs typeface="Times New Roman"/>
            </a:endParaRPr>
          </a:p>
          <a:p>
            <a:pPr algn="ctr">
              <a:lnSpc>
                <a:spcPct val="95825"/>
              </a:lnSpc>
              <a:spcBef>
                <a:spcPts val="621"/>
              </a:spcBef>
              <a:spcAft>
                <a:spcPts val="300"/>
              </a:spcAft>
            </a:pPr>
            <a:r>
              <a:rPr sz="1200" spc="9" dirty="0" smtClean="0">
                <a:solidFill>
                  <a:srgbClr val="262C32"/>
                </a:solidFill>
                <a:latin typeface="Aptos"/>
                <a:cs typeface="Arial"/>
              </a:rPr>
              <a:t>Realizar 30 compresiones  torácicas</a:t>
            </a:r>
            <a:endParaRPr sz="1000">
              <a:latin typeface="Arial"/>
              <a:cs typeface="Arial"/>
            </a:endParaRPr>
          </a:p>
        </p:txBody>
      </p:sp>
      <p:sp>
        <p:nvSpPr>
          <p:cNvPr id="3" name="object 3"/>
          <p:cNvSpPr txBox="1"/>
          <p:nvPr/>
        </p:nvSpPr>
        <p:spPr>
          <a:xfrm>
            <a:off x="4123424" y="5563174"/>
            <a:ext cx="3433731" cy="645815"/>
          </a:xfrm>
          <a:prstGeom prst="rect">
            <a:avLst/>
          </a:prstGeom>
        </p:spPr>
        <p:txBody>
          <a:bodyPr wrap="square" lIns="0" tIns="11017" rIns="0" bIns="0" rtlCol="0">
            <a:noAutofit/>
          </a:bodyPr>
          <a:lstStyle/>
          <a:p>
            <a:pPr marL="938784" marR="930470" algn="ctr">
              <a:lnSpc>
                <a:spcPts val="1735"/>
              </a:lnSpc>
              <a:spcAft>
                <a:spcPts val="300"/>
              </a:spcAft>
            </a:pPr>
            <a:r>
              <a:rPr sz="1792" b="1" spc="-63" dirty="0" smtClean="0">
                <a:solidFill>
                  <a:srgbClr val="262C32"/>
                </a:solidFill>
                <a:latin typeface="Aptos"/>
                <a:cs typeface="Times New Roman"/>
              </a:rPr>
              <a:t>T</a:t>
            </a:r>
            <a:endParaRPr sz="1600">
              <a:latin typeface="Times New Roman"/>
              <a:cs typeface="Times New Roman"/>
            </a:endParaRPr>
          </a:p>
          <a:p>
            <a:pPr marL="1747" marR="1747" algn="ctr">
              <a:lnSpc>
                <a:spcPts val="1490"/>
              </a:lnSpc>
              <a:spcBef>
                <a:spcPts val="367"/>
              </a:spcBef>
              <a:spcAft>
                <a:spcPts val="300"/>
              </a:spcAft>
            </a:pPr>
            <a:r>
              <a:rPr sz="1200" spc="-4" dirty="0" smtClean="0">
                <a:solidFill>
                  <a:srgbClr val="262C32"/>
                </a:solidFill>
                <a:latin typeface="Aptos"/>
                <a:cs typeface="Arial"/>
              </a:rPr>
              <a:t>A</a:t>
            </a:r>
            <a:r>
              <a:rPr sz="1200" spc="0" dirty="0" smtClean="0">
                <a:solidFill>
                  <a:srgbClr val="262C32"/>
                </a:solidFill>
                <a:latin typeface="Aptos"/>
                <a:cs typeface="Arial"/>
              </a:rPr>
              <a:t>lt</a:t>
            </a:r>
            <a:r>
              <a:rPr sz="1200" spc="-4" dirty="0" smtClean="0">
                <a:solidFill>
                  <a:srgbClr val="262C32"/>
                </a:solidFill>
                <a:latin typeface="Aptos"/>
                <a:cs typeface="Arial"/>
              </a:rPr>
              <a:t>e</a:t>
            </a:r>
            <a:r>
              <a:rPr sz="1200" spc="0" dirty="0" smtClean="0">
                <a:solidFill>
                  <a:srgbClr val="262C32"/>
                </a:solidFill>
                <a:latin typeface="Aptos"/>
                <a:cs typeface="Arial"/>
              </a:rPr>
              <a:t>r</a:t>
            </a:r>
            <a:r>
              <a:rPr sz="1200" spc="-4" dirty="0" smtClean="0">
                <a:solidFill>
                  <a:srgbClr val="262C32"/>
                </a:solidFill>
                <a:latin typeface="Aptos"/>
                <a:cs typeface="Arial"/>
              </a:rPr>
              <a:t>na</a:t>
            </a:r>
            <a:r>
              <a:rPr sz="1200" spc="0" dirty="0" smtClean="0">
                <a:solidFill>
                  <a:srgbClr val="262C32"/>
                </a:solidFill>
                <a:latin typeface="Aptos"/>
                <a:cs typeface="Arial"/>
              </a:rPr>
              <a:t>r</a:t>
            </a:r>
            <a:r>
              <a:rPr sz="1200" spc="201" dirty="0" smtClean="0">
                <a:solidFill>
                  <a:srgbClr val="262C32"/>
                </a:solidFill>
                <a:latin typeface="Aptos"/>
                <a:cs typeface="Arial"/>
              </a:rPr>
              <a:t> </a:t>
            </a:r>
            <a:r>
              <a:rPr sz="1200" spc="0" dirty="0" smtClean="0">
                <a:solidFill>
                  <a:srgbClr val="262C32"/>
                </a:solidFill>
                <a:latin typeface="Aptos"/>
                <a:cs typeface="Arial"/>
              </a:rPr>
              <a:t>2</a:t>
            </a:r>
            <a:r>
              <a:rPr sz="1200" spc="29" dirty="0" smtClean="0">
                <a:solidFill>
                  <a:srgbClr val="262C32"/>
                </a:solidFill>
                <a:latin typeface="Aptos"/>
                <a:cs typeface="Arial"/>
              </a:rPr>
              <a:t> </a:t>
            </a:r>
            <a:r>
              <a:rPr sz="1200" spc="0" dirty="0" smtClean="0">
                <a:solidFill>
                  <a:srgbClr val="262C32"/>
                </a:solidFill>
                <a:latin typeface="Aptos"/>
                <a:cs typeface="Arial"/>
              </a:rPr>
              <a:t>ve</a:t>
            </a:r>
            <a:r>
              <a:rPr sz="1200" spc="-4" dirty="0" smtClean="0">
                <a:solidFill>
                  <a:srgbClr val="262C32"/>
                </a:solidFill>
                <a:latin typeface="Aptos"/>
                <a:cs typeface="Arial"/>
              </a:rPr>
              <a:t>n</a:t>
            </a:r>
            <a:r>
              <a:rPr sz="1200" spc="0" dirty="0" smtClean="0">
                <a:solidFill>
                  <a:srgbClr val="262C32"/>
                </a:solidFill>
                <a:latin typeface="Aptos"/>
                <a:cs typeface="Arial"/>
              </a:rPr>
              <a:t>til</a:t>
            </a:r>
            <a:r>
              <a:rPr sz="1200" spc="-4" dirty="0" smtClean="0">
                <a:solidFill>
                  <a:srgbClr val="262C32"/>
                </a:solidFill>
                <a:latin typeface="Aptos"/>
                <a:cs typeface="Arial"/>
              </a:rPr>
              <a:t>a</a:t>
            </a:r>
            <a:r>
              <a:rPr sz="1200" spc="0" dirty="0" smtClean="0">
                <a:solidFill>
                  <a:srgbClr val="262C32"/>
                </a:solidFill>
                <a:latin typeface="Aptos"/>
                <a:cs typeface="Arial"/>
              </a:rPr>
              <a:t>c</a:t>
            </a:r>
            <a:r>
              <a:rPr sz="1200" spc="-4" dirty="0" smtClean="0">
                <a:solidFill>
                  <a:srgbClr val="262C32"/>
                </a:solidFill>
                <a:latin typeface="Aptos"/>
                <a:cs typeface="Arial"/>
              </a:rPr>
              <a:t>ion</a:t>
            </a:r>
            <a:r>
              <a:rPr sz="1200" spc="0" dirty="0" smtClean="0">
                <a:solidFill>
                  <a:srgbClr val="262C32"/>
                </a:solidFill>
                <a:latin typeface="Aptos"/>
                <a:cs typeface="Arial"/>
              </a:rPr>
              <a:t>es </a:t>
            </a:r>
            <a:r>
              <a:rPr sz="1200" spc="36" dirty="0" smtClean="0">
                <a:solidFill>
                  <a:srgbClr val="262C32"/>
                </a:solidFill>
                <a:latin typeface="Aptos"/>
                <a:cs typeface="Arial"/>
              </a:rPr>
              <a:t> </a:t>
            </a:r>
            <a:r>
              <a:rPr sz="1200" spc="0" dirty="0" smtClean="0">
                <a:solidFill>
                  <a:srgbClr val="262C32"/>
                </a:solidFill>
                <a:latin typeface="Aptos"/>
                <a:cs typeface="Arial"/>
              </a:rPr>
              <a:t>de</a:t>
            </a:r>
            <a:r>
              <a:rPr sz="1200" spc="102" dirty="0" smtClean="0">
                <a:solidFill>
                  <a:srgbClr val="262C32"/>
                </a:solidFill>
                <a:latin typeface="Aptos"/>
                <a:cs typeface="Arial"/>
              </a:rPr>
              <a:t> </a:t>
            </a:r>
            <a:r>
              <a:rPr sz="1200" spc="-43" dirty="0" smtClean="0">
                <a:solidFill>
                  <a:srgbClr val="262C32"/>
                </a:solidFill>
                <a:latin typeface="Aptos"/>
                <a:cs typeface="Arial"/>
              </a:rPr>
              <a:t>r</a:t>
            </a:r>
            <a:r>
              <a:rPr sz="1200" spc="-4" dirty="0" smtClean="0">
                <a:solidFill>
                  <a:srgbClr val="262C32"/>
                </a:solidFill>
                <a:latin typeface="Aptos"/>
                <a:cs typeface="Arial"/>
              </a:rPr>
              <a:t>e</a:t>
            </a:r>
            <a:r>
              <a:rPr sz="1200" spc="29" dirty="0" smtClean="0">
                <a:solidFill>
                  <a:srgbClr val="262C32"/>
                </a:solidFill>
                <a:latin typeface="Aptos"/>
                <a:cs typeface="Arial"/>
              </a:rPr>
              <a:t>sc</a:t>
            </a:r>
            <a:r>
              <a:rPr sz="1200" spc="-4" dirty="0" smtClean="0">
                <a:solidFill>
                  <a:srgbClr val="262C32"/>
                </a:solidFill>
                <a:latin typeface="Aptos"/>
                <a:cs typeface="Arial"/>
              </a:rPr>
              <a:t>a</a:t>
            </a:r>
            <a:r>
              <a:rPr sz="1200" spc="59" dirty="0" smtClean="0">
                <a:solidFill>
                  <a:srgbClr val="262C32"/>
                </a:solidFill>
                <a:latin typeface="Aptos"/>
                <a:cs typeface="Arial"/>
              </a:rPr>
              <a:t>t</a:t>
            </a:r>
            <a:r>
              <a:rPr sz="1200" spc="-27" dirty="0" smtClean="0">
                <a:solidFill>
                  <a:srgbClr val="262C32"/>
                </a:solidFill>
                <a:latin typeface="Aptos"/>
                <a:cs typeface="Arial"/>
              </a:rPr>
              <a:t>e</a:t>
            </a:r>
            <a:r>
              <a:rPr sz="1200" spc="-13" dirty="0" smtClean="0">
                <a:solidFill>
                  <a:srgbClr val="262C32"/>
                </a:solidFill>
                <a:latin typeface="Aptos"/>
                <a:cs typeface="Arial"/>
              </a:rPr>
              <a:t> </a:t>
            </a:r>
            <a:r>
              <a:rPr sz="1200" spc="0" dirty="0" smtClean="0">
                <a:solidFill>
                  <a:srgbClr val="262C32"/>
                </a:solidFill>
                <a:latin typeface="Aptos"/>
                <a:cs typeface="Arial"/>
              </a:rPr>
              <a:t>c</a:t>
            </a:r>
            <a:r>
              <a:rPr sz="1200" spc="-4" dirty="0" smtClean="0">
                <a:solidFill>
                  <a:srgbClr val="262C32"/>
                </a:solidFill>
                <a:latin typeface="Aptos"/>
                <a:cs typeface="Arial"/>
              </a:rPr>
              <a:t>o</a:t>
            </a:r>
            <a:r>
              <a:rPr sz="1200" spc="0" dirty="0" smtClean="0">
                <a:solidFill>
                  <a:srgbClr val="262C32"/>
                </a:solidFill>
                <a:latin typeface="Aptos"/>
                <a:cs typeface="Arial"/>
              </a:rPr>
              <a:t>n</a:t>
            </a:r>
            <a:r>
              <a:rPr sz="1200" spc="82" dirty="0" smtClean="0">
                <a:solidFill>
                  <a:srgbClr val="262C32"/>
                </a:solidFill>
                <a:latin typeface="Aptos"/>
                <a:cs typeface="Arial"/>
              </a:rPr>
              <a:t> </a:t>
            </a:r>
            <a:r>
              <a:rPr sz="1200" spc="0" dirty="0" smtClean="0">
                <a:solidFill>
                  <a:srgbClr val="262C32"/>
                </a:solidFill>
                <a:latin typeface="Aptos"/>
                <a:cs typeface="Arial"/>
              </a:rPr>
              <a:t>30</a:t>
            </a:r>
            <a:r>
              <a:rPr sz="1200" spc="77" dirty="0" smtClean="0">
                <a:solidFill>
                  <a:srgbClr val="262C32"/>
                </a:solidFill>
                <a:latin typeface="Aptos"/>
                <a:cs typeface="Arial"/>
              </a:rPr>
              <a:t> </a:t>
            </a:r>
            <a:r>
              <a:rPr sz="1200" spc="-19" dirty="0" smtClean="0">
                <a:solidFill>
                  <a:srgbClr val="262C32"/>
                </a:solidFill>
                <a:latin typeface="Aptos"/>
                <a:cs typeface="Arial"/>
              </a:rPr>
              <a:t>c</a:t>
            </a:r>
            <a:r>
              <a:rPr sz="1200" spc="26" dirty="0" smtClean="0">
                <a:solidFill>
                  <a:srgbClr val="262C32"/>
                </a:solidFill>
                <a:latin typeface="Aptos"/>
                <a:cs typeface="Arial"/>
              </a:rPr>
              <a:t>om</a:t>
            </a:r>
            <a:r>
              <a:rPr sz="1200" spc="45" dirty="0" smtClean="0">
                <a:solidFill>
                  <a:srgbClr val="262C32"/>
                </a:solidFill>
                <a:latin typeface="Aptos"/>
                <a:cs typeface="Arial"/>
              </a:rPr>
              <a:t>p</a:t>
            </a:r>
            <a:r>
              <a:rPr sz="1200" spc="2" dirty="0" smtClean="0">
                <a:solidFill>
                  <a:srgbClr val="262C32"/>
                </a:solidFill>
                <a:latin typeface="Aptos"/>
                <a:cs typeface="Arial"/>
              </a:rPr>
              <a:t>r</a:t>
            </a:r>
            <a:r>
              <a:rPr sz="1200" spc="21" dirty="0" smtClean="0">
                <a:solidFill>
                  <a:srgbClr val="262C32"/>
                </a:solidFill>
                <a:latin typeface="Aptos"/>
                <a:cs typeface="Arial"/>
              </a:rPr>
              <a:t>e</a:t>
            </a:r>
            <a:r>
              <a:rPr sz="1200" spc="29" dirty="0" smtClean="0">
                <a:solidFill>
                  <a:srgbClr val="262C32"/>
                </a:solidFill>
                <a:latin typeface="Aptos"/>
                <a:cs typeface="Arial"/>
              </a:rPr>
              <a:t>s</a:t>
            </a:r>
            <a:r>
              <a:rPr sz="1200" spc="-28" dirty="0" smtClean="0">
                <a:solidFill>
                  <a:srgbClr val="262C32"/>
                </a:solidFill>
                <a:latin typeface="Aptos"/>
                <a:cs typeface="Arial"/>
              </a:rPr>
              <a:t>i</a:t>
            </a:r>
            <a:r>
              <a:rPr sz="1200" spc="66" dirty="0" smtClean="0">
                <a:solidFill>
                  <a:srgbClr val="262C32"/>
                </a:solidFill>
                <a:latin typeface="Aptos"/>
                <a:cs typeface="Arial"/>
              </a:rPr>
              <a:t>o</a:t>
            </a:r>
            <a:r>
              <a:rPr sz="1200" spc="-4" dirty="0" smtClean="0">
                <a:solidFill>
                  <a:srgbClr val="262C32"/>
                </a:solidFill>
                <a:latin typeface="Aptos"/>
                <a:cs typeface="Arial"/>
              </a:rPr>
              <a:t>n</a:t>
            </a:r>
            <a:r>
              <a:rPr sz="1200" spc="45" dirty="0" smtClean="0">
                <a:solidFill>
                  <a:srgbClr val="262C32"/>
                </a:solidFill>
                <a:latin typeface="Aptos"/>
                <a:cs typeface="Arial"/>
              </a:rPr>
              <a:t>e</a:t>
            </a:r>
            <a:r>
              <a:rPr sz="1200" spc="-19" dirty="0" smtClean="0">
                <a:solidFill>
                  <a:srgbClr val="262C32"/>
                </a:solidFill>
                <a:latin typeface="Aptos"/>
                <a:cs typeface="Arial"/>
              </a:rPr>
              <a:t>s</a:t>
            </a:r>
            <a:endParaRPr sz="10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spc="-75" dirty="0" smtClean="0">
                <a:solidFill>
                  <a:srgbClr val="231F21"/>
                </a:solidFill>
                <a:latin typeface="Times New Roman"/>
                <a:cs typeface="Times New Roman"/>
              </a:rPr>
              <a:t>19</a:t>
            </a:r>
            <a:endParaRPr sz="600">
              <a:latin typeface="Times New Roman"/>
              <a:cs typeface="Times New Roman"/>
            </a:endParaRPr>
          </a:p>
        </p:txBody>
      </p:sp>
      <p:pic>
        <p:nvPicPr>
          <p:cNvPr id="12" name="Picture 11"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083609" y="1363817"/>
            <a:ext cx="7254729" cy="1318637"/>
          </a:xfrm>
          <a:prstGeom prst="rect">
            <a:avLst/>
          </a:prstGeom>
        </p:spPr>
        <p:txBody>
          <a:bodyPr wrap="square" lIns="0" tIns="6477" rIns="0" bIns="0" rtlCol="0">
            <a:noAutofit/>
          </a:bodyPr>
          <a:lstStyle/>
          <a:p>
            <a:pPr marL="15748" marR="9205">
              <a:lnSpc>
                <a:spcPts val="1019"/>
              </a:lnSpc>
              <a:spcAft>
                <a:spcPts val="300"/>
              </a:spcAft>
            </a:pPr>
            <a:r>
              <a:rPr sz="1200" b="1" spc="25" dirty="0" smtClean="0">
                <a:solidFill>
                  <a:srgbClr val="262C32"/>
                </a:solidFill>
                <a:latin typeface="Aptos"/>
                <a:cs typeface="Arial"/>
              </a:rPr>
              <a:t>Inicio y fin de la  RCP</a:t>
            </a:r>
            <a:endParaRPr sz="900">
              <a:latin typeface="Arial"/>
              <a:cs typeface="Arial"/>
            </a:endParaRPr>
          </a:p>
          <a:p>
            <a:pPr marL="12700" marR="9205">
              <a:lnSpc>
                <a:spcPct val="95825"/>
              </a:lnSpc>
              <a:spcBef>
                <a:spcPts val="594"/>
              </a:spcBef>
              <a:spcAft>
                <a:spcPts val="300"/>
              </a:spcAft>
            </a:pPr>
            <a:r>
              <a:rPr sz="1200" b="1" spc="27" dirty="0" smtClean="0">
                <a:solidFill>
                  <a:srgbClr val="262C32"/>
                </a:solidFill>
                <a:latin typeface="Aptos"/>
                <a:cs typeface="Arial"/>
              </a:rPr>
              <a:t>• </a:t>
            </a:r>
            <a:r>
              <a:rPr sz="1200" b="1" spc="27" dirty="0" smtClean="0">
                <a:solidFill>
                  <a:srgbClr val="262C32"/>
                </a:solidFill>
                <a:latin typeface="Aptos"/>
                <a:cs typeface="Arial"/>
              </a:rPr>
              <a:t>Inicio</a:t>
            </a:r>
            <a:endParaRPr sz="900">
              <a:latin typeface="Arial"/>
              <a:cs typeface="Arial"/>
            </a:endParaRPr>
          </a:p>
          <a:p>
            <a:pPr marL="12700" indent="6096">
              <a:lnSpc>
                <a:spcPts val="1149"/>
              </a:lnSpc>
              <a:spcBef>
                <a:spcPts val="575"/>
              </a:spcBef>
              <a:spcAft>
                <a:spcPts val="300"/>
              </a:spcAft>
            </a:pPr>
            <a:r>
              <a:rPr sz="1200" spc="-1" dirty="0" smtClean="0">
                <a:solidFill>
                  <a:srgbClr val="262C32"/>
                </a:solidFill>
                <a:latin typeface="Aptos"/>
                <a:cs typeface="Arial"/>
              </a:rPr>
              <a:t>Está indicado que se realice una RCP a toda persona en la que haya </a:t>
            </a:r>
            <a:endParaRPr sz="1000">
              <a:latin typeface="Arial"/>
              <a:cs typeface="Arial"/>
            </a:endParaRPr>
          </a:p>
          <a:p>
            <a:pPr marL="12700">
              <a:lnSpc>
                <a:spcPts val="1149"/>
              </a:lnSpc>
              <a:spcBef>
                <a:spcPts val="249"/>
              </a:spcBef>
              <a:spcAft>
                <a:spcPts val="300"/>
              </a:spcAft>
            </a:pPr>
            <a:r>
              <a:rPr sz="1200" spc="-1" dirty="0" smtClean="0">
                <a:solidFill>
                  <a:srgbClr val="262C32"/>
                </a:solidFill>
                <a:latin typeface="Aptos"/>
                <a:cs typeface="Arial"/>
              </a:rPr>
              <a:t>desaparecido la consciencia y la respiración normal, e inmediatamente </a:t>
            </a:r>
            <a:endParaRPr sz="1000">
              <a:latin typeface="Arial"/>
              <a:cs typeface="Arial"/>
            </a:endParaRPr>
          </a:p>
          <a:p>
            <a:pPr marL="12700">
              <a:lnSpc>
                <a:spcPts val="1149"/>
              </a:lnSpc>
              <a:spcBef>
                <a:spcPts val="249"/>
              </a:spcBef>
              <a:spcAft>
                <a:spcPts val="300"/>
              </a:spcAft>
            </a:pPr>
            <a:r>
              <a:rPr sz="1200" spc="-3" dirty="0" smtClean="0">
                <a:solidFill>
                  <a:srgbClr val="262C32"/>
                </a:solidFill>
                <a:latin typeface="Aptos"/>
                <a:cs typeface="Arial"/>
              </a:rPr>
              <a:t>después de ser detectado el fallo durante la exploración primaria del víctima, </a:t>
            </a:r>
            <a:endParaRPr sz="1000">
              <a:latin typeface="Arial"/>
              <a:cs typeface="Arial"/>
            </a:endParaRPr>
          </a:p>
          <a:p>
            <a:pPr marL="12700">
              <a:lnSpc>
                <a:spcPts val="1149"/>
              </a:lnSpc>
              <a:spcBef>
                <a:spcPts val="249"/>
              </a:spcBef>
              <a:spcAft>
                <a:spcPts val="300"/>
              </a:spcAft>
            </a:pPr>
            <a:r>
              <a:rPr sz="1200" spc="-11" dirty="0" smtClean="0">
                <a:solidFill>
                  <a:srgbClr val="262C32"/>
                </a:solidFill>
                <a:latin typeface="Aptos"/>
                <a:cs typeface="Arial"/>
              </a:rPr>
              <a:t>salvo que</a:t>
            </a:r>
            <a:r>
              <a:rPr sz="1200" spc="-11" dirty="0" smtClean="0">
                <a:solidFill>
                  <a:srgbClr val="262C32"/>
                </a:solidFill>
                <a:latin typeface="Aptos"/>
                <a:cs typeface="Arial"/>
              </a:rPr>
              <a:t>:</a:t>
            </a:r>
            <a:endParaRPr sz="1000">
              <a:latin typeface="Arial"/>
              <a:cs typeface="Arial"/>
            </a:endParaRPr>
          </a:p>
          <a:p>
            <a:pPr marL="12700" marR="9205">
              <a:lnSpc>
                <a:spcPct val="95825"/>
              </a:lnSpc>
              <a:spcBef>
                <a:spcPts val="53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La víctima presente lesiones incompatibles con la vida</a:t>
            </a:r>
            <a:r>
              <a:rPr sz="1200" spc="-2" dirty="0" smtClean="0">
                <a:solidFill>
                  <a:srgbClr val="262C32"/>
                </a:solidFill>
                <a:latin typeface="Aptos"/>
                <a:cs typeface="Arial"/>
              </a:rPr>
              <a:t>.</a:t>
            </a:r>
            <a:endParaRPr sz="1000">
              <a:latin typeface="Arial"/>
              <a:cs typeface="Arial"/>
            </a:endParaRPr>
          </a:p>
        </p:txBody>
      </p:sp>
      <p:sp>
        <p:nvSpPr>
          <p:cNvPr id="4" name="object 4"/>
          <p:cNvSpPr txBox="1"/>
          <p:nvPr/>
        </p:nvSpPr>
        <p:spPr>
          <a:xfrm>
            <a:off x="2083609" y="3028025"/>
            <a:ext cx="6853036" cy="998597"/>
          </a:xfrm>
          <a:prstGeom prst="rect">
            <a:avLst/>
          </a:prstGeom>
        </p:spPr>
        <p:txBody>
          <a:bodyPr wrap="square" lIns="0" tIns="6477" rIns="0" bIns="0" rtlCol="0">
            <a:noAutofit/>
          </a:bodyPr>
          <a:lstStyle/>
          <a:p>
            <a:pPr marL="12700" marR="19050">
              <a:lnSpc>
                <a:spcPts val="1019"/>
              </a:lnSpc>
              <a:spcAft>
                <a:spcPts val="300"/>
              </a:spcAft>
            </a:pPr>
            <a:r>
              <a:rPr sz="1200" b="1" spc="-17" dirty="0" smtClean="0">
                <a:solidFill>
                  <a:srgbClr val="262C32"/>
                </a:solidFill>
                <a:latin typeface="Aptos"/>
                <a:cs typeface="Arial"/>
              </a:rPr>
              <a:t>•  </a:t>
            </a:r>
            <a:r>
              <a:rPr sz="1200" b="1" spc="-17" dirty="0" smtClean="0">
                <a:solidFill>
                  <a:srgbClr val="262C32"/>
                </a:solidFill>
                <a:latin typeface="Aptos"/>
                <a:cs typeface="Arial"/>
              </a:rPr>
              <a:t>Fin</a:t>
            </a:r>
            <a:endParaRPr sz="900">
              <a:latin typeface="Arial"/>
              <a:cs typeface="Arial"/>
            </a:endParaRPr>
          </a:p>
          <a:p>
            <a:pPr marL="12700">
              <a:lnSpc>
                <a:spcPct val="95825"/>
              </a:lnSpc>
              <a:spcBef>
                <a:spcPts val="524"/>
              </a:spcBef>
              <a:spcAft>
                <a:spcPts val="300"/>
              </a:spcAft>
            </a:pPr>
            <a:r>
              <a:rPr sz="1200" spc="-2" dirty="0" smtClean="0">
                <a:solidFill>
                  <a:srgbClr val="262C32"/>
                </a:solidFill>
                <a:latin typeface="Aptos"/>
                <a:cs typeface="Arial"/>
              </a:rPr>
              <a:t>Solamente detendremos las maniobras de RCP en los siguientes casos</a:t>
            </a:r>
            <a:r>
              <a:rPr sz="1200" spc="-2" dirty="0" smtClean="0">
                <a:solidFill>
                  <a:srgbClr val="262C32"/>
                </a:solidFill>
                <a:latin typeface="Aptos"/>
                <a:cs typeface="Arial"/>
              </a:rPr>
              <a:t>:</a:t>
            </a:r>
            <a:endParaRPr sz="1000">
              <a:latin typeface="Arial"/>
              <a:cs typeface="Arial"/>
            </a:endParaRPr>
          </a:p>
          <a:p>
            <a:pPr marL="12700" marR="19050">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Tras la recuperación de la respiración espontánea en la víctima.</a:t>
            </a:r>
            <a:endParaRPr sz="1000">
              <a:latin typeface="Arial"/>
              <a:cs typeface="Arial"/>
            </a:endParaRPr>
          </a:p>
          <a:p>
            <a:pPr marL="12700" marR="19050">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Llegada de ayuda especializada que se haga cargo de la víctima.</a:t>
            </a:r>
            <a:endParaRPr sz="1000">
              <a:latin typeface="Arial"/>
              <a:cs typeface="Arial"/>
            </a:endParaRPr>
          </a:p>
          <a:p>
            <a:pPr marL="12700" marR="19050">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Extenuación del primer actuante sin otra alternativa posible</a:t>
            </a:r>
            <a:r>
              <a:rPr sz="1200" spc="-2"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2083609" y="4300942"/>
            <a:ext cx="7293800" cy="393192"/>
          </a:xfrm>
          <a:prstGeom prst="rect">
            <a:avLst/>
          </a:prstGeom>
        </p:spPr>
        <p:txBody>
          <a:bodyPr wrap="square" lIns="0" tIns="7111" rIns="0" bIns="0" rtlCol="0">
            <a:noAutofit/>
          </a:bodyPr>
          <a:lstStyle/>
          <a:p>
            <a:pPr marL="18796">
              <a:lnSpc>
                <a:spcPts val="1120"/>
              </a:lnSpc>
              <a:spcAft>
                <a:spcPts val="300"/>
              </a:spcAft>
            </a:pPr>
            <a:r>
              <a:rPr sz="1200" spc="-5" dirty="0" smtClean="0">
                <a:solidFill>
                  <a:srgbClr val="262C32"/>
                </a:solidFill>
                <a:latin typeface="Aptos"/>
                <a:cs typeface="Arial"/>
              </a:rPr>
              <a:t>En principio,  la PCR es una situación que debe resolverse en el lugar en que</a:t>
            </a:r>
            <a:endParaRPr sz="1000">
              <a:latin typeface="Arial"/>
              <a:cs typeface="Arial"/>
            </a:endParaRPr>
          </a:p>
          <a:p>
            <a:pPr marL="12700" marR="19050">
              <a:lnSpc>
                <a:spcPct val="95825"/>
              </a:lnSpc>
              <a:spcBef>
                <a:spcPts val="690"/>
              </a:spcBef>
              <a:spcAft>
                <a:spcPts val="300"/>
              </a:spcAft>
            </a:pPr>
            <a:r>
              <a:rPr sz="1200" spc="-18" dirty="0" smtClean="0">
                <a:solidFill>
                  <a:srgbClr val="262C32"/>
                </a:solidFill>
                <a:latin typeface="Aptos"/>
                <a:cs typeface="Arial"/>
              </a:rPr>
              <a:t>ocurra.</a:t>
            </a:r>
            <a:endParaRPr sz="10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spc="-63" dirty="0" smtClean="0">
                <a:solidFill>
                  <a:srgbClr val="231F21"/>
                </a:solidFill>
                <a:latin typeface="Times New Roman"/>
                <a:cs typeface="Times New Roman"/>
              </a:rPr>
              <a:t>20</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2088710" y="1350838"/>
            <a:ext cx="6292106" cy="228600"/>
          </a:xfrm>
          <a:prstGeom prst="rect">
            <a:avLst/>
          </a:prstGeom>
        </p:spPr>
        <p:txBody>
          <a:bodyPr wrap="square" lIns="0" tIns="11017" rIns="0" bIns="0" rtlCol="0">
            <a:noAutofit/>
          </a:bodyPr>
          <a:lstStyle/>
          <a:p>
            <a:pPr marL="12700">
              <a:lnSpc>
                <a:spcPts val="1735"/>
              </a:lnSpc>
              <a:spcAft>
                <a:spcPts val="300"/>
              </a:spcAft>
            </a:pPr>
            <a:r>
              <a:rPr sz="1600" b="1" spc="-76" dirty="0" smtClean="0">
                <a:solidFill>
                  <a:srgbClr val="1E374E"/>
                </a:solidFill>
                <a:latin typeface="Aptos"/>
                <a:cs typeface="Times New Roman"/>
              </a:rPr>
              <a:t>Reanimación cardiopulmonar básica en adultos</a:t>
            </a:r>
            <a:endParaRPr sz="1600">
              <a:latin typeface="Times New Roman"/>
              <a:cs typeface="Times New Roman"/>
            </a:endParaRPr>
          </a:p>
        </p:txBody>
      </p:sp>
      <p:sp>
        <p:nvSpPr>
          <p:cNvPr id="5" name="object 5"/>
          <p:cNvSpPr txBox="1"/>
          <p:nvPr/>
        </p:nvSpPr>
        <p:spPr>
          <a:xfrm>
            <a:off x="2083609" y="1838158"/>
            <a:ext cx="7332992" cy="685800"/>
          </a:xfrm>
          <a:prstGeom prst="rect">
            <a:avLst/>
          </a:prstGeom>
        </p:spPr>
        <p:txBody>
          <a:bodyPr wrap="square" lIns="0" tIns="7111" rIns="0" bIns="0" rtlCol="0">
            <a:noAutofit/>
          </a:bodyPr>
          <a:lstStyle/>
          <a:p>
            <a:pPr marL="18796" marR="9205">
              <a:lnSpc>
                <a:spcPts val="1120"/>
              </a:lnSpc>
              <a:spcAft>
                <a:spcPts val="300"/>
              </a:spcAft>
            </a:pPr>
            <a:r>
              <a:rPr sz="1200" spc="-1" dirty="0" smtClean="0">
                <a:solidFill>
                  <a:srgbClr val="262C32"/>
                </a:solidFill>
                <a:latin typeface="Aptos"/>
                <a:cs typeface="Arial"/>
              </a:rPr>
              <a:t>Esta secuencia se aplicará a personas adultas, considerando este hecho a</a:t>
            </a:r>
            <a:endParaRPr sz="1000">
              <a:latin typeface="Arial"/>
              <a:cs typeface="Arial"/>
            </a:endParaRPr>
          </a:p>
          <a:p>
            <a:pPr marL="15748" indent="0">
              <a:lnSpc>
                <a:spcPts val="1149"/>
              </a:lnSpc>
              <a:spcBef>
                <a:spcPts val="184"/>
              </a:spcBef>
              <a:spcAft>
                <a:spcPts val="300"/>
              </a:spcAft>
            </a:pPr>
            <a:r>
              <a:rPr sz="1200" spc="-14" dirty="0" smtClean="0">
                <a:solidFill>
                  <a:srgbClr val="262C32"/>
                </a:solidFill>
                <a:latin typeface="Aptos"/>
                <a:cs typeface="Arial"/>
              </a:rPr>
              <a:t>p</a:t>
            </a:r>
            <a:r>
              <a:rPr sz="1200" spc="-19" dirty="0" smtClean="0">
                <a:solidFill>
                  <a:srgbClr val="262C32"/>
                </a:solidFill>
                <a:latin typeface="Aptos"/>
                <a:cs typeface="Arial"/>
              </a:rPr>
              <a:t>a</a:t>
            </a:r>
            <a:r>
              <a:rPr sz="1200" spc="0" dirty="0" smtClean="0">
                <a:solidFill>
                  <a:srgbClr val="262C32"/>
                </a:solidFill>
                <a:latin typeface="Aptos"/>
                <a:cs typeface="Arial"/>
              </a:rPr>
              <a:t>r</a:t>
            </a:r>
            <a:r>
              <a:rPr sz="1200" spc="-25" dirty="0" smtClean="0">
                <a:solidFill>
                  <a:srgbClr val="262C32"/>
                </a:solidFill>
                <a:latin typeface="Aptos"/>
                <a:cs typeface="Arial"/>
              </a:rPr>
              <a:t>t</a:t>
            </a:r>
            <a:r>
              <a:rPr sz="1200" spc="-9" dirty="0" smtClean="0">
                <a:solidFill>
                  <a:srgbClr val="262C32"/>
                </a:solidFill>
                <a:latin typeface="Aptos"/>
                <a:cs typeface="Arial"/>
              </a:rPr>
              <a:t>i</a:t>
            </a:r>
            <a:r>
              <a:rPr sz="1200" spc="0" dirty="0" smtClean="0">
                <a:solidFill>
                  <a:srgbClr val="262C32"/>
                </a:solidFill>
                <a:latin typeface="Aptos"/>
                <a:cs typeface="Arial"/>
              </a:rPr>
              <a:t>r</a:t>
            </a:r>
            <a:r>
              <a:rPr sz="1200" spc="32"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89" dirty="0" smtClean="0">
                <a:solidFill>
                  <a:srgbClr val="262C32"/>
                </a:solidFill>
                <a:latin typeface="Aptos"/>
                <a:cs typeface="Arial"/>
              </a:rPr>
              <a:t> </a:t>
            </a:r>
            <a:r>
              <a:rPr sz="1200" spc="-53" dirty="0" smtClean="0">
                <a:solidFill>
                  <a:srgbClr val="262C32"/>
                </a:solidFill>
                <a:latin typeface="Aptos"/>
                <a:cs typeface="Arial"/>
              </a:rPr>
              <a:t>p</a:t>
            </a:r>
            <a:r>
              <a:rPr sz="1200" spc="-3" dirty="0" smtClean="0">
                <a:solidFill>
                  <a:srgbClr val="262C32"/>
                </a:solidFill>
                <a:latin typeface="Aptos"/>
                <a:cs typeface="Arial"/>
              </a:rPr>
              <a:t>ube</a:t>
            </a:r>
            <a:r>
              <a:rPr sz="1200" spc="18" dirty="0" smtClean="0">
                <a:solidFill>
                  <a:srgbClr val="262C32"/>
                </a:solidFill>
                <a:latin typeface="Aptos"/>
                <a:cs typeface="Arial"/>
              </a:rPr>
              <a:t>r</a:t>
            </a:r>
            <a:r>
              <a:rPr sz="1200" spc="-8" dirty="0" smtClean="0">
                <a:solidFill>
                  <a:srgbClr val="262C32"/>
                </a:solidFill>
                <a:latin typeface="Aptos"/>
                <a:cs typeface="Arial"/>
              </a:rPr>
              <a:t>t</a:t>
            </a:r>
            <a:r>
              <a:rPr sz="1200" spc="-26" dirty="0" smtClean="0">
                <a:solidFill>
                  <a:srgbClr val="262C32"/>
                </a:solidFill>
                <a:latin typeface="Aptos"/>
                <a:cs typeface="Arial"/>
              </a:rPr>
              <a:t>a</a:t>
            </a:r>
            <a:r>
              <a:rPr sz="1200" spc="18" dirty="0" smtClean="0">
                <a:solidFill>
                  <a:srgbClr val="262C32"/>
                </a:solidFill>
                <a:latin typeface="Aptos"/>
                <a:cs typeface="Arial"/>
              </a:rPr>
              <a:t>d</a:t>
            </a:r>
            <a:r>
              <a:rPr sz="1200" spc="-77" dirty="0" smtClean="0">
                <a:solidFill>
                  <a:srgbClr val="262C32"/>
                </a:solidFill>
                <a:latin typeface="Aptos"/>
                <a:cs typeface="Arial"/>
              </a:rPr>
              <a:t>.</a:t>
            </a:r>
            <a:r>
              <a:rPr sz="1200" spc="0" dirty="0" smtClean="0">
                <a:solidFill>
                  <a:srgbClr val="262C32"/>
                </a:solidFill>
                <a:latin typeface="Aptos"/>
                <a:cs typeface="Arial"/>
              </a:rPr>
              <a:t> </a:t>
            </a:r>
            <a:r>
              <a:rPr sz="1200" spc="-129" dirty="0" smtClean="0">
                <a:solidFill>
                  <a:srgbClr val="262C32"/>
                </a:solidFill>
                <a:latin typeface="Aptos"/>
                <a:cs typeface="Arial"/>
              </a:rPr>
              <a:t> </a:t>
            </a:r>
            <a:r>
              <a:rPr sz="1200" spc="-14" dirty="0" smtClean="0">
                <a:solidFill>
                  <a:srgbClr val="262C32"/>
                </a:solidFill>
                <a:latin typeface="Aptos"/>
                <a:cs typeface="Arial"/>
              </a:rPr>
              <a:t>L</a:t>
            </a:r>
            <a:r>
              <a:rPr sz="1200" spc="0" dirty="0" smtClean="0">
                <a:solidFill>
                  <a:srgbClr val="262C32"/>
                </a:solidFill>
                <a:latin typeface="Aptos"/>
                <a:cs typeface="Arial"/>
              </a:rPr>
              <a:t>a</a:t>
            </a:r>
            <a:r>
              <a:rPr sz="1200" spc="15" dirty="0" smtClean="0">
                <a:solidFill>
                  <a:srgbClr val="262C32"/>
                </a:solidFill>
                <a:latin typeface="Aptos"/>
                <a:cs typeface="Arial"/>
              </a:rPr>
              <a:t> </a:t>
            </a:r>
            <a:r>
              <a:rPr sz="1200" spc="-9" dirty="0" smtClean="0">
                <a:solidFill>
                  <a:srgbClr val="262C32"/>
                </a:solidFill>
                <a:latin typeface="Aptos"/>
                <a:cs typeface="Arial"/>
              </a:rPr>
              <a:t>r</a:t>
            </a:r>
            <a:r>
              <a:rPr sz="1200" spc="-19" dirty="0" smtClean="0">
                <a:solidFill>
                  <a:srgbClr val="262C32"/>
                </a:solidFill>
                <a:latin typeface="Aptos"/>
                <a:cs typeface="Arial"/>
              </a:rPr>
              <a:t>ean</a:t>
            </a:r>
            <a:r>
              <a:rPr sz="1200" spc="-9" dirty="0" smtClean="0">
                <a:solidFill>
                  <a:srgbClr val="262C32"/>
                </a:solidFill>
                <a:latin typeface="Aptos"/>
                <a:cs typeface="Arial"/>
              </a:rPr>
              <a:t>i</a:t>
            </a:r>
            <a:r>
              <a:rPr sz="1200" spc="-34" dirty="0" smtClean="0">
                <a:solidFill>
                  <a:srgbClr val="262C32"/>
                </a:solidFill>
                <a:latin typeface="Aptos"/>
                <a:cs typeface="Arial"/>
              </a:rPr>
              <a:t>m</a:t>
            </a:r>
            <a:r>
              <a:rPr sz="1200" spc="-19" dirty="0" smtClean="0">
                <a:solidFill>
                  <a:srgbClr val="262C32"/>
                </a:solidFill>
                <a:latin typeface="Aptos"/>
                <a:cs typeface="Arial"/>
              </a:rPr>
              <a:t>a</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19" dirty="0" smtClean="0">
                <a:solidFill>
                  <a:srgbClr val="262C32"/>
                </a:solidFill>
                <a:latin typeface="Aptos"/>
                <a:cs typeface="Arial"/>
              </a:rPr>
              <a:t>ó</a:t>
            </a:r>
            <a:r>
              <a:rPr sz="1200" spc="0" dirty="0" smtClean="0">
                <a:solidFill>
                  <a:srgbClr val="262C32"/>
                </a:solidFill>
                <a:latin typeface="Aptos"/>
                <a:cs typeface="Arial"/>
              </a:rPr>
              <a:t>n</a:t>
            </a:r>
            <a:r>
              <a:rPr sz="1200" spc="138" dirty="0" smtClean="0">
                <a:solidFill>
                  <a:srgbClr val="262C32"/>
                </a:solidFill>
                <a:latin typeface="Aptos"/>
                <a:cs typeface="Arial"/>
              </a:rPr>
              <a:t> </a:t>
            </a:r>
            <a:r>
              <a:rPr sz="1200" spc="-19" dirty="0" smtClean="0">
                <a:solidFill>
                  <a:srgbClr val="262C32"/>
                </a:solidFill>
                <a:latin typeface="Aptos"/>
                <a:cs typeface="Arial"/>
              </a:rPr>
              <a:t>s</a:t>
            </a:r>
            <a:r>
              <a:rPr sz="1200" spc="0" dirty="0" smtClean="0">
                <a:solidFill>
                  <a:srgbClr val="262C32"/>
                </a:solidFill>
                <a:latin typeface="Aptos"/>
                <a:cs typeface="Arial"/>
              </a:rPr>
              <a:t>e</a:t>
            </a:r>
            <a:r>
              <a:rPr sz="1200" spc="51" dirty="0" smtClean="0">
                <a:solidFill>
                  <a:srgbClr val="262C32"/>
                </a:solidFill>
                <a:latin typeface="Aptos"/>
                <a:cs typeface="Arial"/>
              </a:rPr>
              <a:t> </a:t>
            </a:r>
            <a:r>
              <a:rPr sz="1200" spc="-19" dirty="0" smtClean="0">
                <a:solidFill>
                  <a:srgbClr val="262C32"/>
                </a:solidFill>
                <a:latin typeface="Aptos"/>
                <a:cs typeface="Arial"/>
              </a:rPr>
              <a:t>pued</a:t>
            </a:r>
            <a:r>
              <a:rPr sz="1200" spc="0" dirty="0" smtClean="0">
                <a:solidFill>
                  <a:srgbClr val="262C32"/>
                </a:solidFill>
                <a:latin typeface="Aptos"/>
                <a:cs typeface="Arial"/>
              </a:rPr>
              <a:t>e</a:t>
            </a:r>
            <a:r>
              <a:rPr sz="1200" spc="17" dirty="0" smtClean="0">
                <a:solidFill>
                  <a:srgbClr val="262C32"/>
                </a:solidFill>
                <a:latin typeface="Aptos"/>
                <a:cs typeface="Arial"/>
              </a:rPr>
              <a:t> </a:t>
            </a:r>
            <a:r>
              <a:rPr sz="1200" spc="-9" dirty="0" smtClean="0">
                <a:solidFill>
                  <a:srgbClr val="262C32"/>
                </a:solidFill>
                <a:latin typeface="Aptos"/>
                <a:cs typeface="Arial"/>
              </a:rPr>
              <a:t>t</a:t>
            </a:r>
            <a:r>
              <a:rPr sz="1200" spc="-19" dirty="0" smtClean="0">
                <a:solidFill>
                  <a:srgbClr val="262C32"/>
                </a:solidFill>
                <a:latin typeface="Aptos"/>
                <a:cs typeface="Arial"/>
              </a:rPr>
              <a:t>a</a:t>
            </a:r>
            <a:r>
              <a:rPr sz="1200" spc="-34" dirty="0" smtClean="0">
                <a:solidFill>
                  <a:srgbClr val="262C32"/>
                </a:solidFill>
                <a:latin typeface="Aptos"/>
                <a:cs typeface="Arial"/>
              </a:rPr>
              <a:t>m</a:t>
            </a:r>
            <a:r>
              <a:rPr sz="1200" spc="-19" dirty="0" smtClean="0">
                <a:solidFill>
                  <a:srgbClr val="262C32"/>
                </a:solidFill>
                <a:latin typeface="Aptos"/>
                <a:cs typeface="Arial"/>
              </a:rPr>
              <a:t>b</a:t>
            </a:r>
            <a:r>
              <a:rPr sz="1200" spc="-9" dirty="0" smtClean="0">
                <a:solidFill>
                  <a:srgbClr val="262C32"/>
                </a:solidFill>
                <a:latin typeface="Aptos"/>
                <a:cs typeface="Arial"/>
              </a:rPr>
              <a:t>i</a:t>
            </a:r>
            <a:r>
              <a:rPr sz="1200" spc="-19" dirty="0" smtClean="0">
                <a:solidFill>
                  <a:srgbClr val="262C32"/>
                </a:solidFill>
                <a:latin typeface="Aptos"/>
                <a:cs typeface="Arial"/>
              </a:rPr>
              <a:t>é</a:t>
            </a:r>
            <a:r>
              <a:rPr sz="1200" spc="0" dirty="0" smtClean="0">
                <a:solidFill>
                  <a:srgbClr val="262C32"/>
                </a:solidFill>
                <a:latin typeface="Aptos"/>
                <a:cs typeface="Arial"/>
              </a:rPr>
              <a:t>n</a:t>
            </a:r>
            <a:r>
              <a:rPr sz="1200" spc="166" dirty="0" smtClean="0">
                <a:solidFill>
                  <a:srgbClr val="262C32"/>
                </a:solidFill>
                <a:latin typeface="Aptos"/>
                <a:cs typeface="Arial"/>
              </a:rPr>
              <a:t> </a:t>
            </a:r>
            <a:r>
              <a:rPr sz="1200" spc="-19" dirty="0" smtClean="0">
                <a:solidFill>
                  <a:srgbClr val="262C32"/>
                </a:solidFill>
                <a:latin typeface="Aptos"/>
                <a:cs typeface="Arial"/>
              </a:rPr>
              <a:t>p</a:t>
            </a:r>
            <a:r>
              <a:rPr sz="1200" spc="-9" dirty="0" smtClean="0">
                <a:solidFill>
                  <a:srgbClr val="262C32"/>
                </a:solidFill>
                <a:latin typeface="Aptos"/>
                <a:cs typeface="Arial"/>
              </a:rPr>
              <a:t>r</a:t>
            </a:r>
            <a:r>
              <a:rPr sz="1200" spc="-19" dirty="0" smtClean="0">
                <a:solidFill>
                  <a:srgbClr val="262C32"/>
                </a:solidFill>
                <a:latin typeface="Aptos"/>
                <a:cs typeface="Arial"/>
              </a:rPr>
              <a:t>ac</a:t>
            </a:r>
            <a:r>
              <a:rPr sz="1200" spc="-9" dirty="0" smtClean="0">
                <a:solidFill>
                  <a:srgbClr val="262C32"/>
                </a:solidFill>
                <a:latin typeface="Aptos"/>
                <a:cs typeface="Arial"/>
              </a:rPr>
              <a:t>ti</a:t>
            </a:r>
            <a:r>
              <a:rPr sz="1200" spc="-19" dirty="0" smtClean="0">
                <a:solidFill>
                  <a:srgbClr val="262C32"/>
                </a:solidFill>
                <a:latin typeface="Aptos"/>
                <a:cs typeface="Arial"/>
              </a:rPr>
              <a:t>c</a:t>
            </a:r>
            <a:r>
              <a:rPr sz="1200" spc="-14" dirty="0" smtClean="0">
                <a:solidFill>
                  <a:srgbClr val="262C32"/>
                </a:solidFill>
                <a:latin typeface="Aptos"/>
                <a:cs typeface="Arial"/>
              </a:rPr>
              <a:t>a</a:t>
            </a:r>
            <a:r>
              <a:rPr sz="1200" spc="0" dirty="0" smtClean="0">
                <a:solidFill>
                  <a:srgbClr val="262C32"/>
                </a:solidFill>
                <a:latin typeface="Aptos"/>
                <a:cs typeface="Arial"/>
              </a:rPr>
              <a:t>r</a:t>
            </a:r>
            <a:r>
              <a:rPr sz="1200" spc="96" dirty="0" smtClean="0">
                <a:solidFill>
                  <a:srgbClr val="262C32"/>
                </a:solidFill>
                <a:latin typeface="Aptos"/>
                <a:cs typeface="Arial"/>
              </a:rPr>
              <a:t> </a:t>
            </a:r>
            <a:r>
              <a:rPr sz="1200" spc="-19" dirty="0" smtClean="0">
                <a:solidFill>
                  <a:srgbClr val="262C32"/>
                </a:solidFill>
                <a:latin typeface="Aptos"/>
                <a:cs typeface="Arial"/>
              </a:rPr>
              <a:t>co</a:t>
            </a:r>
            <a:r>
              <a:rPr sz="1200" spc="0" dirty="0" smtClean="0">
                <a:solidFill>
                  <a:srgbClr val="262C32"/>
                </a:solidFill>
                <a:latin typeface="Aptos"/>
                <a:cs typeface="Arial"/>
              </a:rPr>
              <a:t>n</a:t>
            </a:r>
            <a:r>
              <a:rPr sz="1200" spc="20" dirty="0" smtClean="0">
                <a:solidFill>
                  <a:srgbClr val="262C32"/>
                </a:solidFill>
                <a:latin typeface="Aptos"/>
                <a:cs typeface="Arial"/>
              </a:rPr>
              <a:t> </a:t>
            </a:r>
            <a:r>
              <a:rPr sz="1200" spc="-19" dirty="0" smtClean="0">
                <a:solidFill>
                  <a:srgbClr val="262C32"/>
                </a:solidFill>
                <a:latin typeface="Aptos"/>
                <a:cs typeface="Arial"/>
              </a:rPr>
              <a:t>éx</a:t>
            </a:r>
            <a:r>
              <a:rPr sz="1200" spc="-9" dirty="0" smtClean="0">
                <a:solidFill>
                  <a:srgbClr val="262C32"/>
                </a:solidFill>
                <a:latin typeface="Aptos"/>
                <a:cs typeface="Arial"/>
              </a:rPr>
              <a:t>it</a:t>
            </a:r>
            <a:r>
              <a:rPr sz="1200" spc="0" dirty="0" smtClean="0">
                <a:solidFill>
                  <a:srgbClr val="262C32"/>
                </a:solidFill>
                <a:latin typeface="Aptos"/>
                <a:cs typeface="Arial"/>
              </a:rPr>
              <a:t>o</a:t>
            </a:r>
            <a:r>
              <a:rPr sz="1200" spc="73" dirty="0" smtClean="0">
                <a:solidFill>
                  <a:srgbClr val="262C32"/>
                </a:solidFill>
                <a:latin typeface="Aptos"/>
                <a:cs typeface="Arial"/>
              </a:rPr>
              <a:t> </a:t>
            </a:r>
            <a:r>
              <a:rPr sz="1200" spc="-14" dirty="0" smtClean="0">
                <a:solidFill>
                  <a:srgbClr val="262C32"/>
                </a:solidFill>
                <a:latin typeface="Aptos"/>
                <a:cs typeface="Arial"/>
              </a:rPr>
              <a:t>e</a:t>
            </a:r>
            <a:r>
              <a:rPr sz="1200" spc="0" dirty="0" smtClean="0">
                <a:solidFill>
                  <a:srgbClr val="262C32"/>
                </a:solidFill>
                <a:latin typeface="Aptos"/>
                <a:cs typeface="Arial"/>
              </a:rPr>
              <a:t>n </a:t>
            </a:r>
            <a:endParaRPr sz="1000">
              <a:latin typeface="Arial"/>
              <a:cs typeface="Arial"/>
            </a:endParaRPr>
          </a:p>
          <a:p>
            <a:pPr marL="15748">
              <a:lnSpc>
                <a:spcPts val="1149"/>
              </a:lnSpc>
              <a:spcBef>
                <a:spcPts val="242"/>
              </a:spcBef>
              <a:spcAft>
                <a:spcPts val="300"/>
              </a:spcAft>
            </a:pPr>
            <a:r>
              <a:rPr sz="1200" spc="-4" dirty="0" smtClean="0">
                <a:solidFill>
                  <a:srgbClr val="262C32"/>
                </a:solidFill>
                <a:latin typeface="Aptos"/>
                <a:cs typeface="Arial"/>
              </a:rPr>
              <a:t>niños utilizando la misma secuencia que con los adultos,  pero adaptando las</a:t>
            </a:r>
            <a:endParaRPr sz="1000">
              <a:latin typeface="Arial"/>
              <a:cs typeface="Arial"/>
            </a:endParaRPr>
          </a:p>
          <a:p>
            <a:pPr marL="12700" marR="9205">
              <a:lnSpc>
                <a:spcPct val="95825"/>
              </a:lnSpc>
              <a:spcBef>
                <a:spcPts val="272"/>
              </a:spcBef>
              <a:spcAft>
                <a:spcPts val="300"/>
              </a:spcAft>
            </a:pPr>
            <a:r>
              <a:rPr sz="1200" spc="-8" dirty="0" smtClean="0">
                <a:solidFill>
                  <a:srgbClr val="262C32"/>
                </a:solidFill>
                <a:latin typeface="Aptos"/>
                <a:cs typeface="Arial"/>
              </a:rPr>
              <a:t>compresiones a la edad y el tamaño del  niño</a:t>
            </a:r>
            <a:r>
              <a:rPr sz="1200" spc="-8" dirty="0" smtClean="0">
                <a:solidFill>
                  <a:srgbClr val="262C32"/>
                </a:solidFill>
                <a:latin typeface="Aptos"/>
                <a:cs typeface="Arial"/>
              </a:rPr>
              <a:t>.</a:t>
            </a:r>
            <a:endParaRPr sz="1000">
              <a:latin typeface="Arial"/>
              <a:cs typeface="Arial"/>
            </a:endParaRPr>
          </a:p>
        </p:txBody>
      </p:sp>
      <p:sp>
        <p:nvSpPr>
          <p:cNvPr id="4" name="object 4"/>
          <p:cNvSpPr txBox="1"/>
          <p:nvPr/>
        </p:nvSpPr>
        <p:spPr>
          <a:xfrm>
            <a:off x="2078509" y="2804374"/>
            <a:ext cx="7506124" cy="1182624"/>
          </a:xfrm>
          <a:prstGeom prst="rect">
            <a:avLst/>
          </a:prstGeom>
        </p:spPr>
        <p:txBody>
          <a:bodyPr wrap="square" lIns="0" tIns="7111" rIns="0" bIns="0" rtlCol="0">
            <a:noAutofit/>
          </a:bodyPr>
          <a:lstStyle/>
          <a:p>
            <a:pPr marL="18795" marR="9205">
              <a:lnSpc>
                <a:spcPts val="1120"/>
              </a:lnSpc>
              <a:spcAft>
                <a:spcPts val="300"/>
              </a:spcAft>
            </a:pPr>
            <a:r>
              <a:rPr sz="1200" b="1" spc="-4" dirty="0" smtClean="0">
                <a:solidFill>
                  <a:srgbClr val="262C32"/>
                </a:solidFill>
                <a:latin typeface="Aptos"/>
                <a:cs typeface="Arial"/>
              </a:rPr>
              <a:t>1. Aproximación a la víctima</a:t>
            </a:r>
            <a:endParaRPr sz="1000">
              <a:latin typeface="Arial"/>
              <a:cs typeface="Arial"/>
            </a:endParaRPr>
          </a:p>
          <a:p>
            <a:pPr marL="15747" indent="-3047">
              <a:lnSpc>
                <a:spcPts val="1149"/>
              </a:lnSpc>
              <a:spcBef>
                <a:spcPts val="474"/>
              </a:spcBef>
              <a:spcAft>
                <a:spcPts val="300"/>
              </a:spcAft>
            </a:pPr>
            <a:r>
              <a:rPr sz="1200" spc="7" dirty="0" smtClean="0">
                <a:solidFill>
                  <a:srgbClr val="262C32"/>
                </a:solidFill>
                <a:latin typeface="Aptos"/>
                <a:cs typeface="Arial"/>
              </a:rPr>
              <a:t>A</a:t>
            </a:r>
            <a:r>
              <a:rPr sz="1200" spc="-3" dirty="0" smtClean="0">
                <a:solidFill>
                  <a:srgbClr val="262C32"/>
                </a:solidFill>
                <a:latin typeface="Aptos"/>
                <a:cs typeface="Arial"/>
              </a:rPr>
              <a:t>p</a:t>
            </a:r>
            <a:r>
              <a:rPr sz="1200" spc="2" dirty="0" smtClean="0">
                <a:solidFill>
                  <a:srgbClr val="262C32"/>
                </a:solidFill>
                <a:latin typeface="Aptos"/>
                <a:cs typeface="Arial"/>
              </a:rPr>
              <a:t>r</a:t>
            </a:r>
            <a:r>
              <a:rPr sz="1200" spc="-29" dirty="0" smtClean="0">
                <a:solidFill>
                  <a:srgbClr val="262C32"/>
                </a:solidFill>
                <a:latin typeface="Aptos"/>
                <a:cs typeface="Arial"/>
              </a:rPr>
              <a:t>o</a:t>
            </a:r>
            <a:r>
              <a:rPr sz="1200" spc="30" dirty="0" smtClean="0">
                <a:solidFill>
                  <a:srgbClr val="262C32"/>
                </a:solidFill>
                <a:latin typeface="Aptos"/>
                <a:cs typeface="Arial"/>
              </a:rPr>
              <a:t>x</a:t>
            </a:r>
            <a:r>
              <a:rPr sz="1200" spc="-32" dirty="0" smtClean="0">
                <a:solidFill>
                  <a:srgbClr val="262C32"/>
                </a:solidFill>
                <a:latin typeface="Aptos"/>
                <a:cs typeface="Arial"/>
              </a:rPr>
              <a:t>i</a:t>
            </a:r>
            <a:r>
              <a:rPr sz="1200" spc="-18" dirty="0" smtClean="0">
                <a:solidFill>
                  <a:srgbClr val="262C32"/>
                </a:solidFill>
                <a:latin typeface="Aptos"/>
                <a:cs typeface="Arial"/>
              </a:rPr>
              <a:t>m</a:t>
            </a:r>
            <a:r>
              <a:rPr sz="1200" spc="18" dirty="0" smtClean="0">
                <a:solidFill>
                  <a:srgbClr val="262C32"/>
                </a:solidFill>
                <a:latin typeface="Aptos"/>
                <a:cs typeface="Arial"/>
              </a:rPr>
              <a:t>a</a:t>
            </a:r>
            <a:r>
              <a:rPr sz="1200" spc="14" dirty="0" smtClean="0">
                <a:solidFill>
                  <a:srgbClr val="262C32"/>
                </a:solidFill>
                <a:latin typeface="Aptos"/>
                <a:cs typeface="Arial"/>
              </a:rPr>
              <a:t>c</a:t>
            </a:r>
            <a:r>
              <a:rPr sz="1200" spc="-18" dirty="0" smtClean="0">
                <a:solidFill>
                  <a:srgbClr val="262C32"/>
                </a:solidFill>
                <a:latin typeface="Aptos"/>
                <a:cs typeface="Arial"/>
              </a:rPr>
              <a:t>i</a:t>
            </a:r>
            <a:r>
              <a:rPr sz="1200" spc="18" dirty="0" smtClean="0">
                <a:solidFill>
                  <a:srgbClr val="262C32"/>
                </a:solidFill>
                <a:latin typeface="Aptos"/>
                <a:cs typeface="Arial"/>
              </a:rPr>
              <a:t>ó</a:t>
            </a:r>
            <a:r>
              <a:rPr sz="1200" spc="-3" dirty="0" smtClean="0">
                <a:solidFill>
                  <a:srgbClr val="262C32"/>
                </a:solidFill>
                <a:latin typeface="Aptos"/>
                <a:cs typeface="Arial"/>
              </a:rPr>
              <a:t>n</a:t>
            </a:r>
            <a:r>
              <a:rPr sz="1200" spc="-77" dirty="0" smtClean="0">
                <a:solidFill>
                  <a:srgbClr val="262C32"/>
                </a:solidFill>
                <a:latin typeface="Aptos"/>
                <a:cs typeface="Arial"/>
              </a:rPr>
              <a:t>.</a:t>
            </a:r>
            <a:r>
              <a:rPr sz="1200" spc="0" dirty="0" smtClean="0">
                <a:solidFill>
                  <a:srgbClr val="262C32"/>
                </a:solidFill>
                <a:latin typeface="Aptos"/>
                <a:cs typeface="Arial"/>
              </a:rPr>
              <a:t> </a:t>
            </a:r>
            <a:r>
              <a:rPr sz="1200" spc="-129" dirty="0" smtClean="0">
                <a:solidFill>
                  <a:srgbClr val="262C32"/>
                </a:solidFill>
                <a:latin typeface="Aptos"/>
                <a:cs typeface="Arial"/>
              </a:rPr>
              <a:t> </a:t>
            </a:r>
            <a:r>
              <a:rPr sz="1200" spc="-25" dirty="0" smtClean="0">
                <a:solidFill>
                  <a:srgbClr val="262C32"/>
                </a:solidFill>
                <a:latin typeface="Aptos"/>
                <a:cs typeface="Arial"/>
              </a:rPr>
              <a:t>E</a:t>
            </a:r>
            <a:r>
              <a:rPr sz="1200" spc="0" dirty="0" smtClean="0">
                <a:solidFill>
                  <a:srgbClr val="262C32"/>
                </a:solidFill>
                <a:latin typeface="Aptos"/>
                <a:cs typeface="Arial"/>
              </a:rPr>
              <a:t>s</a:t>
            </a:r>
            <a:r>
              <a:rPr sz="1200" spc="18" dirty="0" smtClean="0">
                <a:solidFill>
                  <a:srgbClr val="262C32"/>
                </a:solidFill>
                <a:latin typeface="Aptos"/>
                <a:cs typeface="Arial"/>
              </a:rPr>
              <a:t> </a:t>
            </a:r>
            <a:r>
              <a:rPr sz="1200" spc="-14" dirty="0" smtClean="0">
                <a:solidFill>
                  <a:srgbClr val="262C32"/>
                </a:solidFill>
                <a:latin typeface="Aptos"/>
                <a:cs typeface="Arial"/>
              </a:rPr>
              <a:t>n</a:t>
            </a:r>
            <a:r>
              <a:rPr sz="1200" spc="-19" dirty="0" smtClean="0">
                <a:solidFill>
                  <a:srgbClr val="262C32"/>
                </a:solidFill>
                <a:latin typeface="Aptos"/>
                <a:cs typeface="Arial"/>
              </a:rPr>
              <a:t>ecesa</a:t>
            </a:r>
            <a:r>
              <a:rPr sz="1200" spc="-14" dirty="0" smtClean="0">
                <a:solidFill>
                  <a:srgbClr val="262C32"/>
                </a:solidFill>
                <a:latin typeface="Aptos"/>
                <a:cs typeface="Arial"/>
              </a:rPr>
              <a:t>r</a:t>
            </a:r>
            <a:r>
              <a:rPr sz="1200" spc="-9" dirty="0" smtClean="0">
                <a:solidFill>
                  <a:srgbClr val="262C32"/>
                </a:solidFill>
                <a:latin typeface="Aptos"/>
                <a:cs typeface="Arial"/>
              </a:rPr>
              <a:t>i</a:t>
            </a:r>
            <a:r>
              <a:rPr sz="1200" spc="0" dirty="0" smtClean="0">
                <a:solidFill>
                  <a:srgbClr val="262C32"/>
                </a:solidFill>
                <a:latin typeface="Aptos"/>
                <a:cs typeface="Arial"/>
              </a:rPr>
              <a:t>o</a:t>
            </a:r>
            <a:r>
              <a:rPr sz="1200" spc="82" dirty="0" smtClean="0">
                <a:solidFill>
                  <a:srgbClr val="262C32"/>
                </a:solidFill>
                <a:latin typeface="Aptos"/>
                <a:cs typeface="Arial"/>
              </a:rPr>
              <a:t> </a:t>
            </a:r>
            <a:r>
              <a:rPr sz="1200" spc="-53" dirty="0" smtClean="0">
                <a:solidFill>
                  <a:srgbClr val="262C32"/>
                </a:solidFill>
                <a:latin typeface="Aptos"/>
                <a:cs typeface="Arial"/>
              </a:rPr>
              <a:t>g</a:t>
            </a:r>
            <a:r>
              <a:rPr sz="1200" spc="18" dirty="0" smtClean="0">
                <a:solidFill>
                  <a:srgbClr val="262C32"/>
                </a:solidFill>
                <a:latin typeface="Aptos"/>
                <a:cs typeface="Arial"/>
              </a:rPr>
              <a:t>a</a:t>
            </a:r>
            <a:r>
              <a:rPr sz="1200" spc="24" dirty="0" smtClean="0">
                <a:solidFill>
                  <a:srgbClr val="262C32"/>
                </a:solidFill>
                <a:latin typeface="Aptos"/>
                <a:cs typeface="Arial"/>
              </a:rPr>
              <a:t>r</a:t>
            </a:r>
            <a:r>
              <a:rPr sz="1200" spc="-26" dirty="0" smtClean="0">
                <a:solidFill>
                  <a:srgbClr val="262C32"/>
                </a:solidFill>
                <a:latin typeface="Aptos"/>
                <a:cs typeface="Arial"/>
              </a:rPr>
              <a:t>an</a:t>
            </a:r>
            <a:r>
              <a:rPr sz="1200" spc="57" dirty="0" smtClean="0">
                <a:solidFill>
                  <a:srgbClr val="262C32"/>
                </a:solidFill>
                <a:latin typeface="Aptos"/>
                <a:cs typeface="Arial"/>
              </a:rPr>
              <a:t>t</a:t>
            </a:r>
            <a:r>
              <a:rPr sz="1200" spc="-53" dirty="0" smtClean="0">
                <a:solidFill>
                  <a:srgbClr val="262C32"/>
                </a:solidFill>
                <a:latin typeface="Aptos"/>
                <a:cs typeface="Arial"/>
              </a:rPr>
              <a:t>i</a:t>
            </a:r>
            <a:r>
              <a:rPr sz="1200" spc="30" dirty="0" smtClean="0">
                <a:solidFill>
                  <a:srgbClr val="262C32"/>
                </a:solidFill>
                <a:latin typeface="Aptos"/>
                <a:cs typeface="Arial"/>
              </a:rPr>
              <a:t>z</a:t>
            </a:r>
            <a:r>
              <a:rPr sz="1200" spc="-3" dirty="0" smtClean="0">
                <a:solidFill>
                  <a:srgbClr val="262C32"/>
                </a:solidFill>
                <a:latin typeface="Aptos"/>
                <a:cs typeface="Arial"/>
              </a:rPr>
              <a:t>a</a:t>
            </a:r>
            <a:r>
              <a:rPr sz="1200" spc="15" dirty="0" smtClean="0">
                <a:solidFill>
                  <a:srgbClr val="262C32"/>
                </a:solidFill>
                <a:latin typeface="Aptos"/>
                <a:cs typeface="Arial"/>
              </a:rPr>
              <a:t>r</a:t>
            </a:r>
            <a:r>
              <a:rPr sz="1200" spc="44" dirty="0" smtClean="0">
                <a:solidFill>
                  <a:srgbClr val="262C32"/>
                </a:solidFill>
                <a:latin typeface="Aptos"/>
                <a:cs typeface="Arial"/>
              </a:rPr>
              <a:t> </a:t>
            </a:r>
            <a:r>
              <a:rPr sz="1200" spc="-14" dirty="0" smtClean="0">
                <a:solidFill>
                  <a:srgbClr val="262C32"/>
                </a:solidFill>
                <a:latin typeface="Aptos"/>
                <a:cs typeface="Arial"/>
              </a:rPr>
              <a:t>u</a:t>
            </a:r>
            <a:r>
              <a:rPr sz="1200" spc="0" dirty="0" smtClean="0">
                <a:solidFill>
                  <a:srgbClr val="262C32"/>
                </a:solidFill>
                <a:latin typeface="Aptos"/>
                <a:cs typeface="Arial"/>
              </a:rPr>
              <a:t>n</a:t>
            </a:r>
            <a:r>
              <a:rPr sz="1200" spc="15" dirty="0" smtClean="0">
                <a:solidFill>
                  <a:srgbClr val="262C32"/>
                </a:solidFill>
                <a:latin typeface="Aptos"/>
                <a:cs typeface="Arial"/>
              </a:rPr>
              <a:t> </a:t>
            </a:r>
            <a:r>
              <a:rPr sz="1200" spc="-29" dirty="0" smtClean="0">
                <a:solidFill>
                  <a:srgbClr val="262C32"/>
                </a:solidFill>
                <a:latin typeface="Aptos"/>
                <a:cs typeface="Arial"/>
              </a:rPr>
              <a:t>m</a:t>
            </a:r>
            <a:r>
              <a:rPr sz="1200" spc="-9" dirty="0" smtClean="0">
                <a:solidFill>
                  <a:srgbClr val="262C32"/>
                </a:solidFill>
                <a:latin typeface="Aptos"/>
                <a:cs typeface="Arial"/>
              </a:rPr>
              <a:t>í</a:t>
            </a:r>
            <a:r>
              <a:rPr sz="1200" spc="-19" dirty="0" smtClean="0">
                <a:solidFill>
                  <a:srgbClr val="262C32"/>
                </a:solidFill>
                <a:latin typeface="Aptos"/>
                <a:cs typeface="Arial"/>
              </a:rPr>
              <a:t>n</a:t>
            </a:r>
            <a:r>
              <a:rPr sz="1200" spc="-9" dirty="0" smtClean="0">
                <a:solidFill>
                  <a:srgbClr val="262C32"/>
                </a:solidFill>
                <a:latin typeface="Aptos"/>
                <a:cs typeface="Arial"/>
              </a:rPr>
              <a:t>i</a:t>
            </a:r>
            <a:r>
              <a:rPr sz="1200" spc="-34" dirty="0" smtClean="0">
                <a:solidFill>
                  <a:srgbClr val="262C32"/>
                </a:solidFill>
                <a:latin typeface="Aptos"/>
                <a:cs typeface="Arial"/>
              </a:rPr>
              <a:t>m</a:t>
            </a:r>
            <a:r>
              <a:rPr sz="1200" spc="0" dirty="0" smtClean="0">
                <a:solidFill>
                  <a:srgbClr val="262C32"/>
                </a:solidFill>
                <a:latin typeface="Aptos"/>
                <a:cs typeface="Arial"/>
              </a:rPr>
              <a:t>o</a:t>
            </a:r>
            <a:r>
              <a:rPr sz="1200" spc="78"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20" dirty="0" smtClean="0">
                <a:solidFill>
                  <a:srgbClr val="262C32"/>
                </a:solidFill>
                <a:latin typeface="Aptos"/>
                <a:cs typeface="Arial"/>
              </a:rPr>
              <a:t> </a:t>
            </a:r>
            <a:r>
              <a:rPr sz="1200" spc="-44" dirty="0" smtClean="0">
                <a:solidFill>
                  <a:srgbClr val="262C32"/>
                </a:solidFill>
                <a:latin typeface="Aptos"/>
                <a:cs typeface="Arial"/>
              </a:rPr>
              <a:t>s</a:t>
            </a:r>
            <a:r>
              <a:rPr sz="1200" spc="-3" dirty="0" smtClean="0">
                <a:solidFill>
                  <a:srgbClr val="262C32"/>
                </a:solidFill>
                <a:latin typeface="Aptos"/>
                <a:cs typeface="Arial"/>
              </a:rPr>
              <a:t>egu</a:t>
            </a:r>
            <a:r>
              <a:rPr sz="1200" spc="50" dirty="0" smtClean="0">
                <a:solidFill>
                  <a:srgbClr val="262C32"/>
                </a:solidFill>
                <a:latin typeface="Aptos"/>
                <a:cs typeface="Arial"/>
              </a:rPr>
              <a:t>r</a:t>
            </a:r>
            <a:r>
              <a:rPr sz="1200" spc="-53" dirty="0" smtClean="0">
                <a:solidFill>
                  <a:srgbClr val="262C32"/>
                </a:solidFill>
                <a:latin typeface="Aptos"/>
                <a:cs typeface="Arial"/>
              </a:rPr>
              <a:t>i</a:t>
            </a:r>
            <a:r>
              <a:rPr sz="1200" spc="-3" dirty="0" smtClean="0">
                <a:solidFill>
                  <a:srgbClr val="262C32"/>
                </a:solidFill>
                <a:latin typeface="Aptos"/>
                <a:cs typeface="Arial"/>
              </a:rPr>
              <a:t>da</a:t>
            </a:r>
            <a:r>
              <a:rPr sz="1200" spc="-33" dirty="0" smtClean="0">
                <a:solidFill>
                  <a:srgbClr val="262C32"/>
                </a:solidFill>
                <a:latin typeface="Aptos"/>
                <a:cs typeface="Arial"/>
              </a:rPr>
              <a:t>d</a:t>
            </a:r>
            <a:r>
              <a:rPr sz="1200" spc="89" dirty="0" smtClean="0">
                <a:solidFill>
                  <a:srgbClr val="262C32"/>
                </a:solidFill>
                <a:latin typeface="Aptos"/>
                <a:cs typeface="Arial"/>
              </a:rPr>
              <a:t> </a:t>
            </a:r>
            <a:r>
              <a:rPr sz="1200" spc="-14" dirty="0" smtClean="0">
                <a:solidFill>
                  <a:srgbClr val="262C32"/>
                </a:solidFill>
                <a:latin typeface="Aptos"/>
                <a:cs typeface="Arial"/>
              </a:rPr>
              <a:t>an</a:t>
            </a:r>
            <a:r>
              <a:rPr sz="1200" spc="-9" dirty="0" smtClean="0">
                <a:solidFill>
                  <a:srgbClr val="262C32"/>
                </a:solidFill>
                <a:latin typeface="Aptos"/>
                <a:cs typeface="Arial"/>
              </a:rPr>
              <a:t>t</a:t>
            </a:r>
            <a:r>
              <a:rPr sz="1200" spc="-14" dirty="0" smtClean="0">
                <a:solidFill>
                  <a:srgbClr val="262C32"/>
                </a:solidFill>
                <a:latin typeface="Aptos"/>
                <a:cs typeface="Arial"/>
              </a:rPr>
              <a:t>e</a:t>
            </a:r>
            <a:r>
              <a:rPr sz="1200" spc="0" dirty="0" smtClean="0">
                <a:solidFill>
                  <a:srgbClr val="262C32"/>
                </a:solidFill>
                <a:latin typeface="Aptos"/>
                <a:cs typeface="Arial"/>
              </a:rPr>
              <a:t>s</a:t>
            </a:r>
            <a:r>
              <a:rPr sz="1200" spc="78"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78" dirty="0" smtClean="0">
                <a:solidFill>
                  <a:srgbClr val="262C32"/>
                </a:solidFill>
                <a:latin typeface="Aptos"/>
                <a:cs typeface="Arial"/>
              </a:rPr>
              <a:t>i</a:t>
            </a:r>
            <a:r>
              <a:rPr sz="1200" spc="-26" dirty="0" smtClean="0">
                <a:solidFill>
                  <a:srgbClr val="262C32"/>
                </a:solidFill>
                <a:latin typeface="Aptos"/>
                <a:cs typeface="Arial"/>
              </a:rPr>
              <a:t>n</a:t>
            </a:r>
            <a:r>
              <a:rPr sz="1200" spc="-7" dirty="0" smtClean="0">
                <a:solidFill>
                  <a:srgbClr val="262C32"/>
                </a:solidFill>
                <a:latin typeface="Aptos"/>
                <a:cs typeface="Arial"/>
              </a:rPr>
              <a:t>i</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18" dirty="0" smtClean="0">
                <a:solidFill>
                  <a:srgbClr val="262C32"/>
                </a:solidFill>
                <a:latin typeface="Aptos"/>
                <a:cs typeface="Arial"/>
              </a:rPr>
              <a:t>a</a:t>
            </a:r>
            <a:r>
              <a:rPr sz="1200" spc="15" dirty="0" smtClean="0">
                <a:solidFill>
                  <a:srgbClr val="262C32"/>
                </a:solidFill>
                <a:latin typeface="Aptos"/>
                <a:cs typeface="Arial"/>
              </a:rPr>
              <a:t>r</a:t>
            </a:r>
            <a:r>
              <a:rPr sz="1200" spc="12" dirty="0" smtClean="0">
                <a:solidFill>
                  <a:srgbClr val="262C32"/>
                </a:solidFill>
                <a:latin typeface="Aptos"/>
                <a:cs typeface="Arial"/>
              </a:rPr>
              <a:t> </a:t>
            </a:r>
            <a:endParaRPr sz="1000">
              <a:latin typeface="Arial"/>
              <a:cs typeface="Arial"/>
            </a:endParaRPr>
          </a:p>
          <a:p>
            <a:pPr marL="15747">
              <a:lnSpc>
                <a:spcPts val="1149"/>
              </a:lnSpc>
              <a:spcBef>
                <a:spcPts val="242"/>
              </a:spcBef>
              <a:spcAft>
                <a:spcPts val="300"/>
              </a:spcAft>
            </a:pPr>
            <a:r>
              <a:rPr sz="1200" spc="-11" dirty="0" smtClean="0">
                <a:solidFill>
                  <a:srgbClr val="262C32"/>
                </a:solidFill>
                <a:latin typeface="Aptos"/>
                <a:cs typeface="Arial"/>
              </a:rPr>
              <a:t>estas maniobras, asegurando el lugar de los hechos y comprobando que</a:t>
            </a:r>
            <a:r>
              <a:rPr sz="1200" spc="-11" dirty="0" smtClean="0">
                <a:solidFill>
                  <a:srgbClr val="262C32"/>
                </a:solidFill>
                <a:latin typeface="Aptos"/>
                <a:cs typeface="Arial"/>
              </a:rPr>
              <a:t>:</a:t>
            </a:r>
            <a:endParaRPr sz="1000">
              <a:latin typeface="Arial"/>
              <a:cs typeface="Arial"/>
            </a:endParaRPr>
          </a:p>
          <a:p>
            <a:pPr marL="15747" marR="9205">
              <a:lnSpc>
                <a:spcPct val="95825"/>
              </a:lnSpc>
              <a:spcBef>
                <a:spcPts val="537"/>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No existe peligro para el primer actuante que efectúa la aproximación.</a:t>
            </a:r>
            <a:endParaRPr sz="1000">
              <a:latin typeface="Arial"/>
              <a:cs typeface="Arial"/>
            </a:endParaRPr>
          </a:p>
          <a:p>
            <a:pPr marL="15747"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No hay peligro adicional para la víctima.</a:t>
            </a:r>
            <a:endParaRPr sz="1000">
              <a:latin typeface="Arial"/>
              <a:cs typeface="Arial"/>
            </a:endParaRPr>
          </a:p>
          <a:p>
            <a:pPr marL="15747" marR="9205">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No hay peligro para terceros</a:t>
            </a:r>
            <a:r>
              <a:rPr sz="1200" spc="-4"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2078509" y="4325326"/>
            <a:ext cx="7303201" cy="722376"/>
          </a:xfrm>
          <a:prstGeom prst="rect">
            <a:avLst/>
          </a:prstGeom>
        </p:spPr>
        <p:txBody>
          <a:bodyPr wrap="square" lIns="0" tIns="7111" rIns="0" bIns="0" rtlCol="0">
            <a:noAutofit/>
          </a:bodyPr>
          <a:lstStyle/>
          <a:p>
            <a:pPr marL="18795" marR="9205">
              <a:lnSpc>
                <a:spcPts val="1120"/>
              </a:lnSpc>
              <a:spcAft>
                <a:spcPts val="300"/>
              </a:spcAft>
            </a:pPr>
            <a:r>
              <a:rPr sz="1200" b="1" spc="-2" dirty="0" smtClean="0">
                <a:solidFill>
                  <a:srgbClr val="262C32"/>
                </a:solidFill>
                <a:latin typeface="Aptos"/>
                <a:cs typeface="Arial"/>
              </a:rPr>
              <a:t>Posición del reanimador</a:t>
            </a:r>
            <a:endParaRPr sz="1000">
              <a:latin typeface="Arial"/>
              <a:cs typeface="Arial"/>
            </a:endParaRPr>
          </a:p>
          <a:p>
            <a:pPr marL="18795" indent="-6095">
              <a:lnSpc>
                <a:spcPts val="1149"/>
              </a:lnSpc>
              <a:spcBef>
                <a:spcPts val="474"/>
              </a:spcBef>
              <a:spcAft>
                <a:spcPts val="300"/>
              </a:spcAft>
            </a:pPr>
            <a:r>
              <a:rPr sz="1200" spc="0" dirty="0" smtClean="0">
                <a:solidFill>
                  <a:srgbClr val="262C32"/>
                </a:solidFill>
                <a:latin typeface="Aptos"/>
                <a:cs typeface="Arial"/>
              </a:rPr>
              <a:t>Arrodillado en posición estable</a:t>
            </a:r>
            <a:r>
              <a:rPr sz="1200" spc="0" dirty="0" smtClean="0">
                <a:solidFill>
                  <a:srgbClr val="262C32"/>
                </a:solidFill>
                <a:latin typeface="Aptos"/>
                <a:cs typeface="Arial"/>
              </a:rPr>
              <a:t>, </a:t>
            </a:r>
            <a:r>
              <a:rPr sz="1200" spc="0" dirty="0" smtClean="0">
                <a:solidFill>
                  <a:srgbClr val="262C32"/>
                </a:solidFill>
                <a:latin typeface="Aptos"/>
                <a:cs typeface="Arial"/>
              </a:rPr>
              <a:t>a un lado de la víctima, a la altura de sus </a:t>
            </a:r>
            <a:endParaRPr sz="1000">
              <a:latin typeface="Arial"/>
              <a:cs typeface="Arial"/>
            </a:endParaRPr>
          </a:p>
          <a:p>
            <a:pPr marL="18795">
              <a:lnSpc>
                <a:spcPts val="1149"/>
              </a:lnSpc>
              <a:spcBef>
                <a:spcPts val="265"/>
              </a:spcBef>
              <a:spcAft>
                <a:spcPts val="300"/>
              </a:spcAft>
            </a:pPr>
            <a:r>
              <a:rPr sz="1200" spc="-4" dirty="0" smtClean="0">
                <a:solidFill>
                  <a:srgbClr val="262C32"/>
                </a:solidFill>
                <a:latin typeface="Aptos"/>
                <a:cs typeface="Arial"/>
              </a:rPr>
              <a:t>hombros</a:t>
            </a:r>
            <a:r>
              <a:rPr sz="1200" spc="-4" dirty="0" smtClean="0">
                <a:solidFill>
                  <a:srgbClr val="262C32"/>
                </a:solidFill>
                <a:latin typeface="Aptos"/>
                <a:cs typeface="Arial"/>
              </a:rPr>
              <a:t>,  </a:t>
            </a:r>
            <a:r>
              <a:rPr sz="1200" spc="-4" dirty="0" smtClean="0">
                <a:solidFill>
                  <a:srgbClr val="262C32"/>
                </a:solidFill>
                <a:latin typeface="Aptos"/>
                <a:cs typeface="Arial"/>
              </a:rPr>
              <a:t>lo que permitirá efectuar todas las maniobras de la reanimación sin</a:t>
            </a:r>
            <a:endParaRPr sz="1000">
              <a:latin typeface="Arial"/>
              <a:cs typeface="Arial"/>
            </a:endParaRPr>
          </a:p>
          <a:p>
            <a:pPr marL="18795" marR="9205">
              <a:lnSpc>
                <a:spcPts val="1135"/>
              </a:lnSpc>
              <a:spcBef>
                <a:spcPts val="322"/>
              </a:spcBef>
              <a:spcAft>
                <a:spcPts val="300"/>
              </a:spcAft>
            </a:pPr>
            <a:r>
              <a:rPr sz="1200" spc="-6" dirty="0" smtClean="0">
                <a:solidFill>
                  <a:srgbClr val="262C32"/>
                </a:solidFill>
                <a:latin typeface="Aptos"/>
                <a:cs typeface="Arial"/>
              </a:rPr>
              <a:t>modificar su posición.</a:t>
            </a:r>
            <a:endParaRPr sz="1000">
              <a:latin typeface="Arial"/>
              <a:cs typeface="Arial"/>
            </a:endParaRPr>
          </a:p>
        </p:txBody>
      </p:sp>
      <p:sp>
        <p:nvSpPr>
          <p:cNvPr id="2" name="object 2"/>
          <p:cNvSpPr txBox="1"/>
          <p:nvPr/>
        </p:nvSpPr>
        <p:spPr>
          <a:xfrm>
            <a:off x="5373115" y="7421015"/>
            <a:ext cx="1" cy="1"/>
          </a:xfrm>
          <a:prstGeom prst="rect">
            <a:avLst/>
          </a:prstGeom>
        </p:spPr>
        <p:txBody>
          <a:bodyPr wrap="square" lIns="0" tIns="2540" rIns="0" bIns="0" rtlCol="0">
            <a:noAutofit/>
          </a:bodyPr>
          <a:lstStyle/>
          <a:p>
            <a:pPr marL="12700">
              <a:lnSpc>
                <a:spcPct val="95825"/>
              </a:lnSpc>
            </a:pPr>
            <a:r>
              <a:rPr sz="600" spc="-87" dirty="0" smtClean="0">
                <a:solidFill>
                  <a:srgbClr val="231F21"/>
                </a:solidFill>
                <a:latin typeface="Times New Roman"/>
                <a:cs typeface="Times New Roman"/>
              </a:rPr>
              <a:t>21</a:t>
            </a:r>
            <a:endParaRPr sz="600">
              <a:latin typeface="Times New Roman"/>
              <a:cs typeface="Times New Roman"/>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078509" y="1353526"/>
            <a:ext cx="6854442" cy="722376"/>
          </a:xfrm>
          <a:prstGeom prst="rect">
            <a:avLst/>
          </a:prstGeom>
        </p:spPr>
        <p:txBody>
          <a:bodyPr wrap="square" lIns="0" tIns="7111" rIns="0" bIns="0" rtlCol="0">
            <a:noAutofit/>
          </a:bodyPr>
          <a:lstStyle/>
          <a:p>
            <a:pPr marL="12700" marR="9205">
              <a:lnSpc>
                <a:spcPts val="1120"/>
              </a:lnSpc>
              <a:spcAft>
                <a:spcPts val="300"/>
              </a:spcAft>
            </a:pPr>
            <a:r>
              <a:rPr sz="1200" b="1" spc="-2" dirty="0" smtClean="0">
                <a:solidFill>
                  <a:srgbClr val="262C32"/>
                </a:solidFill>
                <a:latin typeface="Aptos"/>
                <a:cs typeface="Arial"/>
              </a:rPr>
              <a:t>2. Valorar el nivel de consciencia</a:t>
            </a:r>
            <a:endParaRPr sz="1000">
              <a:latin typeface="Arial"/>
              <a:cs typeface="Arial"/>
            </a:endParaRPr>
          </a:p>
          <a:p>
            <a:pPr marL="18795" indent="0">
              <a:lnSpc>
                <a:spcPts val="1390"/>
              </a:lnSpc>
              <a:spcBef>
                <a:spcPts val="393"/>
              </a:spcBef>
              <a:spcAft>
                <a:spcPts val="300"/>
              </a:spcAft>
            </a:pPr>
            <a:r>
              <a:rPr sz="1200" spc="-5" dirty="0" smtClean="0">
                <a:solidFill>
                  <a:srgbClr val="262C32"/>
                </a:solidFill>
                <a:latin typeface="Aptos"/>
                <a:cs typeface="Arial"/>
              </a:rPr>
              <a:t>Determinar el estado de consciencia hablando y sacudiendo a la víctima ligeramente por los hombros.  Buscamos respuesta de la víctima. Preguntaremos gritando</a:t>
            </a:r>
            <a:r>
              <a:rPr sz="1200" spc="-5" dirty="0" smtClean="0">
                <a:solidFill>
                  <a:srgbClr val="262C32"/>
                </a:solidFill>
                <a:latin typeface="Aptos"/>
                <a:cs typeface="Arial"/>
              </a:rPr>
              <a:t>: "</a:t>
            </a:r>
            <a:r>
              <a:rPr sz="1200" spc="-5" dirty="0" smtClean="0">
                <a:solidFill>
                  <a:srgbClr val="262C32"/>
                </a:solidFill>
                <a:latin typeface="Aptos"/>
                <a:cs typeface="Arial"/>
              </a:rPr>
              <a:t>¿Está Vd.  bien?</a:t>
            </a:r>
            <a:endParaRPr sz="1000">
              <a:latin typeface="Arial"/>
              <a:cs typeface="Arial"/>
            </a:endParaRPr>
          </a:p>
        </p:txBody>
      </p:sp>
      <p:sp>
        <p:nvSpPr>
          <p:cNvPr id="4" name="object 4"/>
          <p:cNvSpPr txBox="1"/>
          <p:nvPr/>
        </p:nvSpPr>
        <p:spPr>
          <a:xfrm>
            <a:off x="2083609" y="2200870"/>
            <a:ext cx="7508033" cy="2106168"/>
          </a:xfrm>
          <a:prstGeom prst="rect">
            <a:avLst/>
          </a:prstGeom>
        </p:spPr>
        <p:txBody>
          <a:bodyPr wrap="square" lIns="0" tIns="7111" rIns="0" bIns="0" rtlCol="0">
            <a:noAutofit/>
          </a:bodyPr>
          <a:lstStyle/>
          <a:p>
            <a:pPr marL="12700" marR="21905">
              <a:lnSpc>
                <a:spcPts val="1120"/>
              </a:lnSpc>
              <a:spcAft>
                <a:spcPts val="300"/>
              </a:spcAft>
            </a:pPr>
            <a:r>
              <a:rPr sz="1200" b="1" spc="-3" dirty="0" smtClean="0">
                <a:solidFill>
                  <a:srgbClr val="262C32"/>
                </a:solidFill>
                <a:latin typeface="Aptos"/>
                <a:cs typeface="Arial"/>
              </a:rPr>
              <a:t>• </a:t>
            </a:r>
            <a:r>
              <a:rPr sz="1200" b="1" spc="-3" dirty="0" smtClean="0">
                <a:solidFill>
                  <a:srgbClr val="262C32"/>
                </a:solidFill>
                <a:latin typeface="Aptos"/>
                <a:cs typeface="Arial"/>
              </a:rPr>
              <a:t>Víctima consciente</a:t>
            </a:r>
            <a:endParaRPr sz="1000">
              <a:latin typeface="Arial"/>
              <a:cs typeface="Arial"/>
            </a:endParaRPr>
          </a:p>
          <a:p>
            <a:pPr marL="107187">
              <a:lnSpc>
                <a:spcPct val="95825"/>
              </a:lnSpc>
              <a:spcBef>
                <a:spcPts val="184"/>
              </a:spcBef>
              <a:spcAft>
                <a:spcPts val="300"/>
              </a:spcAft>
            </a:pPr>
            <a:r>
              <a:rPr sz="1200" spc="-1" dirty="0" smtClean="0">
                <a:solidFill>
                  <a:srgbClr val="262C32"/>
                </a:solidFill>
                <a:latin typeface="Aptos"/>
                <a:cs typeface="Arial"/>
              </a:rPr>
              <a:t>Estaremos an</a:t>
            </a:r>
            <a:r>
              <a:rPr sz="1200" spc="-1" dirty="0" smtClean="0">
                <a:solidFill>
                  <a:srgbClr val="262C32"/>
                </a:solidFill>
                <a:latin typeface="Aptos"/>
                <a:cs typeface="Arial"/>
              </a:rPr>
              <a:t>t</a:t>
            </a:r>
            <a:r>
              <a:rPr sz="1200" spc="-1" dirty="0" smtClean="0">
                <a:solidFill>
                  <a:srgbClr val="262C32"/>
                </a:solidFill>
                <a:latin typeface="Aptos"/>
                <a:cs typeface="Arial"/>
              </a:rPr>
              <a:t>e una víctima conscien</a:t>
            </a:r>
            <a:r>
              <a:rPr sz="1200" spc="-1" dirty="0" smtClean="0">
                <a:solidFill>
                  <a:srgbClr val="262C32"/>
                </a:solidFill>
                <a:latin typeface="Aptos"/>
                <a:cs typeface="Arial"/>
              </a:rPr>
              <a:t>t</a:t>
            </a:r>
            <a:r>
              <a:rPr sz="1200" spc="-1" dirty="0" smtClean="0">
                <a:solidFill>
                  <a:srgbClr val="262C32"/>
                </a:solidFill>
                <a:latin typeface="Aptos"/>
                <a:cs typeface="Arial"/>
              </a:rPr>
              <a:t>e si obtenemos algún tipo de respuesta</a:t>
            </a:r>
            <a:endParaRPr sz="1000">
              <a:latin typeface="Arial"/>
              <a:cs typeface="Arial"/>
            </a:endParaRPr>
          </a:p>
          <a:p>
            <a:pPr marL="104139" marR="21905">
              <a:lnSpc>
                <a:spcPct val="95825"/>
              </a:lnSpc>
              <a:spcBef>
                <a:spcPts val="265"/>
              </a:spcBef>
              <a:spcAft>
                <a:spcPts val="300"/>
              </a:spcAft>
            </a:pPr>
            <a:r>
              <a:rPr sz="1200" spc="-5" dirty="0" smtClean="0">
                <a:solidFill>
                  <a:srgbClr val="262C32"/>
                </a:solidFill>
                <a:latin typeface="Aptos"/>
                <a:cs typeface="Arial"/>
              </a:rPr>
              <a:t>(</a:t>
            </a:r>
            <a:r>
              <a:rPr sz="1200" spc="-5" dirty="0" smtClean="0">
                <a:solidFill>
                  <a:srgbClr val="262C32"/>
                </a:solidFill>
                <a:latin typeface="Aptos"/>
                <a:cs typeface="Arial"/>
              </a:rPr>
              <a:t>habla</a:t>
            </a:r>
            <a:r>
              <a:rPr sz="1200" spc="-5" dirty="0" smtClean="0">
                <a:solidFill>
                  <a:srgbClr val="262C32"/>
                </a:solidFill>
                <a:latin typeface="Aptos"/>
                <a:cs typeface="Arial"/>
              </a:rPr>
              <a:t>, </a:t>
            </a:r>
            <a:r>
              <a:rPr sz="1200" spc="-5" dirty="0" smtClean="0">
                <a:solidFill>
                  <a:srgbClr val="262C32"/>
                </a:solidFill>
                <a:latin typeface="Aptos"/>
                <a:cs typeface="Arial"/>
              </a:rPr>
              <a:t>grita</a:t>
            </a:r>
            <a:r>
              <a:rPr sz="1200" spc="-5" dirty="0" smtClean="0">
                <a:solidFill>
                  <a:srgbClr val="262C32"/>
                </a:solidFill>
                <a:latin typeface="Aptos"/>
                <a:cs typeface="Arial"/>
              </a:rPr>
              <a:t>, </a:t>
            </a:r>
            <a:r>
              <a:rPr sz="1200" spc="-5" dirty="0" smtClean="0">
                <a:solidFill>
                  <a:srgbClr val="262C32"/>
                </a:solidFill>
                <a:latin typeface="Aptos"/>
                <a:cs typeface="Arial"/>
              </a:rPr>
              <a:t>se mueve</a:t>
            </a:r>
            <a:r>
              <a:rPr sz="1200" spc="-5" dirty="0" smtClean="0">
                <a:solidFill>
                  <a:srgbClr val="262C32"/>
                </a:solidFill>
                <a:latin typeface="Aptos"/>
                <a:cs typeface="Arial"/>
              </a:rPr>
              <a:t>, </a:t>
            </a:r>
            <a:r>
              <a:rPr sz="1200" spc="-5" dirty="0" smtClean="0">
                <a:solidFill>
                  <a:srgbClr val="262C32"/>
                </a:solidFill>
                <a:latin typeface="Aptos"/>
                <a:cs typeface="Arial"/>
              </a:rPr>
              <a:t>etc.).  Si es así</a:t>
            </a:r>
            <a:r>
              <a:rPr sz="1200" spc="-5" dirty="0" smtClean="0">
                <a:solidFill>
                  <a:srgbClr val="262C32"/>
                </a:solidFill>
                <a:latin typeface="Aptos"/>
                <a:cs typeface="Arial"/>
              </a:rPr>
              <a:t>, </a:t>
            </a:r>
            <a:r>
              <a:rPr sz="1200" spc="-5" dirty="0" smtClean="0">
                <a:solidFill>
                  <a:srgbClr val="262C32"/>
                </a:solidFill>
                <a:latin typeface="Aptos"/>
                <a:cs typeface="Arial"/>
              </a:rPr>
              <a:t>seguiremos los siguientes puntos</a:t>
            </a:r>
            <a:r>
              <a:rPr sz="1200" spc="-5" dirty="0" smtClean="0">
                <a:solidFill>
                  <a:srgbClr val="262C32"/>
                </a:solidFill>
                <a:latin typeface="Aptos"/>
                <a:cs typeface="Arial"/>
              </a:rPr>
              <a:t>:</a:t>
            </a:r>
            <a:endParaRPr sz="1000">
              <a:latin typeface="Arial"/>
              <a:cs typeface="Arial"/>
            </a:endParaRPr>
          </a:p>
          <a:p>
            <a:pPr marL="104139" marR="21905">
              <a:lnSpc>
                <a:spcPct val="95825"/>
              </a:lnSpc>
              <a:spcBef>
                <a:spcPts val="24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Preguntarle qué le ha ocurrido.</a:t>
            </a:r>
            <a:endParaRPr sz="1000">
              <a:latin typeface="Arial"/>
              <a:cs typeface="Arial"/>
            </a:endParaRPr>
          </a:p>
          <a:p>
            <a:pPr marL="104139" marR="21905">
              <a:lnSpc>
                <a:spcPct val="95825"/>
              </a:lnSpc>
              <a:spcBef>
                <a:spcPts val="240"/>
              </a:spcBef>
              <a:spcAft>
                <a:spcPts val="300"/>
              </a:spcAft>
            </a:pPr>
            <a:r>
              <a:rPr sz="1200" spc="-8" dirty="0" smtClean="0">
                <a:solidFill>
                  <a:srgbClr val="262C32"/>
                </a:solidFill>
                <a:latin typeface="Aptos"/>
                <a:cs typeface="Arial"/>
              </a:rPr>
              <a:t>• </a:t>
            </a:r>
            <a:r>
              <a:rPr sz="1200" spc="-8" dirty="0" smtClean="0">
                <a:solidFill>
                  <a:srgbClr val="262C32"/>
                </a:solidFill>
                <a:latin typeface="Aptos"/>
                <a:cs typeface="Arial"/>
              </a:rPr>
              <a:t>Dejarlo en la posición que está</a:t>
            </a:r>
            <a:r>
              <a:rPr sz="1200" spc="-8" dirty="0" smtClean="0">
                <a:solidFill>
                  <a:srgbClr val="262C32"/>
                </a:solidFill>
                <a:latin typeface="Aptos"/>
                <a:cs typeface="Arial"/>
              </a:rPr>
              <a:t>,  </a:t>
            </a:r>
            <a:r>
              <a:rPr sz="1200" spc="-8" dirty="0" smtClean="0">
                <a:solidFill>
                  <a:srgbClr val="262C32"/>
                </a:solidFill>
                <a:latin typeface="Aptos"/>
                <a:cs typeface="Arial"/>
              </a:rPr>
              <a:t>preferiblemente</a:t>
            </a:r>
            <a:r>
              <a:rPr sz="1200" spc="-8" dirty="0" smtClean="0">
                <a:solidFill>
                  <a:srgbClr val="262C32"/>
                </a:solidFill>
                <a:latin typeface="Aptos"/>
                <a:cs typeface="Arial"/>
              </a:rPr>
              <a:t>.</a:t>
            </a:r>
            <a:endParaRPr sz="1000">
              <a:latin typeface="Arial"/>
              <a:cs typeface="Arial"/>
            </a:endParaRPr>
          </a:p>
          <a:p>
            <a:pPr marL="104139" marR="21905">
              <a:lnSpc>
                <a:spcPct val="95825"/>
              </a:lnSpc>
              <a:spcBef>
                <a:spcPts val="265"/>
              </a:spcBef>
              <a:spcAft>
                <a:spcPts val="300"/>
              </a:spcAft>
            </a:pPr>
            <a:r>
              <a:rPr sz="1200" spc="-7" dirty="0" smtClean="0">
                <a:solidFill>
                  <a:srgbClr val="262C32"/>
                </a:solidFill>
                <a:latin typeface="Aptos"/>
                <a:cs typeface="Arial"/>
              </a:rPr>
              <a:t>• </a:t>
            </a:r>
            <a:r>
              <a:rPr sz="1200" spc="-7" dirty="0" smtClean="0">
                <a:solidFill>
                  <a:srgbClr val="262C32"/>
                </a:solidFill>
                <a:latin typeface="Aptos"/>
                <a:cs typeface="Arial"/>
              </a:rPr>
              <a:t>Buscar signos de hemorragia y shock (ver página 54 )</a:t>
            </a:r>
            <a:r>
              <a:rPr sz="1200" spc="-7" dirty="0" smtClean="0">
                <a:solidFill>
                  <a:srgbClr val="262C32"/>
                </a:solidFill>
                <a:latin typeface="Aptos"/>
                <a:cs typeface="Arial"/>
              </a:rPr>
              <a:t>.</a:t>
            </a:r>
            <a:endParaRPr sz="1000">
              <a:latin typeface="Arial"/>
              <a:cs typeface="Arial"/>
            </a:endParaRPr>
          </a:p>
          <a:p>
            <a:pPr marL="192531" marR="337553" indent="-88391">
              <a:lnSpc>
                <a:spcPts val="1149"/>
              </a:lnSpc>
              <a:spcBef>
                <a:spcPts val="24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Efectuar una exploración sistematizada (exploración secundaria) en </a:t>
            </a:r>
            <a:endParaRPr sz="1000">
              <a:latin typeface="Arial"/>
              <a:cs typeface="Arial"/>
            </a:endParaRPr>
          </a:p>
          <a:p>
            <a:pPr marL="192531" marR="337553">
              <a:lnSpc>
                <a:spcPts val="1149"/>
              </a:lnSpc>
              <a:spcBef>
                <a:spcPts val="242"/>
              </a:spcBef>
              <a:spcAft>
                <a:spcPts val="300"/>
              </a:spcAft>
            </a:pPr>
            <a:r>
              <a:rPr sz="1200" spc="-7" dirty="0" smtClean="0">
                <a:solidFill>
                  <a:srgbClr val="262C32"/>
                </a:solidFill>
                <a:latin typeface="Aptos"/>
                <a:cs typeface="Arial"/>
              </a:rPr>
              <a:t>busca de lesiones</a:t>
            </a:r>
            <a:r>
              <a:rPr sz="1200" spc="-7" dirty="0" smtClean="0">
                <a:solidFill>
                  <a:srgbClr val="262C32"/>
                </a:solidFill>
                <a:latin typeface="Aptos"/>
                <a:cs typeface="Arial"/>
              </a:rPr>
              <a:t>, </a:t>
            </a:r>
            <a:r>
              <a:rPr sz="1200" spc="-7" dirty="0" smtClean="0">
                <a:solidFill>
                  <a:srgbClr val="262C32"/>
                </a:solidFill>
                <a:latin typeface="Aptos"/>
                <a:cs typeface="Arial"/>
              </a:rPr>
              <a:t>moviendo lo menos posible al herido</a:t>
            </a:r>
            <a:r>
              <a:rPr sz="1200" spc="-7" dirty="0" smtClean="0">
                <a:solidFill>
                  <a:srgbClr val="262C32"/>
                </a:solidFill>
                <a:latin typeface="Aptos"/>
                <a:cs typeface="Arial"/>
              </a:rPr>
              <a:t>,  </a:t>
            </a:r>
            <a:r>
              <a:rPr sz="1200" spc="-7" dirty="0" smtClean="0">
                <a:solidFill>
                  <a:srgbClr val="262C32"/>
                </a:solidFill>
                <a:latin typeface="Aptos"/>
                <a:cs typeface="Arial"/>
              </a:rPr>
              <a:t>para evitar el </a:t>
            </a:r>
            <a:endParaRPr sz="1000">
              <a:latin typeface="Arial"/>
              <a:cs typeface="Arial"/>
            </a:endParaRPr>
          </a:p>
          <a:p>
            <a:pPr marL="192531" marR="337553">
              <a:lnSpc>
                <a:spcPts val="1149"/>
              </a:lnSpc>
              <a:spcBef>
                <a:spcPts val="242"/>
              </a:spcBef>
              <a:spcAft>
                <a:spcPts val="300"/>
              </a:spcAft>
            </a:pPr>
            <a:r>
              <a:rPr sz="1200" spc="-2" dirty="0" smtClean="0">
                <a:solidFill>
                  <a:srgbClr val="262C32"/>
                </a:solidFill>
                <a:latin typeface="Aptos"/>
                <a:cs typeface="Arial"/>
              </a:rPr>
              <a:t>agravamiento de posibles lesiones existen</a:t>
            </a:r>
            <a:r>
              <a:rPr sz="1200" spc="-2" dirty="0" smtClean="0">
                <a:solidFill>
                  <a:srgbClr val="262C32"/>
                </a:solidFill>
                <a:latin typeface="Aptos"/>
                <a:cs typeface="Arial"/>
              </a:rPr>
              <a:t>t</a:t>
            </a:r>
            <a:r>
              <a:rPr sz="1200" spc="-2" dirty="0" smtClean="0">
                <a:solidFill>
                  <a:srgbClr val="262C32"/>
                </a:solidFill>
                <a:latin typeface="Aptos"/>
                <a:cs typeface="Arial"/>
              </a:rPr>
              <a:t>es.</a:t>
            </a:r>
            <a:endParaRPr sz="1000">
              <a:latin typeface="Arial"/>
              <a:cs typeface="Arial"/>
            </a:endParaRPr>
          </a:p>
          <a:p>
            <a:pPr marL="104139" marR="21905">
              <a:lnSpc>
                <a:spcPct val="95825"/>
              </a:lnSpc>
              <a:spcBef>
                <a:spcPts val="272"/>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Seguir controlando periódicamente el estado de consciencia de la víctima.</a:t>
            </a:r>
            <a:endParaRPr sz="1000">
              <a:latin typeface="Arial"/>
              <a:cs typeface="Arial"/>
            </a:endParaRPr>
          </a:p>
          <a:p>
            <a:pPr marL="104139" marR="21905">
              <a:lnSpc>
                <a:spcPct val="95825"/>
              </a:lnSpc>
              <a:spcBef>
                <a:spcPts val="215"/>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Telefonear solicitando ayuda si fuera necesario.</a:t>
            </a:r>
            <a:endParaRPr sz="1000">
              <a:latin typeface="Arial"/>
              <a:cs typeface="Arial"/>
            </a:endParaRPr>
          </a:p>
          <a:p>
            <a:pPr marL="104139" marR="21905">
              <a:lnSpc>
                <a:spcPct val="95825"/>
              </a:lnSpc>
              <a:spcBef>
                <a:spcPts val="265"/>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No se exponga a peligros innecesarios.</a:t>
            </a:r>
            <a:endParaRPr sz="1000">
              <a:latin typeface="Arial"/>
              <a:cs typeface="Arial"/>
            </a:endParaRPr>
          </a:p>
        </p:txBody>
      </p:sp>
      <p:sp>
        <p:nvSpPr>
          <p:cNvPr id="3" name="object 3"/>
          <p:cNvSpPr txBox="1"/>
          <p:nvPr/>
        </p:nvSpPr>
        <p:spPr>
          <a:xfrm>
            <a:off x="2083609" y="4584406"/>
            <a:ext cx="7017254" cy="542544"/>
          </a:xfrm>
          <a:prstGeom prst="rect">
            <a:avLst/>
          </a:prstGeom>
        </p:spPr>
        <p:txBody>
          <a:bodyPr wrap="square" lIns="0" tIns="7111" rIns="0" bIns="0" rtlCol="0">
            <a:noAutofit/>
          </a:bodyPr>
          <a:lstStyle/>
          <a:p>
            <a:pPr marL="12700" marR="9205">
              <a:lnSpc>
                <a:spcPts val="1120"/>
              </a:lnSpc>
              <a:spcAft>
                <a:spcPts val="300"/>
              </a:spcAft>
            </a:pPr>
            <a:r>
              <a:rPr sz="1200" b="1" spc="-2" dirty="0" smtClean="0">
                <a:solidFill>
                  <a:srgbClr val="262C32"/>
                </a:solidFill>
                <a:latin typeface="Aptos"/>
                <a:cs typeface="Arial"/>
              </a:rPr>
              <a:t>• </a:t>
            </a:r>
            <a:r>
              <a:rPr sz="1200" b="1" spc="-2" dirty="0" smtClean="0">
                <a:solidFill>
                  <a:srgbClr val="262C32"/>
                </a:solidFill>
                <a:latin typeface="Aptos"/>
                <a:cs typeface="Arial"/>
              </a:rPr>
              <a:t>Víctima inconsciente</a:t>
            </a:r>
            <a:endParaRPr sz="1000">
              <a:latin typeface="Arial"/>
              <a:cs typeface="Arial"/>
            </a:endParaRPr>
          </a:p>
          <a:p>
            <a:pPr marL="104139" indent="3048">
              <a:lnSpc>
                <a:spcPts val="1390"/>
              </a:lnSpc>
              <a:spcBef>
                <a:spcPts val="368"/>
              </a:spcBef>
              <a:spcAft>
                <a:spcPts val="300"/>
              </a:spcAft>
            </a:pPr>
            <a:r>
              <a:rPr sz="1200" spc="0" dirty="0" smtClean="0">
                <a:solidFill>
                  <a:srgbClr val="262C32"/>
                </a:solidFill>
                <a:latin typeface="Aptos"/>
                <a:cs typeface="Arial"/>
              </a:rPr>
              <a:t>La víctima estará inconsciente si no se obtiene respuesta alguna</a:t>
            </a:r>
            <a:r>
              <a:rPr sz="1200" spc="0" dirty="0" smtClean="0">
                <a:solidFill>
                  <a:srgbClr val="262C32"/>
                </a:solidFill>
                <a:latin typeface="Aptos"/>
                <a:cs typeface="Arial"/>
              </a:rPr>
              <a:t>, </a:t>
            </a:r>
            <a:r>
              <a:rPr sz="1200" spc="0" dirty="0" smtClean="0">
                <a:solidFill>
                  <a:srgbClr val="262C32"/>
                </a:solidFill>
                <a:latin typeface="Aptos"/>
                <a:cs typeface="Arial"/>
              </a:rPr>
              <a:t>y entonces hay que </a:t>
            </a:r>
            <a:r>
              <a:rPr sz="1200" b="1" spc="0" dirty="0" smtClean="0">
                <a:solidFill>
                  <a:srgbClr val="262C32"/>
                </a:solidFill>
                <a:latin typeface="Aptos"/>
                <a:cs typeface="Arial"/>
              </a:rPr>
              <a:t>gritar pidiendo ayuda</a:t>
            </a:r>
            <a:r>
              <a:rPr sz="1200" b="1" spc="0" dirty="0" smtClean="0">
                <a:solidFill>
                  <a:srgbClr val="262C32"/>
                </a:solidFill>
                <a:latin typeface="Aptos"/>
                <a:cs typeface="Arial"/>
              </a:rPr>
              <a:t>, </a:t>
            </a:r>
            <a:r>
              <a:rPr sz="1200" spc="0" dirty="0" smtClean="0">
                <a:solidFill>
                  <a:srgbClr val="262C32"/>
                </a:solidFill>
                <a:latin typeface="Aptos"/>
                <a:cs typeface="Arial"/>
              </a:rPr>
              <a:t>activando el entorno para que</a:t>
            </a:r>
            <a:endParaRPr sz="10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spc="-63" dirty="0" smtClean="0">
                <a:solidFill>
                  <a:srgbClr val="231F21"/>
                </a:solidFill>
                <a:latin typeface="Times New Roman"/>
                <a:cs typeface="Times New Roman"/>
              </a:rPr>
              <a:t>2</a:t>
            </a:r>
            <a:r>
              <a:rPr sz="600" spc="-63" dirty="0" smtClean="0">
                <a:solidFill>
                  <a:srgbClr val="332F2F"/>
                </a:solidFill>
                <a:latin typeface="Times New Roman"/>
                <a:cs typeface="Times New Roman"/>
              </a:rPr>
              <a:t>2</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231497" y="1353526"/>
            <a:ext cx="7176511" cy="332232"/>
          </a:xfrm>
          <a:prstGeom prst="rect">
            <a:avLst/>
          </a:prstGeom>
        </p:spPr>
        <p:txBody>
          <a:bodyPr wrap="square" lIns="0" tIns="7111" rIns="0" bIns="0" rtlCol="0">
            <a:noAutofit/>
          </a:bodyPr>
          <a:lstStyle/>
          <a:p>
            <a:pPr marL="12700">
              <a:lnSpc>
                <a:spcPts val="1120"/>
              </a:lnSpc>
              <a:spcAft>
                <a:spcPts val="300"/>
              </a:spcAft>
            </a:pPr>
            <a:r>
              <a:rPr sz="1600" spc="-5" dirty="0" smtClean="0" b="1">
                <a:solidFill>
                  <a:srgbClr val="1E374E"/>
                </a:solidFill>
                <a:latin typeface="Aptos"/>
                <a:cs typeface="Arial"/>
              </a:rPr>
              <a:t>alguien próximo pueda llamar al sistema de emergencias (112)</a:t>
            </a:r>
            <a:r>
              <a:rPr sz="1600" spc="-5" dirty="0" smtClean="0" b="1">
                <a:solidFill>
                  <a:srgbClr val="1E374E"/>
                </a:solidFill>
                <a:latin typeface="Aptos"/>
                <a:cs typeface="Arial"/>
              </a:rPr>
              <a:t>.  </a:t>
            </a:r>
            <a:r>
              <a:rPr sz="1600" spc="-5" dirty="0" smtClean="0" b="1">
                <a:solidFill>
                  <a:srgbClr val="1E374E"/>
                </a:solidFill>
                <a:latin typeface="Aptos"/>
                <a:cs typeface="Arial"/>
              </a:rPr>
              <a:t>No hay que</a:t>
            </a:r>
            <a:endParaRPr sz="1000">
              <a:latin typeface="Arial"/>
              <a:cs typeface="Arial"/>
            </a:endParaRPr>
          </a:p>
          <a:p>
            <a:pPr marL="12700" marR="19050">
              <a:lnSpc>
                <a:spcPct val="95825"/>
              </a:lnSpc>
              <a:spcBef>
                <a:spcPts val="209"/>
              </a:spcBef>
              <a:spcAft>
                <a:spcPts val="300"/>
              </a:spcAft>
            </a:pPr>
            <a:r>
              <a:rPr sz="1600" spc="-4" dirty="0" smtClean="0" b="1">
                <a:solidFill>
                  <a:srgbClr val="1E374E"/>
                </a:solidFill>
                <a:latin typeface="Aptos"/>
                <a:cs typeface="Arial"/>
              </a:rPr>
              <a:t>abandonar a la víctima.</a:t>
            </a:r>
            <a:endParaRPr sz="1000">
              <a:latin typeface="Arial"/>
              <a:cs typeface="Arial"/>
            </a:endParaRPr>
          </a:p>
        </p:txBody>
      </p:sp>
      <p:sp>
        <p:nvSpPr>
          <p:cNvPr id="4" name="object 4"/>
          <p:cNvSpPr txBox="1"/>
          <p:nvPr/>
        </p:nvSpPr>
        <p:spPr>
          <a:xfrm>
            <a:off x="2083610" y="1976465"/>
            <a:ext cx="7445182" cy="1635629"/>
          </a:xfrm>
          <a:prstGeom prst="rect">
            <a:avLst/>
          </a:prstGeom>
        </p:spPr>
        <p:txBody>
          <a:bodyPr wrap="square" lIns="0" tIns="6477" rIns="0" bIns="0" rtlCol="0">
            <a:noAutofit/>
          </a:bodyPr>
          <a:lstStyle/>
          <a:p>
            <a:pPr marL="12700" marR="9205">
              <a:lnSpc>
                <a:spcPts val="1019"/>
              </a:lnSpc>
              <a:spcAft>
                <a:spcPts val="300"/>
              </a:spcAft>
            </a:pPr>
            <a:r>
              <a:rPr sz="1200" b="1" spc="41" dirty="0" smtClean="0">
                <a:solidFill>
                  <a:srgbClr val="262C32"/>
                </a:solidFill>
                <a:latin typeface="Aptos"/>
                <a:cs typeface="Arial"/>
              </a:rPr>
              <a:t>• </a:t>
            </a:r>
            <a:r>
              <a:rPr sz="1200" b="1" spc="41" dirty="0" smtClean="0">
                <a:solidFill>
                  <a:srgbClr val="262C32"/>
                </a:solidFill>
                <a:latin typeface="Aptos"/>
                <a:cs typeface="Arial"/>
              </a:rPr>
              <a:t>Posición de la víctima</a:t>
            </a:r>
            <a:endParaRPr sz="900">
              <a:latin typeface="Arial"/>
              <a:cs typeface="Arial"/>
            </a:endParaRPr>
          </a:p>
          <a:p>
            <a:pPr marL="101091" marR="60700" indent="3048">
              <a:lnSpc>
                <a:spcPts val="1149"/>
              </a:lnSpc>
              <a:spcBef>
                <a:spcPts val="500"/>
              </a:spcBef>
              <a:spcAft>
                <a:spcPts val="300"/>
              </a:spcAft>
            </a:pPr>
            <a:r>
              <a:rPr sz="1200" spc="-1" dirty="0" smtClean="0">
                <a:solidFill>
                  <a:srgbClr val="262C32"/>
                </a:solidFill>
                <a:latin typeface="Aptos"/>
                <a:cs typeface="Arial"/>
              </a:rPr>
              <a:t>Con la víctima inconsciente lo prioritario es abrir la vía aérea y asegurar la </a:t>
            </a:r>
            <a:endParaRPr sz="1000">
              <a:latin typeface="Arial"/>
              <a:cs typeface="Arial"/>
            </a:endParaRPr>
          </a:p>
          <a:p>
            <a:pPr marL="101091" marR="60700">
              <a:lnSpc>
                <a:spcPts val="1149"/>
              </a:lnSpc>
              <a:spcBef>
                <a:spcPts val="249"/>
              </a:spcBef>
              <a:spcAft>
                <a:spcPts val="300"/>
              </a:spcAft>
            </a:pPr>
            <a:r>
              <a:rPr sz="1200" spc="-5" dirty="0" smtClean="0">
                <a:solidFill>
                  <a:srgbClr val="262C32"/>
                </a:solidFill>
                <a:latin typeface="Aptos"/>
                <a:cs typeface="Arial"/>
              </a:rPr>
              <a:t>presencia de respiración</a:t>
            </a:r>
            <a:r>
              <a:rPr sz="1200" spc="-5" dirty="0" smtClean="0">
                <a:solidFill>
                  <a:srgbClr val="262C32"/>
                </a:solidFill>
                <a:latin typeface="Aptos"/>
                <a:cs typeface="Arial"/>
              </a:rPr>
              <a:t>,  </a:t>
            </a:r>
            <a:r>
              <a:rPr sz="1200" spc="-5" dirty="0" smtClean="0">
                <a:solidFill>
                  <a:srgbClr val="262C32"/>
                </a:solidFill>
                <a:latin typeface="Aptos"/>
                <a:cs typeface="Arial"/>
              </a:rPr>
              <a:t>por lo que</a:t>
            </a:r>
            <a:r>
              <a:rPr sz="1200" spc="-5" dirty="0" smtClean="0">
                <a:solidFill>
                  <a:srgbClr val="262C32"/>
                </a:solidFill>
                <a:latin typeface="Aptos"/>
                <a:cs typeface="Arial"/>
              </a:rPr>
              <a:t>, </a:t>
            </a:r>
            <a:r>
              <a:rPr sz="1200" spc="-5" dirty="0" smtClean="0">
                <a:solidFill>
                  <a:srgbClr val="262C32"/>
                </a:solidFill>
                <a:latin typeface="Aptos"/>
                <a:cs typeface="Arial"/>
              </a:rPr>
              <a:t>si la posición en la que se encuentre la </a:t>
            </a:r>
            <a:endParaRPr sz="1000">
              <a:latin typeface="Arial"/>
              <a:cs typeface="Arial"/>
            </a:endParaRPr>
          </a:p>
          <a:p>
            <a:pPr marL="101091" marR="60700">
              <a:lnSpc>
                <a:spcPts val="1149"/>
              </a:lnSpc>
              <a:spcBef>
                <a:spcPts val="249"/>
              </a:spcBef>
              <a:spcAft>
                <a:spcPts val="300"/>
              </a:spcAft>
            </a:pPr>
            <a:r>
              <a:rPr sz="1200" spc="0" dirty="0" smtClean="0">
                <a:solidFill>
                  <a:srgbClr val="262C32"/>
                </a:solidFill>
                <a:latin typeface="Aptos"/>
                <a:cs typeface="Arial"/>
              </a:rPr>
              <a:t>víctima dificulta las maniobras de reanimación</a:t>
            </a:r>
            <a:r>
              <a:rPr sz="1200" spc="0" dirty="0" smtClean="0">
                <a:solidFill>
                  <a:srgbClr val="262C32"/>
                </a:solidFill>
                <a:latin typeface="Aptos"/>
                <a:cs typeface="Arial"/>
              </a:rPr>
              <a:t>, </a:t>
            </a:r>
            <a:r>
              <a:rPr sz="1200" spc="0" dirty="0" smtClean="0">
                <a:solidFill>
                  <a:srgbClr val="262C32"/>
                </a:solidFill>
                <a:latin typeface="Aptos"/>
                <a:cs typeface="Arial"/>
              </a:rPr>
              <a:t>será importante colocarla en </a:t>
            </a:r>
            <a:endParaRPr sz="1000">
              <a:latin typeface="Arial"/>
              <a:cs typeface="Arial"/>
            </a:endParaRPr>
          </a:p>
          <a:p>
            <a:pPr marL="101091" marR="60700">
              <a:lnSpc>
                <a:spcPts val="1149"/>
              </a:lnSpc>
              <a:spcBef>
                <a:spcPts val="249"/>
              </a:spcBef>
              <a:spcAft>
                <a:spcPts val="300"/>
              </a:spcAft>
            </a:pPr>
            <a:r>
              <a:rPr sz="1200" spc="-7" dirty="0" smtClean="0">
                <a:solidFill>
                  <a:srgbClr val="262C32"/>
                </a:solidFill>
                <a:latin typeface="Aptos"/>
                <a:cs typeface="Arial"/>
              </a:rPr>
              <a:t>la posición adecuada.</a:t>
            </a:r>
            <a:endParaRPr sz="1000">
              <a:latin typeface="Arial"/>
              <a:cs typeface="Arial"/>
            </a:endParaRPr>
          </a:p>
          <a:p>
            <a:pPr marL="101091" indent="6096">
              <a:lnSpc>
                <a:spcPts val="1149"/>
              </a:lnSpc>
              <a:spcBef>
                <a:spcPts val="534"/>
              </a:spcBef>
              <a:spcAft>
                <a:spcPts val="300"/>
              </a:spcAft>
            </a:pPr>
            <a:r>
              <a:rPr sz="1200" spc="-1" dirty="0" smtClean="0">
                <a:solidFill>
                  <a:srgbClr val="262C32"/>
                </a:solidFill>
                <a:latin typeface="Aptos"/>
                <a:cs typeface="Arial"/>
              </a:rPr>
              <a:t>Para realizar una correcta valoración y abrir la vía aérea, la situaremos boca </a:t>
            </a:r>
            <a:endParaRPr sz="1000">
              <a:latin typeface="Arial"/>
              <a:cs typeface="Arial"/>
            </a:endParaRPr>
          </a:p>
          <a:p>
            <a:pPr marL="101091">
              <a:lnSpc>
                <a:spcPts val="1149"/>
              </a:lnSpc>
              <a:spcBef>
                <a:spcPts val="242"/>
              </a:spcBef>
              <a:spcAft>
                <a:spcPts val="300"/>
              </a:spcAft>
            </a:pPr>
            <a:r>
              <a:rPr sz="1200" spc="-4" dirty="0" smtClean="0">
                <a:solidFill>
                  <a:srgbClr val="262C32"/>
                </a:solidFill>
                <a:latin typeface="Aptos"/>
                <a:cs typeface="Arial"/>
              </a:rPr>
              <a:t>arriba sobre sus espaldas</a:t>
            </a:r>
            <a:r>
              <a:rPr sz="1200" spc="-4" dirty="0" smtClean="0">
                <a:solidFill>
                  <a:srgbClr val="262C32"/>
                </a:solidFill>
                <a:latin typeface="Aptos"/>
                <a:cs typeface="Arial"/>
              </a:rPr>
              <a:t>, </a:t>
            </a:r>
            <a:r>
              <a:rPr sz="1200" spc="-4" dirty="0" smtClean="0">
                <a:solidFill>
                  <a:srgbClr val="262C32"/>
                </a:solidFill>
                <a:latin typeface="Aptos"/>
                <a:cs typeface="Arial"/>
              </a:rPr>
              <a:t>en una superficie lisa,  plana y dura, y con los </a:t>
            </a:r>
            <a:endParaRPr sz="1000">
              <a:latin typeface="Arial"/>
              <a:cs typeface="Arial"/>
            </a:endParaRPr>
          </a:p>
          <a:p>
            <a:pPr marL="101091">
              <a:lnSpc>
                <a:spcPts val="1149"/>
              </a:lnSpc>
              <a:spcBef>
                <a:spcPts val="242"/>
              </a:spcBef>
              <a:spcAft>
                <a:spcPts val="300"/>
              </a:spcAft>
            </a:pPr>
            <a:r>
              <a:rPr sz="1200" spc="-2" dirty="0" smtClean="0">
                <a:solidFill>
                  <a:srgbClr val="262C32"/>
                </a:solidFill>
                <a:latin typeface="Aptos"/>
                <a:cs typeface="Arial"/>
              </a:rPr>
              <a:t>brazos a lo largo del cuerpo</a:t>
            </a:r>
            <a:r>
              <a:rPr sz="1200" spc="-2" dirty="0" smtClean="0">
                <a:solidFill>
                  <a:srgbClr val="262C32"/>
                </a:solidFill>
                <a:latin typeface="Aptos"/>
                <a:cs typeface="Arial"/>
              </a:rPr>
              <a:t>, </a:t>
            </a:r>
            <a:r>
              <a:rPr sz="1200" spc="-2" dirty="0" smtClean="0">
                <a:solidFill>
                  <a:srgbClr val="262C32"/>
                </a:solidFill>
                <a:latin typeface="Aptos"/>
                <a:cs typeface="Arial"/>
              </a:rPr>
              <a:t>manteniendo en lo posible la máxima alineación</a:t>
            </a:r>
            <a:endParaRPr sz="1000">
              <a:latin typeface="Arial"/>
              <a:cs typeface="Arial"/>
            </a:endParaRPr>
          </a:p>
          <a:p>
            <a:pPr marL="101091" marR="9205">
              <a:lnSpc>
                <a:spcPct val="95825"/>
              </a:lnSpc>
              <a:spcBef>
                <a:spcPts val="272"/>
              </a:spcBef>
              <a:spcAft>
                <a:spcPts val="300"/>
              </a:spcAft>
            </a:pPr>
            <a:r>
              <a:rPr sz="1200" spc="-2" dirty="0" smtClean="0">
                <a:solidFill>
                  <a:srgbClr val="262C32"/>
                </a:solidFill>
                <a:latin typeface="Aptos"/>
                <a:cs typeface="Arial"/>
              </a:rPr>
              <a:t>del cuerpo</a:t>
            </a:r>
            <a:r>
              <a:rPr sz="1200" spc="-2" dirty="0" smtClean="0">
                <a:solidFill>
                  <a:srgbClr val="262C32"/>
                </a:solidFill>
                <a:latin typeface="Aptos"/>
                <a:cs typeface="Arial"/>
              </a:rPr>
              <a:t>, </a:t>
            </a:r>
            <a:r>
              <a:rPr sz="1200" spc="-2" dirty="0" smtClean="0">
                <a:solidFill>
                  <a:srgbClr val="262C32"/>
                </a:solidFill>
                <a:latin typeface="Aptos"/>
                <a:cs typeface="Arial"/>
              </a:rPr>
              <a:t>o al menos de cabeza-tórax al movilizarlo.</a:t>
            </a:r>
            <a:endParaRPr sz="1000">
              <a:latin typeface="Arial"/>
              <a:cs typeface="Arial"/>
            </a:endParaRPr>
          </a:p>
        </p:txBody>
      </p:sp>
      <p:sp>
        <p:nvSpPr>
          <p:cNvPr id="3" name="object 3"/>
          <p:cNvSpPr txBox="1"/>
          <p:nvPr/>
        </p:nvSpPr>
        <p:spPr>
          <a:xfrm>
            <a:off x="2078509" y="3896705"/>
            <a:ext cx="7399719" cy="1102229"/>
          </a:xfrm>
          <a:prstGeom prst="rect">
            <a:avLst/>
          </a:prstGeom>
        </p:spPr>
        <p:txBody>
          <a:bodyPr wrap="square" lIns="0" tIns="6477" rIns="0" bIns="0" rtlCol="0">
            <a:noAutofit/>
          </a:bodyPr>
          <a:lstStyle/>
          <a:p>
            <a:pPr marL="15748" marR="9205">
              <a:lnSpc>
                <a:spcPts val="1019"/>
              </a:lnSpc>
              <a:spcAft>
                <a:spcPts val="300"/>
              </a:spcAft>
            </a:pPr>
            <a:r>
              <a:rPr sz="1200" b="1" spc="37" dirty="0" smtClean="0">
                <a:solidFill>
                  <a:srgbClr val="262C32"/>
                </a:solidFill>
                <a:latin typeface="Aptos"/>
                <a:cs typeface="Arial"/>
              </a:rPr>
              <a:t>3. Apertura  y mantenimiento de la vía aérea</a:t>
            </a:r>
            <a:endParaRPr sz="900">
              <a:latin typeface="Arial"/>
              <a:cs typeface="Arial"/>
            </a:endParaRPr>
          </a:p>
          <a:p>
            <a:pPr marL="12700" indent="6096">
              <a:lnSpc>
                <a:spcPts val="1149"/>
              </a:lnSpc>
              <a:spcBef>
                <a:spcPts val="500"/>
              </a:spcBef>
              <a:spcAft>
                <a:spcPts val="300"/>
              </a:spcAft>
            </a:pPr>
            <a:r>
              <a:rPr sz="1200" spc="-25" dirty="0" smtClean="0">
                <a:solidFill>
                  <a:srgbClr val="262C32"/>
                </a:solidFill>
                <a:latin typeface="Aptos"/>
                <a:cs typeface="Arial"/>
              </a:rPr>
              <a:t>D</a:t>
            </a:r>
            <a:r>
              <a:rPr sz="1200" spc="-19" dirty="0" smtClean="0">
                <a:solidFill>
                  <a:srgbClr val="262C32"/>
                </a:solidFill>
                <a:latin typeface="Aptos"/>
                <a:cs typeface="Arial"/>
              </a:rPr>
              <a:t>e</a:t>
            </a:r>
            <a:r>
              <a:rPr sz="1200" spc="-14" dirty="0" smtClean="0">
                <a:solidFill>
                  <a:srgbClr val="262C32"/>
                </a:solidFill>
                <a:latin typeface="Aptos"/>
                <a:cs typeface="Arial"/>
              </a:rPr>
              <a:t>b</a:t>
            </a:r>
            <a:r>
              <a:rPr sz="1200" spc="-19" dirty="0" smtClean="0">
                <a:solidFill>
                  <a:srgbClr val="262C32"/>
                </a:solidFill>
                <a:latin typeface="Aptos"/>
                <a:cs typeface="Arial"/>
              </a:rPr>
              <a:t>e</a:t>
            </a:r>
            <a:r>
              <a:rPr sz="1200" spc="-34" dirty="0" smtClean="0">
                <a:solidFill>
                  <a:srgbClr val="262C32"/>
                </a:solidFill>
                <a:latin typeface="Aptos"/>
                <a:cs typeface="Arial"/>
              </a:rPr>
              <a:t>m</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114" dirty="0" smtClean="0">
                <a:solidFill>
                  <a:srgbClr val="262C32"/>
                </a:solidFill>
                <a:latin typeface="Aptos"/>
                <a:cs typeface="Arial"/>
              </a:rPr>
              <a:t> </a:t>
            </a:r>
            <a:r>
              <a:rPr sz="1200" spc="-19" dirty="0" smtClean="0">
                <a:solidFill>
                  <a:srgbClr val="262C32"/>
                </a:solidFill>
                <a:latin typeface="Aptos"/>
                <a:cs typeface="Arial"/>
              </a:rPr>
              <a:t>sospecha</a:t>
            </a:r>
            <a:r>
              <a:rPr sz="1200" spc="0" dirty="0" smtClean="0">
                <a:solidFill>
                  <a:srgbClr val="262C32"/>
                </a:solidFill>
                <a:latin typeface="Aptos"/>
                <a:cs typeface="Arial"/>
              </a:rPr>
              <a:t>r</a:t>
            </a:r>
            <a:r>
              <a:rPr sz="1200" spc="142" dirty="0" smtClean="0">
                <a:solidFill>
                  <a:srgbClr val="262C32"/>
                </a:solidFill>
                <a:latin typeface="Aptos"/>
                <a:cs typeface="Arial"/>
              </a:rPr>
              <a:t> </a:t>
            </a:r>
            <a:r>
              <a:rPr sz="1200" spc="-14" dirty="0" smtClean="0">
                <a:solidFill>
                  <a:srgbClr val="262C32"/>
                </a:solidFill>
                <a:latin typeface="Aptos"/>
                <a:cs typeface="Arial"/>
              </a:rPr>
              <a:t>qu</a:t>
            </a:r>
            <a:r>
              <a:rPr sz="1200" spc="0" dirty="0" smtClean="0">
                <a:solidFill>
                  <a:srgbClr val="262C32"/>
                </a:solidFill>
                <a:latin typeface="Aptos"/>
                <a:cs typeface="Arial"/>
              </a:rPr>
              <a:t>e</a:t>
            </a:r>
            <a:r>
              <a:rPr sz="1200" spc="6" dirty="0" smtClean="0">
                <a:solidFill>
                  <a:srgbClr val="262C32"/>
                </a:solidFill>
                <a:latin typeface="Aptos"/>
                <a:cs typeface="Arial"/>
              </a:rPr>
              <a:t> </a:t>
            </a:r>
            <a:r>
              <a:rPr sz="1200" spc="-9" dirty="0" smtClean="0">
                <a:solidFill>
                  <a:srgbClr val="262C32"/>
                </a:solidFill>
                <a:latin typeface="Aptos"/>
                <a:cs typeface="Arial"/>
              </a:rPr>
              <a:t>t</a:t>
            </a:r>
            <a:r>
              <a:rPr sz="1200" spc="-14" dirty="0" smtClean="0">
                <a:solidFill>
                  <a:srgbClr val="262C32"/>
                </a:solidFill>
                <a:latin typeface="Aptos"/>
                <a:cs typeface="Arial"/>
              </a:rPr>
              <a:t>o</a:t>
            </a:r>
            <a:r>
              <a:rPr sz="1200" spc="-19" dirty="0" smtClean="0">
                <a:solidFill>
                  <a:srgbClr val="262C32"/>
                </a:solidFill>
                <a:latin typeface="Aptos"/>
                <a:cs typeface="Arial"/>
              </a:rPr>
              <a:t>d</a:t>
            </a:r>
            <a:r>
              <a:rPr sz="1200" spc="0" dirty="0" smtClean="0">
                <a:solidFill>
                  <a:srgbClr val="262C32"/>
                </a:solidFill>
                <a:latin typeface="Aptos"/>
                <a:cs typeface="Arial"/>
              </a:rPr>
              <a:t>a</a:t>
            </a:r>
            <a:r>
              <a:rPr sz="1200" spc="56" dirty="0" smtClean="0">
                <a:solidFill>
                  <a:srgbClr val="262C32"/>
                </a:solidFill>
                <a:latin typeface="Aptos"/>
                <a:cs typeface="Arial"/>
              </a:rPr>
              <a:t> </a:t>
            </a:r>
            <a:r>
              <a:rPr sz="1200" spc="-19" dirty="0" smtClean="0">
                <a:solidFill>
                  <a:srgbClr val="262C32"/>
                </a:solidFill>
                <a:latin typeface="Aptos"/>
                <a:cs typeface="Arial"/>
              </a:rPr>
              <a:t>v</a:t>
            </a:r>
            <a:r>
              <a:rPr sz="1200" spc="-9" dirty="0" smtClean="0">
                <a:solidFill>
                  <a:srgbClr val="262C32"/>
                </a:solidFill>
                <a:latin typeface="Aptos"/>
                <a:cs typeface="Arial"/>
              </a:rPr>
              <a:t>í</a:t>
            </a:r>
            <a:r>
              <a:rPr sz="1200" spc="-19" dirty="0" smtClean="0">
                <a:solidFill>
                  <a:srgbClr val="262C32"/>
                </a:solidFill>
                <a:latin typeface="Aptos"/>
                <a:cs typeface="Arial"/>
              </a:rPr>
              <a:t>c</a:t>
            </a:r>
            <a:r>
              <a:rPr sz="1200" spc="-9" dirty="0" smtClean="0">
                <a:solidFill>
                  <a:srgbClr val="262C32"/>
                </a:solidFill>
                <a:latin typeface="Aptos"/>
                <a:cs typeface="Arial"/>
              </a:rPr>
              <a:t>ti</a:t>
            </a:r>
            <a:r>
              <a:rPr sz="1200" spc="-34" dirty="0" smtClean="0">
                <a:solidFill>
                  <a:srgbClr val="262C32"/>
                </a:solidFill>
                <a:latin typeface="Aptos"/>
                <a:cs typeface="Arial"/>
              </a:rPr>
              <a:t>m</a:t>
            </a:r>
            <a:r>
              <a:rPr sz="1200" spc="0" dirty="0" smtClean="0">
                <a:solidFill>
                  <a:srgbClr val="262C32"/>
                </a:solidFill>
                <a:latin typeface="Aptos"/>
                <a:cs typeface="Arial"/>
              </a:rPr>
              <a:t>a</a:t>
            </a:r>
            <a:r>
              <a:rPr sz="1200" spc="142" dirty="0" smtClean="0">
                <a:solidFill>
                  <a:srgbClr val="262C32"/>
                </a:solidFill>
                <a:latin typeface="Aptos"/>
                <a:cs typeface="Arial"/>
              </a:rPr>
              <a:t> </a:t>
            </a:r>
            <a:r>
              <a:rPr sz="1200" spc="-53" dirty="0" smtClean="0">
                <a:solidFill>
                  <a:srgbClr val="262C32"/>
                </a:solidFill>
                <a:latin typeface="Aptos"/>
                <a:cs typeface="Arial"/>
              </a:rPr>
              <a:t>i</a:t>
            </a:r>
            <a:r>
              <a:rPr sz="1200" spc="-26" dirty="0" smtClean="0">
                <a:solidFill>
                  <a:srgbClr val="262C32"/>
                </a:solidFill>
                <a:latin typeface="Aptos"/>
                <a:cs typeface="Arial"/>
              </a:rPr>
              <a:t>n</a:t>
            </a:r>
            <a:r>
              <a:rPr sz="1200" spc="30" dirty="0" smtClean="0">
                <a:solidFill>
                  <a:srgbClr val="262C32"/>
                </a:solidFill>
                <a:latin typeface="Aptos"/>
                <a:cs typeface="Arial"/>
              </a:rPr>
              <a:t>c</a:t>
            </a:r>
            <a:r>
              <a:rPr sz="1200" spc="18" dirty="0" smtClean="0">
                <a:solidFill>
                  <a:srgbClr val="262C32"/>
                </a:solidFill>
                <a:latin typeface="Aptos"/>
                <a:cs typeface="Arial"/>
              </a:rPr>
              <a:t>o</a:t>
            </a:r>
            <a:r>
              <a:rPr sz="1200" spc="-53" dirty="0" smtClean="0">
                <a:solidFill>
                  <a:srgbClr val="262C32"/>
                </a:solidFill>
                <a:latin typeface="Aptos"/>
                <a:cs typeface="Arial"/>
              </a:rPr>
              <a:t>n</a:t>
            </a:r>
            <a:r>
              <a:rPr sz="1200" spc="30" dirty="0" smtClean="0">
                <a:solidFill>
                  <a:srgbClr val="262C32"/>
                </a:solidFill>
                <a:latin typeface="Aptos"/>
                <a:cs typeface="Arial"/>
              </a:rPr>
              <a:t>s</a:t>
            </a:r>
            <a:r>
              <a:rPr sz="1200" spc="14" dirty="0" smtClean="0">
                <a:solidFill>
                  <a:srgbClr val="262C32"/>
                </a:solidFill>
                <a:latin typeface="Aptos"/>
                <a:cs typeface="Arial"/>
              </a:rPr>
              <a:t>c</a:t>
            </a:r>
            <a:r>
              <a:rPr sz="1200" spc="-18" dirty="0" smtClean="0">
                <a:solidFill>
                  <a:srgbClr val="262C32"/>
                </a:solidFill>
                <a:latin typeface="Aptos"/>
                <a:cs typeface="Arial"/>
              </a:rPr>
              <a:t>i</a:t>
            </a:r>
            <a:r>
              <a:rPr sz="1200" spc="-3" dirty="0" smtClean="0">
                <a:solidFill>
                  <a:srgbClr val="262C32"/>
                </a:solidFill>
                <a:latin typeface="Aptos"/>
                <a:cs typeface="Arial"/>
              </a:rPr>
              <a:t>e</a:t>
            </a:r>
            <a:r>
              <a:rPr sz="1200" spc="-26" dirty="0" smtClean="0">
                <a:solidFill>
                  <a:srgbClr val="262C32"/>
                </a:solidFill>
                <a:latin typeface="Aptos"/>
                <a:cs typeface="Arial"/>
              </a:rPr>
              <a:t>n</a:t>
            </a:r>
            <a:r>
              <a:rPr sz="1200" spc="37" dirty="0" smtClean="0">
                <a:solidFill>
                  <a:srgbClr val="262C32"/>
                </a:solidFill>
                <a:latin typeface="Aptos"/>
                <a:cs typeface="Arial"/>
              </a:rPr>
              <a:t>t</a:t>
            </a:r>
            <a:r>
              <a:rPr sz="1200" spc="-33" dirty="0" smtClean="0">
                <a:solidFill>
                  <a:srgbClr val="262C32"/>
                </a:solidFill>
                <a:latin typeface="Aptos"/>
                <a:cs typeface="Arial"/>
              </a:rPr>
              <a:t>e</a:t>
            </a:r>
            <a:r>
              <a:rPr sz="1200" spc="89" dirty="0" smtClean="0">
                <a:solidFill>
                  <a:srgbClr val="262C32"/>
                </a:solidFill>
                <a:latin typeface="Aptos"/>
                <a:cs typeface="Arial"/>
              </a:rPr>
              <a:t> </a:t>
            </a:r>
            <a:r>
              <a:rPr sz="1200" spc="-19" dirty="0" smtClean="0">
                <a:solidFill>
                  <a:srgbClr val="262C32"/>
                </a:solidFill>
                <a:latin typeface="Aptos"/>
                <a:cs typeface="Arial"/>
              </a:rPr>
              <a:t>p</a:t>
            </a:r>
            <a:r>
              <a:rPr sz="1200" spc="-14" dirty="0" smtClean="0">
                <a:solidFill>
                  <a:srgbClr val="262C32"/>
                </a:solidFill>
                <a:latin typeface="Aptos"/>
                <a:cs typeface="Arial"/>
              </a:rPr>
              <a:t>r</a:t>
            </a:r>
            <a:r>
              <a:rPr sz="1200" spc="-19" dirty="0" smtClean="0">
                <a:solidFill>
                  <a:srgbClr val="262C32"/>
                </a:solidFill>
                <a:latin typeface="Aptos"/>
                <a:cs typeface="Arial"/>
              </a:rPr>
              <a:t>ese</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0" dirty="0" smtClean="0">
                <a:solidFill>
                  <a:srgbClr val="262C32"/>
                </a:solidFill>
                <a:latin typeface="Aptos"/>
                <a:cs typeface="Arial"/>
              </a:rPr>
              <a:t>a</a:t>
            </a:r>
            <a:r>
              <a:rPr sz="1200" spc="106" dirty="0" smtClean="0">
                <a:solidFill>
                  <a:srgbClr val="262C32"/>
                </a:solidFill>
                <a:latin typeface="Aptos"/>
                <a:cs typeface="Arial"/>
              </a:rPr>
              <a:t> </a:t>
            </a:r>
            <a:r>
              <a:rPr sz="1200" spc="-14" dirty="0" smtClean="0">
                <a:solidFill>
                  <a:srgbClr val="262C32"/>
                </a:solidFill>
                <a:latin typeface="Aptos"/>
                <a:cs typeface="Arial"/>
              </a:rPr>
              <a:t>ob</a:t>
            </a:r>
            <a:r>
              <a:rPr sz="1200" spc="-19" dirty="0" smtClean="0">
                <a:solidFill>
                  <a:srgbClr val="262C32"/>
                </a:solidFill>
                <a:latin typeface="Aptos"/>
                <a:cs typeface="Arial"/>
              </a:rPr>
              <a:t>s</a:t>
            </a:r>
            <a:r>
              <a:rPr sz="1200" spc="-9" dirty="0" smtClean="0">
                <a:solidFill>
                  <a:srgbClr val="262C32"/>
                </a:solidFill>
                <a:latin typeface="Aptos"/>
                <a:cs typeface="Arial"/>
              </a:rPr>
              <a:t>t</a:t>
            </a:r>
            <a:r>
              <a:rPr sz="1200" spc="-14" dirty="0" smtClean="0">
                <a:solidFill>
                  <a:srgbClr val="262C32"/>
                </a:solidFill>
                <a:latin typeface="Aptos"/>
                <a:cs typeface="Arial"/>
              </a:rPr>
              <a:t>r</a:t>
            </a:r>
            <a:r>
              <a:rPr sz="1200" spc="-19" dirty="0" smtClean="0">
                <a:solidFill>
                  <a:srgbClr val="262C32"/>
                </a:solidFill>
                <a:latin typeface="Aptos"/>
                <a:cs typeface="Arial"/>
              </a:rPr>
              <a:t>uc</a:t>
            </a:r>
            <a:r>
              <a:rPr sz="1200" spc="0" dirty="0" smtClean="0">
                <a:solidFill>
                  <a:srgbClr val="262C32"/>
                </a:solidFill>
                <a:latin typeface="Aptos"/>
                <a:cs typeface="Arial"/>
              </a:rPr>
              <a:t>c</a:t>
            </a:r>
            <a:r>
              <a:rPr sz="1200" spc="-25" dirty="0" smtClean="0">
                <a:solidFill>
                  <a:srgbClr val="262C32"/>
                </a:solidFill>
                <a:latin typeface="Aptos"/>
                <a:cs typeface="Arial"/>
              </a:rPr>
              <a:t>ió</a:t>
            </a:r>
            <a:r>
              <a:rPr sz="1200" spc="0" dirty="0" smtClean="0">
                <a:solidFill>
                  <a:srgbClr val="262C32"/>
                </a:solidFill>
                <a:latin typeface="Aptos"/>
                <a:cs typeface="Arial"/>
              </a:rPr>
              <a:t>n</a:t>
            </a:r>
            <a:r>
              <a:rPr sz="1200" spc="156"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5" dirty="0" smtClean="0">
                <a:solidFill>
                  <a:srgbClr val="262C32"/>
                </a:solidFill>
                <a:latin typeface="Aptos"/>
                <a:cs typeface="Arial"/>
              </a:rPr>
              <a:t> </a:t>
            </a:r>
            <a:endParaRPr sz="1000">
              <a:latin typeface="Arial"/>
              <a:cs typeface="Arial"/>
            </a:endParaRPr>
          </a:p>
          <a:p>
            <a:pPr marL="12700">
              <a:lnSpc>
                <a:spcPts val="1149"/>
              </a:lnSpc>
              <a:spcBef>
                <a:spcPts val="242"/>
              </a:spcBef>
              <a:spcAft>
                <a:spcPts val="300"/>
              </a:spcAft>
            </a:pPr>
            <a:r>
              <a:rPr sz="1200" spc="-2" dirty="0" smtClean="0">
                <a:solidFill>
                  <a:srgbClr val="262C32"/>
                </a:solidFill>
                <a:latin typeface="Aptos"/>
                <a:cs typeface="Arial"/>
              </a:rPr>
              <a:t>vía aérea superior como consecuencia de</a:t>
            </a:r>
            <a:r>
              <a:rPr sz="1200" spc="-2" dirty="0" smtClean="0">
                <a:solidFill>
                  <a:srgbClr val="262C32"/>
                </a:solidFill>
                <a:latin typeface="Aptos"/>
                <a:cs typeface="Arial"/>
              </a:rPr>
              <a:t>:</a:t>
            </a:r>
            <a:endParaRPr sz="1000">
              <a:latin typeface="Arial"/>
              <a:cs typeface="Arial"/>
            </a:endParaRPr>
          </a:p>
          <a:p>
            <a:pPr marL="192532" marR="45719" indent="-88392">
              <a:lnSpc>
                <a:spcPts val="1149"/>
              </a:lnSpc>
              <a:spcBef>
                <a:spcPts val="537"/>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Falta de tono muscular que hace que la lengua y las estructuras de la </a:t>
            </a:r>
            <a:endParaRPr sz="1000">
              <a:latin typeface="Arial"/>
              <a:cs typeface="Arial"/>
            </a:endParaRPr>
          </a:p>
          <a:p>
            <a:pPr marL="192532" marR="45719">
              <a:lnSpc>
                <a:spcPts val="1149"/>
              </a:lnSpc>
              <a:spcBef>
                <a:spcPts val="265"/>
              </a:spcBef>
              <a:spcAft>
                <a:spcPts val="300"/>
              </a:spcAft>
            </a:pPr>
            <a:r>
              <a:rPr sz="1200" spc="-4" dirty="0" smtClean="0">
                <a:solidFill>
                  <a:srgbClr val="262C32"/>
                </a:solidFill>
                <a:latin typeface="Aptos"/>
                <a:cs typeface="Arial"/>
              </a:rPr>
              <a:t>faringe caigan hacia atrás obstruyendo el paso de aire.  Esta será la causa</a:t>
            </a:r>
            <a:endParaRPr sz="1000">
              <a:latin typeface="Arial"/>
              <a:cs typeface="Arial"/>
            </a:endParaRPr>
          </a:p>
          <a:p>
            <a:pPr marL="198628" marR="9205">
              <a:lnSpc>
                <a:spcPts val="1135"/>
              </a:lnSpc>
              <a:spcBef>
                <a:spcPts val="322"/>
              </a:spcBef>
              <a:spcAft>
                <a:spcPts val="300"/>
              </a:spcAft>
            </a:pPr>
            <a:r>
              <a:rPr sz="1200" spc="-5" dirty="0" smtClean="0">
                <a:solidFill>
                  <a:srgbClr val="262C32"/>
                </a:solidFill>
                <a:latin typeface="Aptos"/>
                <a:cs typeface="Arial"/>
              </a:rPr>
              <a:t>más frecuente con diferencia.</a:t>
            </a:r>
            <a:endParaRPr sz="1000">
              <a:latin typeface="Arial"/>
              <a:cs typeface="Arial"/>
            </a:endParaRPr>
          </a:p>
        </p:txBody>
      </p:sp>
      <p:sp>
        <p:nvSpPr>
          <p:cNvPr id="2" name="object 2"/>
          <p:cNvSpPr txBox="1"/>
          <p:nvPr/>
        </p:nvSpPr>
        <p:spPr>
          <a:xfrm>
            <a:off x="5373115" y="7421015"/>
            <a:ext cx="1" cy="1"/>
          </a:xfrm>
          <a:prstGeom prst="rect">
            <a:avLst/>
          </a:prstGeom>
        </p:spPr>
        <p:txBody>
          <a:bodyPr wrap="square" lIns="0" tIns="2540" rIns="0" bIns="0" rtlCol="0">
            <a:noAutofit/>
          </a:bodyPr>
          <a:lstStyle/>
          <a:p>
            <a:pPr marL="12700">
              <a:lnSpc>
                <a:spcPct val="95825"/>
              </a:lnSpc>
            </a:pPr>
            <a:r>
              <a:rPr sz="600" spc="-75" dirty="0" smtClean="0">
                <a:solidFill>
                  <a:srgbClr val="231F21"/>
                </a:solidFill>
                <a:latin typeface="Times New Roman"/>
                <a:cs typeface="Times New Roman"/>
              </a:rPr>
              <a:t>23</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083609" y="1353526"/>
            <a:ext cx="7466386" cy="2429256"/>
          </a:xfrm>
          <a:prstGeom prst="rect">
            <a:avLst/>
          </a:prstGeom>
        </p:spPr>
        <p:txBody>
          <a:bodyPr wrap="square" lIns="0" tIns="7111" rIns="0" bIns="0" rtlCol="0">
            <a:noAutofit/>
          </a:bodyPr>
          <a:lstStyle/>
          <a:p>
            <a:pPr marL="101092" marR="9205">
              <a:lnSpc>
                <a:spcPts val="1120"/>
              </a:lnSpc>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Presencia de cuerpos extraños.</a:t>
            </a:r>
            <a:endParaRPr sz="1000">
              <a:latin typeface="Arial"/>
              <a:cs typeface="Arial"/>
            </a:endParaRPr>
          </a:p>
          <a:p>
            <a:pPr marL="12700" marR="503402" indent="3047">
              <a:lnSpc>
                <a:spcPts val="1149"/>
              </a:lnSpc>
              <a:spcBef>
                <a:spcPts val="474"/>
              </a:spcBef>
              <a:spcAft>
                <a:spcPts val="300"/>
              </a:spcAft>
            </a:pPr>
            <a:r>
              <a:rPr sz="1200" spc="-2" dirty="0" smtClean="0">
                <a:solidFill>
                  <a:srgbClr val="262C32"/>
                </a:solidFill>
                <a:latin typeface="Aptos"/>
                <a:cs typeface="Arial"/>
              </a:rPr>
              <a:t>Para conseguir la apertura de la vía aérea se recomienda la maniobra </a:t>
            </a:r>
            <a:endParaRPr sz="1000">
              <a:latin typeface="Arial"/>
              <a:cs typeface="Arial"/>
            </a:endParaRPr>
          </a:p>
          <a:p>
            <a:pPr marL="12700" marR="503402">
              <a:lnSpc>
                <a:spcPts val="1149"/>
              </a:lnSpc>
              <a:spcBef>
                <a:spcPts val="265"/>
              </a:spcBef>
              <a:spcAft>
                <a:spcPts val="300"/>
              </a:spcAft>
            </a:pPr>
            <a:r>
              <a:rPr sz="1200" spc="-4" dirty="0" smtClean="0">
                <a:solidFill>
                  <a:srgbClr val="262C32"/>
                </a:solidFill>
                <a:latin typeface="Aptos"/>
                <a:cs typeface="Arial"/>
              </a:rPr>
              <a:t>denominada </a:t>
            </a:r>
            <a:r>
              <a:rPr sz="1200" spc="-4" dirty="0" smtClean="0">
                <a:solidFill>
                  <a:srgbClr val="262C32"/>
                </a:solidFill>
                <a:latin typeface="Aptos"/>
                <a:cs typeface="Arial"/>
              </a:rPr>
              <a:t>"</a:t>
            </a:r>
            <a:r>
              <a:rPr sz="1200" spc="-4" dirty="0" smtClean="0">
                <a:solidFill>
                  <a:srgbClr val="262C32"/>
                </a:solidFill>
                <a:latin typeface="Aptos"/>
                <a:cs typeface="Arial"/>
              </a:rPr>
              <a:t>frente-mentón</a:t>
            </a:r>
            <a:r>
              <a:rPr sz="1200" spc="-4" dirty="0" smtClean="0">
                <a:solidFill>
                  <a:srgbClr val="262C32"/>
                </a:solidFill>
                <a:latin typeface="Aptos"/>
                <a:cs typeface="Arial"/>
              </a:rPr>
              <a:t>", </a:t>
            </a:r>
            <a:r>
              <a:rPr sz="1200" spc="-4" dirty="0" smtClean="0">
                <a:solidFill>
                  <a:srgbClr val="262C32"/>
                </a:solidFill>
                <a:latin typeface="Aptos"/>
                <a:cs typeface="Arial"/>
              </a:rPr>
              <a:t>que se realiza</a:t>
            </a:r>
            <a:r>
              <a:rPr sz="1200" spc="-4" dirty="0" smtClean="0">
                <a:solidFill>
                  <a:srgbClr val="262C32"/>
                </a:solidFill>
                <a:latin typeface="Aptos"/>
                <a:cs typeface="Arial"/>
              </a:rPr>
              <a:t>:</a:t>
            </a:r>
            <a:endParaRPr sz="1000">
              <a:latin typeface="Arial"/>
              <a:cs typeface="Arial"/>
            </a:endParaRPr>
          </a:p>
          <a:p>
            <a:pPr marL="192532" marR="326618" indent="-91439">
              <a:lnSpc>
                <a:spcPts val="1149"/>
              </a:lnSpc>
              <a:spcBef>
                <a:spcPts val="535"/>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Colocando una mano en la frente empujando la cabeza hacia tras con </a:t>
            </a:r>
            <a:endParaRPr sz="1000">
              <a:latin typeface="Arial"/>
              <a:cs typeface="Arial"/>
            </a:endParaRPr>
          </a:p>
          <a:p>
            <a:pPr marL="192532" marR="326618">
              <a:lnSpc>
                <a:spcPts val="1149"/>
              </a:lnSpc>
              <a:spcBef>
                <a:spcPts val="242"/>
              </a:spcBef>
              <a:spcAft>
                <a:spcPts val="300"/>
              </a:spcAft>
            </a:pPr>
            <a:r>
              <a:rPr sz="1200" spc="-16" dirty="0" smtClean="0">
                <a:solidFill>
                  <a:srgbClr val="262C32"/>
                </a:solidFill>
                <a:latin typeface="Aptos"/>
                <a:cs typeface="Arial"/>
              </a:rPr>
              <a:t>cuidado.</a:t>
            </a:r>
            <a:endParaRPr sz="1000">
              <a:latin typeface="Arial"/>
              <a:cs typeface="Arial"/>
            </a:endParaRPr>
          </a:p>
          <a:p>
            <a:pPr marL="192532" marR="373396" indent="-91439">
              <a:lnSpc>
                <a:spcPts val="1149"/>
              </a:lnSpc>
              <a:spcBef>
                <a:spcPts val="537"/>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Aplicando los dedos índice y corazón de la otra mano bajo la barbilla</a:t>
            </a:r>
            <a:r>
              <a:rPr sz="1200" spc="-3" dirty="0" smtClean="0">
                <a:solidFill>
                  <a:srgbClr val="262C32"/>
                </a:solidFill>
                <a:latin typeface="Aptos"/>
                <a:cs typeface="Arial"/>
              </a:rPr>
              <a:t>, </a:t>
            </a:r>
            <a:endParaRPr sz="1000">
              <a:latin typeface="Arial"/>
              <a:cs typeface="Arial"/>
            </a:endParaRPr>
          </a:p>
          <a:p>
            <a:pPr marL="192532" marR="373396">
              <a:lnSpc>
                <a:spcPts val="1149"/>
              </a:lnSpc>
              <a:spcBef>
                <a:spcPts val="265"/>
              </a:spcBef>
              <a:spcAft>
                <a:spcPts val="300"/>
              </a:spcAft>
            </a:pPr>
            <a:r>
              <a:rPr sz="1200" spc="-3" dirty="0" smtClean="0">
                <a:solidFill>
                  <a:srgbClr val="262C32"/>
                </a:solidFill>
                <a:latin typeface="Aptos"/>
                <a:cs typeface="Arial"/>
              </a:rPr>
              <a:t>desplazándola hacia arriba y adelante</a:t>
            </a:r>
            <a:r>
              <a:rPr sz="1200" spc="-3" dirty="0" smtClean="0">
                <a:solidFill>
                  <a:srgbClr val="262C32"/>
                </a:solidFill>
                <a:latin typeface="Aptos"/>
                <a:cs typeface="Arial"/>
              </a:rPr>
              <a:t>.</a:t>
            </a:r>
            <a:endParaRPr sz="1000">
              <a:latin typeface="Arial"/>
              <a:cs typeface="Arial"/>
            </a:endParaRPr>
          </a:p>
          <a:p>
            <a:pPr marL="12700" marR="76199" indent="0">
              <a:lnSpc>
                <a:spcPts val="1149"/>
              </a:lnSpc>
              <a:spcBef>
                <a:spcPts val="535"/>
              </a:spcBef>
              <a:spcAft>
                <a:spcPts val="300"/>
              </a:spcAft>
            </a:pPr>
            <a:r>
              <a:rPr sz="1200" spc="-1" dirty="0" smtClean="0">
                <a:solidFill>
                  <a:srgbClr val="262C32"/>
                </a:solidFill>
                <a:latin typeface="Aptos"/>
                <a:cs typeface="Arial"/>
              </a:rPr>
              <a:t>Con esta maniobra se produce la extensión de la cabeza y el desplazamiento </a:t>
            </a:r>
            <a:endParaRPr sz="1000">
              <a:latin typeface="Arial"/>
              <a:cs typeface="Arial"/>
            </a:endParaRPr>
          </a:p>
          <a:p>
            <a:pPr marL="12700" marR="76199">
              <a:lnSpc>
                <a:spcPts val="1149"/>
              </a:lnSpc>
              <a:spcBef>
                <a:spcPts val="242"/>
              </a:spcBef>
              <a:spcAft>
                <a:spcPts val="300"/>
              </a:spcAft>
            </a:pPr>
            <a:r>
              <a:rPr sz="1200" spc="-5" dirty="0" smtClean="0">
                <a:solidFill>
                  <a:srgbClr val="262C32"/>
                </a:solidFill>
                <a:latin typeface="Aptos"/>
                <a:cs typeface="Arial"/>
              </a:rPr>
              <a:t>de la mandíbula hacia arriba y adelante</a:t>
            </a:r>
            <a:r>
              <a:rPr sz="1200" spc="-5" dirty="0" smtClean="0">
                <a:solidFill>
                  <a:srgbClr val="262C32"/>
                </a:solidFill>
                <a:latin typeface="Aptos"/>
                <a:cs typeface="Arial"/>
              </a:rPr>
              <a:t>,  </a:t>
            </a:r>
            <a:r>
              <a:rPr sz="1200" spc="-5" dirty="0" smtClean="0">
                <a:solidFill>
                  <a:srgbClr val="262C32"/>
                </a:solidFill>
                <a:latin typeface="Aptos"/>
                <a:cs typeface="Arial"/>
              </a:rPr>
              <a:t>lo que ocasiona elevación de la</a:t>
            </a:r>
            <a:endParaRPr sz="1000">
              <a:latin typeface="Arial"/>
              <a:cs typeface="Arial"/>
            </a:endParaRPr>
          </a:p>
          <a:p>
            <a:pPr marL="12700" indent="3047">
              <a:lnSpc>
                <a:spcPts val="1149"/>
              </a:lnSpc>
              <a:spcBef>
                <a:spcPts val="247"/>
              </a:spcBef>
              <a:spcAft>
                <a:spcPts val="300"/>
              </a:spcAft>
            </a:pPr>
            <a:r>
              <a:rPr sz="1200" spc="-78" dirty="0" smtClean="0">
                <a:solidFill>
                  <a:srgbClr val="262C32"/>
                </a:solidFill>
                <a:latin typeface="Aptos"/>
                <a:cs typeface="Arial"/>
              </a:rPr>
              <a:t>l</a:t>
            </a:r>
            <a:r>
              <a:rPr sz="1200" spc="18" dirty="0" smtClean="0">
                <a:solidFill>
                  <a:srgbClr val="262C32"/>
                </a:solidFill>
                <a:latin typeface="Aptos"/>
                <a:cs typeface="Arial"/>
              </a:rPr>
              <a:t>e</a:t>
            </a:r>
            <a:r>
              <a:rPr sz="1200" spc="-26" dirty="0" smtClean="0">
                <a:solidFill>
                  <a:srgbClr val="262C32"/>
                </a:solidFill>
                <a:latin typeface="Aptos"/>
                <a:cs typeface="Arial"/>
              </a:rPr>
              <a:t>n</a:t>
            </a:r>
            <a:r>
              <a:rPr sz="1200" spc="18" dirty="0" smtClean="0">
                <a:solidFill>
                  <a:srgbClr val="262C32"/>
                </a:solidFill>
                <a:latin typeface="Aptos"/>
                <a:cs typeface="Arial"/>
              </a:rPr>
              <a:t>g</a:t>
            </a:r>
            <a:r>
              <a:rPr sz="1200" spc="-26" dirty="0" smtClean="0">
                <a:solidFill>
                  <a:srgbClr val="262C32"/>
                </a:solidFill>
                <a:latin typeface="Aptos"/>
                <a:cs typeface="Arial"/>
              </a:rPr>
              <a:t>u</a:t>
            </a:r>
            <a:r>
              <a:rPr sz="1200" spc="-11" dirty="0" smtClean="0">
                <a:solidFill>
                  <a:srgbClr val="262C32"/>
                </a:solidFill>
                <a:latin typeface="Aptos"/>
                <a:cs typeface="Arial"/>
              </a:rPr>
              <a:t>a</a:t>
            </a:r>
            <a:r>
              <a:rPr sz="1200" spc="114" dirty="0" smtClean="0">
                <a:solidFill>
                  <a:srgbClr val="262C32"/>
                </a:solidFill>
                <a:latin typeface="Aptos"/>
                <a:cs typeface="Arial"/>
              </a:rPr>
              <a:t> </a:t>
            </a:r>
            <a:r>
              <a:rPr sz="1200" spc="-9" dirty="0" smtClean="0">
                <a:solidFill>
                  <a:srgbClr val="262C32"/>
                </a:solidFill>
                <a:latin typeface="Aptos"/>
                <a:cs typeface="Arial"/>
              </a:rPr>
              <a:t>r</a:t>
            </a:r>
            <a:r>
              <a:rPr sz="1200" spc="-14" dirty="0" smtClean="0">
                <a:solidFill>
                  <a:srgbClr val="262C32"/>
                </a:solidFill>
                <a:latin typeface="Aptos"/>
                <a:cs typeface="Arial"/>
              </a:rPr>
              <a:t>e</a:t>
            </a:r>
            <a:r>
              <a:rPr sz="1200" spc="-19" dirty="0" smtClean="0">
                <a:solidFill>
                  <a:srgbClr val="262C32"/>
                </a:solidFill>
                <a:latin typeface="Aptos"/>
                <a:cs typeface="Arial"/>
              </a:rPr>
              <a:t>spec</a:t>
            </a:r>
            <a:r>
              <a:rPr sz="1200" spc="-9" dirty="0" smtClean="0">
                <a:solidFill>
                  <a:srgbClr val="262C32"/>
                </a:solidFill>
                <a:latin typeface="Aptos"/>
                <a:cs typeface="Arial"/>
              </a:rPr>
              <a:t>t</a:t>
            </a:r>
            <a:r>
              <a:rPr sz="1200" spc="0" dirty="0" smtClean="0">
                <a:solidFill>
                  <a:srgbClr val="262C32"/>
                </a:solidFill>
                <a:latin typeface="Aptos"/>
                <a:cs typeface="Arial"/>
              </a:rPr>
              <a:t>o</a:t>
            </a:r>
            <a:r>
              <a:rPr sz="1200" spc="92" dirty="0" smtClean="0">
                <a:solidFill>
                  <a:srgbClr val="262C32"/>
                </a:solidFill>
                <a:latin typeface="Aptos"/>
                <a:cs typeface="Arial"/>
              </a:rPr>
              <a:t> </a:t>
            </a:r>
            <a:r>
              <a:rPr sz="1200" spc="0" dirty="0" smtClean="0">
                <a:solidFill>
                  <a:srgbClr val="262C32"/>
                </a:solidFill>
                <a:latin typeface="Aptos"/>
                <a:cs typeface="Arial"/>
              </a:rPr>
              <a:t>a</a:t>
            </a:r>
            <a:r>
              <a:rPr sz="1200" spc="6" dirty="0" smtClean="0">
                <a:solidFill>
                  <a:srgbClr val="262C32"/>
                </a:solidFill>
                <a:latin typeface="Aptos"/>
                <a:cs typeface="Arial"/>
              </a:rPr>
              <a:t> </a:t>
            </a:r>
            <a:r>
              <a:rPr sz="1200" spc="-19" dirty="0" smtClean="0">
                <a:solidFill>
                  <a:srgbClr val="262C32"/>
                </a:solidFill>
                <a:latin typeface="Aptos"/>
                <a:cs typeface="Arial"/>
              </a:rPr>
              <a:t>s</a:t>
            </a:r>
            <a:r>
              <a:rPr sz="1200" spc="0" dirty="0" smtClean="0">
                <a:solidFill>
                  <a:srgbClr val="262C32"/>
                </a:solidFill>
                <a:latin typeface="Aptos"/>
                <a:cs typeface="Arial"/>
              </a:rPr>
              <a:t>u</a:t>
            </a:r>
            <a:r>
              <a:rPr sz="1200" spc="28" dirty="0" smtClean="0">
                <a:solidFill>
                  <a:srgbClr val="262C32"/>
                </a:solidFill>
                <a:latin typeface="Aptos"/>
                <a:cs typeface="Arial"/>
              </a:rPr>
              <a:t> </a:t>
            </a:r>
            <a:r>
              <a:rPr sz="1200" spc="-76" dirty="0" smtClean="0">
                <a:solidFill>
                  <a:srgbClr val="262C32"/>
                </a:solidFill>
                <a:latin typeface="Aptos"/>
                <a:cs typeface="Arial"/>
              </a:rPr>
              <a:t>b</a:t>
            </a:r>
            <a:r>
              <a:rPr sz="1200" spc="-3" dirty="0" smtClean="0">
                <a:solidFill>
                  <a:srgbClr val="262C32"/>
                </a:solidFill>
                <a:latin typeface="Aptos"/>
                <a:cs typeface="Arial"/>
              </a:rPr>
              <a:t>a</a:t>
            </a:r>
            <a:r>
              <a:rPr sz="1200" spc="5" dirty="0" smtClean="0">
                <a:solidFill>
                  <a:srgbClr val="262C32"/>
                </a:solidFill>
                <a:latin typeface="Aptos"/>
                <a:cs typeface="Arial"/>
              </a:rPr>
              <a:t>s</a:t>
            </a:r>
            <a:r>
              <a:rPr sz="1200" spc="18" dirty="0" smtClean="0">
                <a:solidFill>
                  <a:srgbClr val="262C32"/>
                </a:solidFill>
                <a:latin typeface="Aptos"/>
                <a:cs typeface="Arial"/>
              </a:rPr>
              <a:t>e</a:t>
            </a:r>
            <a:r>
              <a:rPr sz="1200" spc="-77" dirty="0" smtClean="0">
                <a:solidFill>
                  <a:srgbClr val="262C32"/>
                </a:solidFill>
                <a:latin typeface="Aptos"/>
                <a:cs typeface="Arial"/>
              </a:rPr>
              <a:t>,</a:t>
            </a:r>
            <a:r>
              <a:rPr sz="1200" spc="0" dirty="0" smtClean="0">
                <a:solidFill>
                  <a:srgbClr val="262C32"/>
                </a:solidFill>
                <a:latin typeface="Aptos"/>
                <a:cs typeface="Arial"/>
              </a:rPr>
              <a:t> </a:t>
            </a:r>
            <a:r>
              <a:rPr sz="1200" spc="-129"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e</a:t>
            </a:r>
            <a:r>
              <a:rPr sz="1200" spc="-14" dirty="0" smtClean="0">
                <a:solidFill>
                  <a:srgbClr val="262C32"/>
                </a:solidFill>
                <a:latin typeface="Aptos"/>
                <a:cs typeface="Arial"/>
              </a:rPr>
              <a:t>r</a:t>
            </a:r>
            <a:r>
              <a:rPr sz="1200" spc="-34" dirty="0" smtClean="0">
                <a:solidFill>
                  <a:srgbClr val="262C32"/>
                </a:solidFill>
                <a:latin typeface="Aptos"/>
                <a:cs typeface="Arial"/>
              </a:rPr>
              <a:t>m</a:t>
            </a:r>
            <a:r>
              <a:rPr sz="1200" spc="-9" dirty="0" smtClean="0">
                <a:solidFill>
                  <a:srgbClr val="262C32"/>
                </a:solidFill>
                <a:latin typeface="Aptos"/>
                <a:cs typeface="Arial"/>
              </a:rPr>
              <a:t>iti</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19" dirty="0" smtClean="0">
                <a:solidFill>
                  <a:srgbClr val="262C32"/>
                </a:solidFill>
                <a:latin typeface="Aptos"/>
                <a:cs typeface="Arial"/>
              </a:rPr>
              <a:t>d</a:t>
            </a:r>
            <a:r>
              <a:rPr sz="1200" spc="0" dirty="0" smtClean="0">
                <a:solidFill>
                  <a:srgbClr val="262C32"/>
                </a:solidFill>
                <a:latin typeface="Aptos"/>
                <a:cs typeface="Arial"/>
              </a:rPr>
              <a:t>o</a:t>
            </a:r>
            <a:r>
              <a:rPr sz="1200" spc="135" dirty="0" smtClean="0">
                <a:solidFill>
                  <a:srgbClr val="262C32"/>
                </a:solidFill>
                <a:latin typeface="Aptos"/>
                <a:cs typeface="Arial"/>
              </a:rPr>
              <a:t> </a:t>
            </a:r>
            <a:r>
              <a:rPr sz="1200" spc="-53" dirty="0" smtClean="0">
                <a:solidFill>
                  <a:srgbClr val="262C32"/>
                </a:solidFill>
                <a:latin typeface="Aptos"/>
                <a:cs typeface="Arial"/>
              </a:rPr>
              <a:t>e</a:t>
            </a:r>
            <a:r>
              <a:rPr sz="1200" spc="-73" dirty="0" smtClean="0">
                <a:solidFill>
                  <a:srgbClr val="262C32"/>
                </a:solidFill>
                <a:latin typeface="Aptos"/>
                <a:cs typeface="Arial"/>
              </a:rPr>
              <a:t>l</a:t>
            </a:r>
            <a:r>
              <a:rPr sz="1200" spc="0" dirty="0" smtClean="0">
                <a:solidFill>
                  <a:srgbClr val="262C32"/>
                </a:solidFill>
                <a:latin typeface="Aptos"/>
                <a:cs typeface="Arial"/>
              </a:rPr>
              <a:t> </a:t>
            </a:r>
            <a:r>
              <a:rPr sz="1200" spc="-125"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as</a:t>
            </a:r>
            <a:r>
              <a:rPr sz="1200" spc="0" dirty="0" smtClean="0">
                <a:solidFill>
                  <a:srgbClr val="262C32"/>
                </a:solidFill>
                <a:latin typeface="Aptos"/>
                <a:cs typeface="Arial"/>
              </a:rPr>
              <a:t>o</a:t>
            </a:r>
            <a:r>
              <a:rPr sz="1200" spc="9"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20" dirty="0" smtClean="0">
                <a:solidFill>
                  <a:srgbClr val="262C32"/>
                </a:solidFill>
                <a:latin typeface="Aptos"/>
                <a:cs typeface="Arial"/>
              </a:rPr>
              <a:t> </a:t>
            </a:r>
            <a:r>
              <a:rPr sz="1200" spc="-26" dirty="0" smtClean="0">
                <a:solidFill>
                  <a:srgbClr val="262C32"/>
                </a:solidFill>
                <a:latin typeface="Aptos"/>
                <a:cs typeface="Arial"/>
              </a:rPr>
              <a:t>a</a:t>
            </a:r>
            <a:r>
              <a:rPr sz="1200" spc="-7" dirty="0" smtClean="0">
                <a:solidFill>
                  <a:srgbClr val="262C32"/>
                </a:solidFill>
                <a:latin typeface="Aptos"/>
                <a:cs typeface="Arial"/>
              </a:rPr>
              <a:t>i</a:t>
            </a:r>
            <a:r>
              <a:rPr sz="1200" spc="24" dirty="0" smtClean="0">
                <a:solidFill>
                  <a:srgbClr val="262C32"/>
                </a:solidFill>
                <a:latin typeface="Aptos"/>
                <a:cs typeface="Arial"/>
              </a:rPr>
              <a:t>r</a:t>
            </a:r>
            <a:r>
              <a:rPr sz="1200" spc="-3" dirty="0" smtClean="0">
                <a:solidFill>
                  <a:srgbClr val="262C32"/>
                </a:solidFill>
                <a:latin typeface="Aptos"/>
                <a:cs typeface="Arial"/>
              </a:rPr>
              <a:t>e</a:t>
            </a:r>
            <a:r>
              <a:rPr sz="1200" spc="-102" dirty="0" smtClean="0">
                <a:solidFill>
                  <a:srgbClr val="262C32"/>
                </a:solidFill>
                <a:latin typeface="Aptos"/>
                <a:cs typeface="Arial"/>
              </a:rPr>
              <a:t>.</a:t>
            </a:r>
            <a:r>
              <a:rPr sz="1200" spc="0" dirty="0" smtClean="0">
                <a:solidFill>
                  <a:srgbClr val="262C32"/>
                </a:solidFill>
                <a:latin typeface="Aptos"/>
                <a:cs typeface="Arial"/>
              </a:rPr>
              <a:t> </a:t>
            </a:r>
            <a:r>
              <a:rPr sz="1200" spc="-104" dirty="0" smtClean="0">
                <a:solidFill>
                  <a:srgbClr val="262C32"/>
                </a:solidFill>
                <a:latin typeface="Aptos"/>
                <a:cs typeface="Arial"/>
              </a:rPr>
              <a:t> </a:t>
            </a:r>
            <a:r>
              <a:rPr sz="1200" spc="-25" dirty="0" smtClean="0">
                <a:solidFill>
                  <a:srgbClr val="262C32"/>
                </a:solidFill>
                <a:latin typeface="Aptos"/>
                <a:cs typeface="Arial"/>
              </a:rPr>
              <a:t>E</a:t>
            </a:r>
            <a:r>
              <a:rPr sz="1200" spc="-19" dirty="0" smtClean="0">
                <a:solidFill>
                  <a:srgbClr val="262C32"/>
                </a:solidFill>
                <a:latin typeface="Aptos"/>
                <a:cs typeface="Arial"/>
              </a:rPr>
              <a:t>s</a:t>
            </a:r>
            <a:r>
              <a:rPr sz="1200" spc="-9" dirty="0" smtClean="0">
                <a:solidFill>
                  <a:srgbClr val="262C32"/>
                </a:solidFill>
                <a:latin typeface="Aptos"/>
                <a:cs typeface="Arial"/>
              </a:rPr>
              <a:t>t</a:t>
            </a:r>
            <a:r>
              <a:rPr sz="1200" spc="0" dirty="0" smtClean="0">
                <a:solidFill>
                  <a:srgbClr val="262C32"/>
                </a:solidFill>
                <a:latin typeface="Aptos"/>
                <a:cs typeface="Arial"/>
              </a:rPr>
              <a:t>a</a:t>
            </a:r>
            <a:r>
              <a:rPr sz="1200" spc="34" dirty="0" smtClean="0">
                <a:solidFill>
                  <a:srgbClr val="262C32"/>
                </a:solidFill>
                <a:latin typeface="Aptos"/>
                <a:cs typeface="Arial"/>
              </a:rPr>
              <a:t> </a:t>
            </a:r>
            <a:r>
              <a:rPr sz="1200" spc="-29" dirty="0" smtClean="0">
                <a:solidFill>
                  <a:srgbClr val="262C32"/>
                </a:solidFill>
                <a:latin typeface="Aptos"/>
                <a:cs typeface="Arial"/>
              </a:rPr>
              <a:t>m</a:t>
            </a:r>
            <a:r>
              <a:rPr sz="1200" spc="-19" dirty="0" smtClean="0">
                <a:solidFill>
                  <a:srgbClr val="262C32"/>
                </a:solidFill>
                <a:latin typeface="Aptos"/>
                <a:cs typeface="Arial"/>
              </a:rPr>
              <a:t>an</a:t>
            </a:r>
            <a:r>
              <a:rPr sz="1200" spc="-9" dirty="0" smtClean="0">
                <a:solidFill>
                  <a:srgbClr val="262C32"/>
                </a:solidFill>
                <a:latin typeface="Aptos"/>
                <a:cs typeface="Arial"/>
              </a:rPr>
              <a:t>i</a:t>
            </a:r>
            <a:r>
              <a:rPr sz="1200" spc="-19" dirty="0" smtClean="0">
                <a:solidFill>
                  <a:srgbClr val="262C32"/>
                </a:solidFill>
                <a:latin typeface="Aptos"/>
                <a:cs typeface="Arial"/>
              </a:rPr>
              <a:t>ob</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125" dirty="0" smtClean="0">
                <a:solidFill>
                  <a:srgbClr val="262C32"/>
                </a:solidFill>
                <a:latin typeface="Aptos"/>
                <a:cs typeface="Arial"/>
              </a:rPr>
              <a:t> </a:t>
            </a:r>
            <a:r>
              <a:rPr sz="1200" spc="-76" dirty="0" smtClean="0">
                <a:solidFill>
                  <a:srgbClr val="262C32"/>
                </a:solidFill>
                <a:latin typeface="Aptos"/>
                <a:cs typeface="Arial"/>
              </a:rPr>
              <a:t>b</a:t>
            </a:r>
            <a:r>
              <a:rPr sz="1200" spc="-3" dirty="0" smtClean="0">
                <a:solidFill>
                  <a:srgbClr val="262C32"/>
                </a:solidFill>
                <a:latin typeface="Aptos"/>
                <a:cs typeface="Arial"/>
              </a:rPr>
              <a:t>a</a:t>
            </a:r>
            <a:r>
              <a:rPr sz="1200" spc="5" dirty="0" smtClean="0">
                <a:solidFill>
                  <a:srgbClr val="262C32"/>
                </a:solidFill>
                <a:latin typeface="Aptos"/>
                <a:cs typeface="Arial"/>
              </a:rPr>
              <a:t>s</a:t>
            </a:r>
            <a:r>
              <a:rPr sz="1200" spc="12" dirty="0" smtClean="0">
                <a:solidFill>
                  <a:srgbClr val="262C32"/>
                </a:solidFill>
                <a:latin typeface="Aptos"/>
                <a:cs typeface="Arial"/>
              </a:rPr>
              <a:t>t</a:t>
            </a:r>
            <a:r>
              <a:rPr sz="1200" spc="-3" dirty="0" smtClean="0">
                <a:solidFill>
                  <a:srgbClr val="262C32"/>
                </a:solidFill>
                <a:latin typeface="Aptos"/>
                <a:cs typeface="Arial"/>
              </a:rPr>
              <a:t>a</a:t>
            </a:r>
            <a:r>
              <a:rPr sz="1200" spc="0" dirty="0" smtClean="0">
                <a:solidFill>
                  <a:srgbClr val="262C32"/>
                </a:solidFill>
                <a:latin typeface="Aptos"/>
                <a:cs typeface="Arial"/>
              </a:rPr>
              <a:t>r</a:t>
            </a:r>
            <a:r>
              <a:rPr sz="1200" spc="-33" dirty="0" smtClean="0">
                <a:solidFill>
                  <a:srgbClr val="262C32"/>
                </a:solidFill>
                <a:latin typeface="Aptos"/>
                <a:cs typeface="Arial"/>
              </a:rPr>
              <a:t>á</a:t>
            </a:r>
            <a:r>
              <a:rPr sz="1200" spc="-16" dirty="0" smtClean="0">
                <a:solidFill>
                  <a:srgbClr val="262C32"/>
                </a:solidFill>
                <a:latin typeface="Aptos"/>
                <a:cs typeface="Arial"/>
              </a:rPr>
              <a:t> </a:t>
            </a:r>
            <a:endParaRPr sz="1000">
              <a:latin typeface="Arial"/>
              <a:cs typeface="Arial"/>
            </a:endParaRPr>
          </a:p>
          <a:p>
            <a:pPr marL="12700">
              <a:lnSpc>
                <a:spcPts val="1149"/>
              </a:lnSpc>
              <a:spcBef>
                <a:spcPts val="254"/>
              </a:spcBef>
              <a:spcAft>
                <a:spcPts val="300"/>
              </a:spcAft>
            </a:pPr>
            <a:r>
              <a:rPr sz="1200" spc="-1" dirty="0" smtClean="0">
                <a:solidFill>
                  <a:srgbClr val="262C32"/>
                </a:solidFill>
                <a:latin typeface="Aptos"/>
                <a:cs typeface="Arial"/>
              </a:rPr>
              <a:t>en algunos casos para que personas que no podían respirar por causa de la </a:t>
            </a:r>
            <a:endParaRPr sz="1000">
              <a:latin typeface="Arial"/>
              <a:cs typeface="Arial"/>
            </a:endParaRPr>
          </a:p>
          <a:p>
            <a:pPr marL="12700">
              <a:lnSpc>
                <a:spcPts val="1149"/>
              </a:lnSpc>
              <a:spcBef>
                <a:spcPts val="254"/>
              </a:spcBef>
              <a:spcAft>
                <a:spcPts val="300"/>
              </a:spcAft>
            </a:pPr>
            <a:r>
              <a:rPr sz="1200" spc="-4" dirty="0" smtClean="0">
                <a:solidFill>
                  <a:srgbClr val="262C32"/>
                </a:solidFill>
                <a:latin typeface="Aptos"/>
                <a:cs typeface="Arial"/>
              </a:rPr>
              <a:t>posición de la cabeza</a:t>
            </a:r>
            <a:r>
              <a:rPr sz="1200" spc="-4" dirty="0" smtClean="0">
                <a:solidFill>
                  <a:srgbClr val="262C32"/>
                </a:solidFill>
                <a:latin typeface="Aptos"/>
                <a:cs typeface="Arial"/>
              </a:rPr>
              <a:t>,  </a:t>
            </a:r>
            <a:r>
              <a:rPr sz="1200" spc="-4" dirty="0" smtClean="0">
                <a:solidFill>
                  <a:srgbClr val="262C32"/>
                </a:solidFill>
                <a:latin typeface="Aptos"/>
                <a:cs typeface="Arial"/>
              </a:rPr>
              <a:t>la lengua y estructuras anexas puedan volver a hacerlo</a:t>
            </a:r>
            <a:endParaRPr sz="1000">
              <a:latin typeface="Arial"/>
              <a:cs typeface="Arial"/>
            </a:endParaRPr>
          </a:p>
          <a:p>
            <a:pPr marL="12700" marR="9205">
              <a:lnSpc>
                <a:spcPts val="1145"/>
              </a:lnSpc>
              <a:spcBef>
                <a:spcPts val="311"/>
              </a:spcBef>
              <a:spcAft>
                <a:spcPts val="300"/>
              </a:spcAft>
            </a:pPr>
            <a:r>
              <a:rPr sz="1200" spc="-6" dirty="0" smtClean="0">
                <a:solidFill>
                  <a:srgbClr val="262C32"/>
                </a:solidFill>
                <a:latin typeface="Aptos"/>
                <a:cs typeface="Arial"/>
              </a:rPr>
              <a:t>de forma espontánea.</a:t>
            </a:r>
            <a:endParaRPr sz="1000">
              <a:latin typeface="Arial"/>
              <a:cs typeface="Arial"/>
            </a:endParaRPr>
          </a:p>
        </p:txBody>
      </p:sp>
      <p:sp>
        <p:nvSpPr>
          <p:cNvPr id="4" name="object 4"/>
          <p:cNvSpPr txBox="1"/>
          <p:nvPr/>
        </p:nvSpPr>
        <p:spPr>
          <a:xfrm>
            <a:off x="2078509" y="4121110"/>
            <a:ext cx="7328326" cy="1078992"/>
          </a:xfrm>
          <a:prstGeom prst="rect">
            <a:avLst/>
          </a:prstGeom>
        </p:spPr>
        <p:txBody>
          <a:bodyPr wrap="square" lIns="0" tIns="7111" rIns="0" bIns="0" rtlCol="0">
            <a:noAutofit/>
          </a:bodyPr>
          <a:lstStyle/>
          <a:p>
            <a:pPr marL="12700" marR="9205">
              <a:lnSpc>
                <a:spcPts val="1120"/>
              </a:lnSpc>
              <a:spcAft>
                <a:spcPts val="300"/>
              </a:spcAft>
            </a:pPr>
            <a:r>
              <a:rPr sz="1200" b="1" spc="0" dirty="0" smtClean="0">
                <a:solidFill>
                  <a:srgbClr val="262C32"/>
                </a:solidFill>
                <a:latin typeface="Aptos"/>
                <a:cs typeface="Arial"/>
              </a:rPr>
              <a:t>4. Determinar la existencia de parada cardiorrespiratoria</a:t>
            </a:r>
            <a:endParaRPr sz="1000">
              <a:latin typeface="Arial"/>
              <a:cs typeface="Arial"/>
            </a:endParaRPr>
          </a:p>
          <a:p>
            <a:pPr marL="15747" indent="6096">
              <a:lnSpc>
                <a:spcPts val="1149"/>
              </a:lnSpc>
              <a:spcBef>
                <a:spcPts val="474"/>
              </a:spcBef>
              <a:spcAft>
                <a:spcPts val="300"/>
              </a:spcAft>
            </a:pPr>
            <a:r>
              <a:rPr sz="1200" spc="-25" dirty="0" smtClean="0">
                <a:solidFill>
                  <a:srgbClr val="262C32"/>
                </a:solidFill>
                <a:latin typeface="Aptos"/>
                <a:cs typeface="Arial"/>
              </a:rPr>
              <a:t>U</a:t>
            </a:r>
            <a:r>
              <a:rPr sz="1200" spc="-19" dirty="0" smtClean="0">
                <a:solidFill>
                  <a:srgbClr val="262C32"/>
                </a:solidFill>
                <a:latin typeface="Aptos"/>
                <a:cs typeface="Arial"/>
              </a:rPr>
              <a:t>n</a:t>
            </a:r>
            <a:r>
              <a:rPr sz="1200" spc="0" dirty="0" smtClean="0">
                <a:solidFill>
                  <a:srgbClr val="262C32"/>
                </a:solidFill>
                <a:latin typeface="Aptos"/>
                <a:cs typeface="Arial"/>
              </a:rPr>
              <a:t>a</a:t>
            </a:r>
            <a:r>
              <a:rPr sz="1200" spc="-26" dirty="0" smtClean="0">
                <a:solidFill>
                  <a:srgbClr val="262C32"/>
                </a:solidFill>
                <a:latin typeface="Aptos"/>
                <a:cs typeface="Arial"/>
              </a:rPr>
              <a:t> </a:t>
            </a:r>
            <a:r>
              <a:rPr sz="1200" spc="-19" dirty="0" smtClean="0">
                <a:solidFill>
                  <a:srgbClr val="262C32"/>
                </a:solidFill>
                <a:latin typeface="Aptos"/>
                <a:cs typeface="Arial"/>
              </a:rPr>
              <a:t>v</a:t>
            </a:r>
            <a:r>
              <a:rPr sz="1200" spc="-14" dirty="0" smtClean="0">
                <a:solidFill>
                  <a:srgbClr val="262C32"/>
                </a:solidFill>
                <a:latin typeface="Aptos"/>
                <a:cs typeface="Arial"/>
              </a:rPr>
              <a:t>e</a:t>
            </a:r>
            <a:r>
              <a:rPr sz="1200" spc="0" dirty="0" smtClean="0">
                <a:solidFill>
                  <a:srgbClr val="262C32"/>
                </a:solidFill>
                <a:latin typeface="Aptos"/>
                <a:cs typeface="Arial"/>
              </a:rPr>
              <a:t>z</a:t>
            </a:r>
            <a:r>
              <a:rPr sz="1200" spc="53" dirty="0" smtClean="0">
                <a:solidFill>
                  <a:srgbClr val="262C32"/>
                </a:solidFill>
                <a:latin typeface="Aptos"/>
                <a:cs typeface="Arial"/>
              </a:rPr>
              <a:t> </a:t>
            </a:r>
            <a:r>
              <a:rPr sz="1200" spc="-14" dirty="0" smtClean="0">
                <a:solidFill>
                  <a:srgbClr val="262C32"/>
                </a:solidFill>
                <a:latin typeface="Aptos"/>
                <a:cs typeface="Arial"/>
              </a:rPr>
              <a:t>a</a:t>
            </a:r>
            <a:r>
              <a:rPr sz="1200" spc="-19" dirty="0" smtClean="0">
                <a:solidFill>
                  <a:srgbClr val="262C32"/>
                </a:solidFill>
                <a:latin typeface="Aptos"/>
                <a:cs typeface="Arial"/>
              </a:rPr>
              <a:t>b</a:t>
            </a:r>
            <a:r>
              <a:rPr sz="1200" spc="-9" dirty="0" smtClean="0">
                <a:solidFill>
                  <a:srgbClr val="262C32"/>
                </a:solidFill>
                <a:latin typeface="Aptos"/>
                <a:cs typeface="Arial"/>
              </a:rPr>
              <a:t>i</a:t>
            </a:r>
            <a:r>
              <a:rPr sz="1200" spc="-19" dirty="0" smtClean="0">
                <a:solidFill>
                  <a:srgbClr val="262C32"/>
                </a:solidFill>
                <a:latin typeface="Aptos"/>
                <a:cs typeface="Arial"/>
              </a:rPr>
              <a:t>e</a:t>
            </a:r>
            <a:r>
              <a:rPr sz="1200" spc="0" dirty="0" smtClean="0">
                <a:solidFill>
                  <a:srgbClr val="262C32"/>
                </a:solidFill>
                <a:latin typeface="Aptos"/>
                <a:cs typeface="Arial"/>
              </a:rPr>
              <a:t>r</a:t>
            </a:r>
            <a:r>
              <a:rPr sz="1200" spc="-19" dirty="0" smtClean="0">
                <a:solidFill>
                  <a:srgbClr val="262C32"/>
                </a:solidFill>
                <a:latin typeface="Aptos"/>
                <a:cs typeface="Arial"/>
              </a:rPr>
              <a:t>t</a:t>
            </a:r>
            <a:r>
              <a:rPr sz="1200" spc="0" dirty="0" smtClean="0">
                <a:solidFill>
                  <a:srgbClr val="262C32"/>
                </a:solidFill>
                <a:latin typeface="Aptos"/>
                <a:cs typeface="Arial"/>
              </a:rPr>
              <a:t>a</a:t>
            </a:r>
            <a:r>
              <a:rPr sz="1200" spc="115"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64" dirty="0" smtClean="0">
                <a:solidFill>
                  <a:srgbClr val="262C32"/>
                </a:solidFill>
                <a:latin typeface="Aptos"/>
                <a:cs typeface="Arial"/>
              </a:rPr>
              <a:t> </a:t>
            </a:r>
            <a:r>
              <a:rPr sz="1200" spc="-19" dirty="0" smtClean="0">
                <a:solidFill>
                  <a:srgbClr val="262C32"/>
                </a:solidFill>
                <a:latin typeface="Aptos"/>
                <a:cs typeface="Arial"/>
              </a:rPr>
              <a:t>v</a:t>
            </a:r>
            <a:r>
              <a:rPr sz="1200" spc="-9" dirty="0" smtClean="0">
                <a:solidFill>
                  <a:srgbClr val="262C32"/>
                </a:solidFill>
                <a:latin typeface="Aptos"/>
                <a:cs typeface="Arial"/>
              </a:rPr>
              <a:t>í</a:t>
            </a:r>
            <a:r>
              <a:rPr sz="1200" spc="0" dirty="0" smtClean="0">
                <a:solidFill>
                  <a:srgbClr val="262C32"/>
                </a:solidFill>
                <a:latin typeface="Aptos"/>
                <a:cs typeface="Arial"/>
              </a:rPr>
              <a:t>a</a:t>
            </a:r>
            <a:r>
              <a:rPr sz="1200" spc="28" dirty="0" smtClean="0">
                <a:solidFill>
                  <a:srgbClr val="262C32"/>
                </a:solidFill>
                <a:latin typeface="Aptos"/>
                <a:cs typeface="Arial"/>
              </a:rPr>
              <a:t> </a:t>
            </a:r>
            <a:r>
              <a:rPr sz="1200" spc="-19" dirty="0" smtClean="0">
                <a:solidFill>
                  <a:srgbClr val="262C32"/>
                </a:solidFill>
                <a:latin typeface="Aptos"/>
                <a:cs typeface="Arial"/>
              </a:rPr>
              <a:t>aé</a:t>
            </a:r>
            <a:r>
              <a:rPr sz="1200" spc="-14" dirty="0" smtClean="0">
                <a:solidFill>
                  <a:srgbClr val="262C32"/>
                </a:solidFill>
                <a:latin typeface="Aptos"/>
                <a:cs typeface="Arial"/>
              </a:rPr>
              <a:t>re</a:t>
            </a:r>
            <a:r>
              <a:rPr sz="1200" spc="0" dirty="0" smtClean="0">
                <a:solidFill>
                  <a:srgbClr val="262C32"/>
                </a:solidFill>
                <a:latin typeface="Aptos"/>
                <a:cs typeface="Arial"/>
              </a:rPr>
              <a:t>a</a:t>
            </a:r>
            <a:r>
              <a:rPr sz="1200" spc="64" dirty="0" smtClean="0">
                <a:solidFill>
                  <a:srgbClr val="262C32"/>
                </a:solidFill>
                <a:latin typeface="Aptos"/>
                <a:cs typeface="Arial"/>
              </a:rPr>
              <a:t> </a:t>
            </a:r>
            <a:r>
              <a:rPr sz="1200" spc="-19" dirty="0" smtClean="0">
                <a:solidFill>
                  <a:srgbClr val="262C32"/>
                </a:solidFill>
                <a:latin typeface="Aptos"/>
                <a:cs typeface="Arial"/>
              </a:rPr>
              <a:t>co</a:t>
            </a:r>
            <a:r>
              <a:rPr sz="1200" spc="0" dirty="0" smtClean="0">
                <a:solidFill>
                  <a:srgbClr val="262C32"/>
                </a:solidFill>
                <a:latin typeface="Aptos"/>
                <a:cs typeface="Arial"/>
              </a:rPr>
              <a:t>n</a:t>
            </a:r>
            <a:r>
              <a:rPr sz="1200" spc="70"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89" dirty="0" smtClean="0">
                <a:solidFill>
                  <a:srgbClr val="262C32"/>
                </a:solidFill>
                <a:latin typeface="Aptos"/>
                <a:cs typeface="Arial"/>
              </a:rPr>
              <a:t> </a:t>
            </a:r>
            <a:r>
              <a:rPr sz="1200" spc="-29" dirty="0" smtClean="0">
                <a:solidFill>
                  <a:srgbClr val="262C32"/>
                </a:solidFill>
                <a:latin typeface="Aptos"/>
                <a:cs typeface="Arial"/>
              </a:rPr>
              <a:t>m</a:t>
            </a:r>
            <a:r>
              <a:rPr sz="1200" spc="-19" dirty="0" smtClean="0">
                <a:solidFill>
                  <a:srgbClr val="262C32"/>
                </a:solidFill>
                <a:latin typeface="Aptos"/>
                <a:cs typeface="Arial"/>
              </a:rPr>
              <a:t>an</a:t>
            </a:r>
            <a:r>
              <a:rPr sz="1200" spc="-9" dirty="0" smtClean="0">
                <a:solidFill>
                  <a:srgbClr val="262C32"/>
                </a:solidFill>
                <a:latin typeface="Aptos"/>
                <a:cs typeface="Arial"/>
              </a:rPr>
              <a:t>i</a:t>
            </a:r>
            <a:r>
              <a:rPr sz="1200" spc="-19" dirty="0" smtClean="0">
                <a:solidFill>
                  <a:srgbClr val="262C32"/>
                </a:solidFill>
                <a:latin typeface="Aptos"/>
                <a:cs typeface="Arial"/>
              </a:rPr>
              <a:t>ob</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78" dirty="0" smtClean="0">
                <a:solidFill>
                  <a:srgbClr val="262C32"/>
                </a:solidFill>
                <a:latin typeface="Aptos"/>
                <a:cs typeface="Arial"/>
              </a:rPr>
              <a:t> </a:t>
            </a:r>
            <a:r>
              <a:rPr sz="1200" spc="15" dirty="0" smtClean="0">
                <a:solidFill>
                  <a:srgbClr val="262C32"/>
                </a:solidFill>
                <a:latin typeface="Aptos"/>
                <a:cs typeface="Arial"/>
              </a:rPr>
              <a:t>f</a:t>
            </a:r>
            <a:r>
              <a:rPr sz="1200" spc="-5" dirty="0" smtClean="0">
                <a:solidFill>
                  <a:srgbClr val="262C32"/>
                </a:solidFill>
                <a:latin typeface="Aptos"/>
                <a:cs typeface="Arial"/>
              </a:rPr>
              <a:t>r</a:t>
            </a:r>
            <a:r>
              <a:rPr sz="1200" spc="-26" dirty="0" smtClean="0">
                <a:solidFill>
                  <a:srgbClr val="262C32"/>
                </a:solidFill>
                <a:latin typeface="Aptos"/>
                <a:cs typeface="Arial"/>
              </a:rPr>
              <a:t>en</a:t>
            </a:r>
            <a:r>
              <a:rPr sz="1200" spc="37" dirty="0" smtClean="0">
                <a:solidFill>
                  <a:srgbClr val="262C32"/>
                </a:solidFill>
                <a:latin typeface="Aptos"/>
                <a:cs typeface="Arial"/>
              </a:rPr>
              <a:t>t</a:t>
            </a:r>
            <a:r>
              <a:rPr sz="1200" spc="-26" dirty="0" smtClean="0">
                <a:solidFill>
                  <a:srgbClr val="262C32"/>
                </a:solidFill>
                <a:latin typeface="Aptos"/>
                <a:cs typeface="Arial"/>
              </a:rPr>
              <a:t>e</a:t>
            </a:r>
            <a:r>
              <a:rPr sz="1200" spc="24" dirty="0" smtClean="0">
                <a:solidFill>
                  <a:srgbClr val="262C32"/>
                </a:solidFill>
                <a:latin typeface="Aptos"/>
                <a:cs typeface="Arial"/>
              </a:rPr>
              <a:t>-</a:t>
            </a:r>
            <a:r>
              <a:rPr sz="1200" spc="-18" dirty="0" smtClean="0">
                <a:solidFill>
                  <a:srgbClr val="262C32"/>
                </a:solidFill>
                <a:latin typeface="Aptos"/>
                <a:cs typeface="Arial"/>
              </a:rPr>
              <a:t>m</a:t>
            </a:r>
            <a:r>
              <a:rPr sz="1200" spc="18" dirty="0" smtClean="0">
                <a:solidFill>
                  <a:srgbClr val="262C32"/>
                </a:solidFill>
                <a:latin typeface="Aptos"/>
                <a:cs typeface="Arial"/>
              </a:rPr>
              <a:t>e</a:t>
            </a:r>
            <a:r>
              <a:rPr sz="1200" spc="-53" dirty="0" smtClean="0">
                <a:solidFill>
                  <a:srgbClr val="262C32"/>
                </a:solidFill>
                <a:latin typeface="Aptos"/>
                <a:cs typeface="Arial"/>
              </a:rPr>
              <a:t>n</a:t>
            </a:r>
            <a:r>
              <a:rPr sz="1200" spc="57" dirty="0" smtClean="0">
                <a:solidFill>
                  <a:srgbClr val="262C32"/>
                </a:solidFill>
                <a:latin typeface="Aptos"/>
                <a:cs typeface="Arial"/>
              </a:rPr>
              <a:t>t</a:t>
            </a:r>
            <a:r>
              <a:rPr sz="1200" spc="-3" dirty="0" smtClean="0">
                <a:solidFill>
                  <a:srgbClr val="262C32"/>
                </a:solidFill>
                <a:latin typeface="Aptos"/>
                <a:cs typeface="Arial"/>
              </a:rPr>
              <a:t>ón</a:t>
            </a:r>
            <a:r>
              <a:rPr sz="1200" spc="-77" dirty="0" smtClean="0">
                <a:solidFill>
                  <a:srgbClr val="262C32"/>
                </a:solidFill>
                <a:latin typeface="Aptos"/>
                <a:cs typeface="Arial"/>
              </a:rPr>
              <a:t>,</a:t>
            </a:r>
            <a:r>
              <a:rPr sz="1200" spc="100" dirty="0" smtClean="0">
                <a:solidFill>
                  <a:srgbClr val="262C32"/>
                </a:solidFill>
                <a:latin typeface="Aptos"/>
                <a:cs typeface="Arial"/>
              </a:rPr>
              <a:t> </a:t>
            </a:r>
            <a:r>
              <a:rPr sz="1200" spc="0" dirty="0" smtClean="0">
                <a:solidFill>
                  <a:srgbClr val="262C32"/>
                </a:solidFill>
                <a:latin typeface="Aptos"/>
                <a:cs typeface="Arial"/>
              </a:rPr>
              <a:t>y</a:t>
            </a:r>
            <a:r>
              <a:rPr sz="1200" spc="39" dirty="0" smtClean="0">
                <a:solidFill>
                  <a:srgbClr val="262C32"/>
                </a:solidFill>
                <a:latin typeface="Aptos"/>
                <a:cs typeface="Arial"/>
              </a:rPr>
              <a:t> </a:t>
            </a:r>
            <a:r>
              <a:rPr sz="1200" spc="-88" dirty="0" smtClean="0">
                <a:solidFill>
                  <a:srgbClr val="262C32"/>
                </a:solidFill>
                <a:latin typeface="Aptos"/>
                <a:cs typeface="Arial"/>
              </a:rPr>
              <a:t>m</a:t>
            </a:r>
            <a:r>
              <a:rPr sz="1200" spc="18" dirty="0" smtClean="0">
                <a:solidFill>
                  <a:srgbClr val="262C32"/>
                </a:solidFill>
                <a:latin typeface="Aptos"/>
                <a:cs typeface="Arial"/>
              </a:rPr>
              <a:t>a</a:t>
            </a:r>
            <a:r>
              <a:rPr sz="1200" spc="-26" dirty="0" smtClean="0">
                <a:solidFill>
                  <a:srgbClr val="262C32"/>
                </a:solidFill>
                <a:latin typeface="Aptos"/>
                <a:cs typeface="Arial"/>
              </a:rPr>
              <a:t>n</a:t>
            </a:r>
            <a:r>
              <a:rPr sz="1200" spc="37" dirty="0" smtClean="0">
                <a:solidFill>
                  <a:srgbClr val="262C32"/>
                </a:solidFill>
                <a:latin typeface="Aptos"/>
                <a:cs typeface="Arial"/>
              </a:rPr>
              <a:t>t</a:t>
            </a:r>
            <a:r>
              <a:rPr sz="1200" spc="-3" dirty="0" smtClean="0">
                <a:solidFill>
                  <a:srgbClr val="262C32"/>
                </a:solidFill>
                <a:latin typeface="Aptos"/>
                <a:cs typeface="Arial"/>
              </a:rPr>
              <a:t>en</a:t>
            </a:r>
            <a:r>
              <a:rPr sz="1200" spc="-7" dirty="0" smtClean="0">
                <a:solidFill>
                  <a:srgbClr val="262C32"/>
                </a:solidFill>
                <a:latin typeface="Aptos"/>
                <a:cs typeface="Arial"/>
              </a:rPr>
              <a:t>i</a:t>
            </a:r>
            <a:r>
              <a:rPr sz="1200" spc="18" dirty="0" smtClean="0">
                <a:solidFill>
                  <a:srgbClr val="262C32"/>
                </a:solidFill>
                <a:latin typeface="Aptos"/>
                <a:cs typeface="Arial"/>
              </a:rPr>
              <a:t>é</a:t>
            </a:r>
            <a:r>
              <a:rPr sz="1200" spc="-26" dirty="0" smtClean="0">
                <a:solidFill>
                  <a:srgbClr val="262C32"/>
                </a:solidFill>
                <a:latin typeface="Aptos"/>
                <a:cs typeface="Arial"/>
              </a:rPr>
              <a:t>n</a:t>
            </a:r>
            <a:r>
              <a:rPr sz="1200" spc="-3" dirty="0" smtClean="0">
                <a:solidFill>
                  <a:srgbClr val="262C32"/>
                </a:solidFill>
                <a:latin typeface="Aptos"/>
                <a:cs typeface="Arial"/>
              </a:rPr>
              <a:t>d</a:t>
            </a:r>
            <a:r>
              <a:rPr sz="1200" spc="18" dirty="0" smtClean="0">
                <a:solidFill>
                  <a:srgbClr val="262C32"/>
                </a:solidFill>
                <a:latin typeface="Aptos"/>
                <a:cs typeface="Arial"/>
              </a:rPr>
              <a:t>o</a:t>
            </a:r>
            <a:r>
              <a:rPr sz="1200" spc="-32" dirty="0" smtClean="0">
                <a:solidFill>
                  <a:srgbClr val="262C32"/>
                </a:solidFill>
                <a:latin typeface="Aptos"/>
                <a:cs typeface="Arial"/>
              </a:rPr>
              <a:t>l</a:t>
            </a:r>
            <a:r>
              <a:rPr sz="1200" spc="-11" dirty="0" smtClean="0">
                <a:solidFill>
                  <a:srgbClr val="262C32"/>
                </a:solidFill>
                <a:latin typeface="Aptos"/>
                <a:cs typeface="Arial"/>
              </a:rPr>
              <a:t>a</a:t>
            </a:r>
            <a:r>
              <a:rPr sz="1200" spc="-5" dirty="0" smtClean="0">
                <a:solidFill>
                  <a:srgbClr val="262C32"/>
                </a:solidFill>
                <a:latin typeface="Aptos"/>
                <a:cs typeface="Arial"/>
              </a:rPr>
              <a:t> </a:t>
            </a:r>
            <a:endParaRPr sz="1000">
              <a:latin typeface="Arial"/>
              <a:cs typeface="Arial"/>
            </a:endParaRPr>
          </a:p>
          <a:p>
            <a:pPr marL="15747">
              <a:lnSpc>
                <a:spcPts val="1149"/>
              </a:lnSpc>
              <a:spcBef>
                <a:spcPts val="249"/>
              </a:spcBef>
              <a:spcAft>
                <a:spcPts val="300"/>
              </a:spcAft>
            </a:pPr>
            <a:r>
              <a:rPr sz="1200" spc="-1" dirty="0" smtClean="0">
                <a:solidFill>
                  <a:srgbClr val="262C32"/>
                </a:solidFill>
                <a:latin typeface="Aptos"/>
                <a:cs typeface="Arial"/>
              </a:rPr>
              <a:t>así en todo momento</a:t>
            </a:r>
            <a:r>
              <a:rPr sz="1200" spc="-1" dirty="0" smtClean="0">
                <a:solidFill>
                  <a:srgbClr val="262C32"/>
                </a:solidFill>
                <a:latin typeface="Aptos"/>
                <a:cs typeface="Arial"/>
              </a:rPr>
              <a:t>, </a:t>
            </a:r>
            <a:r>
              <a:rPr sz="1200" spc="-1" dirty="0" smtClean="0">
                <a:solidFill>
                  <a:srgbClr val="262C32"/>
                </a:solidFill>
                <a:latin typeface="Aptos"/>
                <a:cs typeface="Arial"/>
              </a:rPr>
              <a:t>debemos comprobar si hay una respiración NORMAL. </a:t>
            </a:r>
            <a:endParaRPr sz="1000">
              <a:latin typeface="Arial"/>
              <a:cs typeface="Arial"/>
            </a:endParaRPr>
          </a:p>
          <a:p>
            <a:pPr marL="15747">
              <a:lnSpc>
                <a:spcPts val="1149"/>
              </a:lnSpc>
              <a:spcBef>
                <a:spcPts val="249"/>
              </a:spcBef>
              <a:spcAft>
                <a:spcPts val="300"/>
              </a:spcAft>
            </a:pPr>
            <a:r>
              <a:rPr sz="1200" spc="-5" dirty="0" smtClean="0">
                <a:solidFill>
                  <a:srgbClr val="262C32"/>
                </a:solidFill>
                <a:latin typeface="Aptos"/>
                <a:cs typeface="Arial"/>
              </a:rPr>
              <a:t>Mire</a:t>
            </a:r>
            <a:r>
              <a:rPr sz="1200" spc="-5" dirty="0" smtClean="0">
                <a:solidFill>
                  <a:srgbClr val="262C32"/>
                </a:solidFill>
                <a:latin typeface="Aptos"/>
                <a:cs typeface="Arial"/>
              </a:rPr>
              <a:t>, </a:t>
            </a:r>
            <a:r>
              <a:rPr sz="1200" spc="-5" dirty="0" smtClean="0">
                <a:solidFill>
                  <a:srgbClr val="262C32"/>
                </a:solidFill>
                <a:latin typeface="Aptos"/>
                <a:cs typeface="Arial"/>
              </a:rPr>
              <a:t>vea si se mueve el  pecho</a:t>
            </a:r>
            <a:r>
              <a:rPr sz="1200" spc="-5" dirty="0" smtClean="0">
                <a:solidFill>
                  <a:srgbClr val="262C32"/>
                </a:solidFill>
                <a:latin typeface="Aptos"/>
                <a:cs typeface="Arial"/>
              </a:rPr>
              <a:t>, </a:t>
            </a:r>
            <a:r>
              <a:rPr sz="1200" spc="-5" dirty="0" smtClean="0">
                <a:solidFill>
                  <a:srgbClr val="262C32"/>
                </a:solidFill>
                <a:latin typeface="Aptos"/>
                <a:cs typeface="Arial"/>
              </a:rPr>
              <a:t>sienta el aire en su mejilla y escuche los </a:t>
            </a:r>
            <a:endParaRPr sz="1000">
              <a:latin typeface="Arial"/>
              <a:cs typeface="Arial"/>
            </a:endParaRPr>
          </a:p>
          <a:p>
            <a:pPr marL="15747">
              <a:lnSpc>
                <a:spcPts val="1149"/>
              </a:lnSpc>
              <a:spcBef>
                <a:spcPts val="249"/>
              </a:spcBef>
              <a:spcAft>
                <a:spcPts val="300"/>
              </a:spcAft>
            </a:pPr>
            <a:r>
              <a:rPr sz="1200" spc="0" dirty="0" smtClean="0">
                <a:solidFill>
                  <a:srgbClr val="262C32"/>
                </a:solidFill>
                <a:latin typeface="Aptos"/>
                <a:cs typeface="Arial"/>
              </a:rPr>
              <a:t>sonidos que pueda emitir la víctima con la respiración</a:t>
            </a:r>
            <a:r>
              <a:rPr sz="1200" spc="0" dirty="0" smtClean="0">
                <a:solidFill>
                  <a:srgbClr val="262C32"/>
                </a:solidFill>
                <a:latin typeface="Aptos"/>
                <a:cs typeface="Arial"/>
              </a:rPr>
              <a:t>, </a:t>
            </a:r>
            <a:r>
              <a:rPr sz="1200" spc="0" dirty="0" smtClean="0">
                <a:solidFill>
                  <a:srgbClr val="262C32"/>
                </a:solidFill>
                <a:latin typeface="Aptos"/>
                <a:cs typeface="Arial"/>
              </a:rPr>
              <a:t>durante un máximo de</a:t>
            </a:r>
            <a:endParaRPr sz="1000">
              <a:latin typeface="Arial"/>
              <a:cs typeface="Arial"/>
            </a:endParaRPr>
          </a:p>
          <a:p>
            <a:pPr marL="24891" marR="9205">
              <a:lnSpc>
                <a:spcPct val="95825"/>
              </a:lnSpc>
              <a:spcBef>
                <a:spcPts val="269"/>
              </a:spcBef>
              <a:spcAft>
                <a:spcPts val="300"/>
              </a:spcAft>
            </a:pPr>
            <a:r>
              <a:rPr sz="1200" spc="-48" dirty="0" smtClean="0">
                <a:solidFill>
                  <a:srgbClr val="262C32"/>
                </a:solidFill>
                <a:latin typeface="Aptos"/>
                <a:cs typeface="Arial"/>
              </a:rPr>
              <a:t>1 O  segundos</a:t>
            </a:r>
            <a:r>
              <a:rPr sz="1200" spc="-48" dirty="0" smtClean="0">
                <a:solidFill>
                  <a:srgbClr val="262C32"/>
                </a:solidFill>
                <a:latin typeface="Aptos"/>
                <a:cs typeface="Arial"/>
              </a:rPr>
              <a:t>.  </a:t>
            </a:r>
            <a:r>
              <a:rPr sz="1200" spc="-48" dirty="0" smtClean="0">
                <a:solidFill>
                  <a:srgbClr val="262C32"/>
                </a:solidFill>
                <a:latin typeface="Aptos"/>
                <a:cs typeface="Arial"/>
              </a:rPr>
              <a:t>Para ello</a:t>
            </a:r>
            <a:r>
              <a:rPr sz="1200" spc="-48"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3827651" y="5308573"/>
            <a:ext cx="111438" cy="139700"/>
          </a:xfrm>
          <a:prstGeom prst="rect">
            <a:avLst/>
          </a:prstGeom>
        </p:spPr>
        <p:txBody>
          <a:bodyPr wrap="square" lIns="0" tIns="6477" rIns="0" bIns="0" rtlCol="0">
            <a:noAutofit/>
          </a:bodyPr>
          <a:lstStyle/>
          <a:p>
            <a:pPr marL="12700">
              <a:lnSpc>
                <a:spcPts val="1019"/>
              </a:lnSpc>
              <a:spcAft>
                <a:spcPts val="300"/>
              </a:spcAft>
            </a:pPr>
            <a:r>
              <a:rPr sz="1200" b="1" spc="-59" dirty="0" smtClean="0">
                <a:solidFill>
                  <a:srgbClr val="262C32"/>
                </a:solidFill>
                <a:latin typeface="Aptos"/>
                <a:cs typeface="Times New Roman"/>
              </a:rPr>
              <a:t>l</a:t>
            </a:r>
            <a:endParaRPr sz="900">
              <a:latin typeface="Times New Roman"/>
              <a:cs typeface="Times New Roman"/>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b="1" spc="-63" dirty="0" smtClean="0">
                <a:solidFill>
                  <a:srgbClr val="231F21"/>
                </a:solidFill>
                <a:latin typeface="Times New Roman"/>
                <a:cs typeface="Times New Roman"/>
              </a:rPr>
              <a:t>2</a:t>
            </a:r>
            <a:r>
              <a:rPr sz="600" b="1" spc="-63" dirty="0" smtClean="0">
                <a:solidFill>
                  <a:srgbClr val="3A3636"/>
                </a:solidFill>
                <a:latin typeface="Times New Roman"/>
                <a:cs typeface="Times New Roman"/>
              </a:rPr>
              <a:t>4</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8" name="object 8"/>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7" name="object 7"/>
          <p:cNvSpPr txBox="1"/>
          <p:nvPr/>
        </p:nvSpPr>
        <p:spPr>
          <a:xfrm>
            <a:off x="2083610" y="1353526"/>
            <a:ext cx="6762277" cy="545592"/>
          </a:xfrm>
          <a:prstGeom prst="rect">
            <a:avLst/>
          </a:prstGeom>
        </p:spPr>
        <p:txBody>
          <a:bodyPr wrap="square" lIns="0" tIns="7111" rIns="0" bIns="0" rtlCol="0">
            <a:noAutofit/>
          </a:bodyPr>
          <a:lstStyle/>
          <a:p>
            <a:pPr marL="12700" marR="9205">
              <a:lnSpc>
                <a:spcPts val="1120"/>
              </a:lnSpc>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Nos arrodillaremos mirando hacia el tórax de la víctima</a:t>
            </a:r>
            <a:r>
              <a:rPr sz="1200" spc="-2" dirty="0" smtClean="0">
                <a:solidFill>
                  <a:srgbClr val="262C32"/>
                </a:solidFill>
                <a:latin typeface="Aptos"/>
                <a:cs typeface="Arial"/>
              </a:rPr>
              <a:t>,</a:t>
            </a:r>
            <a:endParaRPr sz="1000">
              <a:latin typeface="Arial"/>
              <a:cs typeface="Arial"/>
            </a:endParaRPr>
          </a:p>
          <a:p>
            <a:pPr marL="107188" indent="-94488">
              <a:lnSpc>
                <a:spcPts val="1420"/>
              </a:lnSpc>
              <a:spcBef>
                <a:spcPts val="345"/>
              </a:spcBef>
              <a:spcAft>
                <a:spcPts val="300"/>
              </a:spcAft>
            </a:pPr>
            <a:r>
              <a:rPr sz="1200" dirty="0" smtClean="0">
                <a:solidFill>
                  <a:srgbClr val="262C32"/>
                </a:solidFill>
                <a:latin typeface="Aptos"/>
                <a:cs typeface="Arial"/>
              </a:rPr>
              <a:t>•</a:t>
            </a:r>
            <a:r>
              <a:rPr sz="1200" spc="-27" dirty="0" smtClean="0">
                <a:solidFill>
                  <a:srgbClr val="262C32"/>
                </a:solidFill>
                <a:latin typeface="Aptos"/>
                <a:cs typeface="Arial"/>
              </a:rPr>
              <a:t> </a:t>
            </a:r>
            <a:r>
              <a:rPr sz="1200" spc="-25" dirty="0" smtClean="0">
                <a:solidFill>
                  <a:srgbClr val="262C32"/>
                </a:solidFill>
                <a:latin typeface="Aptos"/>
                <a:cs typeface="Arial"/>
              </a:rPr>
              <a:t>A</a:t>
            </a:r>
            <a:r>
              <a:rPr sz="1200" spc="-19" dirty="0" smtClean="0">
                <a:solidFill>
                  <a:srgbClr val="262C32"/>
                </a:solidFill>
                <a:latin typeface="Aptos"/>
                <a:cs typeface="Arial"/>
              </a:rPr>
              <a:t>ce</a:t>
            </a:r>
            <a:r>
              <a:rPr sz="1200" spc="-14" dirty="0" smtClean="0">
                <a:solidFill>
                  <a:srgbClr val="262C32"/>
                </a:solidFill>
                <a:latin typeface="Aptos"/>
                <a:cs typeface="Arial"/>
              </a:rPr>
              <a:t>r</a:t>
            </a:r>
            <a:r>
              <a:rPr sz="1200" spc="-19" dirty="0" smtClean="0">
                <a:solidFill>
                  <a:srgbClr val="262C32"/>
                </a:solidFill>
                <a:latin typeface="Aptos"/>
                <a:cs typeface="Arial"/>
              </a:rPr>
              <a:t>ca</a:t>
            </a:r>
            <a:r>
              <a:rPr sz="1200" spc="-14" dirty="0" smtClean="0">
                <a:solidFill>
                  <a:srgbClr val="262C32"/>
                </a:solidFill>
                <a:latin typeface="Aptos"/>
                <a:cs typeface="Arial"/>
              </a:rPr>
              <a:t>re</a:t>
            </a:r>
            <a:r>
              <a:rPr sz="1200" spc="-34" dirty="0" smtClean="0">
                <a:solidFill>
                  <a:srgbClr val="262C32"/>
                </a:solidFill>
                <a:latin typeface="Aptos"/>
                <a:cs typeface="Arial"/>
              </a:rPr>
              <a:t>m</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255" dirty="0" smtClean="0">
                <a:solidFill>
                  <a:srgbClr val="262C32"/>
                </a:solidFill>
                <a:latin typeface="Aptos"/>
                <a:cs typeface="Arial"/>
              </a:rPr>
              <a:t> </a:t>
            </a:r>
            <a:r>
              <a:rPr sz="1200" spc="-14" dirty="0" smtClean="0">
                <a:solidFill>
                  <a:srgbClr val="262C32"/>
                </a:solidFill>
                <a:latin typeface="Aptos"/>
                <a:cs typeface="Arial"/>
              </a:rPr>
              <a:t>n</a:t>
            </a:r>
            <a:r>
              <a:rPr sz="1200" spc="-19" dirty="0" smtClean="0">
                <a:solidFill>
                  <a:srgbClr val="262C32"/>
                </a:solidFill>
                <a:latin typeface="Aptos"/>
                <a:cs typeface="Arial"/>
              </a:rPr>
              <a:t>ues</a:t>
            </a:r>
            <a:r>
              <a:rPr sz="1200" spc="-9" dirty="0" smtClean="0">
                <a:solidFill>
                  <a:srgbClr val="262C32"/>
                </a:solidFill>
                <a:latin typeface="Aptos"/>
                <a:cs typeface="Arial"/>
              </a:rPr>
              <a:t>t</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89" dirty="0" smtClean="0">
                <a:solidFill>
                  <a:srgbClr val="262C32"/>
                </a:solidFill>
                <a:latin typeface="Aptos"/>
                <a:cs typeface="Arial"/>
              </a:rPr>
              <a:t> </a:t>
            </a:r>
            <a:r>
              <a:rPr sz="1200" spc="-29" dirty="0" smtClean="0">
                <a:solidFill>
                  <a:srgbClr val="262C32"/>
                </a:solidFill>
                <a:latin typeface="Aptos"/>
                <a:cs typeface="Arial"/>
              </a:rPr>
              <a:t>m</a:t>
            </a:r>
            <a:r>
              <a:rPr sz="1200" spc="-14" dirty="0" smtClean="0">
                <a:solidFill>
                  <a:srgbClr val="262C32"/>
                </a:solidFill>
                <a:latin typeface="Aptos"/>
                <a:cs typeface="Arial"/>
              </a:rPr>
              <a:t>e</a:t>
            </a:r>
            <a:r>
              <a:rPr sz="1200" spc="-9" dirty="0" smtClean="0">
                <a:solidFill>
                  <a:srgbClr val="262C32"/>
                </a:solidFill>
                <a:latin typeface="Aptos"/>
                <a:cs typeface="Arial"/>
              </a:rPr>
              <a:t>jill</a:t>
            </a:r>
            <a:r>
              <a:rPr sz="1200" spc="0" dirty="0" smtClean="0">
                <a:solidFill>
                  <a:srgbClr val="262C32"/>
                </a:solidFill>
                <a:latin typeface="Aptos"/>
                <a:cs typeface="Arial"/>
              </a:rPr>
              <a:t>a</a:t>
            </a:r>
            <a:r>
              <a:rPr sz="1200" spc="67" dirty="0" smtClean="0">
                <a:solidFill>
                  <a:srgbClr val="262C32"/>
                </a:solidFill>
                <a:latin typeface="Aptos"/>
                <a:cs typeface="Arial"/>
              </a:rPr>
              <a:t> </a:t>
            </a:r>
            <a:r>
              <a:rPr sz="1200" spc="0" dirty="0" smtClean="0">
                <a:solidFill>
                  <a:srgbClr val="262C32"/>
                </a:solidFill>
                <a:latin typeface="Aptos"/>
                <a:cs typeface="Arial"/>
              </a:rPr>
              <a:t>a</a:t>
            </a:r>
            <a:r>
              <a:rPr sz="1200" spc="6" dirty="0" smtClean="0">
                <a:solidFill>
                  <a:srgbClr val="262C32"/>
                </a:solidFill>
                <a:latin typeface="Aptos"/>
                <a:cs typeface="Arial"/>
              </a:rPr>
              <a:t> </a:t>
            </a:r>
            <a:r>
              <a:rPr sz="1200" spc="-19" dirty="0" smtClean="0">
                <a:solidFill>
                  <a:srgbClr val="262C32"/>
                </a:solidFill>
                <a:latin typeface="Aptos"/>
                <a:cs typeface="Arial"/>
              </a:rPr>
              <a:t>s</a:t>
            </a:r>
            <a:r>
              <a:rPr sz="1200" spc="0" dirty="0" smtClean="0">
                <a:solidFill>
                  <a:srgbClr val="262C32"/>
                </a:solidFill>
                <a:latin typeface="Aptos"/>
                <a:cs typeface="Arial"/>
              </a:rPr>
              <a:t>u</a:t>
            </a:r>
            <a:r>
              <a:rPr sz="1200" spc="28" dirty="0" smtClean="0">
                <a:solidFill>
                  <a:srgbClr val="262C32"/>
                </a:solidFill>
                <a:latin typeface="Aptos"/>
                <a:cs typeface="Arial"/>
              </a:rPr>
              <a:t> </a:t>
            </a:r>
            <a:r>
              <a:rPr sz="1200" spc="-76" dirty="0" smtClean="0">
                <a:solidFill>
                  <a:srgbClr val="262C32"/>
                </a:solidFill>
                <a:latin typeface="Aptos"/>
                <a:cs typeface="Arial"/>
              </a:rPr>
              <a:t>b</a:t>
            </a:r>
            <a:r>
              <a:rPr sz="1200" spc="18" dirty="0" smtClean="0">
                <a:solidFill>
                  <a:srgbClr val="262C32"/>
                </a:solidFill>
                <a:latin typeface="Aptos"/>
                <a:cs typeface="Arial"/>
              </a:rPr>
              <a:t>o</a:t>
            </a:r>
            <a:r>
              <a:rPr sz="1200" spc="5" dirty="0" smtClean="0">
                <a:solidFill>
                  <a:srgbClr val="262C32"/>
                </a:solidFill>
                <a:latin typeface="Aptos"/>
                <a:cs typeface="Arial"/>
              </a:rPr>
              <a:t>c</a:t>
            </a:r>
            <a:r>
              <a:rPr sz="1200" spc="-3" dirty="0" smtClean="0">
                <a:solidFill>
                  <a:srgbClr val="262C32"/>
                </a:solidFill>
                <a:latin typeface="Aptos"/>
                <a:cs typeface="Arial"/>
              </a:rPr>
              <a:t>a</a:t>
            </a:r>
            <a:r>
              <a:rPr sz="1200" spc="-77" dirty="0" smtClean="0">
                <a:solidFill>
                  <a:srgbClr val="262C32"/>
                </a:solidFill>
                <a:latin typeface="Aptos"/>
                <a:cs typeface="Arial"/>
              </a:rPr>
              <a:t>,</a:t>
            </a:r>
            <a:r>
              <a:rPr sz="1200" spc="0" dirty="0" smtClean="0">
                <a:solidFill>
                  <a:srgbClr val="262C32"/>
                </a:solidFill>
                <a:latin typeface="Aptos"/>
                <a:cs typeface="Arial"/>
              </a:rPr>
              <a:t> </a:t>
            </a:r>
            <a:r>
              <a:rPr sz="1200" spc="-129"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a</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4" dirty="0" smtClean="0">
                <a:solidFill>
                  <a:srgbClr val="262C32"/>
                </a:solidFill>
                <a:latin typeface="Aptos"/>
                <a:cs typeface="Arial"/>
              </a:rPr>
              <a:t> </a:t>
            </a:r>
            <a:r>
              <a:rPr sz="1200" spc="-19" dirty="0" smtClean="0">
                <a:solidFill>
                  <a:srgbClr val="262C32"/>
                </a:solidFill>
                <a:latin typeface="Aptos"/>
                <a:cs typeface="Arial"/>
              </a:rPr>
              <a:t>o</a:t>
            </a:r>
            <a:r>
              <a:rPr sz="1200" spc="-14" dirty="0" smtClean="0">
                <a:solidFill>
                  <a:srgbClr val="262C32"/>
                </a:solidFill>
                <a:latin typeface="Aptos"/>
                <a:cs typeface="Arial"/>
              </a:rPr>
              <a:t>b</a:t>
            </a:r>
            <a:r>
              <a:rPr sz="1200" spc="-19" dirty="0" smtClean="0">
                <a:solidFill>
                  <a:srgbClr val="262C32"/>
                </a:solidFill>
                <a:latin typeface="Aptos"/>
                <a:cs typeface="Arial"/>
              </a:rPr>
              <a:t>se</a:t>
            </a:r>
            <a:r>
              <a:rPr sz="1200" spc="-14" dirty="0" smtClean="0">
                <a:solidFill>
                  <a:srgbClr val="262C32"/>
                </a:solidFill>
                <a:latin typeface="Aptos"/>
                <a:cs typeface="Arial"/>
              </a:rPr>
              <a:t>r</a:t>
            </a:r>
            <a:r>
              <a:rPr sz="1200" spc="-19" dirty="0" smtClean="0">
                <a:solidFill>
                  <a:srgbClr val="262C32"/>
                </a:solidFill>
                <a:latin typeface="Aptos"/>
                <a:cs typeface="Arial"/>
              </a:rPr>
              <a:t>va</a:t>
            </a:r>
            <a:r>
              <a:rPr sz="1200" spc="0" dirty="0" smtClean="0">
                <a:solidFill>
                  <a:srgbClr val="262C32"/>
                </a:solidFill>
                <a:latin typeface="Aptos"/>
                <a:cs typeface="Arial"/>
              </a:rPr>
              <a:t>r</a:t>
            </a:r>
            <a:r>
              <a:rPr sz="1200" spc="167"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89" dirty="0" smtClean="0">
                <a:solidFill>
                  <a:srgbClr val="262C32"/>
                </a:solidFill>
                <a:latin typeface="Aptos"/>
                <a:cs typeface="Arial"/>
              </a:rPr>
              <a:t> </a:t>
            </a:r>
            <a:r>
              <a:rPr sz="1200" spc="-19" dirty="0" smtClean="0">
                <a:solidFill>
                  <a:srgbClr val="262C32"/>
                </a:solidFill>
                <a:latin typeface="Aptos"/>
                <a:cs typeface="Arial"/>
              </a:rPr>
              <a:t>p</a:t>
            </a:r>
            <a:r>
              <a:rPr sz="1200" spc="-14" dirty="0" smtClean="0">
                <a:solidFill>
                  <a:srgbClr val="262C32"/>
                </a:solidFill>
                <a:latin typeface="Aptos"/>
                <a:cs typeface="Arial"/>
              </a:rPr>
              <a:t>re</a:t>
            </a:r>
            <a:r>
              <a:rPr sz="1200" spc="-19" dirty="0" smtClean="0">
                <a:solidFill>
                  <a:srgbClr val="262C32"/>
                </a:solidFill>
                <a:latin typeface="Aptos"/>
                <a:cs typeface="Arial"/>
              </a:rPr>
              <a:t>se</a:t>
            </a:r>
            <a:r>
              <a:rPr sz="1200" spc="-14" dirty="0" smtClean="0">
                <a:solidFill>
                  <a:srgbClr val="262C32"/>
                </a:solidFill>
                <a:latin typeface="Aptos"/>
                <a:cs typeface="Arial"/>
              </a:rPr>
              <a:t>n</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0" dirty="0" smtClean="0">
                <a:solidFill>
                  <a:srgbClr val="262C32"/>
                </a:solidFill>
                <a:latin typeface="Aptos"/>
                <a:cs typeface="Arial"/>
              </a:rPr>
              <a:t>a</a:t>
            </a:r>
            <a:r>
              <a:rPr sz="1200" spc="100"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 </a:t>
            </a:r>
            <a:r>
              <a:rPr sz="1200" spc="-29" dirty="0" smtClean="0">
                <a:solidFill>
                  <a:srgbClr val="262C32"/>
                </a:solidFill>
                <a:latin typeface="Aptos"/>
                <a:cs typeface="Arial"/>
              </a:rPr>
              <a:t>m</a:t>
            </a:r>
            <a:r>
              <a:rPr sz="1200" spc="-19" dirty="0" smtClean="0">
                <a:solidFill>
                  <a:srgbClr val="262C32"/>
                </a:solidFill>
                <a:latin typeface="Aptos"/>
                <a:cs typeface="Arial"/>
              </a:rPr>
              <a:t>ov</a:t>
            </a:r>
            <a:r>
              <a:rPr sz="1200" spc="-9" dirty="0" smtClean="0">
                <a:solidFill>
                  <a:srgbClr val="262C32"/>
                </a:solidFill>
                <a:latin typeface="Aptos"/>
                <a:cs typeface="Arial"/>
              </a:rPr>
              <a:t>i</a:t>
            </a:r>
            <a:r>
              <a:rPr sz="1200" spc="-34" dirty="0" smtClean="0">
                <a:solidFill>
                  <a:srgbClr val="262C32"/>
                </a:solidFill>
                <a:latin typeface="Aptos"/>
                <a:cs typeface="Arial"/>
              </a:rPr>
              <a:t>m</a:t>
            </a:r>
            <a:r>
              <a:rPr sz="1200" spc="-9" dirty="0" smtClean="0">
                <a:solidFill>
                  <a:srgbClr val="262C32"/>
                </a:solidFill>
                <a:latin typeface="Aptos"/>
                <a:cs typeface="Arial"/>
              </a:rPr>
              <a:t>i</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14" dirty="0" smtClean="0">
                <a:solidFill>
                  <a:srgbClr val="262C32"/>
                </a:solidFill>
                <a:latin typeface="Aptos"/>
                <a:cs typeface="Arial"/>
              </a:rPr>
              <a:t>o</a:t>
            </a:r>
            <a:r>
              <a:rPr sz="1200" spc="0" dirty="0" smtClean="0">
                <a:solidFill>
                  <a:srgbClr val="262C32"/>
                </a:solidFill>
                <a:latin typeface="Aptos"/>
                <a:cs typeface="Arial"/>
              </a:rPr>
              <a:t>s</a:t>
            </a:r>
            <a:r>
              <a:rPr sz="1200" spc="133" dirty="0" smtClean="0">
                <a:solidFill>
                  <a:srgbClr val="262C32"/>
                </a:solidFill>
                <a:latin typeface="Aptos"/>
                <a:cs typeface="Arial"/>
              </a:rPr>
              <a:t> </a:t>
            </a:r>
            <a:r>
              <a:rPr sz="1200" spc="-9" dirty="0" smtClean="0">
                <a:solidFill>
                  <a:srgbClr val="262C32"/>
                </a:solidFill>
                <a:latin typeface="Aptos"/>
                <a:cs typeface="Arial"/>
              </a:rPr>
              <a:t>t</a:t>
            </a:r>
            <a:r>
              <a:rPr sz="1200" spc="-19" dirty="0" smtClean="0">
                <a:solidFill>
                  <a:srgbClr val="262C32"/>
                </a:solidFill>
                <a:latin typeface="Aptos"/>
                <a:cs typeface="Arial"/>
              </a:rPr>
              <a:t>o</a:t>
            </a:r>
            <a:r>
              <a:rPr sz="1200" spc="-14" dirty="0" smtClean="0">
                <a:solidFill>
                  <a:srgbClr val="262C32"/>
                </a:solidFill>
                <a:latin typeface="Aptos"/>
                <a:cs typeface="Arial"/>
              </a:rPr>
              <a:t>r</a:t>
            </a:r>
            <a:r>
              <a:rPr sz="1200" spc="-19" dirty="0" smtClean="0">
                <a:solidFill>
                  <a:srgbClr val="262C32"/>
                </a:solidFill>
                <a:latin typeface="Aptos"/>
                <a:cs typeface="Arial"/>
              </a:rPr>
              <a:t>á</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19" dirty="0" smtClean="0">
                <a:solidFill>
                  <a:srgbClr val="262C32"/>
                </a:solidFill>
                <a:latin typeface="Aptos"/>
                <a:cs typeface="Arial"/>
              </a:rPr>
              <a:t>co</a:t>
            </a:r>
            <a:r>
              <a:rPr sz="1200" spc="0" dirty="0" smtClean="0">
                <a:solidFill>
                  <a:srgbClr val="262C32"/>
                </a:solidFill>
                <a:latin typeface="Aptos"/>
                <a:cs typeface="Arial"/>
              </a:rPr>
              <a:t>s</a:t>
            </a:r>
            <a:r>
              <a:rPr sz="1200" spc="128" dirty="0" smtClean="0">
                <a:solidFill>
                  <a:srgbClr val="262C32"/>
                </a:solidFill>
                <a:latin typeface="Aptos"/>
                <a:cs typeface="Arial"/>
              </a:rPr>
              <a:t> </a:t>
            </a:r>
            <a:r>
              <a:rPr sz="1200" spc="0" dirty="0" smtClean="0">
                <a:solidFill>
                  <a:srgbClr val="262C32"/>
                </a:solidFill>
                <a:latin typeface="Aptos"/>
                <a:cs typeface="Arial"/>
              </a:rPr>
              <a:t>y</a:t>
            </a:r>
            <a:r>
              <a:rPr sz="1200" spc="14" dirty="0" smtClean="0">
                <a:solidFill>
                  <a:srgbClr val="262C32"/>
                </a:solidFill>
                <a:latin typeface="Aptos"/>
                <a:cs typeface="Arial"/>
              </a:rPr>
              <a:t> </a:t>
            </a:r>
            <a:r>
              <a:rPr sz="1200" spc="-10" dirty="0" smtClean="0">
                <a:solidFill>
                  <a:srgbClr val="262C32"/>
                </a:solidFill>
                <a:latin typeface="Aptos"/>
                <a:cs typeface="Arial"/>
              </a:rPr>
              <a:t>s</a:t>
            </a:r>
            <a:r>
              <a:rPr sz="1200" spc="-9" dirty="0" smtClean="0">
                <a:solidFill>
                  <a:srgbClr val="262C32"/>
                </a:solidFill>
                <a:latin typeface="Aptos"/>
                <a:cs typeface="Arial"/>
              </a:rPr>
              <a:t>en</a:t>
            </a:r>
            <a:r>
              <a:rPr sz="1200" spc="-10" dirty="0" smtClean="0">
                <a:solidFill>
                  <a:srgbClr val="262C32"/>
                </a:solidFill>
                <a:latin typeface="Aptos"/>
                <a:cs typeface="Arial"/>
              </a:rPr>
              <a:t>t</a:t>
            </a:r>
            <a:r>
              <a:rPr sz="1200" spc="-6" dirty="0" smtClean="0">
                <a:solidFill>
                  <a:srgbClr val="262C32"/>
                </a:solidFill>
                <a:latin typeface="Aptos"/>
                <a:cs typeface="Arial"/>
              </a:rPr>
              <a:t>i</a:t>
            </a:r>
            <a:r>
              <a:rPr sz="1200" spc="5" dirty="0" smtClean="0">
                <a:solidFill>
                  <a:srgbClr val="262C32"/>
                </a:solidFill>
                <a:latin typeface="Aptos"/>
                <a:cs typeface="Arial"/>
              </a:rPr>
              <a:t>r</a:t>
            </a:r>
            <a:r>
              <a:rPr sz="1200" spc="67" dirty="0" smtClean="0">
                <a:solidFill>
                  <a:srgbClr val="262C32"/>
                </a:solidFill>
                <a:latin typeface="Aptos"/>
                <a:cs typeface="Arial"/>
              </a:rPr>
              <a:t> </a:t>
            </a:r>
            <a:r>
              <a:rPr sz="1200" spc="-102" dirty="0" smtClean="0">
                <a:solidFill>
                  <a:srgbClr val="262C32"/>
                </a:solidFill>
                <a:latin typeface="Aptos"/>
                <a:cs typeface="Arial"/>
              </a:rPr>
              <a:t>l</a:t>
            </a:r>
            <a:r>
              <a:rPr sz="1200" spc="-11" dirty="0" smtClean="0">
                <a:solidFill>
                  <a:srgbClr val="262C32"/>
                </a:solidFill>
                <a:latin typeface="Aptos"/>
                <a:cs typeface="Arial"/>
              </a:rPr>
              <a:t>a</a:t>
            </a:r>
            <a:r>
              <a:rPr sz="1200" spc="89" dirty="0" smtClean="0">
                <a:solidFill>
                  <a:srgbClr val="262C32"/>
                </a:solidFill>
                <a:latin typeface="Aptos"/>
                <a:cs typeface="Arial"/>
              </a:rPr>
              <a:t> </a:t>
            </a:r>
            <a:r>
              <a:rPr sz="1200" spc="-19" dirty="0" smtClean="0">
                <a:solidFill>
                  <a:srgbClr val="262C32"/>
                </a:solidFill>
                <a:latin typeface="Aptos"/>
                <a:cs typeface="Arial"/>
              </a:rPr>
              <a:t>sa</a:t>
            </a:r>
            <a:r>
              <a:rPr sz="1200" spc="-9" dirty="0" smtClean="0">
                <a:solidFill>
                  <a:srgbClr val="262C32"/>
                </a:solidFill>
                <a:latin typeface="Aptos"/>
                <a:cs typeface="Arial"/>
              </a:rPr>
              <a:t>li</a:t>
            </a:r>
            <a:r>
              <a:rPr sz="1200" spc="-19" dirty="0" smtClean="0">
                <a:solidFill>
                  <a:srgbClr val="262C32"/>
                </a:solidFill>
                <a:latin typeface="Aptos"/>
                <a:cs typeface="Arial"/>
              </a:rPr>
              <a:t>d</a:t>
            </a:r>
            <a:r>
              <a:rPr sz="1200" spc="0" dirty="0" smtClean="0">
                <a:solidFill>
                  <a:srgbClr val="262C32"/>
                </a:solidFill>
                <a:latin typeface="Aptos"/>
                <a:cs typeface="Arial"/>
              </a:rPr>
              <a:t>a</a:t>
            </a:r>
            <a:r>
              <a:rPr sz="1200" spc="63"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20" dirty="0" smtClean="0">
                <a:solidFill>
                  <a:srgbClr val="262C32"/>
                </a:solidFill>
                <a:latin typeface="Aptos"/>
                <a:cs typeface="Arial"/>
              </a:rPr>
              <a:t> </a:t>
            </a:r>
            <a:r>
              <a:rPr sz="1200" spc="-19" dirty="0" smtClean="0">
                <a:solidFill>
                  <a:srgbClr val="262C32"/>
                </a:solidFill>
                <a:latin typeface="Aptos"/>
                <a:cs typeface="Arial"/>
              </a:rPr>
              <a:t>a</a:t>
            </a:r>
            <a:r>
              <a:rPr sz="1200" spc="-9" dirty="0" smtClean="0">
                <a:solidFill>
                  <a:srgbClr val="262C32"/>
                </a:solidFill>
                <a:latin typeface="Aptos"/>
                <a:cs typeface="Arial"/>
              </a:rPr>
              <a:t>i</a:t>
            </a:r>
            <a:r>
              <a:rPr sz="1200" spc="-14" dirty="0" smtClean="0">
                <a:solidFill>
                  <a:srgbClr val="262C32"/>
                </a:solidFill>
                <a:latin typeface="Aptos"/>
                <a:cs typeface="Arial"/>
              </a:rPr>
              <a:t>r</a:t>
            </a:r>
            <a:r>
              <a:rPr sz="1200" spc="0" dirty="0" smtClean="0">
                <a:solidFill>
                  <a:srgbClr val="262C32"/>
                </a:solidFill>
                <a:latin typeface="Aptos"/>
                <a:cs typeface="Arial"/>
              </a:rPr>
              <a:t>e</a:t>
            </a:r>
            <a:r>
              <a:rPr sz="1200" spc="40" dirty="0" smtClean="0">
                <a:solidFill>
                  <a:srgbClr val="262C32"/>
                </a:solidFill>
                <a:latin typeface="Aptos"/>
                <a:cs typeface="Arial"/>
              </a:rPr>
              <a:t> </a:t>
            </a:r>
            <a:r>
              <a:rPr sz="1200" spc="-53" dirty="0" smtClean="0">
                <a:solidFill>
                  <a:srgbClr val="262C32"/>
                </a:solidFill>
                <a:latin typeface="Aptos"/>
                <a:cs typeface="Arial"/>
              </a:rPr>
              <a:t>e</a:t>
            </a:r>
            <a:r>
              <a:rPr sz="1200" spc="30" dirty="0" smtClean="0">
                <a:solidFill>
                  <a:srgbClr val="262C32"/>
                </a:solidFill>
                <a:latin typeface="Aptos"/>
                <a:cs typeface="Arial"/>
              </a:rPr>
              <a:t>s</a:t>
            </a:r>
            <a:r>
              <a:rPr sz="1200" spc="-3" dirty="0" smtClean="0">
                <a:solidFill>
                  <a:srgbClr val="262C32"/>
                </a:solidFill>
                <a:latin typeface="Aptos"/>
                <a:cs typeface="Arial"/>
              </a:rPr>
              <a:t>p</a:t>
            </a:r>
            <a:r>
              <a:rPr sz="1200" spc="-32" dirty="0" smtClean="0">
                <a:solidFill>
                  <a:srgbClr val="262C32"/>
                </a:solidFill>
                <a:latin typeface="Aptos"/>
                <a:cs typeface="Arial"/>
              </a:rPr>
              <a:t>i</a:t>
            </a:r>
            <a:r>
              <a:rPr sz="1200" spc="24" dirty="0" smtClean="0">
                <a:solidFill>
                  <a:srgbClr val="262C32"/>
                </a:solidFill>
                <a:latin typeface="Aptos"/>
                <a:cs typeface="Arial"/>
              </a:rPr>
              <a:t>r</a:t>
            </a:r>
            <a:r>
              <a:rPr sz="1200" spc="-26" dirty="0" smtClean="0">
                <a:solidFill>
                  <a:srgbClr val="262C32"/>
                </a:solidFill>
                <a:latin typeface="Aptos"/>
                <a:cs typeface="Arial"/>
              </a:rPr>
              <a:t>a</a:t>
            </a:r>
            <a:r>
              <a:rPr sz="1200" spc="-3" dirty="0" smtClean="0">
                <a:solidFill>
                  <a:srgbClr val="262C32"/>
                </a:solidFill>
                <a:latin typeface="Aptos"/>
                <a:cs typeface="Arial"/>
              </a:rPr>
              <a:t>d</a:t>
            </a:r>
            <a:r>
              <a:rPr sz="1200" spc="40" dirty="0" smtClean="0">
                <a:solidFill>
                  <a:srgbClr val="262C32"/>
                </a:solidFill>
                <a:latin typeface="Aptos"/>
                <a:cs typeface="Arial"/>
              </a:rPr>
              <a:t>o</a:t>
            </a:r>
            <a:r>
              <a:rPr sz="1200" spc="-102" dirty="0" smtClean="0">
                <a:solidFill>
                  <a:srgbClr val="262C32"/>
                </a:solidFill>
                <a:latin typeface="Aptos"/>
                <a:cs typeface="Arial"/>
              </a:rPr>
              <a:t>.</a:t>
            </a:r>
            <a:endParaRPr sz="1000">
              <a:latin typeface="Arial"/>
              <a:cs typeface="Arial"/>
            </a:endParaRPr>
          </a:p>
        </p:txBody>
      </p:sp>
      <p:sp>
        <p:nvSpPr>
          <p:cNvPr id="6" name="object 6"/>
          <p:cNvSpPr txBox="1"/>
          <p:nvPr/>
        </p:nvSpPr>
        <p:spPr>
          <a:xfrm>
            <a:off x="2083610" y="2014583"/>
            <a:ext cx="6884299" cy="515470"/>
          </a:xfrm>
          <a:prstGeom prst="rect">
            <a:avLst/>
          </a:prstGeom>
        </p:spPr>
        <p:txBody>
          <a:bodyPr wrap="square" lIns="0" tIns="7778" rIns="0" bIns="0" rtlCol="0">
            <a:noAutofit/>
          </a:bodyPr>
          <a:lstStyle/>
          <a:p>
            <a:pPr marL="18796">
              <a:lnSpc>
                <a:spcPts val="1225"/>
              </a:lnSpc>
              <a:spcAft>
                <a:spcPts val="300"/>
              </a:spcAft>
            </a:pPr>
            <a:r>
              <a:rPr sz="1200" spc="1" dirty="0" smtClean="0">
                <a:solidFill>
                  <a:srgbClr val="262C32"/>
                </a:solidFill>
                <a:latin typeface="Aptos"/>
                <a:cs typeface="Arial"/>
              </a:rPr>
              <a:t>En definitiva </a:t>
            </a:r>
            <a:r>
              <a:rPr sz="1200" b="1" spc="1" dirty="0" smtClean="0">
                <a:solidFill>
                  <a:srgbClr val="262C32"/>
                </a:solidFill>
                <a:latin typeface="Aptos"/>
                <a:cs typeface="Arial"/>
              </a:rPr>
              <a:t>ver </a:t>
            </a:r>
            <a:r>
              <a:rPr sz="1200" spc="1" dirty="0" smtClean="0">
                <a:solidFill>
                  <a:srgbClr val="262C32"/>
                </a:solidFill>
                <a:latin typeface="Aptos"/>
                <a:cs typeface="Arial"/>
              </a:rPr>
              <a:t>si el tórax se eleva, </a:t>
            </a:r>
            <a:r>
              <a:rPr sz="1200" b="1" spc="1" dirty="0" smtClean="0">
                <a:solidFill>
                  <a:srgbClr val="262C32"/>
                </a:solidFill>
                <a:latin typeface="Aptos"/>
                <a:cs typeface="Arial"/>
              </a:rPr>
              <a:t>oír </a:t>
            </a:r>
            <a:r>
              <a:rPr sz="1232" b="1" spc="-28" dirty="0" smtClean="0">
                <a:solidFill>
                  <a:srgbClr val="262C32"/>
                </a:solidFill>
                <a:latin typeface="Aptos"/>
                <a:cs typeface="Times New Roman"/>
              </a:rPr>
              <a:t>y </a:t>
            </a:r>
            <a:r>
              <a:rPr sz="1200" b="1" spc="1" dirty="0" smtClean="0">
                <a:solidFill>
                  <a:srgbClr val="262C32"/>
                </a:solidFill>
                <a:latin typeface="Aptos"/>
                <a:cs typeface="Arial"/>
              </a:rPr>
              <a:t>sentir </a:t>
            </a:r>
            <a:r>
              <a:rPr sz="1200" spc="1" dirty="0" smtClean="0">
                <a:solidFill>
                  <a:srgbClr val="262C32"/>
                </a:solidFill>
                <a:latin typeface="Aptos"/>
                <a:cs typeface="Arial"/>
              </a:rPr>
              <a:t>(notar) la salida de aire</a:t>
            </a:r>
            <a:endParaRPr sz="1000">
              <a:latin typeface="Arial"/>
              <a:cs typeface="Arial"/>
            </a:endParaRPr>
          </a:p>
          <a:p>
            <a:pPr marL="15747" marR="192063" indent="-3047">
              <a:lnSpc>
                <a:spcPts val="1390"/>
              </a:lnSpc>
              <a:spcBef>
                <a:spcPts val="48"/>
              </a:spcBef>
              <a:spcAft>
                <a:spcPts val="300"/>
              </a:spcAft>
            </a:pPr>
            <a:r>
              <a:rPr sz="1200" spc="-3" dirty="0" smtClean="0">
                <a:solidFill>
                  <a:srgbClr val="262C32"/>
                </a:solidFill>
                <a:latin typeface="Aptos"/>
                <a:cs typeface="Arial"/>
              </a:rPr>
              <a:t>exhalado durante unos 10 segundos)</a:t>
            </a:r>
            <a:r>
              <a:rPr sz="1200" spc="-3" dirty="0" smtClean="0">
                <a:solidFill>
                  <a:srgbClr val="262C32"/>
                </a:solidFill>
                <a:latin typeface="Aptos"/>
                <a:cs typeface="Arial"/>
              </a:rPr>
              <a:t>.  </a:t>
            </a:r>
            <a:r>
              <a:rPr sz="1200" spc="-3" dirty="0" smtClean="0">
                <a:solidFill>
                  <a:srgbClr val="262C32"/>
                </a:solidFill>
                <a:latin typeface="Aptos"/>
                <a:cs typeface="Arial"/>
              </a:rPr>
              <a:t>La presencia de respiración en bocanadas o agónicas </a:t>
            </a:r>
            <a:r>
              <a:rPr sz="1200" b="1" spc="-3" dirty="0" smtClean="0">
                <a:solidFill>
                  <a:srgbClr val="262C32"/>
                </a:solidFill>
                <a:latin typeface="Aptos"/>
                <a:cs typeface="Arial"/>
              </a:rPr>
              <a:t>no se considera respiración normal.</a:t>
            </a:r>
            <a:endParaRPr sz="1000">
              <a:latin typeface="Arial"/>
              <a:cs typeface="Arial"/>
            </a:endParaRPr>
          </a:p>
        </p:txBody>
      </p:sp>
      <p:sp>
        <p:nvSpPr>
          <p:cNvPr id="5" name="object 5"/>
          <p:cNvSpPr txBox="1"/>
          <p:nvPr/>
        </p:nvSpPr>
        <p:spPr>
          <a:xfrm>
            <a:off x="2083609" y="2655022"/>
            <a:ext cx="7449880" cy="1008888"/>
          </a:xfrm>
          <a:prstGeom prst="rect">
            <a:avLst/>
          </a:prstGeom>
        </p:spPr>
        <p:txBody>
          <a:bodyPr wrap="square" lIns="0" tIns="7111" rIns="0" bIns="0" rtlCol="0">
            <a:noAutofit/>
          </a:bodyPr>
          <a:lstStyle/>
          <a:p>
            <a:pPr marL="12700" marR="19050">
              <a:lnSpc>
                <a:spcPts val="1120"/>
              </a:lnSpc>
              <a:spcAft>
                <a:spcPts val="300"/>
              </a:spcAft>
            </a:pPr>
            <a:r>
              <a:rPr sz="1200" b="1" spc="-9" dirty="0" smtClean="0">
                <a:solidFill>
                  <a:srgbClr val="262C32"/>
                </a:solidFill>
                <a:latin typeface="Aptos"/>
                <a:cs typeface="Arial"/>
              </a:rPr>
              <a:t>• </a:t>
            </a:r>
            <a:r>
              <a:rPr sz="1200" b="1" spc="-9" dirty="0" smtClean="0">
                <a:solidFill>
                  <a:srgbClr val="262C32"/>
                </a:solidFill>
                <a:latin typeface="Aptos"/>
                <a:cs typeface="Arial"/>
              </a:rPr>
              <a:t>Si  la víctima respira normalmente</a:t>
            </a:r>
            <a:endParaRPr sz="1000">
              <a:latin typeface="Arial"/>
              <a:cs typeface="Arial"/>
            </a:endParaRPr>
          </a:p>
          <a:p>
            <a:pPr marL="101092" marR="19050">
              <a:lnSpc>
                <a:spcPct val="95825"/>
              </a:lnSpc>
              <a:spcBef>
                <a:spcPts val="474"/>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Hay que colocarle en posición lateral de seguridad (ver página 35).</a:t>
            </a:r>
            <a:endParaRPr sz="1000">
              <a:latin typeface="Arial"/>
              <a:cs typeface="Arial"/>
            </a:endParaRPr>
          </a:p>
          <a:p>
            <a:pPr marL="101091" marR="19050">
              <a:lnSpc>
                <a:spcPct val="95825"/>
              </a:lnSpc>
              <a:spcBef>
                <a:spcPts val="530"/>
              </a:spcBef>
              <a:spcAft>
                <a:spcPts val="300"/>
              </a:spcAft>
            </a:pPr>
            <a:r>
              <a:rPr sz="1200" spc="2" dirty="0" smtClean="0">
                <a:solidFill>
                  <a:srgbClr val="262C32"/>
                </a:solidFill>
                <a:latin typeface="Aptos"/>
                <a:cs typeface="Arial"/>
              </a:rPr>
              <a:t>•</a:t>
            </a:r>
            <a:r>
              <a:rPr sz="1200" spc="2" dirty="0" smtClean="0">
                <a:solidFill>
                  <a:srgbClr val="262C32"/>
                </a:solidFill>
                <a:latin typeface="Aptos"/>
                <a:cs typeface="Arial"/>
              </a:rPr>
              <a:t>Llameo haga llamar al  112.</a:t>
            </a:r>
            <a:endParaRPr sz="1000">
              <a:latin typeface="Arial"/>
              <a:cs typeface="Arial"/>
            </a:endParaRPr>
          </a:p>
          <a:p>
            <a:pPr marL="101091">
              <a:lnSpc>
                <a:spcPct val="95825"/>
              </a:lnSpc>
              <a:spcBef>
                <a:spcPts val="554"/>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Compruebe regularmente el estado de la víctima (conciencia y respiración)</a:t>
            </a:r>
            <a:r>
              <a:rPr sz="1200" spc="-1" dirty="0" smtClean="0">
                <a:solidFill>
                  <a:srgbClr val="262C32"/>
                </a:solidFill>
                <a:latin typeface="Aptos"/>
                <a:cs typeface="Arial"/>
              </a:rPr>
              <a:t>.</a:t>
            </a:r>
            <a:endParaRPr sz="1000">
              <a:latin typeface="Arial"/>
              <a:cs typeface="Arial"/>
            </a:endParaRPr>
          </a:p>
          <a:p>
            <a:pPr marL="101091" marR="19050">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Abrigue a la víctima para evitar pérdida de calor corporal.</a:t>
            </a:r>
            <a:endParaRPr sz="1000">
              <a:latin typeface="Arial"/>
              <a:cs typeface="Arial"/>
            </a:endParaRPr>
          </a:p>
        </p:txBody>
      </p:sp>
      <p:sp>
        <p:nvSpPr>
          <p:cNvPr id="4" name="object 4"/>
          <p:cNvSpPr txBox="1"/>
          <p:nvPr/>
        </p:nvSpPr>
        <p:spPr>
          <a:xfrm>
            <a:off x="2083609" y="3938230"/>
            <a:ext cx="3957333" cy="152400"/>
          </a:xfrm>
          <a:prstGeom prst="rect">
            <a:avLst/>
          </a:prstGeom>
        </p:spPr>
        <p:txBody>
          <a:bodyPr wrap="square" lIns="0" tIns="7111" rIns="0" bIns="0" rtlCol="0">
            <a:noAutofit/>
          </a:bodyPr>
          <a:lstStyle/>
          <a:p>
            <a:pPr marL="12700">
              <a:lnSpc>
                <a:spcPts val="1120"/>
              </a:lnSpc>
              <a:spcAft>
                <a:spcPts val="300"/>
              </a:spcAft>
            </a:pPr>
            <a:r>
              <a:rPr sz="1200" b="1" spc="-9" dirty="0" smtClean="0">
                <a:solidFill>
                  <a:srgbClr val="262C32"/>
                </a:solidFill>
                <a:latin typeface="Aptos"/>
                <a:cs typeface="Arial"/>
              </a:rPr>
              <a:t>• </a:t>
            </a:r>
            <a:r>
              <a:rPr sz="1200" b="1" spc="-9" dirty="0" smtClean="0">
                <a:solidFill>
                  <a:srgbClr val="262C32"/>
                </a:solidFill>
                <a:latin typeface="Aptos"/>
                <a:cs typeface="Arial"/>
              </a:rPr>
              <a:t>Si  la víctima no respira normalmente:</a:t>
            </a:r>
            <a:endParaRPr sz="1000">
              <a:latin typeface="Arial"/>
              <a:cs typeface="Arial"/>
            </a:endParaRPr>
          </a:p>
        </p:txBody>
      </p:sp>
      <p:sp>
        <p:nvSpPr>
          <p:cNvPr id="3" name="object 3"/>
          <p:cNvSpPr txBox="1"/>
          <p:nvPr/>
        </p:nvSpPr>
        <p:spPr>
          <a:xfrm>
            <a:off x="2083609" y="4428958"/>
            <a:ext cx="7302828" cy="542544"/>
          </a:xfrm>
          <a:prstGeom prst="rect">
            <a:avLst/>
          </a:prstGeom>
        </p:spPr>
        <p:txBody>
          <a:bodyPr wrap="square" lIns="0" tIns="7111" rIns="0" bIns="0" rtlCol="0">
            <a:noAutofit/>
          </a:bodyPr>
          <a:lstStyle/>
          <a:p>
            <a:pPr marL="12700" marR="9205">
              <a:lnSpc>
                <a:spcPts val="1120"/>
              </a:lnSpc>
              <a:spcAft>
                <a:spcPts val="300"/>
              </a:spcAft>
            </a:pPr>
            <a:r>
              <a:rPr sz="1200" b="1" spc="-10" dirty="0" smtClean="0">
                <a:solidFill>
                  <a:srgbClr val="262C32"/>
                </a:solidFill>
                <a:latin typeface="Aptos"/>
                <a:cs typeface="Arial"/>
              </a:rPr>
              <a:t>5. Alertar al 112.</a:t>
            </a:r>
            <a:endParaRPr sz="1000">
              <a:latin typeface="Arial"/>
              <a:cs typeface="Arial"/>
            </a:endParaRPr>
          </a:p>
          <a:p>
            <a:pPr marL="107187" indent="-94487">
              <a:lnSpc>
                <a:spcPts val="1390"/>
              </a:lnSpc>
              <a:spcBef>
                <a:spcPts val="368"/>
              </a:spcBef>
              <a:spcAft>
                <a:spcPts val="300"/>
              </a:spcAft>
            </a:pPr>
            <a:r>
              <a:rPr sz="1200" spc="0" dirty="0" smtClean="0">
                <a:solidFill>
                  <a:srgbClr val="262C32"/>
                </a:solidFill>
                <a:latin typeface="Aptos"/>
                <a:cs typeface="Arial"/>
              </a:rPr>
              <a:t>•</a:t>
            </a:r>
            <a:r>
              <a:rPr sz="1200" spc="0" dirty="0" smtClean="0">
                <a:solidFill>
                  <a:srgbClr val="262C32"/>
                </a:solidFill>
                <a:latin typeface="Aptos"/>
                <a:cs typeface="Arial"/>
              </a:rPr>
              <a:t>Sino está solo, haga que alguien llame al  112 (asegúrese de que conoce la información a transmitir).</a:t>
            </a:r>
            <a:endParaRPr sz="1000">
              <a:latin typeface="Arial"/>
              <a:cs typeface="Arial"/>
            </a:endParaRPr>
          </a:p>
        </p:txBody>
      </p:sp>
      <p:sp>
        <p:nvSpPr>
          <p:cNvPr id="2" name="object 2"/>
          <p:cNvSpPr txBox="1"/>
          <p:nvPr/>
        </p:nvSpPr>
        <p:spPr>
          <a:xfrm>
            <a:off x="5373115" y="7421015"/>
            <a:ext cx="1" cy="1"/>
          </a:xfrm>
          <a:prstGeom prst="rect">
            <a:avLst/>
          </a:prstGeom>
        </p:spPr>
        <p:txBody>
          <a:bodyPr wrap="square" lIns="0" tIns="2540" rIns="0" bIns="0" rtlCol="0">
            <a:noAutofit/>
          </a:bodyPr>
          <a:lstStyle/>
          <a:p>
            <a:pPr marL="12700">
              <a:lnSpc>
                <a:spcPct val="95825"/>
              </a:lnSpc>
            </a:pPr>
            <a:r>
              <a:rPr sz="600" b="1" spc="-75" dirty="0" smtClean="0">
                <a:solidFill>
                  <a:srgbClr val="231F21"/>
                </a:solidFill>
                <a:latin typeface="Times New Roman"/>
                <a:cs typeface="Times New Roman"/>
              </a:rPr>
              <a:t>25</a:t>
            </a:r>
            <a:endParaRPr sz="600">
              <a:latin typeface="Times New Roman"/>
              <a:cs typeface="Times New Roman"/>
            </a:endParaRPr>
          </a:p>
        </p:txBody>
      </p:sp>
      <p:pic>
        <p:nvPicPr>
          <p:cNvPr id="10" name="Picture 9"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5969000" cy="448437"/>
          </a:xfrm>
          <a:prstGeom prst="rect">
            <a:avLst/>
          </a:prstGeom>
        </p:spPr>
        <p:txBody>
          <a:bodyPr wrap="square" lIns="71628" tIns="48920" rIns="71628" bIns="48920" rtlCol="0">
            <a:noAutofit/>
          </a:bodyPr>
          <a:lstStyle/>
          <a:p>
            <a:pPr marL="12700">
              <a:lnSpc>
                <a:spcPct val="95825"/>
              </a:lnSpc>
              <a:spcAft>
                <a:spcPts val="400"/>
              </a:spcAft>
            </a:pPr>
            <a:r>
              <a:rPr sz="1200" b="1" spc="-26" dirty="0" smtClean="0">
                <a:solidFill>
                  <a:srgbClr val="1E374E"/>
                </a:solidFill>
                <a:latin typeface="Aptos"/>
                <a:cs typeface="Times New Roman"/>
              </a:rPr>
              <a:t>Primeros Auxilios  </a:t>
            </a:r>
            <a:r>
              <a:rPr sz="1200" b="1" spc="-26"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835660" y="1141476"/>
            <a:ext cx="9789160" cy="1304544"/>
          </a:xfrm>
          <a:prstGeom prst="rect">
            <a:avLst/>
          </a:prstGeom>
        </p:spPr>
        <p:txBody>
          <a:bodyPr wrap="square" lIns="71628" tIns="48920" rIns="71628" bIns="48920" rtlCol="0">
            <a:noAutofit/>
          </a:bodyPr>
          <a:lstStyle/>
          <a:p>
            <a:pPr marL="12700" marR="21905">
              <a:lnSpc>
                <a:spcPts val="1120"/>
              </a:lnSpc>
              <a:spcAft>
                <a:spcPts val="400"/>
              </a:spcAft>
            </a:pPr>
            <a:r>
              <a:rPr sz="1700" spc="6" dirty="0" smtClean="0">
                <a:solidFill>
                  <a:srgbClr val="262C32"/>
                </a:solidFill>
                <a:latin typeface="Aptos"/>
                <a:cs typeface="Arial"/>
              </a:rPr>
              <a:t>•</a:t>
            </a:r>
            <a:r>
              <a:rPr sz="1700" spc="6" dirty="0" smtClean="0">
                <a:solidFill>
                  <a:srgbClr val="262C32"/>
                </a:solidFill>
                <a:latin typeface="Aptos"/>
                <a:cs typeface="Arial"/>
              </a:rPr>
              <a:t>Sinos encontramos solos</a:t>
            </a:r>
            <a:r>
              <a:rPr sz="1700" spc="6" dirty="0" smtClean="0">
                <a:solidFill>
                  <a:srgbClr val="262C32"/>
                </a:solidFill>
                <a:latin typeface="Aptos"/>
                <a:cs typeface="Arial"/>
              </a:rPr>
              <a:t>, </a:t>
            </a:r>
            <a:r>
              <a:rPr sz="1700" spc="6" dirty="0" smtClean="0">
                <a:solidFill>
                  <a:srgbClr val="262C32"/>
                </a:solidFill>
                <a:latin typeface="Aptos"/>
                <a:cs typeface="Arial"/>
              </a:rPr>
              <a:t>alerte al 112 (abandone a la víctima si es</a:t>
            </a:r>
            <a:endParaRPr sz="1000">
              <a:latin typeface="Arial"/>
              <a:cs typeface="Arial"/>
            </a:endParaRPr>
          </a:p>
          <a:p>
            <a:pPr marL="107187">
              <a:lnSpc>
                <a:spcPct val="95825"/>
              </a:lnSpc>
              <a:spcBef>
                <a:spcPts val="209"/>
              </a:spcBef>
              <a:spcAft>
                <a:spcPts val="400"/>
              </a:spcAft>
            </a:pPr>
            <a:r>
              <a:rPr sz="1700" spc="-3" dirty="0" smtClean="0">
                <a:solidFill>
                  <a:srgbClr val="262C32"/>
                </a:solidFill>
                <a:latin typeface="Aptos"/>
                <a:cs typeface="Arial"/>
              </a:rPr>
              <a:t>necesario)</a:t>
            </a:r>
            <a:r>
              <a:rPr sz="1700" spc="-3" dirty="0" smtClean="0">
                <a:solidFill>
                  <a:srgbClr val="262C32"/>
                </a:solidFill>
                <a:latin typeface="Aptos"/>
                <a:cs typeface="Arial"/>
              </a:rPr>
              <a:t>; </a:t>
            </a:r>
            <a:r>
              <a:rPr sz="1700" spc="-3" dirty="0" smtClean="0">
                <a:solidFill>
                  <a:srgbClr val="262C32"/>
                </a:solidFill>
                <a:latin typeface="Aptos"/>
                <a:cs typeface="Arial"/>
              </a:rPr>
              <a:t>al volver inicie rápidamente las maniobras de reanimación</a:t>
            </a:r>
            <a:endParaRPr sz="1000">
              <a:latin typeface="Arial"/>
              <a:cs typeface="Arial"/>
            </a:endParaRPr>
          </a:p>
          <a:p>
            <a:pPr marL="104139" marR="21905">
              <a:lnSpc>
                <a:spcPct val="95825"/>
              </a:lnSpc>
              <a:spcBef>
                <a:spcPts val="240"/>
              </a:spcBef>
              <a:spcAft>
                <a:spcPts val="400"/>
              </a:spcAft>
            </a:pPr>
            <a:r>
              <a:rPr sz="1700" spc="-3" dirty="0" smtClean="0">
                <a:solidFill>
                  <a:srgbClr val="262C32"/>
                </a:solidFill>
                <a:latin typeface="Aptos"/>
                <a:cs typeface="Arial"/>
              </a:rPr>
              <a:t>(compresiones torácicas y ventilaciones)</a:t>
            </a:r>
            <a:r>
              <a:rPr sz="1700" spc="-3"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835660" y="2690622"/>
            <a:ext cx="9789160" cy="3995166"/>
          </a:xfrm>
          <a:prstGeom prst="rect">
            <a:avLst/>
          </a:prstGeom>
        </p:spPr>
        <p:txBody>
          <a:bodyPr wrap="square" lIns="71628" tIns="48920" rIns="71628" bIns="48920" rtlCol="0">
            <a:noAutofit/>
          </a:bodyPr>
          <a:lstStyle/>
          <a:p>
            <a:pPr marL="15748" marR="9205">
              <a:lnSpc>
                <a:spcPts val="1120"/>
              </a:lnSpc>
              <a:spcAft>
                <a:spcPts val="400"/>
              </a:spcAft>
            </a:pPr>
            <a:r>
              <a:rPr sz="1800" b="1" spc="-2" dirty="0" smtClean="0">
                <a:solidFill>
                  <a:srgbClr val="262C32"/>
                </a:solidFill>
                <a:latin typeface="Aptos"/>
                <a:cs typeface="Arial"/>
              </a:rPr>
              <a:t>6. Iniciar compresiones torácicas</a:t>
            </a:r>
            <a:endParaRPr sz="1000">
              <a:latin typeface="Arial"/>
              <a:cs typeface="Arial"/>
            </a:endParaRPr>
          </a:p>
          <a:p>
            <a:pPr marL="15748" marR="120108" indent="6096">
              <a:lnSpc>
                <a:spcPts val="1149"/>
              </a:lnSpc>
              <a:spcBef>
                <a:spcPts val="474"/>
              </a:spcBef>
              <a:spcAft>
                <a:spcPts val="400"/>
              </a:spcAft>
            </a:pPr>
            <a:r>
              <a:rPr sz="1800" spc="-5" dirty="0" smtClean="0">
                <a:solidFill>
                  <a:srgbClr val="262C32"/>
                </a:solidFill>
                <a:latin typeface="Aptos"/>
                <a:cs typeface="Arial"/>
              </a:rPr>
              <a:t>El objetivo es realizar compresiones rítmicas en el centro del  pecho</a:t>
            </a:r>
            <a:r>
              <a:rPr sz="1800" spc="-5" dirty="0" smtClean="0">
                <a:solidFill>
                  <a:srgbClr val="262C32"/>
                </a:solidFill>
                <a:latin typeface="Aptos"/>
                <a:cs typeface="Arial"/>
              </a:rPr>
              <a:t>, </a:t>
            </a:r>
            <a:r>
              <a:rPr sz="1800" spc="-5" dirty="0" smtClean="0">
                <a:solidFill>
                  <a:srgbClr val="262C32"/>
                </a:solidFill>
                <a:latin typeface="Aptos"/>
                <a:cs typeface="Arial"/>
              </a:rPr>
              <a:t>que </a:t>
            </a:r>
            <a:endParaRPr sz="1000">
              <a:latin typeface="Arial"/>
              <a:cs typeface="Arial"/>
            </a:endParaRPr>
          </a:p>
          <a:p>
            <a:pPr marL="15748" marR="120108">
              <a:lnSpc>
                <a:spcPts val="1149"/>
              </a:lnSpc>
              <a:spcBef>
                <a:spcPts val="254"/>
              </a:spcBef>
              <a:spcAft>
                <a:spcPts val="400"/>
              </a:spcAft>
            </a:pPr>
            <a:r>
              <a:rPr sz="1800" spc="-1" dirty="0" smtClean="0">
                <a:solidFill>
                  <a:srgbClr val="262C32"/>
                </a:solidFill>
                <a:latin typeface="Aptos"/>
                <a:cs typeface="Arial"/>
              </a:rPr>
              <a:t>conseguirán provocar la salida y entrada de sangre desde el corazón y los </a:t>
            </a:r>
            <a:endParaRPr sz="1000">
              <a:latin typeface="Arial"/>
              <a:cs typeface="Arial"/>
            </a:endParaRPr>
          </a:p>
          <a:p>
            <a:pPr marL="15748" marR="120108">
              <a:lnSpc>
                <a:spcPts val="1149"/>
              </a:lnSpc>
              <a:spcBef>
                <a:spcPts val="254"/>
              </a:spcBef>
              <a:spcAft>
                <a:spcPts val="400"/>
              </a:spcAft>
            </a:pPr>
            <a:r>
              <a:rPr sz="1800" spc="-7" dirty="0" smtClean="0">
                <a:solidFill>
                  <a:srgbClr val="262C32"/>
                </a:solidFill>
                <a:latin typeface="Aptos"/>
                <a:cs typeface="Arial"/>
              </a:rPr>
              <a:t>grandes vasos del tórax</a:t>
            </a:r>
            <a:r>
              <a:rPr sz="1800" spc="-7" dirty="0" smtClean="0">
                <a:solidFill>
                  <a:srgbClr val="262C32"/>
                </a:solidFill>
                <a:latin typeface="Aptos"/>
                <a:cs typeface="Arial"/>
              </a:rPr>
              <a:t>,  </a:t>
            </a:r>
            <a:r>
              <a:rPr sz="1800" spc="-7" dirty="0" smtClean="0">
                <a:solidFill>
                  <a:srgbClr val="262C32"/>
                </a:solidFill>
                <a:latin typeface="Aptos"/>
                <a:cs typeface="Arial"/>
              </a:rPr>
              <a:t>hacia el resto del organismo.</a:t>
            </a:r>
            <a:endParaRPr sz="1000">
              <a:latin typeface="Arial"/>
              <a:cs typeface="Arial"/>
            </a:endParaRPr>
          </a:p>
          <a:p>
            <a:pPr marL="15748" marR="9205">
              <a:lnSpc>
                <a:spcPct val="95825"/>
              </a:lnSpc>
              <a:spcBef>
                <a:spcPts val="534"/>
              </a:spcBef>
              <a:spcAft>
                <a:spcPts val="400"/>
              </a:spcAft>
            </a:pPr>
            <a:r>
              <a:rPr sz="1800" spc="-4" dirty="0" smtClean="0">
                <a:solidFill>
                  <a:srgbClr val="262C32"/>
                </a:solidFill>
                <a:latin typeface="Aptos"/>
                <a:cs typeface="Arial"/>
              </a:rPr>
              <a:t>Seguiremos los siguientes pasos</a:t>
            </a:r>
            <a:r>
              <a:rPr sz="1800" spc="-4" dirty="0" smtClean="0">
                <a:solidFill>
                  <a:srgbClr val="262C32"/>
                </a:solidFill>
                <a:latin typeface="Aptos"/>
                <a:cs typeface="Arial"/>
              </a:rPr>
              <a:t>:</a:t>
            </a:r>
            <a:endParaRPr sz="1000">
              <a:latin typeface="Arial"/>
              <a:cs typeface="Arial"/>
            </a:endParaRPr>
          </a:p>
          <a:p>
            <a:pPr marL="143764" marR="32245" indent="-118872">
              <a:lnSpc>
                <a:spcPts val="1149"/>
              </a:lnSpc>
              <a:spcBef>
                <a:spcPts val="530"/>
              </a:spcBef>
              <a:spcAft>
                <a:spcPts val="400"/>
              </a:spcAft>
            </a:pPr>
            <a:r>
              <a:rPr sz="1800" spc="-2" dirty="0" smtClean="0">
                <a:solidFill>
                  <a:srgbClr val="262C32"/>
                </a:solidFill>
                <a:latin typeface="Aptos"/>
                <a:cs typeface="Arial"/>
              </a:rPr>
              <a:t>1</a:t>
            </a:r>
            <a:r>
              <a:rPr sz="1800" spc="-2" dirty="0" smtClean="0">
                <a:solidFill>
                  <a:srgbClr val="262C32"/>
                </a:solidFill>
                <a:latin typeface="Aptos"/>
                <a:cs typeface="Arial"/>
              </a:rPr>
              <a:t>. </a:t>
            </a:r>
            <a:r>
              <a:rPr sz="1800" spc="-2" dirty="0" smtClean="0">
                <a:solidFill>
                  <a:srgbClr val="262C32"/>
                </a:solidFill>
                <a:latin typeface="Aptos"/>
                <a:cs typeface="Arial"/>
              </a:rPr>
              <a:t>Arrodíllese</a:t>
            </a:r>
            <a:r>
              <a:rPr sz="1800" spc="-2" dirty="0" smtClean="0">
                <a:solidFill>
                  <a:srgbClr val="262C32"/>
                </a:solidFill>
                <a:latin typeface="Aptos"/>
                <a:cs typeface="Arial"/>
              </a:rPr>
              <a:t>, </a:t>
            </a:r>
            <a:r>
              <a:rPr sz="1800" spc="-2" dirty="0" smtClean="0">
                <a:solidFill>
                  <a:srgbClr val="262C32"/>
                </a:solidFill>
                <a:latin typeface="Aptos"/>
                <a:cs typeface="Arial"/>
              </a:rPr>
              <a:t>en una posición estable</a:t>
            </a:r>
            <a:r>
              <a:rPr sz="1800" spc="-2" dirty="0" smtClean="0">
                <a:solidFill>
                  <a:srgbClr val="262C32"/>
                </a:solidFill>
                <a:latin typeface="Aptos"/>
                <a:cs typeface="Arial"/>
              </a:rPr>
              <a:t>, </a:t>
            </a:r>
            <a:r>
              <a:rPr sz="1800" spc="-2" dirty="0" smtClean="0">
                <a:solidFill>
                  <a:srgbClr val="262C32"/>
                </a:solidFill>
                <a:latin typeface="Aptos"/>
                <a:cs typeface="Arial"/>
              </a:rPr>
              <a:t>al lado de la víctima a la altura de su </a:t>
            </a:r>
            <a:endParaRPr sz="1000">
              <a:latin typeface="Arial"/>
              <a:cs typeface="Arial"/>
            </a:endParaRPr>
          </a:p>
          <a:p>
            <a:pPr marL="143764" marR="32245">
              <a:lnSpc>
                <a:spcPts val="1149"/>
              </a:lnSpc>
              <a:spcBef>
                <a:spcPts val="242"/>
              </a:spcBef>
              <a:spcAft>
                <a:spcPts val="400"/>
              </a:spcAft>
            </a:pPr>
            <a:r>
              <a:rPr sz="1800" spc="-13" dirty="0" smtClean="0">
                <a:solidFill>
                  <a:srgbClr val="262C32"/>
                </a:solidFill>
                <a:latin typeface="Aptos"/>
                <a:cs typeface="Arial"/>
              </a:rPr>
              <a:t>pecho.</a:t>
            </a:r>
            <a:endParaRPr sz="1000">
              <a:latin typeface="Arial"/>
              <a:cs typeface="Arial"/>
            </a:endParaRPr>
          </a:p>
          <a:p>
            <a:pPr marL="143763" marR="194729" indent="-128015">
              <a:lnSpc>
                <a:spcPts val="1178"/>
              </a:lnSpc>
              <a:spcBef>
                <a:spcPts val="537"/>
              </a:spcBef>
              <a:spcAft>
                <a:spcPts val="400"/>
              </a:spcAft>
            </a:pPr>
            <a:r>
              <a:rPr sz="1800" spc="-2" dirty="0" smtClean="0">
                <a:solidFill>
                  <a:srgbClr val="262C32"/>
                </a:solidFill>
                <a:latin typeface="Aptos"/>
                <a:cs typeface="Arial"/>
              </a:rPr>
              <a:t>2</a:t>
            </a:r>
            <a:r>
              <a:rPr sz="1800" spc="-2" dirty="0" smtClean="0">
                <a:solidFill>
                  <a:srgbClr val="262C32"/>
                </a:solidFill>
                <a:latin typeface="Aptos"/>
                <a:cs typeface="Arial"/>
              </a:rPr>
              <a:t>. </a:t>
            </a:r>
            <a:r>
              <a:rPr sz="1800" spc="-2" dirty="0" smtClean="0">
                <a:solidFill>
                  <a:srgbClr val="262C32"/>
                </a:solidFill>
                <a:latin typeface="Aptos"/>
                <a:cs typeface="Arial"/>
              </a:rPr>
              <a:t>Coloque el talón de una mano en el esternón a la altura del </a:t>
            </a:r>
            <a:r>
              <a:rPr sz="1800" b="1" spc="-2" dirty="0" smtClean="0">
                <a:solidFill>
                  <a:srgbClr val="262C32"/>
                </a:solidFill>
                <a:latin typeface="Aptos"/>
                <a:cs typeface="Arial"/>
              </a:rPr>
              <a:t>centro del </a:t>
            </a:r>
            <a:endParaRPr sz="1000">
              <a:latin typeface="Arial"/>
              <a:cs typeface="Arial"/>
            </a:endParaRPr>
          </a:p>
          <a:p>
            <a:pPr marL="143763" marR="194729">
              <a:lnSpc>
                <a:spcPts val="1178"/>
              </a:lnSpc>
              <a:spcBef>
                <a:spcPts val="272"/>
              </a:spcBef>
              <a:spcAft>
                <a:spcPts val="400"/>
              </a:spcAft>
            </a:pPr>
            <a:r>
              <a:rPr sz="1800" b="1" spc="-6" dirty="0" smtClean="0">
                <a:solidFill>
                  <a:srgbClr val="262C32"/>
                </a:solidFill>
                <a:latin typeface="Aptos"/>
                <a:cs typeface="Arial"/>
              </a:rPr>
              <a:t>pecho </a:t>
            </a:r>
            <a:r>
              <a:rPr sz="1800" spc="-6" dirty="0" smtClean="0">
                <a:solidFill>
                  <a:srgbClr val="262C32"/>
                </a:solidFill>
                <a:latin typeface="Aptos"/>
                <a:cs typeface="Arial"/>
              </a:rPr>
              <a:t>de la víctima</a:t>
            </a:r>
            <a:r>
              <a:rPr sz="1800" spc="-6" dirty="0" smtClean="0">
                <a:solidFill>
                  <a:srgbClr val="262C32"/>
                </a:solidFill>
                <a:latin typeface="Aptos"/>
                <a:cs typeface="Arial"/>
              </a:rPr>
              <a:t>.</a:t>
            </a:r>
            <a:endParaRPr sz="1000">
              <a:latin typeface="Arial"/>
              <a:cs typeface="Arial"/>
            </a:endParaRPr>
          </a:p>
          <a:p>
            <a:pPr marL="15747" marR="9205">
              <a:lnSpc>
                <a:spcPct val="95825"/>
              </a:lnSpc>
              <a:spcBef>
                <a:spcPts val="542"/>
              </a:spcBef>
              <a:spcAft>
                <a:spcPts val="400"/>
              </a:spcAft>
            </a:pPr>
            <a:r>
              <a:rPr sz="1800" spc="-2" dirty="0" smtClean="0">
                <a:solidFill>
                  <a:srgbClr val="262C32"/>
                </a:solidFill>
                <a:latin typeface="Aptos"/>
                <a:cs typeface="Arial"/>
              </a:rPr>
              <a:t>3</a:t>
            </a:r>
            <a:r>
              <a:rPr sz="1800" spc="-2" dirty="0" smtClean="0">
                <a:solidFill>
                  <a:srgbClr val="262C32"/>
                </a:solidFill>
                <a:latin typeface="Aptos"/>
                <a:cs typeface="Arial"/>
              </a:rPr>
              <a:t>. </a:t>
            </a:r>
            <a:r>
              <a:rPr sz="1800" spc="-2" dirty="0" smtClean="0">
                <a:solidFill>
                  <a:srgbClr val="262C32"/>
                </a:solidFill>
                <a:latin typeface="Aptos"/>
                <a:cs typeface="Arial"/>
              </a:rPr>
              <a:t>Coloque el talón de la otra mano encima de la primera</a:t>
            </a:r>
            <a:r>
              <a:rPr sz="1800" spc="-2" dirty="0" smtClean="0">
                <a:solidFill>
                  <a:srgbClr val="262C32"/>
                </a:solidFill>
                <a:latin typeface="Aptos"/>
                <a:cs typeface="Arial"/>
              </a:rPr>
              <a:t>.</a:t>
            </a:r>
            <a:endParaRPr sz="1000">
              <a:latin typeface="Arial"/>
              <a:cs typeface="Arial"/>
            </a:endParaRPr>
          </a:p>
          <a:p>
            <a:pPr marL="140715" indent="-128015">
              <a:lnSpc>
                <a:spcPts val="1149"/>
              </a:lnSpc>
              <a:spcBef>
                <a:spcPts val="530"/>
              </a:spcBef>
              <a:spcAft>
                <a:spcPts val="400"/>
              </a:spcAft>
            </a:pPr>
            <a:r>
              <a:rPr sz="1800" spc="-4" dirty="0" smtClean="0">
                <a:solidFill>
                  <a:srgbClr val="262C32"/>
                </a:solidFill>
                <a:latin typeface="Aptos"/>
                <a:cs typeface="Arial"/>
              </a:rPr>
              <a:t>4</a:t>
            </a:r>
            <a:r>
              <a:rPr sz="1800" spc="-4" dirty="0" smtClean="0">
                <a:solidFill>
                  <a:srgbClr val="262C32"/>
                </a:solidFill>
                <a:latin typeface="Aptos"/>
                <a:cs typeface="Arial"/>
              </a:rPr>
              <a:t>.  </a:t>
            </a:r>
            <a:r>
              <a:rPr sz="1800" spc="-4" dirty="0" smtClean="0">
                <a:solidFill>
                  <a:srgbClr val="262C32"/>
                </a:solidFill>
                <a:latin typeface="Aptos"/>
                <a:cs typeface="Arial"/>
              </a:rPr>
              <a:t>Entrecruce los dedos de las manos con el objetivo de no aplicar presión </a:t>
            </a:r>
            <a:endParaRPr sz="1000">
              <a:latin typeface="Arial"/>
              <a:cs typeface="Arial"/>
            </a:endParaRPr>
          </a:p>
          <a:p>
            <a:pPr marL="140715">
              <a:lnSpc>
                <a:spcPts val="1149"/>
              </a:lnSpc>
              <a:spcBef>
                <a:spcPts val="249"/>
              </a:spcBef>
              <a:spcAft>
                <a:spcPts val="400"/>
              </a:spcAft>
            </a:pPr>
            <a:r>
              <a:rPr sz="1800" spc="0" dirty="0" smtClean="0">
                <a:solidFill>
                  <a:srgbClr val="262C32"/>
                </a:solidFill>
                <a:latin typeface="Aptos"/>
                <a:cs typeface="Arial"/>
              </a:rPr>
              <a:t>sobre las costillas de la víctima</a:t>
            </a:r>
            <a:r>
              <a:rPr sz="1800" spc="0" dirty="0" smtClean="0">
                <a:solidFill>
                  <a:srgbClr val="262C32"/>
                </a:solidFill>
                <a:latin typeface="Aptos"/>
                <a:cs typeface="Arial"/>
              </a:rPr>
              <a:t>, </a:t>
            </a:r>
            <a:r>
              <a:rPr sz="1800" spc="0" dirty="0" smtClean="0">
                <a:solidFill>
                  <a:srgbClr val="262C32"/>
                </a:solidFill>
                <a:latin typeface="Aptos"/>
                <a:cs typeface="Arial"/>
              </a:rPr>
              <a:t>apoyando tan solo el talón de la mano y </a:t>
            </a:r>
            <a:endParaRPr sz="1000">
              <a:latin typeface="Arial"/>
              <a:cs typeface="Arial"/>
            </a:endParaRPr>
          </a:p>
          <a:p>
            <a:pPr marL="140715">
              <a:lnSpc>
                <a:spcPts val="1149"/>
              </a:lnSpc>
              <a:spcBef>
                <a:spcPts val="249"/>
              </a:spcBef>
              <a:spcAft>
                <a:spcPts val="400"/>
              </a:spcAft>
            </a:pPr>
            <a:r>
              <a:rPr sz="1800" spc="-1" dirty="0" smtClean="0">
                <a:solidFill>
                  <a:srgbClr val="262C32"/>
                </a:solidFill>
                <a:latin typeface="Aptos"/>
                <a:cs typeface="Arial"/>
              </a:rPr>
              <a:t>aprovechando el peso de nuestro tórax gracias al apoyo de la segunda </a:t>
            </a:r>
            <a:endParaRPr sz="1000">
              <a:latin typeface="Arial"/>
              <a:cs typeface="Arial"/>
            </a:endParaRPr>
          </a:p>
          <a:p>
            <a:pPr marL="140715">
              <a:lnSpc>
                <a:spcPts val="1149"/>
              </a:lnSpc>
              <a:spcBef>
                <a:spcPts val="249"/>
              </a:spcBef>
              <a:spcAft>
                <a:spcPts val="400"/>
              </a:spcAft>
            </a:pPr>
            <a:r>
              <a:rPr sz="1800" spc="-5" dirty="0" smtClean="0">
                <a:solidFill>
                  <a:srgbClr val="262C32"/>
                </a:solidFill>
                <a:latin typeface="Aptos"/>
                <a:cs typeface="Arial"/>
              </a:rPr>
              <a:t>mano.  No aplique presión sobre la parte superior del abdomen o punta del</a:t>
            </a:r>
            <a:endParaRPr sz="1000">
              <a:latin typeface="Arial"/>
              <a:cs typeface="Arial"/>
            </a:endParaRPr>
          </a:p>
          <a:p>
            <a:pPr marL="118490" marR="2654263" algn="ctr">
              <a:lnSpc>
                <a:spcPct val="95825"/>
              </a:lnSpc>
              <a:spcBef>
                <a:spcPts val="249"/>
              </a:spcBef>
              <a:spcAft>
                <a:spcPts val="400"/>
              </a:spcAft>
            </a:pPr>
            <a:r>
              <a:rPr sz="1800" spc="-4" dirty="0" smtClean="0">
                <a:solidFill>
                  <a:srgbClr val="262C32"/>
                </a:solidFill>
                <a:latin typeface="Aptos"/>
                <a:cs typeface="Arial"/>
              </a:rPr>
              <a:t>esternón (extremo inferior).</a:t>
            </a:r>
            <a:endParaRPr sz="10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spc="-63" dirty="0" smtClean="0">
                <a:solidFill>
                  <a:srgbClr val="231F21"/>
                </a:solidFill>
                <a:latin typeface="Times New Roman"/>
                <a:cs typeface="Times New Roman"/>
              </a:rPr>
              <a:t>26</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txBox="1"/>
          <p:nvPr/>
        </p:nvSpPr>
        <p:spPr>
          <a:xfrm>
            <a:off x="656590" y="285369"/>
            <a:ext cx="5969000" cy="448437"/>
          </a:xfrm>
          <a:prstGeom prst="rect">
            <a:avLst/>
          </a:prstGeom>
        </p:spPr>
        <p:txBody>
          <a:bodyPr wrap="square" lIns="71628" tIns="48920" rIns="71628" bIns="48920" rtlCol="0">
            <a:noAutofit/>
          </a:bodyPr>
          <a:lstStyle/>
          <a:p>
            <a:pPr marL="12700">
              <a:lnSpc>
                <a:spcPct val="95825"/>
              </a:lnSpc>
              <a:spcAft>
                <a:spcPts val="400"/>
              </a:spcAft>
            </a:pPr>
            <a:r>
              <a:rPr sz="1200" b="1" spc="-20" dirty="0" smtClean="0">
                <a:solidFill>
                  <a:srgbClr val="1E374E"/>
                </a:solidFill>
                <a:latin typeface="Aptos"/>
                <a:cs typeface="Times New Roman"/>
              </a:rPr>
              <a:t>Primeros Auxilios </a:t>
            </a:r>
            <a:r>
              <a:rPr sz="1200" b="1" spc="-20" dirty="0" smtClean="0">
                <a:solidFill>
                  <a:srgbClr val="1E374E"/>
                </a:solidFill>
                <a:latin typeface="Aptos"/>
                <a:cs typeface="Times New Roman"/>
              </a:rPr>
              <a:t>Básicos</a:t>
            </a:r>
            <a:endParaRPr sz="700">
              <a:latin typeface="Times New Roman"/>
              <a:cs typeface="Times New Roman"/>
            </a:endParaRPr>
          </a:p>
        </p:txBody>
      </p:sp>
      <p:sp>
        <p:nvSpPr>
          <p:cNvPr id="2" name="object 2"/>
          <p:cNvSpPr txBox="1"/>
          <p:nvPr/>
        </p:nvSpPr>
        <p:spPr>
          <a:xfrm>
            <a:off x="835660" y="1223010"/>
            <a:ext cx="9789160" cy="5462778"/>
          </a:xfrm>
          <a:prstGeom prst="rect">
            <a:avLst/>
          </a:prstGeom>
        </p:spPr>
        <p:txBody>
          <a:bodyPr wrap="square" lIns="71628" tIns="48920" rIns="71628" bIns="48920" rtlCol="0">
            <a:noAutofit/>
          </a:bodyPr>
          <a:lstStyle/>
          <a:p>
            <a:pPr marL="15748" marR="9205">
              <a:lnSpc>
                <a:spcPts val="1120"/>
              </a:lnSpc>
              <a:spcAft>
                <a:spcPts val="400"/>
              </a:spcAft>
            </a:pPr>
            <a:r>
              <a:rPr sz="1900" spc="0" dirty="0" smtClean="0">
                <a:solidFill>
                  <a:srgbClr val="262C32"/>
                </a:solidFill>
                <a:latin typeface="Aptos"/>
                <a:cs typeface="Arial"/>
              </a:rPr>
              <a:t>5</a:t>
            </a:r>
            <a:r>
              <a:rPr sz="1900" spc="0" dirty="0" smtClean="0">
                <a:solidFill>
                  <a:srgbClr val="262C32"/>
                </a:solidFill>
                <a:latin typeface="Aptos"/>
                <a:cs typeface="Arial"/>
              </a:rPr>
              <a:t>. </a:t>
            </a:r>
            <a:r>
              <a:rPr sz="1900" spc="0" dirty="0" smtClean="0">
                <a:solidFill>
                  <a:srgbClr val="262C32"/>
                </a:solidFill>
                <a:latin typeface="Aptos"/>
                <a:cs typeface="Arial"/>
              </a:rPr>
              <a:t>Colóquese con sus brazos rectos </a:t>
            </a:r>
            <a:r>
              <a:rPr sz="1900" spc="0" dirty="0" smtClean="0">
                <a:solidFill>
                  <a:srgbClr val="262C32"/>
                </a:solidFill>
                <a:latin typeface="Aptos"/>
                <a:cs typeface="Arial"/>
              </a:rPr>
              <a:t>y </a:t>
            </a:r>
            <a:r>
              <a:rPr sz="1900" spc="0" dirty="0" smtClean="0">
                <a:solidFill>
                  <a:srgbClr val="262C32"/>
                </a:solidFill>
                <a:latin typeface="Aptos"/>
                <a:cs typeface="Arial"/>
              </a:rPr>
              <a:t>codos bien extendidos</a:t>
            </a:r>
            <a:r>
              <a:rPr sz="1900" spc="0" dirty="0" smtClean="0">
                <a:solidFill>
                  <a:srgbClr val="262C32"/>
                </a:solidFill>
                <a:latin typeface="Aptos"/>
                <a:cs typeface="Arial"/>
              </a:rPr>
              <a:t>, </a:t>
            </a:r>
            <a:r>
              <a:rPr sz="1900" spc="0" dirty="0" smtClean="0">
                <a:solidFill>
                  <a:srgbClr val="262C32"/>
                </a:solidFill>
                <a:latin typeface="Aptos"/>
                <a:cs typeface="Arial"/>
              </a:rPr>
              <a:t>verticalmente</a:t>
            </a:r>
            <a:r>
              <a:rPr sz="1900" spc="0" dirty="0" smtClean="0">
                <a:solidFill>
                  <a:srgbClr val="262C32"/>
                </a:solidFill>
                <a:latin typeface="Aptos"/>
                <a:cs typeface="Arial"/>
              </a:rPr>
              <a:t>,</a:t>
            </a:r>
            <a:endParaRPr sz="1000">
              <a:latin typeface="Arial"/>
              <a:cs typeface="Arial"/>
            </a:endParaRPr>
          </a:p>
          <a:p>
            <a:pPr marL="140716" marR="9205">
              <a:lnSpc>
                <a:spcPct val="95825"/>
              </a:lnSpc>
              <a:spcBef>
                <a:spcPts val="209"/>
              </a:spcBef>
              <a:spcAft>
                <a:spcPts val="400"/>
              </a:spcAft>
            </a:pPr>
            <a:r>
              <a:rPr sz="1900" spc="-4" dirty="0" smtClean="0">
                <a:solidFill>
                  <a:srgbClr val="262C32"/>
                </a:solidFill>
                <a:latin typeface="Aptos"/>
                <a:cs typeface="Arial"/>
              </a:rPr>
              <a:t>sobre el pecho de la víctima.</a:t>
            </a:r>
            <a:endParaRPr sz="1000">
              <a:latin typeface="Arial"/>
              <a:cs typeface="Arial"/>
            </a:endParaRPr>
          </a:p>
          <a:p>
            <a:pPr marL="15748" marR="9205">
              <a:lnSpc>
                <a:spcPct val="95825"/>
              </a:lnSpc>
              <a:spcBef>
                <a:spcPts val="530"/>
              </a:spcBef>
              <a:spcAft>
                <a:spcPts val="400"/>
              </a:spcAft>
            </a:pPr>
            <a:r>
              <a:rPr sz="1900" spc="-2" dirty="0" smtClean="0">
                <a:solidFill>
                  <a:srgbClr val="262C32"/>
                </a:solidFill>
                <a:latin typeface="Aptos"/>
                <a:cs typeface="Arial"/>
              </a:rPr>
              <a:t>6</a:t>
            </a:r>
            <a:r>
              <a:rPr sz="1900" spc="-2" dirty="0" smtClean="0">
                <a:solidFill>
                  <a:srgbClr val="262C32"/>
                </a:solidFill>
                <a:latin typeface="Aptos"/>
                <a:cs typeface="Arial"/>
              </a:rPr>
              <a:t>. </a:t>
            </a:r>
            <a:r>
              <a:rPr sz="1900" spc="-2" dirty="0" smtClean="0">
                <a:solidFill>
                  <a:srgbClr val="262C32"/>
                </a:solidFill>
                <a:latin typeface="Aptos"/>
                <a:cs typeface="Arial"/>
              </a:rPr>
              <a:t>Comprima el esternón con una profundidad de 4-5 cm.</a:t>
            </a:r>
            <a:endParaRPr sz="1000">
              <a:latin typeface="Arial"/>
              <a:cs typeface="Arial"/>
            </a:endParaRPr>
          </a:p>
          <a:p>
            <a:pPr marL="140716" indent="-124968">
              <a:lnSpc>
                <a:spcPts val="1149"/>
              </a:lnSpc>
              <a:spcBef>
                <a:spcPts val="530"/>
              </a:spcBef>
              <a:spcAft>
                <a:spcPts val="400"/>
              </a:spcAft>
            </a:pPr>
            <a:r>
              <a:rPr sz="1900" spc="-5" dirty="0" smtClean="0">
                <a:solidFill>
                  <a:srgbClr val="262C32"/>
                </a:solidFill>
                <a:latin typeface="Aptos"/>
                <a:cs typeface="Arial"/>
              </a:rPr>
              <a:t>7</a:t>
            </a:r>
            <a:r>
              <a:rPr sz="1900" spc="-5" dirty="0" smtClean="0">
                <a:solidFill>
                  <a:srgbClr val="262C32"/>
                </a:solidFill>
                <a:latin typeface="Aptos"/>
                <a:cs typeface="Arial"/>
              </a:rPr>
              <a:t>. </a:t>
            </a:r>
            <a:r>
              <a:rPr sz="1900" spc="-5" dirty="0" smtClean="0">
                <a:solidFill>
                  <a:srgbClr val="262C32"/>
                </a:solidFill>
                <a:latin typeface="Aptos"/>
                <a:cs typeface="Arial"/>
              </a:rPr>
              <a:t>Tras cada compresión</a:t>
            </a:r>
            <a:r>
              <a:rPr sz="1900" spc="-5" dirty="0" smtClean="0">
                <a:solidFill>
                  <a:srgbClr val="262C32"/>
                </a:solidFill>
                <a:latin typeface="Aptos"/>
                <a:cs typeface="Arial"/>
              </a:rPr>
              <a:t>,  </a:t>
            </a:r>
            <a:r>
              <a:rPr sz="1900" spc="-5" dirty="0" smtClean="0">
                <a:solidFill>
                  <a:srgbClr val="262C32"/>
                </a:solidFill>
                <a:latin typeface="Aptos"/>
                <a:cs typeface="Arial"/>
              </a:rPr>
              <a:t>libere la presión del tórax sin perder el contacto entre </a:t>
            </a:r>
            <a:endParaRPr sz="1000">
              <a:latin typeface="Arial"/>
              <a:cs typeface="Arial"/>
            </a:endParaRPr>
          </a:p>
          <a:p>
            <a:pPr marL="140716">
              <a:lnSpc>
                <a:spcPts val="1149"/>
              </a:lnSpc>
              <a:spcBef>
                <a:spcPts val="242"/>
              </a:spcBef>
              <a:spcAft>
                <a:spcPts val="400"/>
              </a:spcAft>
            </a:pPr>
            <a:r>
              <a:rPr sz="1900" spc="-1" dirty="0" smtClean="0">
                <a:solidFill>
                  <a:srgbClr val="262C32"/>
                </a:solidFill>
                <a:latin typeface="Aptos"/>
                <a:cs typeface="Arial"/>
              </a:rPr>
              <a:t>sus manos </a:t>
            </a:r>
            <a:r>
              <a:rPr sz="1900" spc="-1" dirty="0" smtClean="0">
                <a:solidFill>
                  <a:srgbClr val="262C32"/>
                </a:solidFill>
                <a:latin typeface="Aptos"/>
                <a:cs typeface="Arial"/>
              </a:rPr>
              <a:t>y </a:t>
            </a:r>
            <a:r>
              <a:rPr sz="1900" spc="-1" dirty="0" smtClean="0">
                <a:solidFill>
                  <a:srgbClr val="262C32"/>
                </a:solidFill>
                <a:latin typeface="Aptos"/>
                <a:cs typeface="Arial"/>
              </a:rPr>
              <a:t>el esternón de la víctima.</a:t>
            </a:r>
            <a:endParaRPr sz="1000">
              <a:latin typeface="Arial"/>
              <a:cs typeface="Arial"/>
            </a:endParaRPr>
          </a:p>
          <a:p>
            <a:pPr marL="15748" marR="9205">
              <a:lnSpc>
                <a:spcPct val="95825"/>
              </a:lnSpc>
              <a:spcBef>
                <a:spcPts val="537"/>
              </a:spcBef>
              <a:spcAft>
                <a:spcPts val="400"/>
              </a:spcAft>
            </a:pPr>
            <a:r>
              <a:rPr sz="1900" spc="-10" dirty="0" smtClean="0">
                <a:solidFill>
                  <a:srgbClr val="262C32"/>
                </a:solidFill>
                <a:latin typeface="Aptos"/>
                <a:cs typeface="Arial"/>
              </a:rPr>
              <a:t>8</a:t>
            </a:r>
            <a:r>
              <a:rPr sz="1900" spc="-10" dirty="0" smtClean="0">
                <a:solidFill>
                  <a:srgbClr val="262C32"/>
                </a:solidFill>
                <a:latin typeface="Aptos"/>
                <a:cs typeface="Arial"/>
              </a:rPr>
              <a:t>.  </a:t>
            </a:r>
            <a:r>
              <a:rPr sz="1900" spc="-10" dirty="0" smtClean="0">
                <a:solidFill>
                  <a:srgbClr val="262C32"/>
                </a:solidFill>
                <a:latin typeface="Aptos"/>
                <a:cs typeface="Arial"/>
              </a:rPr>
              <a:t>Realice 30 compresiones torácicas.</a:t>
            </a:r>
            <a:endParaRPr sz="1000">
              <a:latin typeface="Arial"/>
              <a:cs typeface="Arial"/>
            </a:endParaRPr>
          </a:p>
          <a:p>
            <a:pPr marL="159004" marR="9205">
              <a:lnSpc>
                <a:spcPct val="95825"/>
              </a:lnSpc>
              <a:spcBef>
                <a:spcPts val="530"/>
              </a:spcBef>
              <a:spcAft>
                <a:spcPts val="400"/>
              </a:spcAft>
            </a:pPr>
            <a:r>
              <a:rPr sz="1900" spc="-1" dirty="0" smtClean="0">
                <a:solidFill>
                  <a:srgbClr val="262C32"/>
                </a:solidFill>
                <a:latin typeface="Aptos"/>
                <a:cs typeface="Arial"/>
              </a:rPr>
              <a:t>• </a:t>
            </a:r>
            <a:r>
              <a:rPr sz="1900" spc="-1" dirty="0" smtClean="0">
                <a:solidFill>
                  <a:srgbClr val="262C32"/>
                </a:solidFill>
                <a:latin typeface="Aptos"/>
                <a:cs typeface="Arial"/>
              </a:rPr>
              <a:t>La compresión </a:t>
            </a:r>
            <a:r>
              <a:rPr sz="1900" spc="-1" dirty="0" smtClean="0">
                <a:solidFill>
                  <a:srgbClr val="262C32"/>
                </a:solidFill>
                <a:latin typeface="Aptos"/>
                <a:cs typeface="Arial"/>
              </a:rPr>
              <a:t>y </a:t>
            </a:r>
            <a:r>
              <a:rPr sz="1900" spc="-1" dirty="0" smtClean="0">
                <a:solidFill>
                  <a:srgbClr val="262C32"/>
                </a:solidFill>
                <a:latin typeface="Aptos"/>
                <a:cs typeface="Arial"/>
              </a:rPr>
              <a:t>la descompresión deben durar lo mismo.</a:t>
            </a:r>
            <a:endParaRPr sz="1000">
              <a:latin typeface="Arial"/>
              <a:cs typeface="Arial"/>
            </a:endParaRPr>
          </a:p>
          <a:p>
            <a:pPr marL="287020" marR="530128" indent="-128015">
              <a:lnSpc>
                <a:spcPts val="1149"/>
              </a:lnSpc>
              <a:spcBef>
                <a:spcPts val="530"/>
              </a:spcBef>
              <a:spcAft>
                <a:spcPts val="400"/>
              </a:spcAft>
            </a:pPr>
            <a:r>
              <a:rPr sz="1900" dirty="0" smtClean="0">
                <a:solidFill>
                  <a:srgbClr val="262C32"/>
                </a:solidFill>
                <a:latin typeface="Aptos"/>
                <a:cs typeface="Arial"/>
              </a:rPr>
              <a:t>• </a:t>
            </a:r>
            <a:r>
              <a:rPr sz="1900" dirty="0" smtClean="0">
                <a:solidFill>
                  <a:srgbClr val="262C32"/>
                </a:solidFill>
                <a:latin typeface="Aptos"/>
                <a:cs typeface="Arial"/>
              </a:rPr>
              <a:t>El ritmo recomendado es de 100 por minuto (un poco menos de 2 </a:t>
            </a:r>
            <a:endParaRPr sz="1000">
              <a:latin typeface="Arial"/>
              <a:cs typeface="Arial"/>
            </a:endParaRPr>
          </a:p>
          <a:p>
            <a:pPr marL="287020" marR="530128">
              <a:lnSpc>
                <a:spcPts val="1149"/>
              </a:lnSpc>
              <a:spcBef>
                <a:spcPts val="265"/>
              </a:spcBef>
              <a:spcAft>
                <a:spcPts val="400"/>
              </a:spcAft>
            </a:pPr>
            <a:r>
              <a:rPr sz="1900" spc="-5" dirty="0" smtClean="0">
                <a:solidFill>
                  <a:srgbClr val="262C32"/>
                </a:solidFill>
                <a:latin typeface="Aptos"/>
                <a:cs typeface="Arial"/>
              </a:rPr>
              <a:t>compresiones por segundo).</a:t>
            </a:r>
            <a:endParaRPr sz="1000">
              <a:latin typeface="Arial"/>
              <a:cs typeface="Arial"/>
            </a:endParaRPr>
          </a:p>
          <a:p>
            <a:pPr marL="159004" marR="9205">
              <a:lnSpc>
                <a:spcPct val="95825"/>
              </a:lnSpc>
              <a:spcBef>
                <a:spcPts val="535"/>
              </a:spcBef>
              <a:spcAft>
                <a:spcPts val="400"/>
              </a:spcAft>
            </a:pPr>
            <a:r>
              <a:rPr sz="1900" spc="-6" dirty="0" smtClean="0">
                <a:solidFill>
                  <a:srgbClr val="262C32"/>
                </a:solidFill>
                <a:latin typeface="Aptos"/>
                <a:cs typeface="Arial"/>
              </a:rPr>
              <a:t>• </a:t>
            </a:r>
            <a:r>
              <a:rPr sz="1900" spc="-6" dirty="0" smtClean="0">
                <a:solidFill>
                  <a:srgbClr val="262C32"/>
                </a:solidFill>
                <a:latin typeface="Aptos"/>
                <a:cs typeface="Arial"/>
              </a:rPr>
              <a:t>Aproveche el peso de su tórax</a:t>
            </a:r>
            <a:r>
              <a:rPr sz="1900" spc="-6" dirty="0" smtClean="0">
                <a:solidFill>
                  <a:srgbClr val="262C32"/>
                </a:solidFill>
                <a:latin typeface="Aptos"/>
                <a:cs typeface="Arial"/>
              </a:rPr>
              <a:t>,  </a:t>
            </a:r>
            <a:r>
              <a:rPr sz="1900" spc="-6" dirty="0" smtClean="0">
                <a:solidFill>
                  <a:srgbClr val="262C32"/>
                </a:solidFill>
                <a:latin typeface="Aptos"/>
                <a:cs typeface="Arial"/>
              </a:rPr>
              <a:t>para evitar cansarse rápidamente.</a:t>
            </a:r>
            <a:endParaRPr sz="1000">
              <a:latin typeface="Arial"/>
              <a:cs typeface="Arial"/>
            </a:endParaRPr>
          </a:p>
          <a:p>
            <a:pPr marL="15747" marR="84861" indent="6096">
              <a:lnSpc>
                <a:spcPts val="1149"/>
              </a:lnSpc>
              <a:spcBef>
                <a:spcPts val="530"/>
              </a:spcBef>
              <a:spcAft>
                <a:spcPts val="400"/>
              </a:spcAft>
            </a:pPr>
            <a:r>
              <a:rPr sz="1900" spc="-5" dirty="0" smtClean="0">
                <a:solidFill>
                  <a:srgbClr val="262C32"/>
                </a:solidFill>
                <a:latin typeface="Aptos"/>
                <a:cs typeface="Arial"/>
              </a:rPr>
              <a:t>En niños</a:t>
            </a:r>
            <a:r>
              <a:rPr sz="1900" spc="-5" dirty="0" smtClean="0">
                <a:solidFill>
                  <a:srgbClr val="262C32"/>
                </a:solidFill>
                <a:latin typeface="Aptos"/>
                <a:cs typeface="Arial"/>
              </a:rPr>
              <a:t>,  </a:t>
            </a:r>
            <a:r>
              <a:rPr sz="1900" spc="-5" dirty="0" smtClean="0">
                <a:solidFill>
                  <a:srgbClr val="262C32"/>
                </a:solidFill>
                <a:latin typeface="Aptos"/>
                <a:cs typeface="Arial"/>
              </a:rPr>
              <a:t>realizaremos la compresión con el talón de una o dos manos según </a:t>
            </a:r>
            <a:endParaRPr sz="1000">
              <a:latin typeface="Arial"/>
              <a:cs typeface="Arial"/>
            </a:endParaRPr>
          </a:p>
          <a:p>
            <a:pPr marL="15747" marR="84861">
              <a:lnSpc>
                <a:spcPts val="1149"/>
              </a:lnSpc>
              <a:spcBef>
                <a:spcPts val="254"/>
              </a:spcBef>
              <a:spcAft>
                <a:spcPts val="400"/>
              </a:spcAft>
            </a:pPr>
            <a:r>
              <a:rPr sz="1900" spc="-1" dirty="0" smtClean="0">
                <a:solidFill>
                  <a:srgbClr val="262C32"/>
                </a:solidFill>
                <a:latin typeface="Aptos"/>
                <a:cs typeface="Arial"/>
              </a:rPr>
              <a:t>las características del niño </a:t>
            </a:r>
            <a:r>
              <a:rPr sz="1900" spc="-1" dirty="0" smtClean="0">
                <a:solidFill>
                  <a:srgbClr val="262C32"/>
                </a:solidFill>
                <a:latin typeface="Aptos"/>
                <a:cs typeface="Arial"/>
              </a:rPr>
              <a:t>y </a:t>
            </a:r>
            <a:r>
              <a:rPr sz="1900" spc="-1" dirty="0" smtClean="0">
                <a:solidFill>
                  <a:srgbClr val="262C32"/>
                </a:solidFill>
                <a:latin typeface="Aptos"/>
                <a:cs typeface="Arial"/>
              </a:rPr>
              <a:t>reanimador. Y en lactantes la realizaremos con </a:t>
            </a:r>
            <a:endParaRPr sz="1000">
              <a:latin typeface="Arial"/>
              <a:cs typeface="Arial"/>
            </a:endParaRPr>
          </a:p>
          <a:p>
            <a:pPr marL="15747" marR="84861">
              <a:lnSpc>
                <a:spcPts val="1149"/>
              </a:lnSpc>
              <a:spcBef>
                <a:spcPts val="254"/>
              </a:spcBef>
              <a:spcAft>
                <a:spcPts val="400"/>
              </a:spcAft>
            </a:pPr>
            <a:r>
              <a:rPr sz="1900" spc="-13" dirty="0" smtClean="0">
                <a:solidFill>
                  <a:srgbClr val="262C32"/>
                </a:solidFill>
                <a:latin typeface="Aptos"/>
                <a:cs typeface="Arial"/>
              </a:rPr>
              <a:t>dos dedos.</a:t>
            </a:r>
            <a:endParaRPr sz="1000">
              <a:latin typeface="Arial"/>
              <a:cs typeface="Arial"/>
            </a:endParaRPr>
          </a:p>
          <a:p>
            <a:pPr marL="15747" marR="60477" indent="-3047">
              <a:lnSpc>
                <a:spcPts val="1149"/>
              </a:lnSpc>
              <a:spcBef>
                <a:spcPts val="534"/>
              </a:spcBef>
              <a:spcAft>
                <a:spcPts val="400"/>
              </a:spcAft>
            </a:pPr>
            <a:r>
              <a:rPr sz="1900" spc="-2" dirty="0" smtClean="0">
                <a:solidFill>
                  <a:srgbClr val="262C32"/>
                </a:solidFill>
                <a:latin typeface="Aptos"/>
                <a:cs typeface="Arial"/>
              </a:rPr>
              <a:t>Aplicaremos una profundidad equivalente a un tercio del diámetro del tórax</a:t>
            </a:r>
            <a:r>
              <a:rPr sz="1900" spc="-2" dirty="0" smtClean="0">
                <a:solidFill>
                  <a:srgbClr val="262C32"/>
                </a:solidFill>
                <a:latin typeface="Aptos"/>
                <a:cs typeface="Arial"/>
              </a:rPr>
              <a:t>, </a:t>
            </a:r>
            <a:endParaRPr sz="1000">
              <a:latin typeface="Arial"/>
              <a:cs typeface="Arial"/>
            </a:endParaRPr>
          </a:p>
          <a:p>
            <a:pPr marL="15747" marR="60477">
              <a:lnSpc>
                <a:spcPts val="1149"/>
              </a:lnSpc>
              <a:spcBef>
                <a:spcPts val="242"/>
              </a:spcBef>
              <a:spcAft>
                <a:spcPts val="400"/>
              </a:spcAft>
            </a:pPr>
            <a:r>
              <a:rPr sz="1900" spc="-1" dirty="0" smtClean="0">
                <a:solidFill>
                  <a:srgbClr val="262C32"/>
                </a:solidFill>
                <a:latin typeface="Aptos"/>
                <a:cs typeface="Arial"/>
              </a:rPr>
              <a:t>preferentemente en el tercio inferior del esternón</a:t>
            </a:r>
            <a:r>
              <a:rPr sz="1900" spc="-1" dirty="0" smtClean="0">
                <a:solidFill>
                  <a:srgbClr val="262C32"/>
                </a:solidFill>
                <a:latin typeface="Aptos"/>
                <a:cs typeface="Arial"/>
              </a:rPr>
              <a:t>, </a:t>
            </a:r>
            <a:r>
              <a:rPr sz="1900" spc="-1" dirty="0" smtClean="0">
                <a:solidFill>
                  <a:srgbClr val="262C32"/>
                </a:solidFill>
                <a:latin typeface="Aptos"/>
                <a:cs typeface="Arial"/>
              </a:rPr>
              <a:t>aunque también es correcto </a:t>
            </a:r>
            <a:endParaRPr sz="1000">
              <a:latin typeface="Arial"/>
              <a:cs typeface="Arial"/>
            </a:endParaRPr>
          </a:p>
          <a:p>
            <a:pPr marL="15747" marR="60477">
              <a:lnSpc>
                <a:spcPts val="1149"/>
              </a:lnSpc>
              <a:spcBef>
                <a:spcPts val="242"/>
              </a:spcBef>
              <a:spcAft>
                <a:spcPts val="400"/>
              </a:spcAft>
            </a:pPr>
            <a:r>
              <a:rPr sz="1900" spc="-6" dirty="0" smtClean="0">
                <a:solidFill>
                  <a:srgbClr val="262C32"/>
                </a:solidFill>
                <a:latin typeface="Aptos"/>
                <a:cs typeface="Arial"/>
              </a:rPr>
              <a:t>el centro del tórax.</a:t>
            </a:r>
            <a:endParaRPr sz="1000">
              <a:latin typeface="Arial"/>
              <a:cs typeface="Arial"/>
            </a:endParaRPr>
          </a:p>
          <a:p>
            <a:pPr marL="15747" marR="9205">
              <a:lnSpc>
                <a:spcPct val="95825"/>
              </a:lnSpc>
              <a:spcBef>
                <a:spcPts val="537"/>
              </a:spcBef>
              <a:spcAft>
                <a:spcPts val="400"/>
              </a:spcAft>
            </a:pPr>
            <a:r>
              <a:rPr sz="1900" spc="-2" dirty="0" smtClean="0">
                <a:solidFill>
                  <a:srgbClr val="262C32"/>
                </a:solidFill>
                <a:latin typeface="Aptos"/>
                <a:cs typeface="Arial"/>
              </a:rPr>
              <a:t>Combine las compresiones torácicas con la ventilación boca a boca.</a:t>
            </a:r>
            <a:endParaRPr sz="1000">
              <a:latin typeface="Arial"/>
              <a:cs typeface="Arial"/>
            </a:endParaRPr>
          </a:p>
        </p:txBody>
      </p:sp>
      <p:pic>
        <p:nvPicPr>
          <p:cNvPr id="5" name="Picture 4"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3" name="object 3"/>
          <p:cNvSpPr txBox="1"/>
          <p:nvPr/>
        </p:nvSpPr>
        <p:spPr>
          <a:xfrm>
            <a:off x="2078509" y="1353526"/>
            <a:ext cx="7483816" cy="3602736"/>
          </a:xfrm>
          <a:prstGeom prst="rect">
            <a:avLst/>
          </a:prstGeom>
        </p:spPr>
        <p:txBody>
          <a:bodyPr wrap="square" lIns="0" tIns="7111" rIns="0" bIns="0" rtlCol="0">
            <a:noAutofit/>
          </a:bodyPr>
          <a:lstStyle/>
          <a:p>
            <a:pPr marL="15748" marR="9205">
              <a:lnSpc>
                <a:spcPts val="1120"/>
              </a:lnSpc>
              <a:spcAft>
                <a:spcPts val="300"/>
              </a:spcAft>
            </a:pPr>
            <a:r>
              <a:rPr sz="1200" b="1" spc="-2" dirty="0" smtClean="0">
                <a:solidFill>
                  <a:srgbClr val="262C32"/>
                </a:solidFill>
                <a:latin typeface="Aptos"/>
                <a:cs typeface="Arial"/>
              </a:rPr>
              <a:t>7. Iniciar ventilación artificial</a:t>
            </a:r>
            <a:endParaRPr sz="1000">
              <a:latin typeface="Arial"/>
              <a:cs typeface="Arial"/>
            </a:endParaRPr>
          </a:p>
          <a:p>
            <a:pPr marL="15748" marR="261410" indent="0">
              <a:lnSpc>
                <a:spcPts val="1149"/>
              </a:lnSpc>
              <a:spcBef>
                <a:spcPts val="498"/>
              </a:spcBef>
              <a:spcAft>
                <a:spcPts val="300"/>
              </a:spcAft>
            </a:pPr>
            <a:r>
              <a:rPr sz="1200" spc="-3" dirty="0" smtClean="0">
                <a:solidFill>
                  <a:srgbClr val="262C32"/>
                </a:solidFill>
                <a:latin typeface="Aptos"/>
                <a:cs typeface="Arial"/>
              </a:rPr>
              <a:t>Se ha demos</a:t>
            </a:r>
            <a:r>
              <a:rPr sz="1200" spc="-3" dirty="0" smtClean="0">
                <a:solidFill>
                  <a:srgbClr val="262C32"/>
                </a:solidFill>
                <a:latin typeface="Aptos"/>
                <a:cs typeface="Arial"/>
              </a:rPr>
              <a:t>t</a:t>
            </a:r>
            <a:r>
              <a:rPr sz="1200" spc="-3" dirty="0" smtClean="0">
                <a:solidFill>
                  <a:srgbClr val="262C32"/>
                </a:solidFill>
                <a:latin typeface="Aptos"/>
                <a:cs typeface="Arial"/>
              </a:rPr>
              <a:t>rado que en ausencia de respiración normal espon</a:t>
            </a:r>
            <a:r>
              <a:rPr sz="1200" spc="-3" dirty="0" smtClean="0">
                <a:solidFill>
                  <a:srgbClr val="262C32"/>
                </a:solidFill>
                <a:latin typeface="Aptos"/>
                <a:cs typeface="Arial"/>
              </a:rPr>
              <a:t>t</a:t>
            </a:r>
            <a:r>
              <a:rPr sz="1200" spc="-3" dirty="0" smtClean="0">
                <a:solidFill>
                  <a:srgbClr val="262C32"/>
                </a:solidFill>
                <a:latin typeface="Aptos"/>
                <a:cs typeface="Arial"/>
              </a:rPr>
              <a:t>ánea</a:t>
            </a:r>
            <a:r>
              <a:rPr sz="1200" spc="-3" dirty="0" smtClean="0">
                <a:solidFill>
                  <a:srgbClr val="262C32"/>
                </a:solidFill>
                <a:latin typeface="Aptos"/>
                <a:cs typeface="Arial"/>
              </a:rPr>
              <a:t>, </a:t>
            </a:r>
            <a:r>
              <a:rPr sz="1200" spc="-3" dirty="0" smtClean="0">
                <a:solidFill>
                  <a:srgbClr val="262C32"/>
                </a:solidFill>
                <a:latin typeface="Aptos"/>
                <a:cs typeface="Arial"/>
              </a:rPr>
              <a:t>el </a:t>
            </a:r>
            <a:endParaRPr sz="1000">
              <a:latin typeface="Arial"/>
              <a:cs typeface="Arial"/>
            </a:endParaRPr>
          </a:p>
          <a:p>
            <a:pPr marL="15748" marR="261410">
              <a:lnSpc>
                <a:spcPts val="1149"/>
              </a:lnSpc>
              <a:spcBef>
                <a:spcPts val="242"/>
              </a:spcBef>
              <a:spcAft>
                <a:spcPts val="300"/>
              </a:spcAft>
            </a:pPr>
            <a:r>
              <a:rPr sz="1200" spc="0" dirty="0" smtClean="0">
                <a:solidFill>
                  <a:srgbClr val="262C32"/>
                </a:solidFill>
                <a:latin typeface="Aptos"/>
                <a:cs typeface="Arial"/>
              </a:rPr>
              <a:t>método de ventilación artificial con aire espirado (boca a boca) es el más </a:t>
            </a:r>
            <a:endParaRPr sz="1000">
              <a:latin typeface="Arial"/>
              <a:cs typeface="Arial"/>
            </a:endParaRPr>
          </a:p>
          <a:p>
            <a:pPr marL="15748" marR="261410">
              <a:lnSpc>
                <a:spcPts val="1149"/>
              </a:lnSpc>
              <a:spcBef>
                <a:spcPts val="242"/>
              </a:spcBef>
              <a:spcAft>
                <a:spcPts val="300"/>
              </a:spcAft>
            </a:pPr>
            <a:r>
              <a:rPr sz="1200" spc="-3" dirty="0" smtClean="0">
                <a:solidFill>
                  <a:srgbClr val="262C32"/>
                </a:solidFill>
                <a:latin typeface="Aptos"/>
                <a:cs typeface="Arial"/>
              </a:rPr>
              <a:t>sencillo y eficaz.  El aire exhalado tiene una cantidad de oxígeno alrededor </a:t>
            </a:r>
            <a:endParaRPr sz="1000">
              <a:latin typeface="Arial"/>
              <a:cs typeface="Arial"/>
            </a:endParaRPr>
          </a:p>
          <a:p>
            <a:pPr marL="15748" marR="261410">
              <a:lnSpc>
                <a:spcPts val="1149"/>
              </a:lnSpc>
              <a:spcBef>
                <a:spcPts val="242"/>
              </a:spcBef>
              <a:spcAft>
                <a:spcPts val="300"/>
              </a:spcAft>
            </a:pPr>
            <a:r>
              <a:rPr sz="1200" spc="-5" dirty="0" smtClean="0">
                <a:solidFill>
                  <a:srgbClr val="262C32"/>
                </a:solidFill>
                <a:latin typeface="Aptos"/>
                <a:cs typeface="Arial"/>
              </a:rPr>
              <a:t>del  16-18</a:t>
            </a:r>
            <a:r>
              <a:rPr sz="1200" spc="-5" dirty="0" smtClean="0">
                <a:solidFill>
                  <a:srgbClr val="262C32"/>
                </a:solidFill>
                <a:latin typeface="Aptos"/>
                <a:cs typeface="Arial"/>
              </a:rPr>
              <a:t>%, </a:t>
            </a:r>
            <a:r>
              <a:rPr sz="1200" spc="-5" dirty="0" smtClean="0">
                <a:solidFill>
                  <a:srgbClr val="262C32"/>
                </a:solidFill>
                <a:latin typeface="Aptos"/>
                <a:cs typeface="Arial"/>
              </a:rPr>
              <a:t>suficiente para mantener la oxigenación de los órganos</a:t>
            </a:r>
            <a:endParaRPr sz="1000">
              <a:latin typeface="Arial"/>
              <a:cs typeface="Arial"/>
            </a:endParaRPr>
          </a:p>
          <a:p>
            <a:pPr marL="15748" marR="120735" indent="-3048">
              <a:lnSpc>
                <a:spcPts val="1149"/>
              </a:lnSpc>
              <a:spcBef>
                <a:spcPts val="272"/>
              </a:spcBef>
              <a:spcAft>
                <a:spcPts val="300"/>
              </a:spcAft>
            </a:pPr>
            <a:r>
              <a:rPr sz="1200" spc="-6" dirty="0" smtClean="0">
                <a:solidFill>
                  <a:srgbClr val="262C32"/>
                </a:solidFill>
                <a:latin typeface="Aptos"/>
                <a:cs typeface="Arial"/>
              </a:rPr>
              <a:t>vitales durante algunos minutos.  Después de 30 compresiones torácicas</a:t>
            </a:r>
            <a:r>
              <a:rPr sz="1200" spc="-6" dirty="0" smtClean="0">
                <a:solidFill>
                  <a:srgbClr val="262C32"/>
                </a:solidFill>
                <a:latin typeface="Aptos"/>
                <a:cs typeface="Arial"/>
              </a:rPr>
              <a:t>, </a:t>
            </a:r>
            <a:endParaRPr sz="1000">
              <a:latin typeface="Arial"/>
              <a:cs typeface="Arial"/>
            </a:endParaRPr>
          </a:p>
          <a:p>
            <a:pPr marL="15748" marR="120735">
              <a:lnSpc>
                <a:spcPts val="1149"/>
              </a:lnSpc>
              <a:spcBef>
                <a:spcPts val="242"/>
              </a:spcBef>
              <a:spcAft>
                <a:spcPts val="300"/>
              </a:spcAft>
            </a:pPr>
            <a:r>
              <a:rPr sz="1200" spc="0" dirty="0" smtClean="0">
                <a:solidFill>
                  <a:srgbClr val="262C32"/>
                </a:solidFill>
                <a:latin typeface="Aptos"/>
                <a:cs typeface="Arial"/>
              </a:rPr>
              <a:t>abriremos de nuevo la vía aérea utilizando la maniobra FRENTE-MENTON y </a:t>
            </a:r>
            <a:endParaRPr sz="1000">
              <a:latin typeface="Arial"/>
              <a:cs typeface="Arial"/>
            </a:endParaRPr>
          </a:p>
          <a:p>
            <a:pPr marL="15748" marR="120735">
              <a:lnSpc>
                <a:spcPts val="1149"/>
              </a:lnSpc>
              <a:spcBef>
                <a:spcPts val="242"/>
              </a:spcBef>
              <a:spcAft>
                <a:spcPts val="300"/>
              </a:spcAft>
            </a:pPr>
            <a:r>
              <a:rPr sz="1200" spc="-2" dirty="0" smtClean="0">
                <a:solidFill>
                  <a:srgbClr val="262C32"/>
                </a:solidFill>
                <a:latin typeface="Aptos"/>
                <a:cs typeface="Arial"/>
              </a:rPr>
              <a:t>realizaremos una insuflación boca a boca</a:t>
            </a:r>
            <a:r>
              <a:rPr sz="1200" spc="-2" dirty="0" smtClean="0">
                <a:solidFill>
                  <a:srgbClr val="262C32"/>
                </a:solidFill>
                <a:latin typeface="Aptos"/>
                <a:cs typeface="Arial"/>
              </a:rPr>
              <a:t>, </a:t>
            </a:r>
            <a:r>
              <a:rPr sz="1200" spc="-2" dirty="0" smtClean="0">
                <a:solidFill>
                  <a:srgbClr val="262C32"/>
                </a:solidFill>
                <a:latin typeface="Aptos"/>
                <a:cs typeface="Arial"/>
              </a:rPr>
              <a:t>de la siguiente forma:</a:t>
            </a:r>
            <a:endParaRPr sz="1000">
              <a:latin typeface="Arial"/>
              <a:cs typeface="Arial"/>
            </a:endParaRPr>
          </a:p>
          <a:p>
            <a:pPr marL="162051" marR="108883" indent="-137159">
              <a:lnSpc>
                <a:spcPts val="1149"/>
              </a:lnSpc>
              <a:spcBef>
                <a:spcPts val="537"/>
              </a:spcBef>
              <a:spcAft>
                <a:spcPts val="300"/>
              </a:spcAft>
            </a:pPr>
            <a:r>
              <a:rPr sz="1200" spc="-7" dirty="0" smtClean="0">
                <a:solidFill>
                  <a:srgbClr val="262C32"/>
                </a:solidFill>
                <a:latin typeface="Aptos"/>
                <a:cs typeface="Arial"/>
              </a:rPr>
              <a:t>1</a:t>
            </a:r>
            <a:r>
              <a:rPr sz="1200" spc="-7" dirty="0" smtClean="0">
                <a:solidFill>
                  <a:srgbClr val="262C32"/>
                </a:solidFill>
                <a:latin typeface="Aptos"/>
                <a:cs typeface="Arial"/>
              </a:rPr>
              <a:t>. </a:t>
            </a:r>
            <a:r>
              <a:rPr sz="1200" spc="-7" dirty="0" smtClean="0">
                <a:solidFill>
                  <a:srgbClr val="262C32"/>
                </a:solidFill>
                <a:latin typeface="Aptos"/>
                <a:cs typeface="Arial"/>
              </a:rPr>
              <a:t>Tape la nariz de la víctima</a:t>
            </a:r>
            <a:r>
              <a:rPr sz="1200" spc="-7" dirty="0" smtClean="0">
                <a:solidFill>
                  <a:srgbClr val="262C32"/>
                </a:solidFill>
                <a:latin typeface="Aptos"/>
                <a:cs typeface="Arial"/>
              </a:rPr>
              <a:t>, </a:t>
            </a:r>
            <a:r>
              <a:rPr sz="1200" spc="-7" dirty="0" smtClean="0">
                <a:solidFill>
                  <a:srgbClr val="262C32"/>
                </a:solidFill>
                <a:latin typeface="Aptos"/>
                <a:cs typeface="Arial"/>
              </a:rPr>
              <a:t>cerrándola con el  índice y el pulgar y apoyando </a:t>
            </a:r>
            <a:endParaRPr sz="1000">
              <a:latin typeface="Arial"/>
              <a:cs typeface="Arial"/>
            </a:endParaRPr>
          </a:p>
          <a:p>
            <a:pPr marL="162051" marR="108883">
              <a:lnSpc>
                <a:spcPts val="1149"/>
              </a:lnSpc>
              <a:spcBef>
                <a:spcPts val="265"/>
              </a:spcBef>
              <a:spcAft>
                <a:spcPts val="300"/>
              </a:spcAft>
            </a:pPr>
            <a:r>
              <a:rPr sz="1200" spc="-7" dirty="0" smtClean="0">
                <a:solidFill>
                  <a:srgbClr val="262C32"/>
                </a:solidFill>
                <a:latin typeface="Aptos"/>
                <a:cs typeface="Arial"/>
              </a:rPr>
              <a:t>la mano en su frente.</a:t>
            </a:r>
            <a:endParaRPr sz="1000">
              <a:latin typeface="Arial"/>
              <a:cs typeface="Arial"/>
            </a:endParaRPr>
          </a:p>
          <a:p>
            <a:pPr marL="15747" marR="9205">
              <a:lnSpc>
                <a:spcPct val="95825"/>
              </a:lnSpc>
              <a:spcBef>
                <a:spcPts val="535"/>
              </a:spcBef>
              <a:spcAft>
                <a:spcPts val="300"/>
              </a:spcAft>
            </a:pPr>
            <a:r>
              <a:rPr sz="1200" spc="-5" dirty="0" smtClean="0">
                <a:solidFill>
                  <a:srgbClr val="262C32"/>
                </a:solidFill>
                <a:latin typeface="Aptos"/>
                <a:cs typeface="Arial"/>
              </a:rPr>
              <a:t>2</a:t>
            </a:r>
            <a:r>
              <a:rPr sz="1200" spc="-5" dirty="0" smtClean="0">
                <a:solidFill>
                  <a:srgbClr val="262C32"/>
                </a:solidFill>
                <a:latin typeface="Aptos"/>
                <a:cs typeface="Arial"/>
              </a:rPr>
              <a:t>.  </a:t>
            </a:r>
            <a:r>
              <a:rPr sz="1200" spc="-5" dirty="0" smtClean="0">
                <a:solidFill>
                  <a:srgbClr val="262C32"/>
                </a:solidFill>
                <a:latin typeface="Aptos"/>
                <a:cs typeface="Arial"/>
              </a:rPr>
              <a:t>Permita que se abra su boca manteniendo elevada la barbilla de la víctima</a:t>
            </a:r>
            <a:r>
              <a:rPr sz="1200" spc="-5" dirty="0" smtClean="0">
                <a:solidFill>
                  <a:srgbClr val="262C32"/>
                </a:solidFill>
                <a:latin typeface="Aptos"/>
                <a:cs typeface="Arial"/>
              </a:rPr>
              <a:t>.</a:t>
            </a:r>
            <a:endParaRPr sz="1000">
              <a:latin typeface="Arial"/>
              <a:cs typeface="Arial"/>
            </a:endParaRPr>
          </a:p>
          <a:p>
            <a:pPr marL="159004" marR="332350" indent="-143256">
              <a:lnSpc>
                <a:spcPts val="1149"/>
              </a:lnSpc>
              <a:spcBef>
                <a:spcPts val="530"/>
              </a:spcBef>
              <a:spcAft>
                <a:spcPts val="300"/>
              </a:spcAft>
            </a:pPr>
            <a:r>
              <a:rPr sz="1200" spc="-6" dirty="0" smtClean="0">
                <a:solidFill>
                  <a:srgbClr val="262C32"/>
                </a:solidFill>
                <a:latin typeface="Aptos"/>
                <a:cs typeface="Arial"/>
              </a:rPr>
              <a:t>3</a:t>
            </a:r>
            <a:r>
              <a:rPr sz="1200" spc="-6" dirty="0" smtClean="0">
                <a:solidFill>
                  <a:srgbClr val="262C32"/>
                </a:solidFill>
                <a:latin typeface="Aptos"/>
                <a:cs typeface="Arial"/>
              </a:rPr>
              <a:t>.  </a:t>
            </a:r>
            <a:r>
              <a:rPr sz="1200" spc="-6" dirty="0" smtClean="0">
                <a:solidFill>
                  <a:srgbClr val="262C32"/>
                </a:solidFill>
                <a:latin typeface="Aptos"/>
                <a:cs typeface="Arial"/>
              </a:rPr>
              <a:t>Inspire una vez y coloque los labios alrededor de la boca de la víc</a:t>
            </a:r>
            <a:r>
              <a:rPr sz="1200" spc="-6" dirty="0" smtClean="0">
                <a:solidFill>
                  <a:srgbClr val="262C32"/>
                </a:solidFill>
                <a:latin typeface="Aptos"/>
                <a:cs typeface="Arial"/>
              </a:rPr>
              <a:t>t</a:t>
            </a:r>
            <a:r>
              <a:rPr sz="1200" spc="-6" dirty="0" smtClean="0">
                <a:solidFill>
                  <a:srgbClr val="262C32"/>
                </a:solidFill>
                <a:latin typeface="Aptos"/>
                <a:cs typeface="Arial"/>
              </a:rPr>
              <a:t>ima</a:t>
            </a:r>
            <a:r>
              <a:rPr sz="1200" spc="-6" dirty="0" smtClean="0">
                <a:solidFill>
                  <a:srgbClr val="262C32"/>
                </a:solidFill>
                <a:latin typeface="Aptos"/>
                <a:cs typeface="Arial"/>
              </a:rPr>
              <a:t>, </a:t>
            </a:r>
            <a:endParaRPr sz="1000">
              <a:latin typeface="Arial"/>
              <a:cs typeface="Arial"/>
            </a:endParaRPr>
          </a:p>
          <a:p>
            <a:pPr marL="159004" marR="332350">
              <a:lnSpc>
                <a:spcPts val="1149"/>
              </a:lnSpc>
              <a:spcBef>
                <a:spcPts val="242"/>
              </a:spcBef>
              <a:spcAft>
                <a:spcPts val="300"/>
              </a:spcAft>
            </a:pPr>
            <a:r>
              <a:rPr sz="1200" spc="-3" dirty="0" smtClean="0">
                <a:solidFill>
                  <a:srgbClr val="262C32"/>
                </a:solidFill>
                <a:latin typeface="Aptos"/>
                <a:cs typeface="Arial"/>
              </a:rPr>
              <a:t>sellándolos para evitar fugas de aire.</a:t>
            </a:r>
            <a:endParaRPr sz="1000">
              <a:latin typeface="Arial"/>
              <a:cs typeface="Arial"/>
            </a:endParaRPr>
          </a:p>
          <a:p>
            <a:pPr marL="159004" indent="-146303">
              <a:lnSpc>
                <a:spcPts val="1149"/>
              </a:lnSpc>
              <a:spcBef>
                <a:spcPts val="537"/>
              </a:spcBef>
              <a:spcAft>
                <a:spcPts val="300"/>
              </a:spcAft>
            </a:pPr>
            <a:r>
              <a:rPr sz="1200" spc="-7" dirty="0" smtClean="0">
                <a:solidFill>
                  <a:srgbClr val="262C32"/>
                </a:solidFill>
                <a:latin typeface="Aptos"/>
                <a:cs typeface="Arial"/>
              </a:rPr>
              <a:t>4</a:t>
            </a:r>
            <a:r>
              <a:rPr sz="1200" spc="-7" dirty="0" smtClean="0">
                <a:solidFill>
                  <a:srgbClr val="262C32"/>
                </a:solidFill>
                <a:latin typeface="Aptos"/>
                <a:cs typeface="Arial"/>
              </a:rPr>
              <a:t>.  </a:t>
            </a:r>
            <a:r>
              <a:rPr sz="1200" spc="-7" dirty="0" smtClean="0">
                <a:solidFill>
                  <a:srgbClr val="262C32"/>
                </a:solidFill>
                <a:latin typeface="Aptos"/>
                <a:cs typeface="Arial"/>
              </a:rPr>
              <a:t>Insufle el aire en la boca de la víctima a un ritmo constante</a:t>
            </a:r>
            <a:r>
              <a:rPr sz="1200" spc="-7" dirty="0" smtClean="0">
                <a:solidFill>
                  <a:srgbClr val="262C32"/>
                </a:solidFill>
                <a:latin typeface="Aptos"/>
                <a:cs typeface="Arial"/>
              </a:rPr>
              <a:t>,  </a:t>
            </a:r>
            <a:r>
              <a:rPr sz="1200" spc="-7" dirty="0" smtClean="0">
                <a:solidFill>
                  <a:srgbClr val="262C32"/>
                </a:solidFill>
                <a:latin typeface="Aptos"/>
                <a:cs typeface="Arial"/>
              </a:rPr>
              <a:t>mientras </a:t>
            </a:r>
            <a:endParaRPr sz="1000">
              <a:latin typeface="Arial"/>
              <a:cs typeface="Arial"/>
            </a:endParaRPr>
          </a:p>
          <a:p>
            <a:pPr marL="159004">
              <a:lnSpc>
                <a:spcPts val="1178"/>
              </a:lnSpc>
              <a:spcBef>
                <a:spcPts val="254"/>
              </a:spcBef>
              <a:spcAft>
                <a:spcPts val="300"/>
              </a:spcAft>
            </a:pPr>
            <a:r>
              <a:rPr sz="1200" b="1" spc="-5" dirty="0" smtClean="0">
                <a:solidFill>
                  <a:srgbClr val="262C32"/>
                </a:solidFill>
                <a:latin typeface="Aptos"/>
                <a:cs typeface="Arial"/>
              </a:rPr>
              <a:t>observa </a:t>
            </a:r>
            <a:r>
              <a:rPr sz="1200" spc="-5" dirty="0" smtClean="0">
                <a:solidFill>
                  <a:srgbClr val="262C32"/>
                </a:solidFill>
                <a:latin typeface="Aptos"/>
                <a:cs typeface="Arial"/>
              </a:rPr>
              <a:t>si se eleva el pecho.  La insuflación ha de durar aproximadamente </a:t>
            </a:r>
            <a:endParaRPr sz="1000">
              <a:latin typeface="Arial"/>
              <a:cs typeface="Arial"/>
            </a:endParaRPr>
          </a:p>
          <a:p>
            <a:pPr marL="159004">
              <a:lnSpc>
                <a:spcPts val="1149"/>
              </a:lnSpc>
              <a:spcBef>
                <a:spcPts val="260"/>
              </a:spcBef>
              <a:spcAft>
                <a:spcPts val="300"/>
              </a:spcAft>
            </a:pPr>
            <a:r>
              <a:rPr sz="1200" spc="-2" dirty="0" smtClean="0">
                <a:solidFill>
                  <a:srgbClr val="262C32"/>
                </a:solidFill>
                <a:latin typeface="Aptos"/>
                <a:cs typeface="Arial"/>
              </a:rPr>
              <a:t>un segundo</a:t>
            </a:r>
            <a:r>
              <a:rPr sz="1200" spc="-2" dirty="0" smtClean="0">
                <a:solidFill>
                  <a:srgbClr val="262C32"/>
                </a:solidFill>
                <a:latin typeface="Aptos"/>
                <a:cs typeface="Arial"/>
              </a:rPr>
              <a:t>; </a:t>
            </a:r>
            <a:r>
              <a:rPr sz="1200" spc="-2" dirty="0" smtClean="0">
                <a:solidFill>
                  <a:srgbClr val="262C32"/>
                </a:solidFill>
                <a:latin typeface="Aptos"/>
                <a:cs typeface="Arial"/>
              </a:rPr>
              <a:t>de esta manera se realiza una ventilación boca a boca efectiva.</a:t>
            </a:r>
            <a:endParaRPr sz="1000">
              <a:latin typeface="Arial"/>
              <a:cs typeface="Arial"/>
            </a:endParaRPr>
          </a:p>
          <a:p>
            <a:pPr marL="159003" marR="23539" indent="-143255">
              <a:lnSpc>
                <a:spcPts val="1149"/>
              </a:lnSpc>
              <a:spcBef>
                <a:spcPts val="534"/>
              </a:spcBef>
              <a:spcAft>
                <a:spcPts val="300"/>
              </a:spcAft>
            </a:pPr>
            <a:r>
              <a:rPr sz="1200" spc="-7" dirty="0" smtClean="0">
                <a:solidFill>
                  <a:srgbClr val="262C32"/>
                </a:solidFill>
                <a:latin typeface="Aptos"/>
                <a:cs typeface="Arial"/>
              </a:rPr>
              <a:t>5</a:t>
            </a:r>
            <a:r>
              <a:rPr sz="1200" spc="-7" dirty="0" smtClean="0">
                <a:solidFill>
                  <a:srgbClr val="262C32"/>
                </a:solidFill>
                <a:latin typeface="Aptos"/>
                <a:cs typeface="Arial"/>
              </a:rPr>
              <a:t>.  </a:t>
            </a:r>
            <a:r>
              <a:rPr sz="1200" spc="-7" dirty="0" smtClean="0">
                <a:solidFill>
                  <a:srgbClr val="262C32"/>
                </a:solidFill>
                <a:latin typeface="Aptos"/>
                <a:cs typeface="Arial"/>
              </a:rPr>
              <a:t>Manteniendo la vía aérea abierta</a:t>
            </a:r>
            <a:r>
              <a:rPr sz="1200" spc="-7" dirty="0" smtClean="0">
                <a:solidFill>
                  <a:srgbClr val="262C32"/>
                </a:solidFill>
                <a:latin typeface="Aptos"/>
                <a:cs typeface="Arial"/>
              </a:rPr>
              <a:t>, </a:t>
            </a:r>
            <a:r>
              <a:rPr sz="1200" spc="-7" dirty="0" smtClean="0">
                <a:solidFill>
                  <a:srgbClr val="262C32"/>
                </a:solidFill>
                <a:latin typeface="Aptos"/>
                <a:cs typeface="Arial"/>
              </a:rPr>
              <a:t>destape la nariz</a:t>
            </a:r>
            <a:r>
              <a:rPr sz="1200" spc="-7" dirty="0" smtClean="0">
                <a:solidFill>
                  <a:srgbClr val="262C32"/>
                </a:solidFill>
                <a:latin typeface="Aptos"/>
                <a:cs typeface="Arial"/>
              </a:rPr>
              <a:t>,  </a:t>
            </a:r>
            <a:r>
              <a:rPr sz="1200" spc="-7" dirty="0" smtClean="0">
                <a:solidFill>
                  <a:srgbClr val="262C32"/>
                </a:solidFill>
                <a:latin typeface="Aptos"/>
                <a:cs typeface="Arial"/>
              </a:rPr>
              <a:t>retire su boca de la de la </a:t>
            </a:r>
            <a:endParaRPr sz="1000">
              <a:latin typeface="Arial"/>
              <a:cs typeface="Arial"/>
            </a:endParaRPr>
          </a:p>
          <a:p>
            <a:pPr marL="159003" marR="23539">
              <a:lnSpc>
                <a:spcPts val="1149"/>
              </a:lnSpc>
              <a:spcBef>
                <a:spcPts val="242"/>
              </a:spcBef>
              <a:spcAft>
                <a:spcPts val="300"/>
              </a:spcAft>
            </a:pPr>
            <a:r>
              <a:rPr sz="1200" spc="-2" dirty="0" smtClean="0">
                <a:solidFill>
                  <a:srgbClr val="262C32"/>
                </a:solidFill>
                <a:latin typeface="Aptos"/>
                <a:cs typeface="Arial"/>
              </a:rPr>
              <a:t>víctima y observe si el tórax desciende al espirar el aire.</a:t>
            </a:r>
            <a:endParaRPr sz="1000">
              <a:latin typeface="Arial"/>
              <a:cs typeface="Arial"/>
            </a:endParaRPr>
          </a:p>
          <a:p>
            <a:pPr marL="15747" marR="9205">
              <a:lnSpc>
                <a:spcPct val="95825"/>
              </a:lnSpc>
              <a:spcBef>
                <a:spcPts val="537"/>
              </a:spcBef>
              <a:spcAft>
                <a:spcPts val="300"/>
              </a:spcAft>
            </a:pPr>
            <a:r>
              <a:rPr sz="1200" spc="-6" dirty="0" smtClean="0">
                <a:solidFill>
                  <a:srgbClr val="262C32"/>
                </a:solidFill>
                <a:latin typeface="Aptos"/>
                <a:cs typeface="Arial"/>
              </a:rPr>
              <a:t>6</a:t>
            </a:r>
            <a:r>
              <a:rPr sz="1200" spc="-6" dirty="0" smtClean="0">
                <a:solidFill>
                  <a:srgbClr val="262C32"/>
                </a:solidFill>
                <a:latin typeface="Aptos"/>
                <a:cs typeface="Arial"/>
              </a:rPr>
              <a:t>.  </a:t>
            </a:r>
            <a:r>
              <a:rPr sz="1200" spc="-6" dirty="0" smtClean="0">
                <a:solidFill>
                  <a:srgbClr val="262C32"/>
                </a:solidFill>
                <a:latin typeface="Aptos"/>
                <a:cs typeface="Arial"/>
              </a:rPr>
              <a:t>Inspire normalmente e insufle en la boca de la víctima otra vez.</a:t>
            </a:r>
            <a:endParaRPr sz="10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spc="-63" dirty="0" smtClean="0">
                <a:solidFill>
                  <a:srgbClr val="231F21"/>
                </a:solidFill>
                <a:latin typeface="Times New Roman"/>
                <a:cs typeface="Times New Roman"/>
              </a:rPr>
              <a:t>2</a:t>
            </a:r>
            <a:r>
              <a:rPr sz="600" spc="-63" dirty="0" smtClean="0">
                <a:solidFill>
                  <a:srgbClr val="342F31"/>
                </a:solidFill>
                <a:latin typeface="Times New Roman"/>
                <a:cs typeface="Times New Roman"/>
              </a:rPr>
              <a:t>8</a:t>
            </a:r>
            <a:endParaRPr sz="600">
              <a:latin typeface="Times New Roman"/>
              <a:cs typeface="Times New Roman"/>
            </a:endParaRPr>
          </a:p>
        </p:txBody>
      </p:sp>
      <p:pic>
        <p:nvPicPr>
          <p:cNvPr id="6" name="Picture 5"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083609" y="1353526"/>
            <a:ext cx="7429068" cy="2106168"/>
          </a:xfrm>
          <a:prstGeom prst="rect">
            <a:avLst/>
          </a:prstGeom>
        </p:spPr>
        <p:txBody>
          <a:bodyPr wrap="square" lIns="0" tIns="7111" rIns="0" bIns="0" rtlCol="0">
            <a:noAutofit/>
          </a:bodyPr>
          <a:lstStyle/>
          <a:p>
            <a:pPr marL="12700" marR="9205">
              <a:lnSpc>
                <a:spcPts val="1120"/>
              </a:lnSpc>
              <a:spcAft>
                <a:spcPts val="300"/>
              </a:spcAft>
            </a:pPr>
            <a:r>
              <a:rPr sz="1200" spc="-3" dirty="0" smtClean="0">
                <a:solidFill>
                  <a:srgbClr val="262C32"/>
                </a:solidFill>
                <a:latin typeface="Aptos"/>
                <a:cs typeface="Arial"/>
              </a:rPr>
              <a:t>Si la ventilación boca a boca inicial no hace que el  pecho de la víctima se</a:t>
            </a:r>
            <a:endParaRPr sz="1000">
              <a:latin typeface="Arial"/>
              <a:cs typeface="Arial"/>
            </a:endParaRPr>
          </a:p>
          <a:p>
            <a:pPr marL="12700" marR="9205">
              <a:lnSpc>
                <a:spcPct val="95825"/>
              </a:lnSpc>
              <a:spcBef>
                <a:spcPts val="209"/>
              </a:spcBef>
              <a:spcAft>
                <a:spcPts val="300"/>
              </a:spcAft>
            </a:pPr>
            <a:r>
              <a:rPr sz="1200" spc="-2" dirty="0" smtClean="0">
                <a:solidFill>
                  <a:srgbClr val="262C32"/>
                </a:solidFill>
                <a:latin typeface="Aptos"/>
                <a:cs typeface="Arial"/>
              </a:rPr>
              <a:t>eleve como en la respiración normal, antes de intentarlo otra vez</a:t>
            </a:r>
            <a:r>
              <a:rPr sz="1200" spc="-2" dirty="0" smtClean="0">
                <a:solidFill>
                  <a:srgbClr val="262C32"/>
                </a:solidFill>
                <a:latin typeface="Aptos"/>
                <a:cs typeface="Arial"/>
              </a:rPr>
              <a:t>:</a:t>
            </a:r>
            <a:endParaRPr sz="1000">
              <a:latin typeface="Arial"/>
              <a:cs typeface="Arial"/>
            </a:endParaRPr>
          </a:p>
          <a:p>
            <a:pPr marL="12700" marR="9205">
              <a:lnSpc>
                <a:spcPct val="95825"/>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Vuelva a comprobar que su barbilla está elevada y su cabeza en extensión</a:t>
            </a:r>
            <a:endParaRPr sz="1000">
              <a:latin typeface="Arial"/>
              <a:cs typeface="Arial"/>
            </a:endParaRPr>
          </a:p>
          <a:p>
            <a:pPr marL="15748" marR="9205">
              <a:lnSpc>
                <a:spcPct val="95825"/>
              </a:lnSpc>
              <a:spcBef>
                <a:spcPts val="240"/>
              </a:spcBef>
              <a:spcAft>
                <a:spcPts val="300"/>
              </a:spcAft>
            </a:pPr>
            <a:r>
              <a:rPr sz="1200" spc="-6" dirty="0" smtClean="0">
                <a:solidFill>
                  <a:srgbClr val="262C32"/>
                </a:solidFill>
                <a:latin typeface="Aptos"/>
                <a:cs typeface="Arial"/>
              </a:rPr>
              <a:t>(maniobra frente-mentón).</a:t>
            </a:r>
            <a:endParaRPr sz="1000">
              <a:latin typeface="Arial"/>
              <a:cs typeface="Arial"/>
            </a:endParaRPr>
          </a:p>
          <a:p>
            <a:pPr marL="119380" marR="307102" indent="-106680">
              <a:lnSpc>
                <a:spcPts val="1178"/>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Compruebe </a:t>
            </a:r>
            <a:r>
              <a:rPr sz="1200" b="1" spc="0" dirty="0" smtClean="0">
                <a:solidFill>
                  <a:srgbClr val="262C32"/>
                </a:solidFill>
                <a:latin typeface="Aptos"/>
                <a:cs typeface="Arial"/>
              </a:rPr>
              <a:t>visualmente </a:t>
            </a:r>
            <a:r>
              <a:rPr sz="1200" spc="0" dirty="0" smtClean="0">
                <a:solidFill>
                  <a:srgbClr val="262C32"/>
                </a:solidFill>
                <a:latin typeface="Aptos"/>
                <a:cs typeface="Arial"/>
              </a:rPr>
              <a:t>que no hay nada en la boca de la víctima que </a:t>
            </a:r>
            <a:endParaRPr sz="1000">
              <a:latin typeface="Arial"/>
              <a:cs typeface="Arial"/>
            </a:endParaRPr>
          </a:p>
          <a:p>
            <a:pPr marL="119380" marR="307102">
              <a:lnSpc>
                <a:spcPts val="1149"/>
              </a:lnSpc>
              <a:spcBef>
                <a:spcPts val="248"/>
              </a:spcBef>
              <a:spcAft>
                <a:spcPts val="300"/>
              </a:spcAft>
            </a:pPr>
            <a:r>
              <a:rPr sz="1200" spc="-5" dirty="0" smtClean="0">
                <a:solidFill>
                  <a:srgbClr val="262C32"/>
                </a:solidFill>
                <a:latin typeface="Aptos"/>
                <a:cs typeface="Arial"/>
              </a:rPr>
              <a:t>obstruya su ventilación.</a:t>
            </a:r>
            <a:endParaRPr sz="1000">
              <a:latin typeface="Arial"/>
              <a:cs typeface="Arial"/>
            </a:endParaRPr>
          </a:p>
          <a:p>
            <a:pPr marL="119380" indent="-106679">
              <a:lnSpc>
                <a:spcPts val="1178"/>
              </a:lnSpc>
              <a:spcBef>
                <a:spcPts val="557"/>
              </a:spcBef>
              <a:spcAft>
                <a:spcPts val="300"/>
              </a:spcAft>
            </a:pPr>
            <a:r>
              <a:rPr sz="1200" b="1" spc="-76" dirty="0" smtClean="0">
                <a:solidFill>
                  <a:srgbClr val="262C32"/>
                </a:solidFill>
                <a:latin typeface="Aptos"/>
                <a:cs typeface="Arial"/>
              </a:rPr>
              <a:t>•</a:t>
            </a:r>
            <a:r>
              <a:rPr sz="1200" b="1" spc="119" dirty="0" smtClean="0">
                <a:solidFill>
                  <a:srgbClr val="262C32"/>
                </a:solidFill>
                <a:latin typeface="Aptos"/>
                <a:cs typeface="Arial"/>
              </a:rPr>
              <a:t> </a:t>
            </a:r>
            <a:r>
              <a:rPr sz="1200" b="1" spc="-25" dirty="0" smtClean="0">
                <a:solidFill>
                  <a:srgbClr val="262C32"/>
                </a:solidFill>
                <a:latin typeface="Aptos"/>
                <a:cs typeface="Arial"/>
              </a:rPr>
              <a:t>H</a:t>
            </a:r>
            <a:r>
              <a:rPr sz="1200" b="1" spc="-19" dirty="0" smtClean="0">
                <a:solidFill>
                  <a:srgbClr val="262C32"/>
                </a:solidFill>
                <a:latin typeface="Aptos"/>
                <a:cs typeface="Arial"/>
              </a:rPr>
              <a:t>ag</a:t>
            </a:r>
            <a:r>
              <a:rPr sz="1200" b="1" spc="0" dirty="0" smtClean="0">
                <a:solidFill>
                  <a:srgbClr val="262C32"/>
                </a:solidFill>
                <a:latin typeface="Aptos"/>
                <a:cs typeface="Arial"/>
              </a:rPr>
              <a:t>a</a:t>
            </a:r>
            <a:r>
              <a:rPr sz="1200" b="1" spc="13" dirty="0" smtClean="0">
                <a:solidFill>
                  <a:srgbClr val="262C32"/>
                </a:solidFill>
                <a:latin typeface="Aptos"/>
                <a:cs typeface="Arial"/>
              </a:rPr>
              <a:t> </a:t>
            </a:r>
            <a:r>
              <a:rPr sz="1200" b="1" spc="-14" dirty="0" smtClean="0">
                <a:solidFill>
                  <a:srgbClr val="262C32"/>
                </a:solidFill>
                <a:latin typeface="Aptos"/>
                <a:cs typeface="Arial"/>
              </a:rPr>
              <a:t>s</a:t>
            </a:r>
            <a:r>
              <a:rPr sz="1200" b="1" spc="-25" dirty="0" smtClean="0">
                <a:solidFill>
                  <a:srgbClr val="262C32"/>
                </a:solidFill>
                <a:latin typeface="Aptos"/>
                <a:cs typeface="Arial"/>
              </a:rPr>
              <a:t>o</a:t>
            </a:r>
            <a:r>
              <a:rPr sz="1200" b="1" spc="-9" dirty="0" smtClean="0">
                <a:solidFill>
                  <a:srgbClr val="262C32"/>
                </a:solidFill>
                <a:latin typeface="Aptos"/>
                <a:cs typeface="Arial"/>
              </a:rPr>
              <a:t>l</a:t>
            </a:r>
            <a:r>
              <a:rPr sz="1200" b="1" spc="0" dirty="0" smtClean="0">
                <a:solidFill>
                  <a:srgbClr val="262C32"/>
                </a:solidFill>
                <a:latin typeface="Aptos"/>
                <a:cs typeface="Arial"/>
              </a:rPr>
              <a:t>o</a:t>
            </a:r>
            <a:r>
              <a:rPr sz="1200" b="1" spc="69" dirty="0" smtClean="0">
                <a:solidFill>
                  <a:srgbClr val="262C32"/>
                </a:solidFill>
                <a:latin typeface="Aptos"/>
                <a:cs typeface="Arial"/>
              </a:rPr>
              <a:t> </a:t>
            </a:r>
            <a:r>
              <a:rPr sz="1200" b="1" spc="-19" dirty="0" smtClean="0">
                <a:solidFill>
                  <a:srgbClr val="262C32"/>
                </a:solidFill>
                <a:latin typeface="Aptos"/>
                <a:cs typeface="Arial"/>
              </a:rPr>
              <a:t>d</a:t>
            </a:r>
            <a:r>
              <a:rPr sz="1200" b="1" spc="-25" dirty="0" smtClean="0">
                <a:solidFill>
                  <a:srgbClr val="262C32"/>
                </a:solidFill>
                <a:latin typeface="Aptos"/>
                <a:cs typeface="Arial"/>
              </a:rPr>
              <a:t>o</a:t>
            </a:r>
            <a:r>
              <a:rPr sz="1200" b="1" spc="0" dirty="0" smtClean="0">
                <a:solidFill>
                  <a:srgbClr val="262C32"/>
                </a:solidFill>
                <a:latin typeface="Aptos"/>
                <a:cs typeface="Arial"/>
              </a:rPr>
              <a:t>s</a:t>
            </a:r>
            <a:r>
              <a:rPr sz="1200" b="1" spc="56" dirty="0" smtClean="0">
                <a:solidFill>
                  <a:srgbClr val="262C32"/>
                </a:solidFill>
                <a:latin typeface="Aptos"/>
                <a:cs typeface="Arial"/>
              </a:rPr>
              <a:t> </a:t>
            </a:r>
            <a:r>
              <a:rPr sz="1200" spc="-53" dirty="0" smtClean="0">
                <a:solidFill>
                  <a:srgbClr val="262C32"/>
                </a:solidFill>
                <a:latin typeface="Aptos"/>
                <a:cs typeface="Arial"/>
              </a:rPr>
              <a:t>i</a:t>
            </a:r>
            <a:r>
              <a:rPr sz="1200" spc="-26" dirty="0" smtClean="0">
                <a:solidFill>
                  <a:srgbClr val="262C32"/>
                </a:solidFill>
                <a:latin typeface="Aptos"/>
                <a:cs typeface="Arial"/>
              </a:rPr>
              <a:t>n</a:t>
            </a:r>
            <a:r>
              <a:rPr sz="1200" spc="30" dirty="0" smtClean="0">
                <a:solidFill>
                  <a:srgbClr val="262C32"/>
                </a:solidFill>
                <a:latin typeface="Aptos"/>
                <a:cs typeface="Arial"/>
              </a:rPr>
              <a:t>s</a:t>
            </a:r>
            <a:r>
              <a:rPr sz="1200" spc="-53" dirty="0" smtClean="0">
                <a:solidFill>
                  <a:srgbClr val="262C32"/>
                </a:solidFill>
                <a:latin typeface="Aptos"/>
                <a:cs typeface="Arial"/>
              </a:rPr>
              <a:t>u</a:t>
            </a:r>
            <a:r>
              <a:rPr sz="1200" spc="81" dirty="0" smtClean="0">
                <a:solidFill>
                  <a:srgbClr val="262C32"/>
                </a:solidFill>
                <a:latin typeface="Aptos"/>
                <a:cs typeface="Arial"/>
              </a:rPr>
              <a:t>f</a:t>
            </a:r>
            <a:r>
              <a:rPr sz="1200" spc="-53" dirty="0" smtClean="0">
                <a:solidFill>
                  <a:srgbClr val="262C32"/>
                </a:solidFill>
                <a:latin typeface="Aptos"/>
                <a:cs typeface="Arial"/>
              </a:rPr>
              <a:t>l</a:t>
            </a:r>
            <a:r>
              <a:rPr sz="1200" spc="18" dirty="0" smtClean="0">
                <a:solidFill>
                  <a:srgbClr val="262C32"/>
                </a:solidFill>
                <a:latin typeface="Aptos"/>
                <a:cs typeface="Arial"/>
              </a:rPr>
              <a:t>a</a:t>
            </a:r>
            <a:r>
              <a:rPr sz="1200" spc="5" dirty="0" smtClean="0">
                <a:solidFill>
                  <a:srgbClr val="262C32"/>
                </a:solidFill>
                <a:latin typeface="Aptos"/>
                <a:cs typeface="Arial"/>
              </a:rPr>
              <a:t>c</a:t>
            </a:r>
            <a:r>
              <a:rPr sz="1200" spc="-32" dirty="0" smtClean="0">
                <a:solidFill>
                  <a:srgbClr val="262C32"/>
                </a:solidFill>
                <a:latin typeface="Aptos"/>
                <a:cs typeface="Arial"/>
              </a:rPr>
              <a:t>i</a:t>
            </a:r>
            <a:r>
              <a:rPr sz="1200" spc="40" dirty="0" smtClean="0">
                <a:solidFill>
                  <a:srgbClr val="262C32"/>
                </a:solidFill>
                <a:latin typeface="Aptos"/>
                <a:cs typeface="Arial"/>
              </a:rPr>
              <a:t>o</a:t>
            </a:r>
            <a:r>
              <a:rPr sz="1200" spc="-26" dirty="0" smtClean="0">
                <a:solidFill>
                  <a:srgbClr val="262C32"/>
                </a:solidFill>
                <a:latin typeface="Aptos"/>
                <a:cs typeface="Arial"/>
              </a:rPr>
              <a:t>n</a:t>
            </a:r>
            <a:r>
              <a:rPr sz="1200" spc="-3" dirty="0" smtClean="0">
                <a:solidFill>
                  <a:srgbClr val="262C32"/>
                </a:solidFill>
                <a:latin typeface="Aptos"/>
                <a:cs typeface="Arial"/>
              </a:rPr>
              <a:t>e</a:t>
            </a:r>
            <a:r>
              <a:rPr sz="1200" spc="0" dirty="0" smtClean="0">
                <a:solidFill>
                  <a:srgbClr val="262C32"/>
                </a:solidFill>
                <a:latin typeface="Aptos"/>
                <a:cs typeface="Arial"/>
              </a:rPr>
              <a:t>s</a:t>
            </a:r>
            <a:r>
              <a:rPr sz="1200" spc="64" dirty="0" smtClean="0">
                <a:solidFill>
                  <a:srgbClr val="262C32"/>
                </a:solidFill>
                <a:latin typeface="Aptos"/>
                <a:cs typeface="Arial"/>
              </a:rPr>
              <a:t> </a:t>
            </a:r>
            <a:r>
              <a:rPr sz="1200" spc="-19" dirty="0" smtClean="0">
                <a:solidFill>
                  <a:srgbClr val="262C32"/>
                </a:solidFill>
                <a:latin typeface="Aptos"/>
                <a:cs typeface="Arial"/>
              </a:rPr>
              <a:t>c</a:t>
            </a:r>
            <a:r>
              <a:rPr sz="1200" spc="-14" dirty="0" smtClean="0">
                <a:solidFill>
                  <a:srgbClr val="262C32"/>
                </a:solidFill>
                <a:latin typeface="Aptos"/>
                <a:cs typeface="Arial"/>
              </a:rPr>
              <a:t>a</a:t>
            </a:r>
            <a:r>
              <a:rPr sz="1200" spc="-19" dirty="0" smtClean="0">
                <a:solidFill>
                  <a:srgbClr val="262C32"/>
                </a:solidFill>
                <a:latin typeface="Aptos"/>
                <a:cs typeface="Arial"/>
              </a:rPr>
              <a:t>d</a:t>
            </a:r>
            <a:r>
              <a:rPr sz="1200" spc="0" dirty="0" smtClean="0">
                <a:solidFill>
                  <a:srgbClr val="262C32"/>
                </a:solidFill>
                <a:latin typeface="Aptos"/>
                <a:cs typeface="Arial"/>
              </a:rPr>
              <a:t>a</a:t>
            </a:r>
            <a:r>
              <a:rPr sz="1200" spc="34" dirty="0" smtClean="0">
                <a:solidFill>
                  <a:srgbClr val="262C32"/>
                </a:solidFill>
                <a:latin typeface="Aptos"/>
                <a:cs typeface="Arial"/>
              </a:rPr>
              <a:t> </a:t>
            </a:r>
            <a:r>
              <a:rPr sz="1200" spc="-19" dirty="0" smtClean="0">
                <a:solidFill>
                  <a:srgbClr val="262C32"/>
                </a:solidFill>
                <a:latin typeface="Aptos"/>
                <a:cs typeface="Arial"/>
              </a:rPr>
              <a:t>v</a:t>
            </a:r>
            <a:r>
              <a:rPr sz="1200" spc="-26" dirty="0" smtClean="0">
                <a:solidFill>
                  <a:srgbClr val="262C32"/>
                </a:solidFill>
                <a:latin typeface="Aptos"/>
                <a:cs typeface="Arial"/>
              </a:rPr>
              <a:t>e</a:t>
            </a:r>
            <a:r>
              <a:rPr sz="1200" spc="50" dirty="0" smtClean="0">
                <a:solidFill>
                  <a:srgbClr val="262C32"/>
                </a:solidFill>
                <a:latin typeface="Aptos"/>
                <a:cs typeface="Arial"/>
              </a:rPr>
              <a:t>z</a:t>
            </a:r>
            <a:r>
              <a:rPr sz="1200" spc="-102" dirty="0" smtClean="0">
                <a:solidFill>
                  <a:srgbClr val="262C32"/>
                </a:solidFill>
                <a:latin typeface="Aptos"/>
                <a:cs typeface="Arial"/>
              </a:rPr>
              <a:t>,</a:t>
            </a:r>
            <a:r>
              <a:rPr sz="1200" spc="125" dirty="0" smtClean="0">
                <a:solidFill>
                  <a:srgbClr val="262C32"/>
                </a:solidFill>
                <a:latin typeface="Aptos"/>
                <a:cs typeface="Arial"/>
              </a:rPr>
              <a:t> </a:t>
            </a:r>
            <a:r>
              <a:rPr sz="1200" spc="-14" dirty="0" smtClean="0">
                <a:solidFill>
                  <a:srgbClr val="262C32"/>
                </a:solidFill>
                <a:latin typeface="Aptos"/>
                <a:cs typeface="Arial"/>
              </a:rPr>
              <a:t>n</a:t>
            </a:r>
            <a:r>
              <a:rPr sz="1200" spc="0" dirty="0" smtClean="0">
                <a:solidFill>
                  <a:srgbClr val="262C32"/>
                </a:solidFill>
                <a:latin typeface="Aptos"/>
                <a:cs typeface="Arial"/>
              </a:rPr>
              <a:t>o</a:t>
            </a:r>
            <a:r>
              <a:rPr sz="1200" spc="17" dirty="0" smtClean="0">
                <a:solidFill>
                  <a:srgbClr val="262C32"/>
                </a:solidFill>
                <a:latin typeface="Aptos"/>
                <a:cs typeface="Arial"/>
              </a:rPr>
              <a:t> </a:t>
            </a:r>
            <a:r>
              <a:rPr sz="1200" spc="-78" dirty="0" smtClean="0">
                <a:solidFill>
                  <a:srgbClr val="262C32"/>
                </a:solidFill>
                <a:latin typeface="Aptos"/>
                <a:cs typeface="Arial"/>
              </a:rPr>
              <a:t>i</a:t>
            </a:r>
            <a:r>
              <a:rPr sz="1200" spc="-3" dirty="0" smtClean="0">
                <a:solidFill>
                  <a:srgbClr val="262C32"/>
                </a:solidFill>
                <a:latin typeface="Aptos"/>
                <a:cs typeface="Arial"/>
              </a:rPr>
              <a:t>n</a:t>
            </a:r>
            <a:r>
              <a:rPr sz="1200" spc="37" dirty="0" smtClean="0">
                <a:solidFill>
                  <a:srgbClr val="262C32"/>
                </a:solidFill>
                <a:latin typeface="Aptos"/>
                <a:cs typeface="Arial"/>
              </a:rPr>
              <a:t>t</a:t>
            </a:r>
            <a:r>
              <a:rPr sz="1200" spc="-3" dirty="0" smtClean="0">
                <a:solidFill>
                  <a:srgbClr val="262C32"/>
                </a:solidFill>
                <a:latin typeface="Aptos"/>
                <a:cs typeface="Arial"/>
              </a:rPr>
              <a:t>e</a:t>
            </a:r>
            <a:r>
              <a:rPr sz="1200" spc="-53" dirty="0" smtClean="0">
                <a:solidFill>
                  <a:srgbClr val="262C32"/>
                </a:solidFill>
                <a:latin typeface="Aptos"/>
                <a:cs typeface="Arial"/>
              </a:rPr>
              <a:t>n</a:t>
            </a:r>
            <a:r>
              <a:rPr sz="1200" spc="57" dirty="0" smtClean="0">
                <a:solidFill>
                  <a:srgbClr val="262C32"/>
                </a:solidFill>
                <a:latin typeface="Aptos"/>
                <a:cs typeface="Arial"/>
              </a:rPr>
              <a:t>t</a:t>
            </a:r>
            <a:r>
              <a:rPr sz="1200" spc="-33" dirty="0" smtClean="0">
                <a:solidFill>
                  <a:srgbClr val="262C32"/>
                </a:solidFill>
                <a:latin typeface="Aptos"/>
                <a:cs typeface="Arial"/>
              </a:rPr>
              <a:t>e</a:t>
            </a:r>
            <a:r>
              <a:rPr sz="1200" spc="89" dirty="0" smtClean="0">
                <a:solidFill>
                  <a:srgbClr val="262C32"/>
                </a:solidFill>
                <a:latin typeface="Aptos"/>
                <a:cs typeface="Arial"/>
              </a:rPr>
              <a:t> </a:t>
            </a:r>
            <a:r>
              <a:rPr sz="1200" spc="-14" dirty="0" smtClean="0">
                <a:solidFill>
                  <a:srgbClr val="262C32"/>
                </a:solidFill>
                <a:latin typeface="Aptos"/>
                <a:cs typeface="Arial"/>
              </a:rPr>
              <a:t>h</a:t>
            </a:r>
            <a:r>
              <a:rPr sz="1200" spc="-19" dirty="0" smtClean="0">
                <a:solidFill>
                  <a:srgbClr val="262C32"/>
                </a:solidFill>
                <a:latin typeface="Aptos"/>
                <a:cs typeface="Arial"/>
              </a:rPr>
              <a:t>ace</a:t>
            </a:r>
            <a:r>
              <a:rPr sz="1200" spc="0" dirty="0" smtClean="0">
                <a:solidFill>
                  <a:srgbClr val="262C32"/>
                </a:solidFill>
                <a:latin typeface="Aptos"/>
                <a:cs typeface="Arial"/>
              </a:rPr>
              <a:t>r</a:t>
            </a:r>
            <a:r>
              <a:rPr sz="1200" spc="62" dirty="0" smtClean="0">
                <a:solidFill>
                  <a:srgbClr val="262C32"/>
                </a:solidFill>
                <a:latin typeface="Aptos"/>
                <a:cs typeface="Arial"/>
              </a:rPr>
              <a:t> </a:t>
            </a:r>
            <a:r>
              <a:rPr sz="1200" spc="-29" dirty="0" smtClean="0">
                <a:solidFill>
                  <a:srgbClr val="262C32"/>
                </a:solidFill>
                <a:latin typeface="Aptos"/>
                <a:cs typeface="Arial"/>
              </a:rPr>
              <a:t>m</a:t>
            </a:r>
            <a:r>
              <a:rPr sz="1200" spc="-19" dirty="0" smtClean="0">
                <a:solidFill>
                  <a:srgbClr val="262C32"/>
                </a:solidFill>
                <a:latin typeface="Aptos"/>
                <a:cs typeface="Arial"/>
              </a:rPr>
              <a:t>á</a:t>
            </a:r>
            <a:r>
              <a:rPr sz="1200" spc="0" dirty="0" smtClean="0">
                <a:solidFill>
                  <a:srgbClr val="262C32"/>
                </a:solidFill>
                <a:latin typeface="Aptos"/>
                <a:cs typeface="Arial"/>
              </a:rPr>
              <a:t>s</a:t>
            </a:r>
            <a:r>
              <a:rPr sz="1200" spc="23" dirty="0" smtClean="0">
                <a:solidFill>
                  <a:srgbClr val="262C32"/>
                </a:solidFill>
                <a:latin typeface="Aptos"/>
                <a:cs typeface="Arial"/>
              </a:rPr>
              <a:t> </a:t>
            </a:r>
            <a:r>
              <a:rPr sz="1200" spc="-14" dirty="0" smtClean="0">
                <a:solidFill>
                  <a:srgbClr val="262C32"/>
                </a:solidFill>
                <a:latin typeface="Aptos"/>
                <a:cs typeface="Arial"/>
              </a:rPr>
              <a:t>an</a:t>
            </a:r>
            <a:r>
              <a:rPr sz="1200" spc="-9" dirty="0" smtClean="0">
                <a:solidFill>
                  <a:srgbClr val="262C32"/>
                </a:solidFill>
                <a:latin typeface="Aptos"/>
                <a:cs typeface="Arial"/>
              </a:rPr>
              <a:t>t</a:t>
            </a:r>
            <a:r>
              <a:rPr sz="1200" spc="-14" dirty="0" smtClean="0">
                <a:solidFill>
                  <a:srgbClr val="262C32"/>
                </a:solidFill>
                <a:latin typeface="Aptos"/>
                <a:cs typeface="Arial"/>
              </a:rPr>
              <a:t>e</a:t>
            </a:r>
            <a:r>
              <a:rPr sz="1200" spc="0" dirty="0" smtClean="0">
                <a:solidFill>
                  <a:srgbClr val="262C32"/>
                </a:solidFill>
                <a:latin typeface="Aptos"/>
                <a:cs typeface="Arial"/>
              </a:rPr>
              <a:t>s</a:t>
            </a:r>
            <a:r>
              <a:rPr sz="1200" spc="78"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 dirty="0" smtClean="0">
                <a:solidFill>
                  <a:srgbClr val="262C32"/>
                </a:solidFill>
                <a:latin typeface="Aptos"/>
                <a:cs typeface="Arial"/>
              </a:rPr>
              <a:t> </a:t>
            </a:r>
            <a:r>
              <a:rPr sz="1200" spc="-19" dirty="0" smtClean="0">
                <a:solidFill>
                  <a:srgbClr val="262C32"/>
                </a:solidFill>
                <a:latin typeface="Aptos"/>
                <a:cs typeface="Arial"/>
              </a:rPr>
              <a:t>v</a:t>
            </a:r>
            <a:r>
              <a:rPr sz="1200" spc="18" dirty="0" smtClean="0">
                <a:solidFill>
                  <a:srgbClr val="262C32"/>
                </a:solidFill>
                <a:latin typeface="Aptos"/>
                <a:cs typeface="Arial"/>
              </a:rPr>
              <a:t>o</a:t>
            </a:r>
            <a:r>
              <a:rPr sz="1200" spc="-53" dirty="0" smtClean="0">
                <a:solidFill>
                  <a:srgbClr val="262C32"/>
                </a:solidFill>
                <a:latin typeface="Aptos"/>
                <a:cs typeface="Arial"/>
              </a:rPr>
              <a:t>l</a:t>
            </a:r>
            <a:r>
              <a:rPr sz="1200" spc="50" dirty="0" smtClean="0">
                <a:solidFill>
                  <a:srgbClr val="262C32"/>
                </a:solidFill>
                <a:latin typeface="Aptos"/>
                <a:cs typeface="Arial"/>
              </a:rPr>
              <a:t>v</a:t>
            </a:r>
            <a:r>
              <a:rPr sz="1200" spc="-3" dirty="0" smtClean="0">
                <a:solidFill>
                  <a:srgbClr val="262C32"/>
                </a:solidFill>
                <a:latin typeface="Aptos"/>
                <a:cs typeface="Arial"/>
              </a:rPr>
              <a:t>e</a:t>
            </a:r>
            <a:r>
              <a:rPr sz="1200" spc="-9" dirty="0" smtClean="0">
                <a:solidFill>
                  <a:srgbClr val="262C32"/>
                </a:solidFill>
                <a:latin typeface="Aptos"/>
                <a:cs typeface="Arial"/>
              </a:rPr>
              <a:t>r</a:t>
            </a:r>
            <a:r>
              <a:rPr sz="1200" spc="-8" dirty="0" smtClean="0">
                <a:solidFill>
                  <a:srgbClr val="262C32"/>
                </a:solidFill>
                <a:latin typeface="Aptos"/>
                <a:cs typeface="Arial"/>
              </a:rPr>
              <a:t> </a:t>
            </a:r>
            <a:endParaRPr sz="1000">
              <a:latin typeface="Arial"/>
              <a:cs typeface="Arial"/>
            </a:endParaRPr>
          </a:p>
          <a:p>
            <a:pPr marL="119380">
              <a:lnSpc>
                <a:spcPts val="1149"/>
              </a:lnSpc>
              <a:spcBef>
                <a:spcPts val="248"/>
              </a:spcBef>
              <a:spcAft>
                <a:spcPts val="300"/>
              </a:spcAft>
            </a:pPr>
            <a:r>
              <a:rPr sz="1200" spc="-3" dirty="0" smtClean="0">
                <a:solidFill>
                  <a:srgbClr val="262C32"/>
                </a:solidFill>
                <a:latin typeface="Aptos"/>
                <a:cs typeface="Arial"/>
              </a:rPr>
              <a:t>a las compresiones torácicas</a:t>
            </a:r>
            <a:r>
              <a:rPr sz="1200" spc="-3" dirty="0" smtClean="0">
                <a:solidFill>
                  <a:srgbClr val="262C32"/>
                </a:solidFill>
                <a:latin typeface="Aptos"/>
                <a:cs typeface="Arial"/>
              </a:rPr>
              <a:t>.</a:t>
            </a:r>
            <a:endParaRPr sz="1000">
              <a:latin typeface="Arial"/>
              <a:cs typeface="Arial"/>
            </a:endParaRPr>
          </a:p>
          <a:p>
            <a:pPr marL="119380" marR="87422" indent="-106680">
              <a:lnSpc>
                <a:spcPts val="1149"/>
              </a:lnSpc>
              <a:spcBef>
                <a:spcPts val="537"/>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No manipule la cavidad bucal si el cuerpo extraño no es visible y fácilmente </a:t>
            </a:r>
            <a:endParaRPr sz="1000">
              <a:latin typeface="Arial"/>
              <a:cs typeface="Arial"/>
            </a:endParaRPr>
          </a:p>
          <a:p>
            <a:pPr marL="119380" marR="87422">
              <a:lnSpc>
                <a:spcPts val="1149"/>
              </a:lnSpc>
              <a:spcBef>
                <a:spcPts val="242"/>
              </a:spcBef>
              <a:spcAft>
                <a:spcPts val="300"/>
              </a:spcAft>
            </a:pPr>
            <a:r>
              <a:rPr sz="1200" spc="-2" dirty="0" smtClean="0">
                <a:solidFill>
                  <a:srgbClr val="262C32"/>
                </a:solidFill>
                <a:latin typeface="Aptos"/>
                <a:cs typeface="Arial"/>
              </a:rPr>
              <a:t>extraíble no realice barrido ni manipulación a ciegas.</a:t>
            </a:r>
            <a:endParaRPr sz="1000">
              <a:latin typeface="Arial"/>
              <a:cs typeface="Arial"/>
            </a:endParaRPr>
          </a:p>
          <a:p>
            <a:pPr marL="12700" marR="9205">
              <a:lnSpc>
                <a:spcPct val="95825"/>
              </a:lnSpc>
              <a:spcBef>
                <a:spcPts val="512"/>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Vuelva a iniciar las compresiones torácicas sin demora.</a:t>
            </a:r>
            <a:endParaRPr sz="1000">
              <a:latin typeface="Arial"/>
              <a:cs typeface="Arial"/>
            </a:endParaRPr>
          </a:p>
        </p:txBody>
      </p:sp>
      <p:sp>
        <p:nvSpPr>
          <p:cNvPr id="3" name="object 3"/>
          <p:cNvSpPr txBox="1"/>
          <p:nvPr/>
        </p:nvSpPr>
        <p:spPr>
          <a:xfrm>
            <a:off x="2083609" y="3801070"/>
            <a:ext cx="7500554" cy="1115568"/>
          </a:xfrm>
          <a:prstGeom prst="rect">
            <a:avLst/>
          </a:prstGeom>
        </p:spPr>
        <p:txBody>
          <a:bodyPr wrap="square" lIns="0" tIns="7111" rIns="0" bIns="0" rtlCol="0">
            <a:noAutofit/>
          </a:bodyPr>
          <a:lstStyle/>
          <a:p>
            <a:pPr marL="12700" marR="21905">
              <a:lnSpc>
                <a:spcPts val="1120"/>
              </a:lnSpc>
              <a:spcAft>
                <a:spcPts val="300"/>
              </a:spcAft>
            </a:pPr>
            <a:r>
              <a:rPr sz="1200" b="1" spc="-1" dirty="0" smtClean="0">
                <a:solidFill>
                  <a:srgbClr val="262C32"/>
                </a:solidFill>
                <a:latin typeface="Aptos"/>
                <a:cs typeface="Arial"/>
              </a:rPr>
              <a:t>• </a:t>
            </a:r>
            <a:r>
              <a:rPr sz="1200" b="1" spc="-1" dirty="0" smtClean="0">
                <a:solidFill>
                  <a:srgbClr val="262C32"/>
                </a:solidFill>
                <a:latin typeface="Aptos"/>
                <a:cs typeface="Arial"/>
              </a:rPr>
              <a:t>Otros aspectos a tener en cuenta</a:t>
            </a:r>
            <a:endParaRPr sz="1000">
              <a:latin typeface="Arial"/>
              <a:cs typeface="Arial"/>
            </a:endParaRPr>
          </a:p>
          <a:p>
            <a:pPr marL="85852">
              <a:lnSpc>
                <a:spcPct val="95825"/>
              </a:lnSpc>
              <a:spcBef>
                <a:spcPts val="498"/>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Deténgase sólo si sospecha que la víctima empieza a respirar normalmente</a:t>
            </a:r>
            <a:r>
              <a:rPr sz="1200" spc="-2" dirty="0" smtClean="0">
                <a:solidFill>
                  <a:srgbClr val="262C32"/>
                </a:solidFill>
                <a:latin typeface="Aptos"/>
                <a:cs typeface="Arial"/>
              </a:rPr>
              <a:t>;</a:t>
            </a:r>
            <a:endParaRPr sz="1000">
              <a:latin typeface="Arial"/>
              <a:cs typeface="Arial"/>
            </a:endParaRPr>
          </a:p>
          <a:p>
            <a:pPr marL="192531" marR="21905">
              <a:lnSpc>
                <a:spcPct val="95825"/>
              </a:lnSpc>
              <a:spcBef>
                <a:spcPts val="240"/>
              </a:spcBef>
              <a:spcAft>
                <a:spcPts val="300"/>
              </a:spcAft>
            </a:pPr>
            <a:r>
              <a:rPr sz="1200" spc="-8" dirty="0" smtClean="0">
                <a:solidFill>
                  <a:srgbClr val="262C32"/>
                </a:solidFill>
                <a:latin typeface="Aptos"/>
                <a:cs typeface="Arial"/>
              </a:rPr>
              <a:t>en caso contrario,  no interrumpa la reanimación.</a:t>
            </a:r>
            <a:endParaRPr sz="1000">
              <a:latin typeface="Arial"/>
              <a:cs typeface="Arial"/>
            </a:endParaRPr>
          </a:p>
          <a:p>
            <a:pPr marL="85852" marR="21905">
              <a:lnSpc>
                <a:spcPct val="95825"/>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Si hay más de un reanimador presente</a:t>
            </a:r>
            <a:r>
              <a:rPr sz="1200" spc="-1" dirty="0" smtClean="0">
                <a:solidFill>
                  <a:srgbClr val="262C32"/>
                </a:solidFill>
                <a:latin typeface="Aptos"/>
                <a:cs typeface="Arial"/>
              </a:rPr>
              <a:t>, </a:t>
            </a:r>
            <a:r>
              <a:rPr sz="1200" spc="-1" dirty="0" smtClean="0">
                <a:solidFill>
                  <a:srgbClr val="262C32"/>
                </a:solidFill>
                <a:latin typeface="Aptos"/>
                <a:cs typeface="Arial"/>
              </a:rPr>
              <a:t>han de relevarse en la RCP cada</a:t>
            </a:r>
            <a:endParaRPr sz="1000">
              <a:latin typeface="Arial"/>
              <a:cs typeface="Arial"/>
            </a:endParaRPr>
          </a:p>
          <a:p>
            <a:pPr marL="181579" marR="223225" indent="-12847" algn="ctr">
              <a:lnSpc>
                <a:spcPts val="1420"/>
              </a:lnSpc>
              <a:spcBef>
                <a:spcPts val="115"/>
              </a:spcBef>
              <a:spcAft>
                <a:spcPts val="300"/>
              </a:spcAft>
            </a:pPr>
            <a:r>
              <a:rPr sz="1200" spc="-5" dirty="0" smtClean="0">
                <a:solidFill>
                  <a:srgbClr val="262C32"/>
                </a:solidFill>
                <a:latin typeface="Aptos"/>
                <a:cs typeface="Arial"/>
              </a:rPr>
              <a:t>2 minutos para prevenir el agotamiento.  Sin embargo, los relevos deben ser lo más rápidos posibles durante el cambio de reanimador.  Recientes</a:t>
            </a:r>
            <a:endParaRPr sz="1000">
              <a:latin typeface="Arial"/>
              <a:cs typeface="Arial"/>
            </a:endParaRPr>
          </a:p>
        </p:txBody>
      </p:sp>
      <p:sp>
        <p:nvSpPr>
          <p:cNvPr id="2" name="object 2"/>
          <p:cNvSpPr txBox="1"/>
          <p:nvPr/>
        </p:nvSpPr>
        <p:spPr>
          <a:xfrm>
            <a:off x="5373115" y="7421015"/>
            <a:ext cx="1" cy="1"/>
          </a:xfrm>
          <a:prstGeom prst="rect">
            <a:avLst/>
          </a:prstGeom>
        </p:spPr>
        <p:txBody>
          <a:bodyPr wrap="square" lIns="0" tIns="2540" rIns="0" bIns="0" rtlCol="0">
            <a:noAutofit/>
          </a:bodyPr>
          <a:lstStyle/>
          <a:p>
            <a:pPr marL="12700">
              <a:lnSpc>
                <a:spcPct val="95825"/>
              </a:lnSpc>
            </a:pPr>
            <a:r>
              <a:rPr sz="600" spc="-63" dirty="0" smtClean="0">
                <a:solidFill>
                  <a:srgbClr val="231F21"/>
                </a:solidFill>
                <a:latin typeface="Times New Roman"/>
                <a:cs typeface="Times New Roman"/>
              </a:rPr>
              <a:t>29</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3" name="object 3"/>
          <p:cNvSpPr txBox="1"/>
          <p:nvPr/>
        </p:nvSpPr>
        <p:spPr>
          <a:xfrm>
            <a:off x="2205998" y="1353526"/>
            <a:ext cx="7375393" cy="4953000"/>
          </a:xfrm>
          <a:prstGeom prst="rect">
            <a:avLst/>
          </a:prstGeom>
        </p:spPr>
        <p:txBody>
          <a:bodyPr wrap="square" lIns="0" tIns="7111" rIns="0" bIns="0" rtlCol="0">
            <a:noAutofit/>
          </a:bodyPr>
          <a:lstStyle/>
          <a:p>
            <a:pPr marL="119380">
              <a:lnSpc>
                <a:spcPts val="1120"/>
              </a:lnSpc>
              <a:spcAft>
                <a:spcPts val="300"/>
              </a:spcAft>
            </a:pPr>
            <a:r>
              <a:rPr sz="1200" spc="-1" dirty="0" smtClean="0">
                <a:solidFill>
                  <a:srgbClr val="262C32"/>
                </a:solidFill>
                <a:latin typeface="Aptos"/>
                <a:cs typeface="Arial"/>
              </a:rPr>
              <a:t>estudios demuestran que en la RCP básica extrahospitalaria, el relevo cada</a:t>
            </a:r>
            <a:endParaRPr sz="1000">
              <a:latin typeface="Arial"/>
              <a:cs typeface="Arial"/>
            </a:endParaRPr>
          </a:p>
          <a:p>
            <a:pPr marL="119380" marR="43372" indent="0">
              <a:lnSpc>
                <a:spcPts val="1149"/>
              </a:lnSpc>
              <a:spcBef>
                <a:spcPts val="209"/>
              </a:spcBef>
              <a:spcAft>
                <a:spcPts val="300"/>
              </a:spcAft>
            </a:pPr>
            <a:r>
              <a:rPr sz="1200" spc="0" dirty="0" smtClean="0">
                <a:solidFill>
                  <a:srgbClr val="262C32"/>
                </a:solidFill>
                <a:latin typeface="Aptos"/>
                <a:cs typeface="Arial"/>
              </a:rPr>
              <a:t>dos minutos por parte de dos primeros actuantes es mucho más eficaz que </a:t>
            </a:r>
            <a:endParaRPr sz="1000">
              <a:latin typeface="Arial"/>
              <a:cs typeface="Arial"/>
            </a:endParaRPr>
          </a:p>
          <a:p>
            <a:pPr marL="119380" marR="43372">
              <a:lnSpc>
                <a:spcPts val="1149"/>
              </a:lnSpc>
              <a:spcBef>
                <a:spcPts val="249"/>
              </a:spcBef>
              <a:spcAft>
                <a:spcPts val="300"/>
              </a:spcAft>
            </a:pPr>
            <a:r>
              <a:rPr sz="1200" spc="-2" dirty="0" smtClean="0">
                <a:solidFill>
                  <a:srgbClr val="262C32"/>
                </a:solidFill>
                <a:latin typeface="Aptos"/>
                <a:cs typeface="Arial"/>
              </a:rPr>
              <a:t>cuando éstos lo hacen de forma simultánea</a:t>
            </a:r>
            <a:r>
              <a:rPr sz="1200" spc="-2" dirty="0" smtClean="0">
                <a:solidFill>
                  <a:srgbClr val="262C32"/>
                </a:solidFill>
                <a:latin typeface="Aptos"/>
                <a:cs typeface="Arial"/>
              </a:rPr>
              <a:t>. </a:t>
            </a:r>
            <a:r>
              <a:rPr sz="1200" spc="-2" dirty="0" smtClean="0">
                <a:solidFill>
                  <a:srgbClr val="262C32"/>
                </a:solidFill>
                <a:latin typeface="Aptos"/>
                <a:cs typeface="Arial"/>
              </a:rPr>
              <a:t>También se ha demostrado </a:t>
            </a:r>
            <a:endParaRPr sz="1000">
              <a:latin typeface="Arial"/>
              <a:cs typeface="Arial"/>
            </a:endParaRPr>
          </a:p>
          <a:p>
            <a:pPr marL="119380" marR="43372">
              <a:lnSpc>
                <a:spcPts val="1149"/>
              </a:lnSpc>
              <a:spcBef>
                <a:spcPts val="249"/>
              </a:spcBef>
              <a:spcAft>
                <a:spcPts val="300"/>
              </a:spcAft>
            </a:pPr>
            <a:r>
              <a:rPr sz="1200" spc="0" dirty="0" smtClean="0">
                <a:solidFill>
                  <a:srgbClr val="262C32"/>
                </a:solidFill>
                <a:latin typeface="Aptos"/>
                <a:cs typeface="Arial"/>
              </a:rPr>
              <a:t>que la eficacia de la RCP mejora de forma significativa cuando otro primer </a:t>
            </a:r>
            <a:endParaRPr sz="1000">
              <a:latin typeface="Arial"/>
              <a:cs typeface="Arial"/>
            </a:endParaRPr>
          </a:p>
          <a:p>
            <a:pPr marL="119380" marR="43372">
              <a:lnSpc>
                <a:spcPts val="1149"/>
              </a:lnSpc>
              <a:spcBef>
                <a:spcPts val="249"/>
              </a:spcBef>
              <a:spcAft>
                <a:spcPts val="300"/>
              </a:spcAft>
            </a:pPr>
            <a:r>
              <a:rPr sz="1200" spc="-2" dirty="0" smtClean="0">
                <a:solidFill>
                  <a:srgbClr val="262C32"/>
                </a:solidFill>
                <a:latin typeface="Aptos"/>
                <a:cs typeface="Arial"/>
              </a:rPr>
              <a:t>actuante o un testigo controla el tiempo (dos minutos).</a:t>
            </a:r>
            <a:endParaRPr sz="1000">
              <a:latin typeface="Arial"/>
              <a:cs typeface="Arial"/>
            </a:endParaRPr>
          </a:p>
          <a:p>
            <a:pPr marL="12700" marR="19050">
              <a:lnSpc>
                <a:spcPct val="95825"/>
              </a:lnSpc>
              <a:spcBef>
                <a:spcPts val="534"/>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Si estamos solos, o no podemos controlar el tiempo, </a:t>
            </a:r>
            <a:r>
              <a:rPr sz="1200" spc="0" dirty="0" smtClean="0">
                <a:solidFill>
                  <a:srgbClr val="262C32"/>
                </a:solidFill>
                <a:latin typeface="Aptos"/>
                <a:cs typeface="Arial"/>
              </a:rPr>
              <a:t>y </a:t>
            </a:r>
            <a:r>
              <a:rPr sz="1200" spc="0" dirty="0" smtClean="0">
                <a:solidFill>
                  <a:srgbClr val="262C32"/>
                </a:solidFill>
                <a:latin typeface="Aptos"/>
                <a:cs typeface="Arial"/>
              </a:rPr>
              <a:t>a modo orientativo,</a:t>
            </a:r>
            <a:endParaRPr sz="1000">
              <a:latin typeface="Arial"/>
              <a:cs typeface="Arial"/>
            </a:endParaRPr>
          </a:p>
          <a:p>
            <a:pPr marL="116332" marR="247364" indent="3047">
              <a:lnSpc>
                <a:spcPts val="1149"/>
              </a:lnSpc>
              <a:spcBef>
                <a:spcPts val="240"/>
              </a:spcBef>
              <a:spcAft>
                <a:spcPts val="300"/>
              </a:spcAft>
            </a:pPr>
            <a:r>
              <a:rPr sz="1200" spc="-1" dirty="0" smtClean="0">
                <a:solidFill>
                  <a:srgbClr val="262C32"/>
                </a:solidFill>
                <a:latin typeface="Aptos"/>
                <a:cs typeface="Arial"/>
              </a:rPr>
              <a:t>2 minutos equivalen aproximadamente a 5 ciclos de 30 compresiones/2 </a:t>
            </a:r>
            <a:endParaRPr sz="1000">
              <a:latin typeface="Arial"/>
              <a:cs typeface="Arial"/>
            </a:endParaRPr>
          </a:p>
          <a:p>
            <a:pPr marL="116332" marR="247364">
              <a:lnSpc>
                <a:spcPts val="1149"/>
              </a:lnSpc>
              <a:spcBef>
                <a:spcPts val="242"/>
              </a:spcBef>
              <a:spcAft>
                <a:spcPts val="300"/>
              </a:spcAft>
            </a:pPr>
            <a:r>
              <a:rPr sz="1200" spc="-7" dirty="0" smtClean="0">
                <a:solidFill>
                  <a:srgbClr val="262C32"/>
                </a:solidFill>
                <a:latin typeface="Aptos"/>
                <a:cs typeface="Arial"/>
              </a:rPr>
              <a:t>ventilaciones.</a:t>
            </a:r>
            <a:endParaRPr sz="1000">
              <a:latin typeface="Arial"/>
              <a:cs typeface="Arial"/>
            </a:endParaRPr>
          </a:p>
          <a:p>
            <a:pPr marL="119380" marR="86454" indent="-106679">
              <a:lnSpc>
                <a:spcPts val="1149"/>
              </a:lnSpc>
              <a:spcBef>
                <a:spcPts val="537"/>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Si el reanimador no puede, o no quiere,  hacer la respiración boca a boca</a:t>
            </a:r>
            <a:r>
              <a:rPr sz="1200" spc="-6" dirty="0" smtClean="0">
                <a:solidFill>
                  <a:srgbClr val="262C32"/>
                </a:solidFill>
                <a:latin typeface="Aptos"/>
                <a:cs typeface="Arial"/>
              </a:rPr>
              <a:t>, </a:t>
            </a:r>
            <a:endParaRPr sz="1000">
              <a:latin typeface="Arial"/>
              <a:cs typeface="Arial"/>
            </a:endParaRPr>
          </a:p>
          <a:p>
            <a:pPr marL="119380" marR="86454">
              <a:lnSpc>
                <a:spcPts val="1149"/>
              </a:lnSpc>
              <a:spcBef>
                <a:spcPts val="254"/>
              </a:spcBef>
              <a:spcAft>
                <a:spcPts val="300"/>
              </a:spcAft>
            </a:pPr>
            <a:r>
              <a:rPr sz="1200" spc="-4" dirty="0" smtClean="0">
                <a:solidFill>
                  <a:srgbClr val="262C32"/>
                </a:solidFill>
                <a:latin typeface="Aptos"/>
                <a:cs typeface="Arial"/>
              </a:rPr>
              <a:t>se deben realizar solamente las compresiones torácicas.  Éstas han de ser </a:t>
            </a:r>
            <a:endParaRPr sz="1000">
              <a:latin typeface="Arial"/>
              <a:cs typeface="Arial"/>
            </a:endParaRPr>
          </a:p>
          <a:p>
            <a:pPr marL="119380" marR="86454">
              <a:lnSpc>
                <a:spcPts val="1149"/>
              </a:lnSpc>
              <a:spcBef>
                <a:spcPts val="254"/>
              </a:spcBef>
              <a:spcAft>
                <a:spcPts val="300"/>
              </a:spcAft>
            </a:pPr>
            <a:r>
              <a:rPr sz="1200" spc="-1" dirty="0" smtClean="0">
                <a:solidFill>
                  <a:srgbClr val="262C32"/>
                </a:solidFill>
                <a:latin typeface="Aptos"/>
                <a:cs typeface="Arial"/>
              </a:rPr>
              <a:t>continuadas </a:t>
            </a:r>
            <a:r>
              <a:rPr sz="1200" spc="-1" dirty="0" smtClean="0">
                <a:solidFill>
                  <a:srgbClr val="262C32"/>
                </a:solidFill>
                <a:latin typeface="Aptos"/>
                <a:cs typeface="Arial"/>
              </a:rPr>
              <a:t>y </a:t>
            </a:r>
            <a:r>
              <a:rPr sz="1200" spc="-1" dirty="0" smtClean="0">
                <a:solidFill>
                  <a:srgbClr val="262C32"/>
                </a:solidFill>
                <a:latin typeface="Aptos"/>
                <a:cs typeface="Arial"/>
              </a:rPr>
              <a:t>a un ritmo de 100 por minuto.</a:t>
            </a:r>
            <a:endParaRPr sz="1000">
              <a:latin typeface="Arial"/>
              <a:cs typeface="Arial"/>
            </a:endParaRPr>
          </a:p>
          <a:p>
            <a:pPr marL="12700" marR="19050">
              <a:lnSpc>
                <a:spcPct val="95825"/>
              </a:lnSpc>
              <a:spcBef>
                <a:spcPts val="534"/>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Existen circunstancias en las que no puede realizarse el boca a boca</a:t>
            </a:r>
            <a:endParaRPr sz="1000">
              <a:latin typeface="Arial"/>
              <a:cs typeface="Arial"/>
            </a:endParaRPr>
          </a:p>
          <a:p>
            <a:pPr marL="122428" marR="19050">
              <a:lnSpc>
                <a:spcPct val="95825"/>
              </a:lnSpc>
              <a:spcBef>
                <a:spcPts val="240"/>
              </a:spcBef>
              <a:spcAft>
                <a:spcPts val="300"/>
              </a:spcAft>
            </a:pPr>
            <a:r>
              <a:rPr sz="1200" spc="-1" dirty="0" smtClean="0">
                <a:solidFill>
                  <a:srgbClr val="262C32"/>
                </a:solidFill>
                <a:latin typeface="Aptos"/>
                <a:cs typeface="Arial"/>
              </a:rPr>
              <a:t>(heridas en la boca, etc.), empleándose entonces el procedimiento</a:t>
            </a:r>
            <a:endParaRPr sz="1000">
              <a:latin typeface="Arial"/>
              <a:cs typeface="Arial"/>
            </a:endParaRPr>
          </a:p>
          <a:p>
            <a:pPr marL="116332" marR="210529" indent="6096">
              <a:lnSpc>
                <a:spcPts val="1149"/>
              </a:lnSpc>
              <a:spcBef>
                <a:spcPts val="265"/>
              </a:spcBef>
              <a:spcAft>
                <a:spcPts val="300"/>
              </a:spcAft>
            </a:pPr>
            <a:r>
              <a:rPr sz="1200" spc="-1" dirty="0" smtClean="0">
                <a:solidFill>
                  <a:srgbClr val="262C32"/>
                </a:solidFill>
                <a:latin typeface="Aptos"/>
                <a:cs typeface="Arial"/>
              </a:rPr>
              <a:t>boca-nariz, cerrando la boca de la víctima e impulsando el aire a través </a:t>
            </a:r>
            <a:endParaRPr sz="1000">
              <a:latin typeface="Arial"/>
              <a:cs typeface="Arial"/>
            </a:endParaRPr>
          </a:p>
          <a:p>
            <a:pPr marL="116332" marR="210529">
              <a:lnSpc>
                <a:spcPts val="1149"/>
              </a:lnSpc>
              <a:spcBef>
                <a:spcPts val="248"/>
              </a:spcBef>
              <a:spcAft>
                <a:spcPts val="300"/>
              </a:spcAft>
            </a:pPr>
            <a:r>
              <a:rPr sz="1200" spc="-1" dirty="0" smtClean="0">
                <a:solidFill>
                  <a:srgbClr val="262C32"/>
                </a:solidFill>
                <a:latin typeface="Aptos"/>
                <a:cs typeface="Arial"/>
              </a:rPr>
              <a:t>de su nariz, con lo que también conseguiremos que llegue aire a los </a:t>
            </a:r>
            <a:endParaRPr sz="1000">
              <a:latin typeface="Arial"/>
              <a:cs typeface="Arial"/>
            </a:endParaRPr>
          </a:p>
          <a:p>
            <a:pPr marL="116332" marR="210529">
              <a:lnSpc>
                <a:spcPts val="1149"/>
              </a:lnSpc>
              <a:spcBef>
                <a:spcPts val="248"/>
              </a:spcBef>
              <a:spcAft>
                <a:spcPts val="300"/>
              </a:spcAft>
            </a:pPr>
            <a:r>
              <a:rPr sz="1200" spc="-3" dirty="0" smtClean="0">
                <a:solidFill>
                  <a:srgbClr val="262C32"/>
                </a:solidFill>
                <a:latin typeface="Aptos"/>
                <a:cs typeface="Arial"/>
              </a:rPr>
              <a:t>pulmones. También existe la posibilidad de boca-estoma en víctimas </a:t>
            </a:r>
            <a:endParaRPr sz="1000">
              <a:latin typeface="Arial"/>
              <a:cs typeface="Arial"/>
            </a:endParaRPr>
          </a:p>
          <a:p>
            <a:pPr marL="116332" marR="210529">
              <a:lnSpc>
                <a:spcPts val="1149"/>
              </a:lnSpc>
              <a:spcBef>
                <a:spcPts val="248"/>
              </a:spcBef>
              <a:spcAft>
                <a:spcPts val="300"/>
              </a:spcAft>
            </a:pPr>
            <a:r>
              <a:rPr sz="1200" spc="-2" dirty="0" smtClean="0">
                <a:solidFill>
                  <a:srgbClr val="262C32"/>
                </a:solidFill>
                <a:latin typeface="Aptos"/>
                <a:cs typeface="Arial"/>
              </a:rPr>
              <a:t>laringectomizadas, si bien en ambas situaciones la eficacia de las </a:t>
            </a:r>
            <a:endParaRPr sz="1000">
              <a:latin typeface="Arial"/>
              <a:cs typeface="Arial"/>
            </a:endParaRPr>
          </a:p>
          <a:p>
            <a:pPr marL="116332" marR="210529">
              <a:lnSpc>
                <a:spcPts val="1149"/>
              </a:lnSpc>
              <a:spcBef>
                <a:spcPts val="248"/>
              </a:spcBef>
              <a:spcAft>
                <a:spcPts val="300"/>
              </a:spcAft>
            </a:pPr>
            <a:r>
              <a:rPr sz="1200" spc="-5" dirty="0" smtClean="0">
                <a:solidFill>
                  <a:srgbClr val="262C32"/>
                </a:solidFill>
                <a:latin typeface="Aptos"/>
                <a:cs typeface="Arial"/>
              </a:rPr>
              <a:t>ventilaciones puede ser menor.  Recordar que no debemos estar más de</a:t>
            </a:r>
            <a:endParaRPr sz="1000">
              <a:latin typeface="Arial"/>
              <a:cs typeface="Arial"/>
            </a:endParaRPr>
          </a:p>
          <a:p>
            <a:pPr marL="119380" marR="52516" indent="3048">
              <a:lnSpc>
                <a:spcPts val="1149"/>
              </a:lnSpc>
              <a:spcBef>
                <a:spcPts val="248"/>
              </a:spcBef>
              <a:spcAft>
                <a:spcPts val="300"/>
              </a:spcAft>
            </a:pPr>
            <a:r>
              <a:rPr sz="1200" spc="0" dirty="0" smtClean="0">
                <a:solidFill>
                  <a:srgbClr val="262C32"/>
                </a:solidFill>
                <a:latin typeface="Aptos"/>
                <a:cs typeface="Arial"/>
              </a:rPr>
              <a:t>un segundo por ventilación </a:t>
            </a:r>
            <a:r>
              <a:rPr sz="1200" spc="0" dirty="0" smtClean="0">
                <a:solidFill>
                  <a:srgbClr val="262C32"/>
                </a:solidFill>
                <a:latin typeface="Aptos"/>
                <a:cs typeface="Arial"/>
              </a:rPr>
              <a:t>y </a:t>
            </a:r>
            <a:r>
              <a:rPr sz="1200" spc="0" dirty="0" smtClean="0">
                <a:solidFill>
                  <a:srgbClr val="262C32"/>
                </a:solidFill>
                <a:latin typeface="Aptos"/>
                <a:cs typeface="Arial"/>
              </a:rPr>
              <a:t>que lo prioritario es iniciar el movimiento de la </a:t>
            </a:r>
            <a:endParaRPr sz="1000">
              <a:latin typeface="Arial"/>
              <a:cs typeface="Arial"/>
            </a:endParaRPr>
          </a:p>
          <a:p>
            <a:pPr marL="119380" marR="52516">
              <a:lnSpc>
                <a:spcPts val="1149"/>
              </a:lnSpc>
              <a:spcBef>
                <a:spcPts val="265"/>
              </a:spcBef>
              <a:spcAft>
                <a:spcPts val="300"/>
              </a:spcAft>
            </a:pPr>
            <a:r>
              <a:rPr sz="1200" spc="-3" dirty="0" smtClean="0">
                <a:solidFill>
                  <a:srgbClr val="262C32"/>
                </a:solidFill>
                <a:latin typeface="Aptos"/>
                <a:cs typeface="Arial"/>
              </a:rPr>
              <a:t>sangre mediante las compresiones torácicas.</a:t>
            </a:r>
            <a:endParaRPr sz="1000">
              <a:latin typeface="Arial"/>
              <a:cs typeface="Arial"/>
            </a:endParaRPr>
          </a:p>
          <a:p>
            <a:pPr marL="119380" marR="104591" indent="-106679" algn="just">
              <a:lnSpc>
                <a:spcPts val="1149"/>
              </a:lnSpc>
              <a:spcBef>
                <a:spcPts val="535"/>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Se recomienda, que se utilicen dispositivos de barrera para ventilación, sin </a:t>
            </a:r>
            <a:endParaRPr sz="1000">
              <a:latin typeface="Arial"/>
              <a:cs typeface="Arial"/>
            </a:endParaRPr>
          </a:p>
          <a:p>
            <a:pPr marL="119380" marR="104591" algn="just">
              <a:lnSpc>
                <a:spcPts val="1149"/>
              </a:lnSpc>
              <a:spcBef>
                <a:spcPts val="242"/>
              </a:spcBef>
              <a:spcAft>
                <a:spcPts val="300"/>
              </a:spcAft>
            </a:pPr>
            <a:r>
              <a:rPr sz="1200" spc="-1" dirty="0" smtClean="0">
                <a:solidFill>
                  <a:srgbClr val="262C32"/>
                </a:solidFill>
                <a:latin typeface="Aptos"/>
                <a:cs typeface="Arial"/>
              </a:rPr>
              <a:t>que el no disponer de ellos implique no iniciar de inmediato las maniobras </a:t>
            </a:r>
            <a:endParaRPr sz="1000">
              <a:latin typeface="Arial"/>
              <a:cs typeface="Arial"/>
            </a:endParaRPr>
          </a:p>
          <a:p>
            <a:pPr marL="119380" marR="104591" algn="just">
              <a:lnSpc>
                <a:spcPts val="1149"/>
              </a:lnSpc>
              <a:spcBef>
                <a:spcPts val="242"/>
              </a:spcBef>
              <a:spcAft>
                <a:spcPts val="300"/>
              </a:spcAft>
            </a:pPr>
            <a:r>
              <a:rPr sz="1200" spc="-8" dirty="0" smtClean="0">
                <a:solidFill>
                  <a:srgbClr val="262C32"/>
                </a:solidFill>
                <a:latin typeface="Aptos"/>
                <a:cs typeface="Arial"/>
              </a:rPr>
              <a:t>de reanimación.</a:t>
            </a:r>
            <a:endParaRPr sz="1000">
              <a:latin typeface="Arial"/>
              <a:cs typeface="Arial"/>
            </a:endParaRPr>
          </a:p>
          <a:p>
            <a:pPr marL="122427" marR="20187" indent="-109727">
              <a:lnSpc>
                <a:spcPts val="1149"/>
              </a:lnSpc>
              <a:spcBef>
                <a:spcPts val="537"/>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Si la víctima recupera la respiración espontánea pero continúa inconsciente, </a:t>
            </a:r>
            <a:endParaRPr sz="1000">
              <a:latin typeface="Arial"/>
              <a:cs typeface="Arial"/>
            </a:endParaRPr>
          </a:p>
          <a:p>
            <a:pPr marL="122427" marR="20187">
              <a:lnSpc>
                <a:spcPts val="1149"/>
              </a:lnSpc>
              <a:spcBef>
                <a:spcPts val="254"/>
              </a:spcBef>
              <a:spcAft>
                <a:spcPts val="300"/>
              </a:spcAft>
            </a:pPr>
            <a:r>
              <a:rPr sz="1200" spc="-4" dirty="0" smtClean="0">
                <a:solidFill>
                  <a:srgbClr val="262C32"/>
                </a:solidFill>
                <a:latin typeface="Aptos"/>
                <a:cs typeface="Arial"/>
              </a:rPr>
              <a:t>le colocaremos en PLS</a:t>
            </a:r>
            <a:r>
              <a:rPr sz="1200" spc="-4" dirty="0" smtClean="0">
                <a:solidFill>
                  <a:srgbClr val="262C32"/>
                </a:solidFill>
                <a:latin typeface="Aptos"/>
                <a:cs typeface="Arial"/>
              </a:rPr>
              <a:t>,  </a:t>
            </a:r>
            <a:r>
              <a:rPr sz="1200" spc="-4" dirty="0" smtClean="0">
                <a:solidFill>
                  <a:srgbClr val="262C32"/>
                </a:solidFill>
                <a:latin typeface="Aptos"/>
                <a:cs typeface="Arial"/>
              </a:rPr>
              <a:t>manteniéndonos vigilantes ante una nueva parada </a:t>
            </a:r>
            <a:endParaRPr sz="1000">
              <a:latin typeface="Arial"/>
              <a:cs typeface="Arial"/>
            </a:endParaRPr>
          </a:p>
          <a:p>
            <a:pPr marL="122427" marR="20187">
              <a:lnSpc>
                <a:spcPts val="1149"/>
              </a:lnSpc>
              <a:spcBef>
                <a:spcPts val="254"/>
              </a:spcBef>
              <a:spcAft>
                <a:spcPts val="300"/>
              </a:spcAft>
            </a:pPr>
            <a:r>
              <a:rPr sz="1200" spc="0" dirty="0" smtClean="0">
                <a:solidFill>
                  <a:srgbClr val="262C32"/>
                </a:solidFill>
                <a:latin typeface="Aptos"/>
                <a:cs typeface="Arial"/>
              </a:rPr>
              <a:t>respiratoria </a:t>
            </a:r>
            <a:r>
              <a:rPr sz="1200" spc="0" dirty="0" smtClean="0">
                <a:solidFill>
                  <a:srgbClr val="262C32"/>
                </a:solidFill>
                <a:latin typeface="Aptos"/>
                <a:cs typeface="Arial"/>
              </a:rPr>
              <a:t>y </a:t>
            </a:r>
            <a:r>
              <a:rPr sz="1200" spc="0" dirty="0" smtClean="0">
                <a:solidFill>
                  <a:srgbClr val="262C32"/>
                </a:solidFill>
                <a:latin typeface="Aptos"/>
                <a:cs typeface="Arial"/>
              </a:rPr>
              <a:t>la necesidad de reiniciar las compresiones torácicas </a:t>
            </a:r>
            <a:r>
              <a:rPr sz="1200" spc="0" dirty="0" smtClean="0">
                <a:solidFill>
                  <a:srgbClr val="262C32"/>
                </a:solidFill>
                <a:latin typeface="Aptos"/>
                <a:cs typeface="Arial"/>
              </a:rPr>
              <a:t>y </a:t>
            </a:r>
            <a:r>
              <a:rPr sz="1200" spc="0" dirty="0" smtClean="0">
                <a:solidFill>
                  <a:srgbClr val="262C32"/>
                </a:solidFill>
                <a:latin typeface="Aptos"/>
                <a:cs typeface="Arial"/>
              </a:rPr>
              <a:t>la</a:t>
            </a:r>
            <a:endParaRPr sz="1000">
              <a:latin typeface="Arial"/>
              <a:cs typeface="Arial"/>
            </a:endParaRPr>
          </a:p>
          <a:p>
            <a:pPr marL="116331" marR="19050">
              <a:lnSpc>
                <a:spcPts val="1145"/>
              </a:lnSpc>
              <a:spcBef>
                <a:spcPts val="311"/>
              </a:spcBef>
              <a:spcAft>
                <a:spcPts val="300"/>
              </a:spcAft>
            </a:pPr>
            <a:r>
              <a:rPr sz="1200" spc="-4" dirty="0" smtClean="0">
                <a:solidFill>
                  <a:srgbClr val="262C32"/>
                </a:solidFill>
                <a:latin typeface="Aptos"/>
                <a:cs typeface="Arial"/>
              </a:rPr>
              <a:t>ventilación artificial.</a:t>
            </a:r>
            <a:endParaRPr sz="10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spc="-63" dirty="0" smtClean="0">
                <a:solidFill>
                  <a:srgbClr val="231F21"/>
                </a:solidFill>
                <a:latin typeface="Times New Roman"/>
                <a:cs typeface="Times New Roman"/>
              </a:rPr>
              <a:t>30</a:t>
            </a:r>
            <a:endParaRPr sz="600">
              <a:latin typeface="Times New Roman"/>
              <a:cs typeface="Times New Roman"/>
            </a:endParaRPr>
          </a:p>
        </p:txBody>
      </p:sp>
      <p:pic>
        <p:nvPicPr>
          <p:cNvPr id="6" name="Picture 5"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8" name="object 8"/>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7" name="object 7"/>
          <p:cNvSpPr txBox="1"/>
          <p:nvPr/>
        </p:nvSpPr>
        <p:spPr>
          <a:xfrm>
            <a:off x="2083609" y="1353526"/>
            <a:ext cx="7302828" cy="899160"/>
          </a:xfrm>
          <a:prstGeom prst="rect">
            <a:avLst/>
          </a:prstGeom>
        </p:spPr>
        <p:txBody>
          <a:bodyPr wrap="square" lIns="0" tIns="7111" rIns="0" bIns="0" rtlCol="0">
            <a:noAutofit/>
          </a:bodyPr>
          <a:lstStyle/>
          <a:p>
            <a:pPr marL="12700" marR="9205">
              <a:lnSpc>
                <a:spcPts val="1120"/>
              </a:lnSpc>
              <a:spcAft>
                <a:spcPts val="300"/>
              </a:spcAft>
            </a:pPr>
            <a:r>
              <a:rPr sz="1200" b="1" spc="0" dirty="0" smtClean="0">
                <a:solidFill>
                  <a:srgbClr val="262C32"/>
                </a:solidFill>
                <a:latin typeface="Aptos"/>
                <a:cs typeface="Arial"/>
              </a:rPr>
              <a:t>8. Combinación entre compresiones torácicas e insuflaciones</a:t>
            </a:r>
            <a:endParaRPr sz="1000">
              <a:latin typeface="Arial"/>
              <a:cs typeface="Arial"/>
            </a:endParaRPr>
          </a:p>
          <a:p>
            <a:pPr marL="12700" indent="0">
              <a:lnSpc>
                <a:spcPts val="1149"/>
              </a:lnSpc>
              <a:spcBef>
                <a:spcPts val="474"/>
              </a:spcBef>
              <a:spcAft>
                <a:spcPts val="300"/>
              </a:spcAft>
            </a:pPr>
            <a:r>
              <a:rPr sz="1200" spc="-1" dirty="0" smtClean="0">
                <a:solidFill>
                  <a:srgbClr val="262C32"/>
                </a:solidFill>
                <a:latin typeface="Aptos"/>
                <a:cs typeface="Arial"/>
              </a:rPr>
              <a:t>Se deben efectuar las técnicas de ventilación y masaje con una corrección </a:t>
            </a:r>
            <a:endParaRPr sz="1000">
              <a:latin typeface="Arial"/>
              <a:cs typeface="Arial"/>
            </a:endParaRPr>
          </a:p>
          <a:p>
            <a:pPr marL="12700">
              <a:lnSpc>
                <a:spcPts val="1149"/>
              </a:lnSpc>
              <a:spcBef>
                <a:spcPts val="254"/>
              </a:spcBef>
              <a:spcAft>
                <a:spcPts val="300"/>
              </a:spcAft>
            </a:pPr>
            <a:r>
              <a:rPr sz="1200" spc="-5" dirty="0" smtClean="0">
                <a:solidFill>
                  <a:srgbClr val="262C32"/>
                </a:solidFill>
                <a:latin typeface="Aptos"/>
                <a:cs typeface="Arial"/>
              </a:rPr>
              <a:t>extrema</a:t>
            </a:r>
            <a:r>
              <a:rPr sz="1200" spc="-5" dirty="0" smtClean="0">
                <a:solidFill>
                  <a:srgbClr val="262C32"/>
                </a:solidFill>
                <a:latin typeface="Aptos"/>
                <a:cs typeface="Arial"/>
              </a:rPr>
              <a:t>, </a:t>
            </a:r>
            <a:r>
              <a:rPr sz="1200" spc="-5" dirty="0" smtClean="0">
                <a:solidFill>
                  <a:srgbClr val="262C32"/>
                </a:solidFill>
                <a:latin typeface="Aptos"/>
                <a:cs typeface="Arial"/>
              </a:rPr>
              <a:t>al  mismo tiempo que las alternamos entre sí con la frecuencia </a:t>
            </a:r>
            <a:endParaRPr sz="1000">
              <a:latin typeface="Arial"/>
              <a:cs typeface="Arial"/>
            </a:endParaRPr>
          </a:p>
          <a:p>
            <a:pPr marL="12700">
              <a:lnSpc>
                <a:spcPts val="1149"/>
              </a:lnSpc>
              <a:spcBef>
                <a:spcPts val="254"/>
              </a:spcBef>
              <a:spcAft>
                <a:spcPts val="300"/>
              </a:spcAft>
            </a:pPr>
            <a:r>
              <a:rPr sz="1200" spc="-5" dirty="0" smtClean="0">
                <a:solidFill>
                  <a:srgbClr val="262C32"/>
                </a:solidFill>
                <a:latin typeface="Aptos"/>
                <a:cs typeface="Arial"/>
              </a:rPr>
              <a:t>necesaria,  para de este modo conseguir bombear un volumen de sangre que</a:t>
            </a:r>
            <a:endParaRPr sz="1000">
              <a:latin typeface="Arial"/>
              <a:cs typeface="Arial"/>
            </a:endParaRPr>
          </a:p>
          <a:p>
            <a:pPr marL="15747" marR="9205">
              <a:lnSpc>
                <a:spcPts val="1145"/>
              </a:lnSpc>
              <a:spcBef>
                <a:spcPts val="311"/>
              </a:spcBef>
              <a:spcAft>
                <a:spcPts val="300"/>
              </a:spcAft>
            </a:pPr>
            <a:r>
              <a:rPr sz="1200" spc="-6" dirty="0" smtClean="0">
                <a:solidFill>
                  <a:srgbClr val="262C32"/>
                </a:solidFill>
                <a:latin typeface="Aptos"/>
                <a:cs typeface="Arial"/>
              </a:rPr>
              <a:t>permita una correcta oxigenación cerebral y del  propio corazón</a:t>
            </a:r>
            <a:endParaRPr sz="1000">
              <a:latin typeface="Arial"/>
              <a:cs typeface="Arial"/>
            </a:endParaRPr>
          </a:p>
        </p:txBody>
      </p:sp>
      <p:sp>
        <p:nvSpPr>
          <p:cNvPr id="6" name="object 6"/>
          <p:cNvSpPr txBox="1"/>
          <p:nvPr/>
        </p:nvSpPr>
        <p:spPr>
          <a:xfrm>
            <a:off x="2083609" y="2655022"/>
            <a:ext cx="6057508" cy="896112"/>
          </a:xfrm>
          <a:prstGeom prst="rect">
            <a:avLst/>
          </a:prstGeom>
        </p:spPr>
        <p:txBody>
          <a:bodyPr wrap="square" lIns="0" tIns="7111" rIns="0" bIns="0" rtlCol="0">
            <a:noAutofit/>
          </a:bodyPr>
          <a:lstStyle/>
          <a:p>
            <a:pPr marL="12700" marR="19050">
              <a:lnSpc>
                <a:spcPts val="1120"/>
              </a:lnSpc>
              <a:spcAft>
                <a:spcPts val="300"/>
              </a:spcAft>
            </a:pPr>
            <a:r>
              <a:rPr sz="1200" b="1" spc="-10" dirty="0" smtClean="0">
                <a:solidFill>
                  <a:srgbClr val="262C32"/>
                </a:solidFill>
                <a:latin typeface="Aptos"/>
                <a:cs typeface="Arial"/>
              </a:rPr>
              <a:t>9. Mantenimiento  de la reanimación</a:t>
            </a:r>
            <a:endParaRPr sz="1000">
              <a:latin typeface="Arial"/>
              <a:cs typeface="Arial"/>
            </a:endParaRPr>
          </a:p>
          <a:p>
            <a:pPr marL="15748" marR="19050">
              <a:lnSpc>
                <a:spcPct val="95825"/>
              </a:lnSpc>
              <a:spcBef>
                <a:spcPts val="474"/>
              </a:spcBef>
              <a:spcAft>
                <a:spcPts val="300"/>
              </a:spcAft>
            </a:pPr>
            <a:r>
              <a:rPr sz="1200" spc="-5" dirty="0" smtClean="0">
                <a:solidFill>
                  <a:srgbClr val="262C32"/>
                </a:solidFill>
                <a:latin typeface="Aptos"/>
                <a:cs typeface="Arial"/>
              </a:rPr>
              <a:t>La reanimación continúa hasta</a:t>
            </a:r>
            <a:r>
              <a:rPr sz="1200" spc="-5" dirty="0" smtClean="0">
                <a:solidFill>
                  <a:srgbClr val="262C32"/>
                </a:solidFill>
                <a:latin typeface="Aptos"/>
                <a:cs typeface="Arial"/>
              </a:rPr>
              <a:t>:</a:t>
            </a:r>
            <a:endParaRPr sz="1000">
              <a:latin typeface="Arial"/>
              <a:cs typeface="Arial"/>
            </a:endParaRPr>
          </a:p>
          <a:p>
            <a:pPr marL="12700" marR="19050">
              <a:lnSpc>
                <a:spcPct val="95825"/>
              </a:lnSpc>
              <a:spcBef>
                <a:spcPts val="265"/>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La llegada de la ayuda profesional que le releve</a:t>
            </a:r>
            <a:r>
              <a:rPr sz="1200" spc="-2" dirty="0" smtClean="0">
                <a:solidFill>
                  <a:srgbClr val="262C32"/>
                </a:solidFill>
                <a:latin typeface="Aptos"/>
                <a:cs typeface="Arial"/>
              </a:rPr>
              <a:t>.</a:t>
            </a:r>
            <a:endParaRPr sz="1000">
              <a:latin typeface="Arial"/>
              <a:cs typeface="Arial"/>
            </a:endParaRPr>
          </a:p>
          <a:p>
            <a:pPr marL="12700">
              <a:lnSpc>
                <a:spcPct val="95825"/>
              </a:lnSpc>
              <a:spcBef>
                <a:spcPts val="24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Que la víctima se recupere y empiece a respirar normalmente.</a:t>
            </a:r>
            <a:endParaRPr sz="1000">
              <a:latin typeface="Arial"/>
              <a:cs typeface="Arial"/>
            </a:endParaRPr>
          </a:p>
          <a:p>
            <a:pPr marL="12700" marR="19050">
              <a:lnSpc>
                <a:spcPct val="95825"/>
              </a:lnSpc>
              <a:spcBef>
                <a:spcPts val="215"/>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Que nos encontremos exhaustos.</a:t>
            </a:r>
            <a:endParaRPr sz="1000">
              <a:latin typeface="Arial"/>
              <a:cs typeface="Arial"/>
            </a:endParaRPr>
          </a:p>
        </p:txBody>
      </p:sp>
      <p:sp>
        <p:nvSpPr>
          <p:cNvPr id="5" name="object 5"/>
          <p:cNvSpPr txBox="1"/>
          <p:nvPr/>
        </p:nvSpPr>
        <p:spPr>
          <a:xfrm>
            <a:off x="2083609" y="4183505"/>
            <a:ext cx="6226128" cy="456691"/>
          </a:xfrm>
          <a:prstGeom prst="rect">
            <a:avLst/>
          </a:prstGeom>
        </p:spPr>
        <p:txBody>
          <a:bodyPr wrap="square" lIns="0" tIns="10350" rIns="0" bIns="0" rtlCol="0">
            <a:noAutofit/>
          </a:bodyPr>
          <a:lstStyle/>
          <a:p>
            <a:pPr marL="12700">
              <a:lnSpc>
                <a:spcPts val="1630"/>
              </a:lnSpc>
              <a:spcAft>
                <a:spcPts val="300"/>
              </a:spcAft>
            </a:pPr>
            <a:r>
              <a:rPr sz="1680" b="1" spc="-52" dirty="0" smtClean="0">
                <a:solidFill>
                  <a:srgbClr val="262C32"/>
                </a:solidFill>
                <a:latin typeface="Aptos"/>
                <a:cs typeface="Times New Roman"/>
              </a:rPr>
              <a:t>Problemas más frecuentes  que pueden  aparecer</a:t>
            </a:r>
            <a:endParaRPr sz="1500">
              <a:latin typeface="Times New Roman"/>
              <a:cs typeface="Times New Roman"/>
            </a:endParaRPr>
          </a:p>
          <a:p>
            <a:pPr marL="12700" marR="28575">
              <a:lnSpc>
                <a:spcPct val="95825"/>
              </a:lnSpc>
              <a:spcBef>
                <a:spcPts val="88"/>
              </a:spcBef>
              <a:spcAft>
                <a:spcPts val="300"/>
              </a:spcAft>
            </a:pPr>
            <a:r>
              <a:rPr sz="1680" b="1" spc="-115" dirty="0" smtClean="0">
                <a:solidFill>
                  <a:srgbClr val="262C32"/>
                </a:solidFill>
                <a:latin typeface="Aptos"/>
                <a:cs typeface="Times New Roman"/>
              </a:rPr>
              <a:t>una RCP</a:t>
            </a:r>
            <a:endParaRPr sz="1500">
              <a:latin typeface="Times New Roman"/>
              <a:cs typeface="Times New Roman"/>
            </a:endParaRPr>
          </a:p>
        </p:txBody>
      </p:sp>
      <p:sp>
        <p:nvSpPr>
          <p:cNvPr id="4" name="object 4"/>
          <p:cNvSpPr txBox="1"/>
          <p:nvPr/>
        </p:nvSpPr>
        <p:spPr>
          <a:xfrm>
            <a:off x="8340742" y="4183505"/>
            <a:ext cx="1054565" cy="215900"/>
          </a:xfrm>
          <a:prstGeom prst="rect">
            <a:avLst/>
          </a:prstGeom>
        </p:spPr>
        <p:txBody>
          <a:bodyPr wrap="square" lIns="0" tIns="10350" rIns="0" bIns="0" rtlCol="0">
            <a:noAutofit/>
          </a:bodyPr>
          <a:lstStyle/>
          <a:p>
            <a:pPr marL="12700">
              <a:lnSpc>
                <a:spcPts val="1630"/>
              </a:lnSpc>
              <a:spcAft>
                <a:spcPts val="300"/>
              </a:spcAft>
            </a:pPr>
            <a:r>
              <a:rPr sz="1680" b="1" spc="-78" dirty="0" smtClean="0">
                <a:solidFill>
                  <a:srgbClr val="262C32"/>
                </a:solidFill>
                <a:latin typeface="Aptos"/>
                <a:cs typeface="Times New Roman"/>
              </a:rPr>
              <a:t>durante</a:t>
            </a:r>
            <a:endParaRPr sz="1500">
              <a:latin typeface="Times New Roman"/>
              <a:cs typeface="Times New Roman"/>
            </a:endParaRPr>
          </a:p>
        </p:txBody>
      </p:sp>
      <p:sp>
        <p:nvSpPr>
          <p:cNvPr id="3" name="object 3"/>
          <p:cNvSpPr txBox="1"/>
          <p:nvPr/>
        </p:nvSpPr>
        <p:spPr>
          <a:xfrm>
            <a:off x="2078509" y="4965406"/>
            <a:ext cx="7497061" cy="2002535"/>
          </a:xfrm>
          <a:prstGeom prst="rect">
            <a:avLst/>
          </a:prstGeom>
        </p:spPr>
        <p:txBody>
          <a:bodyPr wrap="square" lIns="0" tIns="7111" rIns="0" bIns="0" rtlCol="0">
            <a:noAutofit/>
          </a:bodyPr>
          <a:lstStyle/>
          <a:p>
            <a:pPr marL="15748" marR="2320333" algn="just">
              <a:lnSpc>
                <a:spcPts val="1120"/>
              </a:lnSpc>
              <a:spcAft>
                <a:spcPts val="300"/>
              </a:spcAft>
            </a:pPr>
            <a:r>
              <a:rPr sz="1200" b="1" spc="-2" dirty="0" smtClean="0">
                <a:solidFill>
                  <a:srgbClr val="262C32"/>
                </a:solidFill>
                <a:latin typeface="Aptos"/>
                <a:cs typeface="Arial"/>
              </a:rPr>
              <a:t>Objetos extraños en la cavidad oral</a:t>
            </a:r>
            <a:endParaRPr sz="1000">
              <a:latin typeface="Arial"/>
              <a:cs typeface="Arial"/>
            </a:endParaRPr>
          </a:p>
          <a:p>
            <a:pPr marL="15747" marR="2611" indent="3048" algn="just">
              <a:lnSpc>
                <a:spcPts val="1149"/>
              </a:lnSpc>
              <a:spcBef>
                <a:spcPts val="474"/>
              </a:spcBef>
              <a:spcAft>
                <a:spcPts val="300"/>
              </a:spcAft>
            </a:pPr>
            <a:r>
              <a:rPr sz="1200" spc="-14" dirty="0" smtClean="0">
                <a:solidFill>
                  <a:srgbClr val="262C32"/>
                </a:solidFill>
                <a:latin typeface="Aptos"/>
                <a:cs typeface="Arial"/>
              </a:rPr>
              <a:t>L</a:t>
            </a:r>
            <a:r>
              <a:rPr sz="1200" spc="0" dirty="0" smtClean="0">
                <a:solidFill>
                  <a:srgbClr val="262C32"/>
                </a:solidFill>
                <a:latin typeface="Aptos"/>
                <a:cs typeface="Arial"/>
              </a:rPr>
              <a:t>a</a:t>
            </a:r>
            <a:r>
              <a:rPr sz="1200" spc="-52" dirty="0" smtClean="0">
                <a:solidFill>
                  <a:srgbClr val="262C32"/>
                </a:solidFill>
                <a:latin typeface="Aptos"/>
                <a:cs typeface="Arial"/>
              </a:rPr>
              <a:t> </a:t>
            </a:r>
            <a:r>
              <a:rPr sz="1200" spc="-14" dirty="0" smtClean="0">
                <a:solidFill>
                  <a:srgbClr val="262C32"/>
                </a:solidFill>
                <a:latin typeface="Aptos"/>
                <a:cs typeface="Arial"/>
              </a:rPr>
              <a:t>a</a:t>
            </a:r>
            <a:r>
              <a:rPr sz="1200" spc="-19" dirty="0" smtClean="0">
                <a:solidFill>
                  <a:srgbClr val="262C32"/>
                </a:solidFill>
                <a:latin typeface="Aptos"/>
                <a:cs typeface="Arial"/>
              </a:rPr>
              <a:t>pe</a:t>
            </a:r>
            <a:r>
              <a:rPr sz="1200" spc="0" dirty="0" smtClean="0">
                <a:solidFill>
                  <a:srgbClr val="262C32"/>
                </a:solidFill>
                <a:latin typeface="Aptos"/>
                <a:cs typeface="Arial"/>
              </a:rPr>
              <a:t>r</a:t>
            </a:r>
            <a:r>
              <a:rPr sz="1200" spc="-25" dirty="0" smtClean="0">
                <a:solidFill>
                  <a:srgbClr val="262C32"/>
                </a:solidFill>
                <a:latin typeface="Aptos"/>
                <a:cs typeface="Arial"/>
              </a:rPr>
              <a:t>t</a:t>
            </a:r>
            <a:r>
              <a:rPr sz="1200" spc="-14" dirty="0" smtClean="0">
                <a:solidFill>
                  <a:srgbClr val="262C32"/>
                </a:solidFill>
                <a:latin typeface="Aptos"/>
                <a:cs typeface="Arial"/>
              </a:rPr>
              <a:t>ur</a:t>
            </a:r>
            <a:r>
              <a:rPr sz="1200" spc="0" dirty="0" smtClean="0">
                <a:solidFill>
                  <a:srgbClr val="262C32"/>
                </a:solidFill>
                <a:latin typeface="Aptos"/>
                <a:cs typeface="Arial"/>
              </a:rPr>
              <a:t>a</a:t>
            </a:r>
            <a:r>
              <a:rPr sz="1200" spc="93"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20" dirty="0" smtClean="0">
                <a:solidFill>
                  <a:srgbClr val="262C32"/>
                </a:solidFill>
                <a:latin typeface="Aptos"/>
                <a:cs typeface="Arial"/>
              </a:rPr>
              <a:t> </a:t>
            </a:r>
            <a:r>
              <a:rPr sz="1200" spc="-78" dirty="0" smtClean="0">
                <a:solidFill>
                  <a:srgbClr val="262C32"/>
                </a:solidFill>
                <a:latin typeface="Aptos"/>
                <a:cs typeface="Arial"/>
              </a:rPr>
              <a:t>l</a:t>
            </a:r>
            <a:r>
              <a:rPr sz="1200" spc="-33" dirty="0" smtClean="0">
                <a:solidFill>
                  <a:srgbClr val="262C32"/>
                </a:solidFill>
                <a:latin typeface="Aptos"/>
                <a:cs typeface="Arial"/>
              </a:rPr>
              <a:t>a</a:t>
            </a:r>
            <a:r>
              <a:rPr sz="1200" spc="39" dirty="0" smtClean="0">
                <a:solidFill>
                  <a:srgbClr val="262C32"/>
                </a:solidFill>
                <a:latin typeface="Aptos"/>
                <a:cs typeface="Arial"/>
              </a:rPr>
              <a:t> </a:t>
            </a:r>
            <a:r>
              <a:rPr sz="1200" spc="-19" dirty="0" smtClean="0">
                <a:solidFill>
                  <a:srgbClr val="262C32"/>
                </a:solidFill>
                <a:latin typeface="Aptos"/>
                <a:cs typeface="Arial"/>
              </a:rPr>
              <a:t>v</a:t>
            </a:r>
            <a:r>
              <a:rPr sz="1200" spc="-9" dirty="0" smtClean="0">
                <a:solidFill>
                  <a:srgbClr val="262C32"/>
                </a:solidFill>
                <a:latin typeface="Aptos"/>
                <a:cs typeface="Arial"/>
              </a:rPr>
              <a:t>í</a:t>
            </a:r>
            <a:r>
              <a:rPr sz="1200" spc="0" dirty="0" smtClean="0">
                <a:solidFill>
                  <a:srgbClr val="262C32"/>
                </a:solidFill>
                <a:latin typeface="Aptos"/>
                <a:cs typeface="Arial"/>
              </a:rPr>
              <a:t>a</a:t>
            </a:r>
            <a:r>
              <a:rPr sz="1200" spc="3" dirty="0" smtClean="0">
                <a:solidFill>
                  <a:srgbClr val="262C32"/>
                </a:solidFill>
                <a:latin typeface="Aptos"/>
                <a:cs typeface="Arial"/>
              </a:rPr>
              <a:t> </a:t>
            </a:r>
            <a:r>
              <a:rPr sz="1200" spc="-19" dirty="0" smtClean="0">
                <a:solidFill>
                  <a:srgbClr val="262C32"/>
                </a:solidFill>
                <a:latin typeface="Aptos"/>
                <a:cs typeface="Arial"/>
              </a:rPr>
              <a:t>aé</a:t>
            </a:r>
            <a:r>
              <a:rPr sz="1200" spc="-14" dirty="0" smtClean="0">
                <a:solidFill>
                  <a:srgbClr val="262C32"/>
                </a:solidFill>
                <a:latin typeface="Aptos"/>
                <a:cs typeface="Arial"/>
              </a:rPr>
              <a:t>r</a:t>
            </a:r>
            <a:r>
              <a:rPr sz="1200" spc="-19" dirty="0" smtClean="0">
                <a:solidFill>
                  <a:srgbClr val="262C32"/>
                </a:solidFill>
                <a:latin typeface="Aptos"/>
                <a:cs typeface="Arial"/>
              </a:rPr>
              <a:t>e</a:t>
            </a:r>
            <a:r>
              <a:rPr sz="1200" spc="0" dirty="0" smtClean="0">
                <a:solidFill>
                  <a:srgbClr val="262C32"/>
                </a:solidFill>
                <a:latin typeface="Aptos"/>
                <a:cs typeface="Arial"/>
              </a:rPr>
              <a:t>a</a:t>
            </a:r>
            <a:r>
              <a:rPr sz="1200" spc="40" dirty="0" smtClean="0">
                <a:solidFill>
                  <a:srgbClr val="262C32"/>
                </a:solidFill>
                <a:latin typeface="Aptos"/>
                <a:cs typeface="Arial"/>
              </a:rPr>
              <a:t> </a:t>
            </a:r>
            <a:r>
              <a:rPr sz="1200" spc="-10" dirty="0" smtClean="0">
                <a:solidFill>
                  <a:srgbClr val="262C32"/>
                </a:solidFill>
                <a:latin typeface="Aptos"/>
                <a:cs typeface="Arial"/>
              </a:rPr>
              <a:t>c</a:t>
            </a:r>
            <a:r>
              <a:rPr sz="1200" spc="-9" dirty="0" smtClean="0">
                <a:solidFill>
                  <a:srgbClr val="262C32"/>
                </a:solidFill>
                <a:latin typeface="Aptos"/>
                <a:cs typeface="Arial"/>
              </a:rPr>
              <a:t>on</a:t>
            </a:r>
            <a:r>
              <a:rPr sz="1200" spc="-10" dirty="0" smtClean="0">
                <a:solidFill>
                  <a:srgbClr val="262C32"/>
                </a:solidFill>
                <a:latin typeface="Aptos"/>
                <a:cs typeface="Arial"/>
              </a:rPr>
              <a:t>t</a:t>
            </a:r>
            <a:r>
              <a:rPr sz="1200" spc="-9" dirty="0" smtClean="0">
                <a:solidFill>
                  <a:srgbClr val="262C32"/>
                </a:solidFill>
                <a:latin typeface="Aptos"/>
                <a:cs typeface="Arial"/>
              </a:rPr>
              <a:t>e</a:t>
            </a:r>
            <a:r>
              <a:rPr sz="1200" spc="-19" dirty="0" smtClean="0">
                <a:solidFill>
                  <a:srgbClr val="262C32"/>
                </a:solidFill>
                <a:latin typeface="Aptos"/>
                <a:cs typeface="Arial"/>
              </a:rPr>
              <a:t>m</a:t>
            </a:r>
            <a:r>
              <a:rPr sz="1200" spc="-9" dirty="0" smtClean="0">
                <a:solidFill>
                  <a:srgbClr val="262C32"/>
                </a:solidFill>
                <a:latin typeface="Aptos"/>
                <a:cs typeface="Arial"/>
              </a:rPr>
              <a:t>p</a:t>
            </a:r>
            <a:r>
              <a:rPr sz="1200" spc="-6" dirty="0" smtClean="0">
                <a:solidFill>
                  <a:srgbClr val="262C32"/>
                </a:solidFill>
                <a:latin typeface="Aptos"/>
                <a:cs typeface="Arial"/>
              </a:rPr>
              <a:t>l</a:t>
            </a:r>
            <a:r>
              <a:rPr sz="1200" spc="10" dirty="0" smtClean="0">
                <a:solidFill>
                  <a:srgbClr val="262C32"/>
                </a:solidFill>
                <a:latin typeface="Aptos"/>
                <a:cs typeface="Arial"/>
              </a:rPr>
              <a:t>a</a:t>
            </a:r>
            <a:r>
              <a:rPr sz="1200" spc="44" dirty="0" smtClean="0">
                <a:solidFill>
                  <a:srgbClr val="262C32"/>
                </a:solidFill>
                <a:latin typeface="Aptos"/>
                <a:cs typeface="Arial"/>
              </a:rPr>
              <a:t> </a:t>
            </a:r>
            <a:r>
              <a:rPr sz="1200" spc="-19" dirty="0" smtClean="0">
                <a:solidFill>
                  <a:srgbClr val="262C32"/>
                </a:solidFill>
                <a:latin typeface="Aptos"/>
                <a:cs typeface="Arial"/>
              </a:rPr>
              <a:t>co</a:t>
            </a:r>
            <a:r>
              <a:rPr sz="1200" spc="-34" dirty="0" smtClean="0">
                <a:solidFill>
                  <a:srgbClr val="262C32"/>
                </a:solidFill>
                <a:latin typeface="Aptos"/>
                <a:cs typeface="Arial"/>
              </a:rPr>
              <a:t>m</a:t>
            </a:r>
            <a:r>
              <a:rPr sz="1200" spc="0" dirty="0" smtClean="0">
                <a:solidFill>
                  <a:srgbClr val="262C32"/>
                </a:solidFill>
                <a:latin typeface="Aptos"/>
                <a:cs typeface="Arial"/>
              </a:rPr>
              <a:t>o</a:t>
            </a:r>
            <a:r>
              <a:rPr sz="1200" spc="59" dirty="0" smtClean="0">
                <a:solidFill>
                  <a:srgbClr val="262C32"/>
                </a:solidFill>
                <a:latin typeface="Aptos"/>
                <a:cs typeface="Arial"/>
              </a:rPr>
              <a:t> </a:t>
            </a:r>
            <a:r>
              <a:rPr sz="1200" spc="-14" dirty="0" smtClean="0">
                <a:solidFill>
                  <a:srgbClr val="262C32"/>
                </a:solidFill>
                <a:latin typeface="Aptos"/>
                <a:cs typeface="Arial"/>
              </a:rPr>
              <a:t>u</a:t>
            </a:r>
            <a:r>
              <a:rPr sz="1200" spc="-19" dirty="0" smtClean="0">
                <a:solidFill>
                  <a:srgbClr val="262C32"/>
                </a:solidFill>
                <a:latin typeface="Aptos"/>
                <a:cs typeface="Arial"/>
              </a:rPr>
              <a:t>n</a:t>
            </a:r>
            <a:r>
              <a:rPr sz="1200" spc="0" dirty="0" smtClean="0">
                <a:solidFill>
                  <a:srgbClr val="262C32"/>
                </a:solidFill>
                <a:latin typeface="Aptos"/>
                <a:cs typeface="Arial"/>
              </a:rPr>
              <a:t>o</a:t>
            </a:r>
            <a:r>
              <a:rPr sz="1200" spc="-15"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24" dirty="0" smtClean="0">
                <a:solidFill>
                  <a:srgbClr val="262C32"/>
                </a:solidFill>
                <a:latin typeface="Aptos"/>
                <a:cs typeface="Arial"/>
              </a:rPr>
              <a:t> </a:t>
            </a:r>
            <a:r>
              <a:rPr sz="1200" spc="-19" dirty="0" smtClean="0">
                <a:solidFill>
                  <a:srgbClr val="262C32"/>
                </a:solidFill>
                <a:latin typeface="Aptos"/>
                <a:cs typeface="Arial"/>
              </a:rPr>
              <a:t>s</a:t>
            </a:r>
            <a:r>
              <a:rPr sz="1200" spc="-14" dirty="0" smtClean="0">
                <a:solidFill>
                  <a:srgbClr val="262C32"/>
                </a:solidFill>
                <a:latin typeface="Aptos"/>
                <a:cs typeface="Arial"/>
              </a:rPr>
              <a:t>u</a:t>
            </a:r>
            <a:r>
              <a:rPr sz="1200" spc="0" dirty="0" smtClean="0">
                <a:solidFill>
                  <a:srgbClr val="262C32"/>
                </a:solidFill>
                <a:latin typeface="Aptos"/>
                <a:cs typeface="Arial"/>
              </a:rPr>
              <a:t>s</a:t>
            </a:r>
            <a:r>
              <a:rPr sz="1200" spc="53"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aso</a:t>
            </a:r>
            <a:r>
              <a:rPr sz="1200" spc="0" dirty="0" smtClean="0">
                <a:solidFill>
                  <a:srgbClr val="262C32"/>
                </a:solidFill>
                <a:latin typeface="Aptos"/>
                <a:cs typeface="Arial"/>
              </a:rPr>
              <a:t>s</a:t>
            </a:r>
            <a:r>
              <a:rPr sz="1200" spc="37"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19" dirty="0" smtClean="0">
                <a:solidFill>
                  <a:srgbClr val="262C32"/>
                </a:solidFill>
                <a:latin typeface="Aptos"/>
                <a:cs typeface="Arial"/>
              </a:rPr>
              <a:t> </a:t>
            </a:r>
            <a:r>
              <a:rPr sz="1200" spc="-19" dirty="0" smtClean="0">
                <a:solidFill>
                  <a:srgbClr val="262C32"/>
                </a:solidFill>
                <a:latin typeface="Aptos"/>
                <a:cs typeface="Arial"/>
              </a:rPr>
              <a:t>v</a:t>
            </a:r>
            <a:r>
              <a:rPr sz="1200" spc="-3" dirty="0" smtClean="0">
                <a:solidFill>
                  <a:srgbClr val="262C32"/>
                </a:solidFill>
                <a:latin typeface="Aptos"/>
                <a:cs typeface="Arial"/>
              </a:rPr>
              <a:t>e</a:t>
            </a:r>
            <a:r>
              <a:rPr sz="1200" spc="24" dirty="0" smtClean="0">
                <a:solidFill>
                  <a:srgbClr val="262C32"/>
                </a:solidFill>
                <a:latin typeface="Aptos"/>
                <a:cs typeface="Arial"/>
              </a:rPr>
              <a:t>r</a:t>
            </a:r>
            <a:r>
              <a:rPr sz="1200" spc="-53" dirty="0" smtClean="0">
                <a:solidFill>
                  <a:srgbClr val="262C32"/>
                </a:solidFill>
                <a:latin typeface="Aptos"/>
                <a:cs typeface="Arial"/>
              </a:rPr>
              <a:t>i</a:t>
            </a:r>
            <a:r>
              <a:rPr sz="1200" spc="57" dirty="0" smtClean="0">
                <a:solidFill>
                  <a:srgbClr val="262C32"/>
                </a:solidFill>
                <a:latin typeface="Aptos"/>
                <a:cs typeface="Arial"/>
              </a:rPr>
              <a:t>f</a:t>
            </a:r>
            <a:r>
              <a:rPr sz="1200" spc="-53" dirty="0" smtClean="0">
                <a:solidFill>
                  <a:srgbClr val="262C32"/>
                </a:solidFill>
                <a:latin typeface="Aptos"/>
                <a:cs typeface="Arial"/>
              </a:rPr>
              <a:t>i</a:t>
            </a:r>
            <a:r>
              <a:rPr sz="1200" spc="30" dirty="0" smtClean="0">
                <a:solidFill>
                  <a:srgbClr val="262C32"/>
                </a:solidFill>
                <a:latin typeface="Aptos"/>
                <a:cs typeface="Arial"/>
              </a:rPr>
              <a:t>c</a:t>
            </a:r>
            <a:r>
              <a:rPr sz="1200" spc="-3" dirty="0" smtClean="0">
                <a:solidFill>
                  <a:srgbClr val="262C32"/>
                </a:solidFill>
                <a:latin typeface="Aptos"/>
                <a:cs typeface="Arial"/>
              </a:rPr>
              <a:t>a</a:t>
            </a:r>
            <a:r>
              <a:rPr sz="1200" spc="30" dirty="0" smtClean="0">
                <a:solidFill>
                  <a:srgbClr val="262C32"/>
                </a:solidFill>
                <a:latin typeface="Aptos"/>
                <a:cs typeface="Arial"/>
              </a:rPr>
              <a:t>c</a:t>
            </a:r>
            <a:r>
              <a:rPr sz="1200" spc="-32" dirty="0" smtClean="0">
                <a:solidFill>
                  <a:srgbClr val="262C32"/>
                </a:solidFill>
                <a:latin typeface="Aptos"/>
                <a:cs typeface="Arial"/>
              </a:rPr>
              <a:t>i</a:t>
            </a:r>
            <a:r>
              <a:rPr sz="1200" spc="18" dirty="0" smtClean="0">
                <a:solidFill>
                  <a:srgbClr val="262C32"/>
                </a:solidFill>
                <a:latin typeface="Aptos"/>
                <a:cs typeface="Arial"/>
              </a:rPr>
              <a:t>ó</a:t>
            </a:r>
            <a:r>
              <a:rPr sz="1200" spc="-61" dirty="0" smtClean="0">
                <a:solidFill>
                  <a:srgbClr val="262C32"/>
                </a:solidFill>
                <a:latin typeface="Aptos"/>
                <a:cs typeface="Arial"/>
              </a:rPr>
              <a:t>n</a:t>
            </a:r>
            <a:r>
              <a:rPr sz="1200" spc="44"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 </a:t>
            </a:r>
            <a:endParaRPr sz="1000">
              <a:latin typeface="Arial"/>
              <a:cs typeface="Arial"/>
            </a:endParaRPr>
          </a:p>
          <a:p>
            <a:pPr marL="15747" marR="2611" algn="just">
              <a:lnSpc>
                <a:spcPts val="1149"/>
              </a:lnSpc>
              <a:spcBef>
                <a:spcPts val="249"/>
              </a:spcBef>
              <a:spcAft>
                <a:spcPts val="300"/>
              </a:spcAft>
            </a:pP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39" dirty="0" smtClean="0">
                <a:solidFill>
                  <a:srgbClr val="262C32"/>
                </a:solidFill>
                <a:latin typeface="Aptos"/>
                <a:cs typeface="Arial"/>
              </a:rPr>
              <a:t> </a:t>
            </a:r>
            <a:r>
              <a:rPr sz="1200" spc="-19" dirty="0" smtClean="0">
                <a:solidFill>
                  <a:srgbClr val="262C32"/>
                </a:solidFill>
                <a:latin typeface="Aptos"/>
                <a:cs typeface="Arial"/>
              </a:rPr>
              <a:t>p</a:t>
            </a:r>
            <a:r>
              <a:rPr sz="1200" spc="-14" dirty="0" smtClean="0">
                <a:solidFill>
                  <a:srgbClr val="262C32"/>
                </a:solidFill>
                <a:latin typeface="Aptos"/>
                <a:cs typeface="Arial"/>
              </a:rPr>
              <a:t>re</a:t>
            </a:r>
            <a:r>
              <a:rPr sz="1200" spc="-19" dirty="0" smtClean="0">
                <a:solidFill>
                  <a:srgbClr val="262C32"/>
                </a:solidFill>
                <a:latin typeface="Aptos"/>
                <a:cs typeface="Arial"/>
              </a:rPr>
              <a:t>se</a:t>
            </a:r>
            <a:r>
              <a:rPr sz="1200" spc="-14" dirty="0" smtClean="0">
                <a:solidFill>
                  <a:srgbClr val="262C32"/>
                </a:solidFill>
                <a:latin typeface="Aptos"/>
                <a:cs typeface="Arial"/>
              </a:rPr>
              <a:t>n</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0" dirty="0" smtClean="0">
                <a:solidFill>
                  <a:srgbClr val="262C32"/>
                </a:solidFill>
                <a:latin typeface="Aptos"/>
                <a:cs typeface="Arial"/>
              </a:rPr>
              <a:t>a</a:t>
            </a:r>
            <a:r>
              <a:rPr sz="1200" spc="55"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os</a:t>
            </a:r>
            <a:r>
              <a:rPr sz="1200" spc="-9" dirty="0" smtClean="0">
                <a:solidFill>
                  <a:srgbClr val="262C32"/>
                </a:solidFill>
                <a:latin typeface="Aptos"/>
                <a:cs typeface="Arial"/>
              </a:rPr>
              <a:t>i</a:t>
            </a:r>
            <a:r>
              <a:rPr sz="1200" spc="-19" dirty="0" smtClean="0">
                <a:solidFill>
                  <a:srgbClr val="262C32"/>
                </a:solidFill>
                <a:latin typeface="Aptos"/>
                <a:cs typeface="Arial"/>
              </a:rPr>
              <a:t>b</a:t>
            </a:r>
            <a:r>
              <a:rPr sz="1200" spc="-9" dirty="0" smtClean="0">
                <a:solidFill>
                  <a:srgbClr val="262C32"/>
                </a:solidFill>
                <a:latin typeface="Aptos"/>
                <a:cs typeface="Arial"/>
              </a:rPr>
              <a:t>l</a:t>
            </a:r>
            <a:r>
              <a:rPr sz="1200" spc="-19" dirty="0" smtClean="0">
                <a:solidFill>
                  <a:srgbClr val="262C32"/>
                </a:solidFill>
                <a:latin typeface="Aptos"/>
                <a:cs typeface="Arial"/>
              </a:rPr>
              <a:t>e</a:t>
            </a:r>
            <a:r>
              <a:rPr sz="1200" spc="0" dirty="0" smtClean="0">
                <a:solidFill>
                  <a:srgbClr val="262C32"/>
                </a:solidFill>
                <a:latin typeface="Aptos"/>
                <a:cs typeface="Arial"/>
              </a:rPr>
              <a:t>s</a:t>
            </a:r>
            <a:r>
              <a:rPr sz="1200" spc="53" dirty="0" smtClean="0">
                <a:solidFill>
                  <a:srgbClr val="262C32"/>
                </a:solidFill>
                <a:latin typeface="Aptos"/>
                <a:cs typeface="Arial"/>
              </a:rPr>
              <a:t> </a:t>
            </a:r>
            <a:r>
              <a:rPr sz="1200" spc="-29" dirty="0" smtClean="0">
                <a:solidFill>
                  <a:srgbClr val="262C32"/>
                </a:solidFill>
                <a:latin typeface="Aptos"/>
                <a:cs typeface="Arial"/>
              </a:rPr>
              <a:t>m</a:t>
            </a:r>
            <a:r>
              <a:rPr sz="1200" spc="-14" dirty="0" smtClean="0">
                <a:solidFill>
                  <a:srgbClr val="262C32"/>
                </a:solidFill>
                <a:latin typeface="Aptos"/>
                <a:cs typeface="Arial"/>
              </a:rPr>
              <a:t>a</a:t>
            </a:r>
            <a:r>
              <a:rPr sz="1200" spc="-9" dirty="0" smtClean="0">
                <a:solidFill>
                  <a:srgbClr val="262C32"/>
                </a:solidFill>
                <a:latin typeface="Aptos"/>
                <a:cs typeface="Arial"/>
              </a:rPr>
              <a:t>t</a:t>
            </a:r>
            <a:r>
              <a:rPr sz="1200" spc="-19" dirty="0" smtClean="0">
                <a:solidFill>
                  <a:srgbClr val="262C32"/>
                </a:solidFill>
                <a:latin typeface="Aptos"/>
                <a:cs typeface="Arial"/>
              </a:rPr>
              <a:t>e</a:t>
            </a:r>
            <a:r>
              <a:rPr sz="1200" spc="-14" dirty="0" smtClean="0">
                <a:solidFill>
                  <a:srgbClr val="262C32"/>
                </a:solidFill>
                <a:latin typeface="Aptos"/>
                <a:cs typeface="Arial"/>
              </a:rPr>
              <a:t>r</a:t>
            </a:r>
            <a:r>
              <a:rPr sz="1200" spc="-9" dirty="0" smtClean="0">
                <a:solidFill>
                  <a:srgbClr val="262C32"/>
                </a:solidFill>
                <a:latin typeface="Aptos"/>
                <a:cs typeface="Arial"/>
              </a:rPr>
              <a:t>i</a:t>
            </a:r>
            <a:r>
              <a:rPr sz="1200" spc="-19" dirty="0" smtClean="0">
                <a:solidFill>
                  <a:srgbClr val="262C32"/>
                </a:solidFill>
                <a:latin typeface="Aptos"/>
                <a:cs typeface="Arial"/>
              </a:rPr>
              <a:t>a</a:t>
            </a:r>
            <a:r>
              <a:rPr sz="1200" spc="0" dirty="0" smtClean="0">
                <a:solidFill>
                  <a:srgbClr val="262C32"/>
                </a:solidFill>
                <a:latin typeface="Aptos"/>
                <a:cs typeface="Arial"/>
              </a:rPr>
              <a:t>s</a:t>
            </a:r>
            <a:r>
              <a:rPr sz="1200" spc="68" dirty="0" smtClean="0">
                <a:solidFill>
                  <a:srgbClr val="262C32"/>
                </a:solidFill>
                <a:latin typeface="Aptos"/>
                <a:cs typeface="Arial"/>
              </a:rPr>
              <a:t> </a:t>
            </a:r>
            <a:r>
              <a:rPr sz="1200" spc="-14" dirty="0" smtClean="0">
                <a:solidFill>
                  <a:srgbClr val="262C32"/>
                </a:solidFill>
                <a:latin typeface="Aptos"/>
                <a:cs typeface="Arial"/>
              </a:rPr>
              <a:t>e</a:t>
            </a:r>
            <a:r>
              <a:rPr sz="1200" spc="-19" dirty="0" smtClean="0">
                <a:solidFill>
                  <a:srgbClr val="262C32"/>
                </a:solidFill>
                <a:latin typeface="Aptos"/>
                <a:cs typeface="Arial"/>
              </a:rPr>
              <a:t>x</a:t>
            </a:r>
            <a:r>
              <a:rPr sz="1200" spc="-9" dirty="0" smtClean="0">
                <a:solidFill>
                  <a:srgbClr val="262C32"/>
                </a:solidFill>
                <a:latin typeface="Aptos"/>
                <a:cs typeface="Arial"/>
              </a:rPr>
              <a:t>t</a:t>
            </a:r>
            <a:r>
              <a:rPr sz="1200" spc="-14" dirty="0" smtClean="0">
                <a:solidFill>
                  <a:srgbClr val="262C32"/>
                </a:solidFill>
                <a:latin typeface="Aptos"/>
                <a:cs typeface="Arial"/>
              </a:rPr>
              <a:t>ra</a:t>
            </a:r>
            <a:r>
              <a:rPr sz="1200" spc="-19" dirty="0" smtClean="0">
                <a:solidFill>
                  <a:srgbClr val="262C32"/>
                </a:solidFill>
                <a:latin typeface="Aptos"/>
                <a:cs typeface="Arial"/>
              </a:rPr>
              <a:t>ña</a:t>
            </a:r>
            <a:r>
              <a:rPr sz="1200" spc="0" dirty="0" smtClean="0">
                <a:solidFill>
                  <a:srgbClr val="262C32"/>
                </a:solidFill>
                <a:latin typeface="Aptos"/>
                <a:cs typeface="Arial"/>
              </a:rPr>
              <a:t>s</a:t>
            </a:r>
            <a:r>
              <a:rPr sz="1200" spc="62"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 dirty="0" smtClean="0">
                <a:solidFill>
                  <a:srgbClr val="262C32"/>
                </a:solidFill>
                <a:latin typeface="Aptos"/>
                <a:cs typeface="Arial"/>
              </a:rPr>
              <a:t> </a:t>
            </a:r>
            <a:r>
              <a:rPr sz="1200" spc="-78" dirty="0" smtClean="0">
                <a:solidFill>
                  <a:srgbClr val="262C32"/>
                </a:solidFill>
                <a:latin typeface="Aptos"/>
                <a:cs typeface="Arial"/>
              </a:rPr>
              <a:t>l</a:t>
            </a:r>
            <a:r>
              <a:rPr sz="1200" spc="-33" dirty="0" smtClean="0">
                <a:solidFill>
                  <a:srgbClr val="262C32"/>
                </a:solidFill>
                <a:latin typeface="Aptos"/>
                <a:cs typeface="Arial"/>
              </a:rPr>
              <a:t>a</a:t>
            </a:r>
            <a:r>
              <a:rPr sz="1200" spc="64" dirty="0" smtClean="0">
                <a:solidFill>
                  <a:srgbClr val="262C32"/>
                </a:solidFill>
                <a:latin typeface="Aptos"/>
                <a:cs typeface="Arial"/>
              </a:rPr>
              <a:t> </a:t>
            </a:r>
            <a:r>
              <a:rPr sz="1200" spc="-14" dirty="0" smtClean="0">
                <a:solidFill>
                  <a:srgbClr val="262C32"/>
                </a:solidFill>
                <a:latin typeface="Aptos"/>
                <a:cs typeface="Arial"/>
              </a:rPr>
              <a:t>b</a:t>
            </a:r>
            <a:r>
              <a:rPr sz="1200" spc="-19" dirty="0" smtClean="0">
                <a:solidFill>
                  <a:srgbClr val="262C32"/>
                </a:solidFill>
                <a:latin typeface="Aptos"/>
                <a:cs typeface="Arial"/>
              </a:rPr>
              <a:t>oc</a:t>
            </a:r>
            <a:r>
              <a:rPr sz="1200" spc="0" dirty="0" smtClean="0">
                <a:solidFill>
                  <a:srgbClr val="262C32"/>
                </a:solidFill>
                <a:latin typeface="Aptos"/>
                <a:cs typeface="Arial"/>
              </a:rPr>
              <a:t>a</a:t>
            </a:r>
            <a:r>
              <a:rPr sz="1200" spc="-10" dirty="0" smtClean="0">
                <a:solidFill>
                  <a:srgbClr val="262C32"/>
                </a:solidFill>
                <a:latin typeface="Aptos"/>
                <a:cs typeface="Arial"/>
              </a:rPr>
              <a:t> </a:t>
            </a:r>
            <a:r>
              <a:rPr sz="1200" spc="-19" dirty="0" smtClean="0">
                <a:solidFill>
                  <a:srgbClr val="262C32"/>
                </a:solidFill>
                <a:latin typeface="Aptos"/>
                <a:cs typeface="Arial"/>
              </a:rPr>
              <a:t>cuand</a:t>
            </a:r>
            <a:r>
              <a:rPr sz="1200" spc="0" dirty="0" smtClean="0">
                <a:solidFill>
                  <a:srgbClr val="262C32"/>
                </a:solidFill>
                <a:latin typeface="Aptos"/>
                <a:cs typeface="Arial"/>
              </a:rPr>
              <a:t>o</a:t>
            </a:r>
            <a:r>
              <a:rPr sz="1200" spc="67" dirty="0" smtClean="0">
                <a:solidFill>
                  <a:srgbClr val="262C32"/>
                </a:solidFill>
                <a:latin typeface="Aptos"/>
                <a:cs typeface="Arial"/>
              </a:rPr>
              <a:t> </a:t>
            </a:r>
            <a:r>
              <a:rPr sz="1200" spc="-14" dirty="0" smtClean="0">
                <a:solidFill>
                  <a:srgbClr val="262C32"/>
                </a:solidFill>
                <a:latin typeface="Aptos"/>
                <a:cs typeface="Arial"/>
              </a:rPr>
              <a:t>h</a:t>
            </a:r>
            <a:r>
              <a:rPr sz="1200" spc="-19" dirty="0" smtClean="0">
                <a:solidFill>
                  <a:srgbClr val="262C32"/>
                </a:solidFill>
                <a:latin typeface="Aptos"/>
                <a:cs typeface="Arial"/>
              </a:rPr>
              <a:t>a</a:t>
            </a:r>
            <a:r>
              <a:rPr sz="1200" spc="0" dirty="0" smtClean="0">
                <a:solidFill>
                  <a:srgbClr val="262C32"/>
                </a:solidFill>
                <a:latin typeface="Aptos"/>
                <a:cs typeface="Arial"/>
              </a:rPr>
              <a:t>y</a:t>
            </a:r>
            <a:r>
              <a:rPr sz="1200" spc="-4" dirty="0" smtClean="0">
                <a:solidFill>
                  <a:srgbClr val="262C32"/>
                </a:solidFill>
                <a:latin typeface="Aptos"/>
                <a:cs typeface="Arial"/>
              </a:rPr>
              <a:t> </a:t>
            </a:r>
            <a:r>
              <a:rPr sz="1200" spc="-19" dirty="0" smtClean="0">
                <a:solidFill>
                  <a:srgbClr val="262C32"/>
                </a:solidFill>
                <a:latin typeface="Aptos"/>
                <a:cs typeface="Arial"/>
              </a:rPr>
              <a:t>p</a:t>
            </a:r>
            <a:r>
              <a:rPr sz="1200" spc="0" dirty="0" smtClean="0">
                <a:solidFill>
                  <a:srgbClr val="262C32"/>
                </a:solidFill>
                <a:latin typeface="Aptos"/>
                <a:cs typeface="Arial"/>
              </a:rPr>
              <a:t>r</a:t>
            </a:r>
            <a:r>
              <a:rPr sz="1200" spc="-34" dirty="0" smtClean="0">
                <a:solidFill>
                  <a:srgbClr val="262C32"/>
                </a:solidFill>
                <a:latin typeface="Aptos"/>
                <a:cs typeface="Arial"/>
              </a:rPr>
              <a:t>o</a:t>
            </a:r>
            <a:r>
              <a:rPr sz="1200" spc="-19" dirty="0" smtClean="0">
                <a:solidFill>
                  <a:srgbClr val="262C32"/>
                </a:solidFill>
                <a:latin typeface="Aptos"/>
                <a:cs typeface="Arial"/>
              </a:rPr>
              <a:t>b</a:t>
            </a:r>
            <a:r>
              <a:rPr sz="1200" spc="-9" dirty="0" smtClean="0">
                <a:solidFill>
                  <a:srgbClr val="262C32"/>
                </a:solidFill>
                <a:latin typeface="Aptos"/>
                <a:cs typeface="Arial"/>
              </a:rPr>
              <a:t>l</a:t>
            </a:r>
            <a:r>
              <a:rPr sz="1200" spc="-19" dirty="0" smtClean="0">
                <a:solidFill>
                  <a:srgbClr val="262C32"/>
                </a:solidFill>
                <a:latin typeface="Aptos"/>
                <a:cs typeface="Arial"/>
              </a:rPr>
              <a:t>e</a:t>
            </a:r>
            <a:r>
              <a:rPr sz="1200" spc="-34" dirty="0" smtClean="0">
                <a:solidFill>
                  <a:srgbClr val="262C32"/>
                </a:solidFill>
                <a:latin typeface="Aptos"/>
                <a:cs typeface="Arial"/>
              </a:rPr>
              <a:t>m</a:t>
            </a:r>
            <a:r>
              <a:rPr sz="1200" spc="-19" dirty="0" smtClean="0">
                <a:solidFill>
                  <a:srgbClr val="262C32"/>
                </a:solidFill>
                <a:latin typeface="Aptos"/>
                <a:cs typeface="Arial"/>
              </a:rPr>
              <a:t>a</a:t>
            </a:r>
            <a:r>
              <a:rPr sz="1200" spc="0" dirty="0" smtClean="0">
                <a:solidFill>
                  <a:srgbClr val="262C32"/>
                </a:solidFill>
                <a:latin typeface="Aptos"/>
                <a:cs typeface="Arial"/>
              </a:rPr>
              <a:t>s</a:t>
            </a:r>
            <a:r>
              <a:rPr sz="1200" spc="58"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 </a:t>
            </a:r>
            <a:endParaRPr sz="1000">
              <a:latin typeface="Arial"/>
              <a:cs typeface="Arial"/>
            </a:endParaRPr>
          </a:p>
          <a:p>
            <a:pPr marL="15747" marR="2611" algn="just">
              <a:lnSpc>
                <a:spcPts val="1178"/>
              </a:lnSpc>
              <a:spcBef>
                <a:spcPts val="249"/>
              </a:spcBef>
              <a:spcAft>
                <a:spcPts val="300"/>
              </a:spcAft>
            </a:pPr>
            <a:r>
              <a:rPr sz="1200" spc="-2" dirty="0" smtClean="0">
                <a:solidFill>
                  <a:srgbClr val="262C32"/>
                </a:solidFill>
                <a:latin typeface="Aptos"/>
                <a:cs typeface="Arial"/>
              </a:rPr>
              <a:t>entrada de aire. Pero </a:t>
            </a:r>
            <a:r>
              <a:rPr sz="1200" b="1" spc="-2" dirty="0" smtClean="0">
                <a:solidFill>
                  <a:srgbClr val="262C32"/>
                </a:solidFill>
                <a:latin typeface="Aptos"/>
                <a:cs typeface="Arial"/>
              </a:rPr>
              <a:t>sólo extraeremos  las claramente visibles y fáciles de </a:t>
            </a:r>
            <a:endParaRPr sz="1000">
              <a:latin typeface="Arial"/>
              <a:cs typeface="Arial"/>
            </a:endParaRPr>
          </a:p>
          <a:p>
            <a:pPr marL="15747" marR="2611" algn="just">
              <a:lnSpc>
                <a:spcPts val="1178"/>
              </a:lnSpc>
              <a:spcBef>
                <a:spcPts val="255"/>
              </a:spcBef>
              <a:spcAft>
                <a:spcPts val="300"/>
              </a:spcAft>
            </a:pPr>
            <a:r>
              <a:rPr sz="1200" b="1" spc="-3" dirty="0" smtClean="0">
                <a:solidFill>
                  <a:srgbClr val="262C32"/>
                </a:solidFill>
                <a:latin typeface="Aptos"/>
                <a:cs typeface="Arial"/>
              </a:rPr>
              <a:t>extraer, </a:t>
            </a:r>
            <a:r>
              <a:rPr sz="1200" spc="-3" dirty="0" smtClean="0">
                <a:solidFill>
                  <a:srgbClr val="262C32"/>
                </a:solidFill>
                <a:latin typeface="Aptos"/>
                <a:cs typeface="Arial"/>
              </a:rPr>
              <a:t>sin hacer barridos a ciegas.</a:t>
            </a:r>
            <a:endParaRPr sz="1000">
              <a:latin typeface="Arial"/>
              <a:cs typeface="Arial"/>
            </a:endParaRPr>
          </a:p>
          <a:p>
            <a:pPr marL="15747" indent="-3047" algn="just">
              <a:lnSpc>
                <a:spcPts val="1149"/>
              </a:lnSpc>
              <a:spcBef>
                <a:spcPts val="540"/>
              </a:spcBef>
              <a:spcAft>
                <a:spcPts val="300"/>
              </a:spcAft>
            </a:pPr>
            <a:r>
              <a:rPr sz="1200" spc="-4" dirty="0" smtClean="0">
                <a:solidFill>
                  <a:srgbClr val="262C32"/>
                </a:solidFill>
                <a:latin typeface="Aptos"/>
                <a:cs typeface="Arial"/>
              </a:rPr>
              <a:t>También pueden aparecer vómitos o restos alimenticios</a:t>
            </a:r>
            <a:r>
              <a:rPr sz="1200" spc="-4" dirty="0" smtClean="0">
                <a:solidFill>
                  <a:srgbClr val="262C32"/>
                </a:solidFill>
                <a:latin typeface="Aptos"/>
                <a:cs typeface="Arial"/>
              </a:rPr>
              <a:t>. </a:t>
            </a:r>
            <a:r>
              <a:rPr sz="1200" spc="-4" dirty="0" smtClean="0">
                <a:solidFill>
                  <a:srgbClr val="262C32"/>
                </a:solidFill>
                <a:latin typeface="Aptos"/>
                <a:cs typeface="Arial"/>
              </a:rPr>
              <a:t>La búsqueda de </a:t>
            </a:r>
            <a:endParaRPr sz="1000">
              <a:latin typeface="Arial"/>
              <a:cs typeface="Arial"/>
            </a:endParaRPr>
          </a:p>
          <a:p>
            <a:pPr marL="15747" algn="just">
              <a:lnSpc>
                <a:spcPts val="1149"/>
              </a:lnSpc>
              <a:spcBef>
                <a:spcPts val="254"/>
              </a:spcBef>
              <a:spcAft>
                <a:spcPts val="300"/>
              </a:spcAft>
            </a:pPr>
            <a:r>
              <a:rPr sz="1200" spc="-12" dirty="0" smtClean="0">
                <a:solidFill>
                  <a:srgbClr val="262C32"/>
                </a:solidFill>
                <a:latin typeface="Aptos"/>
                <a:cs typeface="Arial"/>
              </a:rPr>
              <a:t>dentaduras postizas en cavidad bucal no debe ser un objetivo de la reanimación</a:t>
            </a:r>
            <a:r>
              <a:rPr sz="1200" spc="-12" dirty="0" smtClean="0">
                <a:solidFill>
                  <a:srgbClr val="262C32"/>
                </a:solidFill>
                <a:latin typeface="Aptos"/>
                <a:cs typeface="Arial"/>
              </a:rPr>
              <a:t>. </a:t>
            </a:r>
            <a:endParaRPr sz="1000">
              <a:latin typeface="Arial"/>
              <a:cs typeface="Arial"/>
            </a:endParaRPr>
          </a:p>
          <a:p>
            <a:pPr marL="15747" algn="just">
              <a:lnSpc>
                <a:spcPts val="1149"/>
              </a:lnSpc>
              <a:spcBef>
                <a:spcPts val="254"/>
              </a:spcBef>
              <a:spcAft>
                <a:spcPts val="300"/>
              </a:spcAft>
            </a:pPr>
            <a:r>
              <a:rPr sz="1200" spc="-25" dirty="0" smtClean="0">
                <a:solidFill>
                  <a:srgbClr val="262C32"/>
                </a:solidFill>
                <a:latin typeface="Aptos"/>
                <a:cs typeface="Arial"/>
              </a:rPr>
              <a:t>E</a:t>
            </a:r>
            <a:r>
              <a:rPr sz="1200" spc="0" dirty="0" smtClean="0">
                <a:solidFill>
                  <a:srgbClr val="262C32"/>
                </a:solidFill>
                <a:latin typeface="Aptos"/>
                <a:cs typeface="Arial"/>
              </a:rPr>
              <a:t>n</a:t>
            </a:r>
            <a:r>
              <a:rPr sz="1200" spc="109" dirty="0" smtClean="0">
                <a:solidFill>
                  <a:srgbClr val="262C32"/>
                </a:solidFill>
                <a:latin typeface="Aptos"/>
                <a:cs typeface="Arial"/>
              </a:rPr>
              <a:t> </a:t>
            </a:r>
            <a:r>
              <a:rPr sz="1200" spc="-53" dirty="0" smtClean="0">
                <a:solidFill>
                  <a:srgbClr val="262C32"/>
                </a:solidFill>
                <a:latin typeface="Aptos"/>
                <a:cs typeface="Arial"/>
              </a:rPr>
              <a:t>e</a:t>
            </a:r>
            <a:r>
              <a:rPr sz="1200" spc="-73" dirty="0" smtClean="0">
                <a:solidFill>
                  <a:srgbClr val="262C32"/>
                </a:solidFill>
                <a:latin typeface="Aptos"/>
                <a:cs typeface="Arial"/>
              </a:rPr>
              <a:t>l</a:t>
            </a:r>
            <a:r>
              <a:rPr sz="1200" spc="0" dirty="0" smtClean="0">
                <a:solidFill>
                  <a:srgbClr val="262C32"/>
                </a:solidFill>
                <a:latin typeface="Aptos"/>
                <a:cs typeface="Arial"/>
              </a:rPr>
              <a:t> </a:t>
            </a:r>
            <a:r>
              <a:rPr sz="1200" spc="-29" dirty="0" smtClean="0">
                <a:solidFill>
                  <a:srgbClr val="262C32"/>
                </a:solidFill>
                <a:latin typeface="Aptos"/>
                <a:cs typeface="Arial"/>
              </a:rPr>
              <a:t> </a:t>
            </a:r>
            <a:r>
              <a:rPr sz="1200" spc="-19" dirty="0" smtClean="0">
                <a:solidFill>
                  <a:srgbClr val="262C32"/>
                </a:solidFill>
                <a:latin typeface="Aptos"/>
                <a:cs typeface="Arial"/>
              </a:rPr>
              <a:t>s</a:t>
            </a:r>
            <a:r>
              <a:rPr sz="1200" spc="-14" dirty="0" smtClean="0">
                <a:solidFill>
                  <a:srgbClr val="262C32"/>
                </a:solidFill>
                <a:latin typeface="Aptos"/>
                <a:cs typeface="Arial"/>
              </a:rPr>
              <a:t>u</a:t>
            </a:r>
            <a:r>
              <a:rPr sz="1200" spc="-19" dirty="0" smtClean="0">
                <a:solidFill>
                  <a:srgbClr val="262C32"/>
                </a:solidFill>
                <a:latin typeface="Aptos"/>
                <a:cs typeface="Arial"/>
              </a:rPr>
              <a:t>p</a:t>
            </a:r>
            <a:r>
              <a:rPr sz="1200" spc="-14" dirty="0" smtClean="0">
                <a:solidFill>
                  <a:srgbClr val="262C32"/>
                </a:solidFill>
                <a:latin typeface="Aptos"/>
                <a:cs typeface="Arial"/>
              </a:rPr>
              <a:t>u</a:t>
            </a:r>
            <a:r>
              <a:rPr sz="1200" spc="-19" dirty="0" smtClean="0">
                <a:solidFill>
                  <a:srgbClr val="262C32"/>
                </a:solidFill>
                <a:latin typeface="Aptos"/>
                <a:cs typeface="Arial"/>
              </a:rPr>
              <a:t>es</a:t>
            </a:r>
            <a:r>
              <a:rPr sz="1200" spc="-9" dirty="0" smtClean="0">
                <a:solidFill>
                  <a:srgbClr val="262C32"/>
                </a:solidFill>
                <a:latin typeface="Aptos"/>
                <a:cs typeface="Arial"/>
              </a:rPr>
              <a:t>t</a:t>
            </a:r>
            <a:r>
              <a:rPr sz="1200" spc="0" dirty="0" smtClean="0">
                <a:solidFill>
                  <a:srgbClr val="262C32"/>
                </a:solidFill>
                <a:latin typeface="Aptos"/>
                <a:cs typeface="Arial"/>
              </a:rPr>
              <a:t>o</a:t>
            </a:r>
            <a:r>
              <a:rPr sz="1200" spc="226"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142" dirty="0" smtClean="0">
                <a:solidFill>
                  <a:srgbClr val="262C32"/>
                </a:solidFill>
                <a:latin typeface="Aptos"/>
                <a:cs typeface="Arial"/>
              </a:rPr>
              <a:t> </a:t>
            </a:r>
            <a:r>
              <a:rPr sz="1200" spc="-14" dirty="0" smtClean="0">
                <a:solidFill>
                  <a:srgbClr val="262C32"/>
                </a:solidFill>
                <a:latin typeface="Aptos"/>
                <a:cs typeface="Arial"/>
              </a:rPr>
              <a:t>ob</a:t>
            </a:r>
            <a:r>
              <a:rPr sz="1200" spc="-19" dirty="0" smtClean="0">
                <a:solidFill>
                  <a:srgbClr val="262C32"/>
                </a:solidFill>
                <a:latin typeface="Aptos"/>
                <a:cs typeface="Arial"/>
              </a:rPr>
              <a:t>se</a:t>
            </a:r>
            <a:r>
              <a:rPr sz="1200" spc="0" dirty="0" smtClean="0">
                <a:solidFill>
                  <a:srgbClr val="262C32"/>
                </a:solidFill>
                <a:latin typeface="Aptos"/>
                <a:cs typeface="Arial"/>
              </a:rPr>
              <a:t>r</a:t>
            </a:r>
            <a:r>
              <a:rPr sz="1200" spc="-34" dirty="0" smtClean="0">
                <a:solidFill>
                  <a:srgbClr val="262C32"/>
                </a:solidFill>
                <a:latin typeface="Aptos"/>
                <a:cs typeface="Arial"/>
              </a:rPr>
              <a:t>v</a:t>
            </a:r>
            <a:r>
              <a:rPr sz="1200" spc="-19" dirty="0" smtClean="0">
                <a:solidFill>
                  <a:srgbClr val="262C32"/>
                </a:solidFill>
                <a:latin typeface="Aptos"/>
                <a:cs typeface="Arial"/>
              </a:rPr>
              <a:t>a</a:t>
            </a:r>
            <a:r>
              <a:rPr sz="1200" spc="0" dirty="0" smtClean="0">
                <a:solidFill>
                  <a:srgbClr val="262C32"/>
                </a:solidFill>
                <a:latin typeface="Aptos"/>
                <a:cs typeface="Arial"/>
              </a:rPr>
              <a:t>r</a:t>
            </a:r>
            <a:r>
              <a:rPr sz="1200" spc="256" dirty="0" smtClean="0">
                <a:solidFill>
                  <a:srgbClr val="262C32"/>
                </a:solidFill>
                <a:latin typeface="Aptos"/>
                <a:cs typeface="Arial"/>
              </a:rPr>
              <a:t> </a:t>
            </a:r>
            <a:r>
              <a:rPr sz="1200" spc="0" dirty="0" smtClean="0">
                <a:solidFill>
                  <a:srgbClr val="262C32"/>
                </a:solidFill>
                <a:latin typeface="Aptos"/>
                <a:cs typeface="Arial"/>
              </a:rPr>
              <a:t>c</a:t>
            </a:r>
            <a:r>
              <a:rPr sz="1200" spc="-25" dirty="0" smtClean="0">
                <a:solidFill>
                  <a:srgbClr val="262C32"/>
                </a:solidFill>
                <a:latin typeface="Aptos"/>
                <a:cs typeface="Arial"/>
              </a:rPr>
              <a:t>l</a:t>
            </a:r>
            <a:r>
              <a:rPr sz="1200" spc="-19" dirty="0" smtClean="0">
                <a:solidFill>
                  <a:srgbClr val="262C32"/>
                </a:solidFill>
                <a:latin typeface="Aptos"/>
                <a:cs typeface="Arial"/>
              </a:rPr>
              <a:t>a</a:t>
            </a:r>
            <a:r>
              <a:rPr sz="1200" spc="-14" dirty="0" smtClean="0">
                <a:solidFill>
                  <a:srgbClr val="262C32"/>
                </a:solidFill>
                <a:latin typeface="Aptos"/>
                <a:cs typeface="Arial"/>
              </a:rPr>
              <a:t>r</a:t>
            </a:r>
            <a:r>
              <a:rPr sz="1200" spc="-19" dirty="0" smtClean="0">
                <a:solidFill>
                  <a:srgbClr val="262C32"/>
                </a:solidFill>
                <a:latin typeface="Aptos"/>
                <a:cs typeface="Arial"/>
              </a:rPr>
              <a:t>a</a:t>
            </a:r>
            <a:r>
              <a:rPr sz="1200" spc="-34" dirty="0" smtClean="0">
                <a:solidFill>
                  <a:srgbClr val="262C32"/>
                </a:solidFill>
                <a:latin typeface="Aptos"/>
                <a:cs typeface="Arial"/>
              </a:rPr>
              <a:t>m</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0" dirty="0" smtClean="0">
                <a:solidFill>
                  <a:srgbClr val="262C32"/>
                </a:solidFill>
                <a:latin typeface="Aptos"/>
                <a:cs typeface="Arial"/>
              </a:rPr>
              <a:t>e</a:t>
            </a:r>
            <a:r>
              <a:rPr sz="1200" spc="261" dirty="0" smtClean="0">
                <a:solidFill>
                  <a:srgbClr val="262C32"/>
                </a:solidFill>
                <a:latin typeface="Aptos"/>
                <a:cs typeface="Arial"/>
              </a:rPr>
              <a:t> </a:t>
            </a:r>
            <a:r>
              <a:rPr sz="1200" spc="-26" dirty="0" smtClean="0">
                <a:solidFill>
                  <a:srgbClr val="262C32"/>
                </a:solidFill>
                <a:latin typeface="Aptos"/>
                <a:cs typeface="Arial"/>
              </a:rPr>
              <a:t>e</a:t>
            </a:r>
            <a:r>
              <a:rPr sz="1200" spc="-73" dirty="0" smtClean="0">
                <a:solidFill>
                  <a:srgbClr val="262C32"/>
                </a:solidFill>
                <a:latin typeface="Aptos"/>
                <a:cs typeface="Arial"/>
              </a:rPr>
              <a:t>l</a:t>
            </a:r>
            <a:r>
              <a:rPr sz="1200" spc="0" dirty="0" smtClean="0">
                <a:solidFill>
                  <a:srgbClr val="262C32"/>
                </a:solidFill>
                <a:latin typeface="Aptos"/>
                <a:cs typeface="Arial"/>
              </a:rPr>
              <a:t> </a:t>
            </a:r>
            <a:r>
              <a:rPr sz="1200" spc="-54" dirty="0" smtClean="0">
                <a:solidFill>
                  <a:srgbClr val="262C32"/>
                </a:solidFill>
                <a:latin typeface="Aptos"/>
                <a:cs typeface="Arial"/>
              </a:rPr>
              <a:t> </a:t>
            </a:r>
            <a:r>
              <a:rPr sz="1200" spc="-19" dirty="0" smtClean="0">
                <a:solidFill>
                  <a:srgbClr val="262C32"/>
                </a:solidFill>
                <a:latin typeface="Aptos"/>
                <a:cs typeface="Arial"/>
              </a:rPr>
              <a:t>desp</a:t>
            </a:r>
            <a:r>
              <a:rPr sz="1200" spc="-9" dirty="0" smtClean="0">
                <a:solidFill>
                  <a:srgbClr val="262C32"/>
                </a:solidFill>
                <a:latin typeface="Aptos"/>
                <a:cs typeface="Arial"/>
              </a:rPr>
              <a:t>l</a:t>
            </a:r>
            <a:r>
              <a:rPr sz="1200" spc="-19" dirty="0" smtClean="0">
                <a:solidFill>
                  <a:srgbClr val="262C32"/>
                </a:solidFill>
                <a:latin typeface="Aptos"/>
                <a:cs typeface="Arial"/>
              </a:rPr>
              <a:t>aza</a:t>
            </a:r>
            <a:r>
              <a:rPr sz="1200" spc="-34" dirty="0" smtClean="0">
                <a:solidFill>
                  <a:srgbClr val="262C32"/>
                </a:solidFill>
                <a:latin typeface="Aptos"/>
                <a:cs typeface="Arial"/>
              </a:rPr>
              <a:t>m</a:t>
            </a:r>
            <a:r>
              <a:rPr sz="1200" spc="-9" dirty="0" smtClean="0">
                <a:solidFill>
                  <a:srgbClr val="262C32"/>
                </a:solidFill>
                <a:latin typeface="Aptos"/>
                <a:cs typeface="Arial"/>
              </a:rPr>
              <a:t>i</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0" dirty="0" smtClean="0">
                <a:solidFill>
                  <a:srgbClr val="262C32"/>
                </a:solidFill>
                <a:latin typeface="Aptos"/>
                <a:cs typeface="Arial"/>
              </a:rPr>
              <a:t>o </a:t>
            </a:r>
            <a:r>
              <a:rPr sz="1200" spc="76"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142" dirty="0" smtClean="0">
                <a:solidFill>
                  <a:srgbClr val="262C32"/>
                </a:solidFill>
                <a:latin typeface="Aptos"/>
                <a:cs typeface="Arial"/>
              </a:rPr>
              <a:t> </a:t>
            </a:r>
            <a:r>
              <a:rPr sz="1200" spc="-19" dirty="0" smtClean="0">
                <a:solidFill>
                  <a:srgbClr val="262C32"/>
                </a:solidFill>
                <a:latin typeface="Aptos"/>
                <a:cs typeface="Arial"/>
              </a:rPr>
              <a:t>es</a:t>
            </a:r>
            <a:r>
              <a:rPr sz="1200" spc="-9" dirty="0" smtClean="0">
                <a:solidFill>
                  <a:srgbClr val="262C32"/>
                </a:solidFill>
                <a:latin typeface="Aptos"/>
                <a:cs typeface="Arial"/>
              </a:rPr>
              <a:t>t</a:t>
            </a:r>
            <a:r>
              <a:rPr sz="1200" spc="-19" dirty="0" smtClean="0">
                <a:solidFill>
                  <a:srgbClr val="262C32"/>
                </a:solidFill>
                <a:latin typeface="Aptos"/>
                <a:cs typeface="Arial"/>
              </a:rPr>
              <a:t>a</a:t>
            </a:r>
            <a:r>
              <a:rPr sz="1200" spc="0" dirty="0" smtClean="0">
                <a:solidFill>
                  <a:srgbClr val="262C32"/>
                </a:solidFill>
                <a:latin typeface="Aptos"/>
                <a:cs typeface="Arial"/>
              </a:rPr>
              <a:t>s</a:t>
            </a:r>
            <a:r>
              <a:rPr sz="1200" spc="212" dirty="0" smtClean="0">
                <a:solidFill>
                  <a:srgbClr val="262C32"/>
                </a:solidFill>
                <a:latin typeface="Aptos"/>
                <a:cs typeface="Arial"/>
              </a:rPr>
              <a:t> </a:t>
            </a:r>
            <a:r>
              <a:rPr sz="1200" spc="-19" dirty="0" smtClean="0">
                <a:solidFill>
                  <a:srgbClr val="262C32"/>
                </a:solidFill>
                <a:latin typeface="Aptos"/>
                <a:cs typeface="Arial"/>
              </a:rPr>
              <a:t>p</a:t>
            </a:r>
            <a:r>
              <a:rPr sz="1200" spc="-9" dirty="0" smtClean="0">
                <a:solidFill>
                  <a:srgbClr val="262C32"/>
                </a:solidFill>
                <a:latin typeface="Aptos"/>
                <a:cs typeface="Arial"/>
              </a:rPr>
              <a:t>i</a:t>
            </a:r>
            <a:r>
              <a:rPr sz="1200" spc="-19" dirty="0" smtClean="0">
                <a:solidFill>
                  <a:srgbClr val="262C32"/>
                </a:solidFill>
                <a:latin typeface="Aptos"/>
                <a:cs typeface="Arial"/>
              </a:rPr>
              <a:t>eza</a:t>
            </a:r>
            <a:r>
              <a:rPr sz="1200" spc="0" dirty="0" smtClean="0">
                <a:solidFill>
                  <a:srgbClr val="262C32"/>
                </a:solidFill>
                <a:latin typeface="Aptos"/>
                <a:cs typeface="Arial"/>
              </a:rPr>
              <a:t>s</a:t>
            </a:r>
            <a:r>
              <a:rPr sz="1200" spc="164" dirty="0" smtClean="0">
                <a:solidFill>
                  <a:srgbClr val="262C32"/>
                </a:solidFill>
                <a:latin typeface="Aptos"/>
                <a:cs typeface="Arial"/>
              </a:rPr>
              <a:t> </a:t>
            </a:r>
            <a:r>
              <a:rPr sz="1200" spc="0" dirty="0" smtClean="0">
                <a:solidFill>
                  <a:srgbClr val="262C32"/>
                </a:solidFill>
                <a:latin typeface="Aptos"/>
                <a:cs typeface="Arial"/>
              </a:rPr>
              <a:t>y </a:t>
            </a:r>
            <a:endParaRPr sz="1000">
              <a:latin typeface="Arial"/>
              <a:cs typeface="Arial"/>
            </a:endParaRPr>
          </a:p>
          <a:p>
            <a:pPr marL="15747" algn="just">
              <a:lnSpc>
                <a:spcPts val="1149"/>
              </a:lnSpc>
              <a:spcBef>
                <a:spcPts val="254"/>
              </a:spcBef>
              <a:spcAft>
                <a:spcPts val="300"/>
              </a:spcAft>
            </a:pPr>
            <a:r>
              <a:rPr sz="1200" dirty="0" smtClean="0">
                <a:solidFill>
                  <a:srgbClr val="262C32"/>
                </a:solidFill>
                <a:latin typeface="Aptos"/>
                <a:cs typeface="Arial"/>
              </a:rPr>
              <a:t>si son fácilmente  manipulables  se extraerán,  no obstante  la  mayor parte de </a:t>
            </a:r>
            <a:endParaRPr sz="1000">
              <a:latin typeface="Arial"/>
              <a:cs typeface="Arial"/>
            </a:endParaRPr>
          </a:p>
          <a:p>
            <a:pPr marL="15747" algn="just">
              <a:lnSpc>
                <a:spcPts val="1149"/>
              </a:lnSpc>
              <a:spcBef>
                <a:spcPts val="254"/>
              </a:spcBef>
              <a:spcAft>
                <a:spcPts val="300"/>
              </a:spcAft>
            </a:pPr>
            <a:r>
              <a:rPr sz="1200" spc="0" dirty="0" smtClean="0">
                <a:solidFill>
                  <a:srgbClr val="262C32"/>
                </a:solidFill>
                <a:latin typeface="Aptos"/>
                <a:cs typeface="Arial"/>
              </a:rPr>
              <a:t>dentaduras postizas en la actualidad mantienen buena fijación y serán un buen</a:t>
            </a:r>
            <a:endParaRPr sz="1000">
              <a:latin typeface="Arial"/>
              <a:cs typeface="Arial"/>
            </a:endParaRPr>
          </a:p>
          <a:p>
            <a:pPr marL="18795" marR="2029017" algn="just">
              <a:lnSpc>
                <a:spcPts val="1145"/>
              </a:lnSpc>
              <a:spcBef>
                <a:spcPts val="311"/>
              </a:spcBef>
              <a:spcAft>
                <a:spcPts val="300"/>
              </a:spcAft>
            </a:pPr>
            <a:r>
              <a:rPr sz="1200" spc="-6" dirty="0" smtClean="0">
                <a:solidFill>
                  <a:srgbClr val="262C32"/>
                </a:solidFill>
                <a:latin typeface="Aptos"/>
                <a:cs typeface="Arial"/>
              </a:rPr>
              <a:t>recurso más que un problema para la RCP.</a:t>
            </a:r>
            <a:endParaRPr sz="1000">
              <a:latin typeface="Arial"/>
              <a:cs typeface="Arial"/>
            </a:endParaRPr>
          </a:p>
        </p:txBody>
      </p:sp>
      <p:sp>
        <p:nvSpPr>
          <p:cNvPr id="2" name="object 2"/>
          <p:cNvSpPr txBox="1"/>
          <p:nvPr/>
        </p:nvSpPr>
        <p:spPr>
          <a:xfrm>
            <a:off x="5373115" y="7421015"/>
            <a:ext cx="1" cy="1"/>
          </a:xfrm>
          <a:prstGeom prst="rect">
            <a:avLst/>
          </a:prstGeom>
        </p:spPr>
        <p:txBody>
          <a:bodyPr wrap="square" lIns="0" tIns="2540" rIns="0" bIns="0" rtlCol="0">
            <a:noAutofit/>
          </a:bodyPr>
          <a:lstStyle/>
          <a:p>
            <a:pPr marL="12700">
              <a:lnSpc>
                <a:spcPct val="95825"/>
              </a:lnSpc>
            </a:pPr>
            <a:r>
              <a:rPr sz="600" spc="-87" dirty="0" smtClean="0">
                <a:solidFill>
                  <a:srgbClr val="231F21"/>
                </a:solidFill>
                <a:latin typeface="Times New Roman"/>
                <a:cs typeface="Times New Roman"/>
              </a:rPr>
              <a:t>31</a:t>
            </a:r>
            <a:endParaRPr sz="600">
              <a:latin typeface="Times New Roman"/>
              <a:cs typeface="Times New Roman"/>
            </a:endParaRPr>
          </a:p>
        </p:txBody>
      </p:sp>
      <p:pic>
        <p:nvPicPr>
          <p:cNvPr id="10" name="Picture 9"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083609" y="1353526"/>
            <a:ext cx="7495925" cy="1682496"/>
          </a:xfrm>
          <a:prstGeom prst="rect">
            <a:avLst/>
          </a:prstGeom>
        </p:spPr>
        <p:txBody>
          <a:bodyPr wrap="square" lIns="0" tIns="7111" rIns="0" bIns="0" rtlCol="0">
            <a:noAutofit/>
          </a:bodyPr>
          <a:lstStyle/>
          <a:p>
            <a:pPr marL="15748" marR="3328519" algn="just">
              <a:lnSpc>
                <a:spcPts val="1120"/>
              </a:lnSpc>
              <a:spcAft>
                <a:spcPts val="300"/>
              </a:spcAft>
            </a:pPr>
            <a:r>
              <a:rPr sz="1200" b="1" spc="-4" dirty="0" smtClean="0">
                <a:solidFill>
                  <a:srgbClr val="262C32"/>
                </a:solidFill>
                <a:latin typeface="Aptos"/>
                <a:cs typeface="Arial"/>
              </a:rPr>
              <a:t>Dilatación gástrica</a:t>
            </a:r>
            <a:endParaRPr sz="1000">
              <a:latin typeface="Arial"/>
              <a:cs typeface="Arial"/>
            </a:endParaRPr>
          </a:p>
          <a:p>
            <a:pPr marL="12700" indent="6096" algn="just">
              <a:lnSpc>
                <a:spcPts val="1149"/>
              </a:lnSpc>
              <a:spcBef>
                <a:spcPts val="498"/>
              </a:spcBef>
              <a:spcAft>
                <a:spcPts val="300"/>
              </a:spcAft>
            </a:pPr>
            <a:r>
              <a:rPr sz="1200" spc="-91" dirty="0" smtClean="0">
                <a:solidFill>
                  <a:srgbClr val="262C32"/>
                </a:solidFill>
                <a:latin typeface="Aptos"/>
                <a:cs typeface="Arial"/>
              </a:rPr>
              <a:t>E</a:t>
            </a:r>
            <a:r>
              <a:rPr sz="1200" spc="-73" dirty="0" smtClean="0">
                <a:solidFill>
                  <a:srgbClr val="262C32"/>
                </a:solidFill>
                <a:latin typeface="Aptos"/>
                <a:cs typeface="Arial"/>
              </a:rPr>
              <a:t>l</a:t>
            </a:r>
            <a:r>
              <a:rPr sz="1200" spc="100" dirty="0" smtClean="0">
                <a:solidFill>
                  <a:srgbClr val="262C32"/>
                </a:solidFill>
                <a:latin typeface="Aptos"/>
                <a:cs typeface="Arial"/>
              </a:rPr>
              <a:t> </a:t>
            </a:r>
            <a:r>
              <a:rPr sz="1200" spc="-15" dirty="0" smtClean="0">
                <a:solidFill>
                  <a:srgbClr val="262C32"/>
                </a:solidFill>
                <a:latin typeface="Aptos"/>
                <a:cs typeface="Arial"/>
              </a:rPr>
              <a:t>esó</a:t>
            </a:r>
            <a:r>
              <a:rPr sz="1200" spc="-12" dirty="0" smtClean="0">
                <a:solidFill>
                  <a:srgbClr val="262C32"/>
                </a:solidFill>
                <a:latin typeface="Aptos"/>
                <a:cs typeface="Arial"/>
              </a:rPr>
              <a:t>f</a:t>
            </a:r>
            <a:r>
              <a:rPr sz="1200" spc="-15" dirty="0" smtClean="0">
                <a:solidFill>
                  <a:srgbClr val="262C32"/>
                </a:solidFill>
                <a:latin typeface="Aptos"/>
                <a:cs typeface="Arial"/>
              </a:rPr>
              <a:t>ag</a:t>
            </a:r>
            <a:r>
              <a:rPr sz="1200" spc="4" dirty="0" smtClean="0">
                <a:solidFill>
                  <a:srgbClr val="262C32"/>
                </a:solidFill>
                <a:latin typeface="Aptos"/>
                <a:cs typeface="Arial"/>
              </a:rPr>
              <a:t>o</a:t>
            </a:r>
            <a:r>
              <a:rPr sz="1200" spc="34" dirty="0" smtClean="0">
                <a:solidFill>
                  <a:srgbClr val="262C32"/>
                </a:solidFill>
                <a:latin typeface="Aptos"/>
                <a:cs typeface="Arial"/>
              </a:rPr>
              <a:t> </a:t>
            </a:r>
            <a:r>
              <a:rPr sz="1200" spc="-19" dirty="0" smtClean="0">
                <a:solidFill>
                  <a:srgbClr val="262C32"/>
                </a:solidFill>
                <a:latin typeface="Aptos"/>
                <a:cs typeface="Arial"/>
              </a:rPr>
              <a:t>e</a:t>
            </a:r>
            <a:r>
              <a:rPr sz="1200" spc="0" dirty="0" smtClean="0">
                <a:solidFill>
                  <a:srgbClr val="262C32"/>
                </a:solidFill>
                <a:latin typeface="Aptos"/>
                <a:cs typeface="Arial"/>
              </a:rPr>
              <a:t>s</a:t>
            </a:r>
            <a:r>
              <a:rPr sz="1200" spc="31" dirty="0" smtClean="0">
                <a:solidFill>
                  <a:srgbClr val="262C32"/>
                </a:solidFill>
                <a:latin typeface="Aptos"/>
                <a:cs typeface="Arial"/>
              </a:rPr>
              <a:t> </a:t>
            </a:r>
            <a:r>
              <a:rPr sz="1200" spc="-14" dirty="0" smtClean="0">
                <a:solidFill>
                  <a:srgbClr val="262C32"/>
                </a:solidFill>
                <a:latin typeface="Aptos"/>
                <a:cs typeface="Arial"/>
              </a:rPr>
              <a:t>u</a:t>
            </a:r>
            <a:r>
              <a:rPr sz="1200" spc="0" dirty="0" smtClean="0">
                <a:solidFill>
                  <a:srgbClr val="262C32"/>
                </a:solidFill>
                <a:latin typeface="Aptos"/>
                <a:cs typeface="Arial"/>
              </a:rPr>
              <a:t>n</a:t>
            </a:r>
            <a:r>
              <a:rPr sz="1200" spc="-52" dirty="0" smtClean="0">
                <a:solidFill>
                  <a:srgbClr val="262C32"/>
                </a:solidFill>
                <a:latin typeface="Aptos"/>
                <a:cs typeface="Arial"/>
              </a:rPr>
              <a:t> </a:t>
            </a:r>
            <a:r>
              <a:rPr sz="1200" spc="-19" dirty="0" smtClean="0">
                <a:solidFill>
                  <a:srgbClr val="262C32"/>
                </a:solidFill>
                <a:latin typeface="Aptos"/>
                <a:cs typeface="Arial"/>
              </a:rPr>
              <a:t>co</a:t>
            </a:r>
            <a:r>
              <a:rPr sz="1200" spc="-14" dirty="0" smtClean="0">
                <a:solidFill>
                  <a:srgbClr val="262C32"/>
                </a:solidFill>
                <a:latin typeface="Aptos"/>
                <a:cs typeface="Arial"/>
              </a:rPr>
              <a:t>n</a:t>
            </a:r>
            <a:r>
              <a:rPr sz="1200" spc="-19" dirty="0" smtClean="0">
                <a:solidFill>
                  <a:srgbClr val="262C32"/>
                </a:solidFill>
                <a:latin typeface="Aptos"/>
                <a:cs typeface="Arial"/>
              </a:rPr>
              <a:t>d</a:t>
            </a:r>
            <a:r>
              <a:rPr sz="1200" spc="-14" dirty="0" smtClean="0">
                <a:solidFill>
                  <a:srgbClr val="262C32"/>
                </a:solidFill>
                <a:latin typeface="Aptos"/>
                <a:cs typeface="Arial"/>
              </a:rPr>
              <a:t>u</a:t>
            </a:r>
            <a:r>
              <a:rPr sz="1200" spc="-19" dirty="0" smtClean="0">
                <a:solidFill>
                  <a:srgbClr val="262C32"/>
                </a:solidFill>
                <a:latin typeface="Aptos"/>
                <a:cs typeface="Arial"/>
              </a:rPr>
              <a:t>c</a:t>
            </a:r>
            <a:r>
              <a:rPr sz="1200" spc="-9" dirty="0" smtClean="0">
                <a:solidFill>
                  <a:srgbClr val="262C32"/>
                </a:solidFill>
                <a:latin typeface="Aptos"/>
                <a:cs typeface="Arial"/>
              </a:rPr>
              <a:t>t</a:t>
            </a:r>
            <a:r>
              <a:rPr sz="1200" spc="0" dirty="0" smtClean="0">
                <a:solidFill>
                  <a:srgbClr val="262C32"/>
                </a:solidFill>
                <a:latin typeface="Aptos"/>
                <a:cs typeface="Arial"/>
              </a:rPr>
              <a:t>o</a:t>
            </a:r>
            <a:r>
              <a:rPr sz="1200" spc="87" dirty="0" smtClean="0">
                <a:solidFill>
                  <a:srgbClr val="262C32"/>
                </a:solidFill>
                <a:latin typeface="Aptos"/>
                <a:cs typeface="Arial"/>
              </a:rPr>
              <a:t> </a:t>
            </a:r>
            <a:r>
              <a:rPr sz="1200" spc="-14" dirty="0" smtClean="0">
                <a:solidFill>
                  <a:srgbClr val="262C32"/>
                </a:solidFill>
                <a:latin typeface="Aptos"/>
                <a:cs typeface="Arial"/>
              </a:rPr>
              <a:t>q</a:t>
            </a:r>
            <a:r>
              <a:rPr sz="1200" spc="-19" dirty="0" smtClean="0">
                <a:solidFill>
                  <a:srgbClr val="262C32"/>
                </a:solidFill>
                <a:latin typeface="Aptos"/>
                <a:cs typeface="Arial"/>
              </a:rPr>
              <a:t>u</a:t>
            </a:r>
            <a:r>
              <a:rPr sz="1200" spc="0" dirty="0" smtClean="0">
                <a:solidFill>
                  <a:srgbClr val="262C32"/>
                </a:solidFill>
                <a:latin typeface="Aptos"/>
                <a:cs typeface="Arial"/>
              </a:rPr>
              <a:t>e</a:t>
            </a:r>
            <a:r>
              <a:rPr sz="1200" spc="34" dirty="0" smtClean="0">
                <a:solidFill>
                  <a:srgbClr val="262C32"/>
                </a:solidFill>
                <a:latin typeface="Aptos"/>
                <a:cs typeface="Arial"/>
              </a:rPr>
              <a:t> </a:t>
            </a:r>
            <a:r>
              <a:rPr sz="1200" spc="-44" dirty="0" smtClean="0">
                <a:solidFill>
                  <a:srgbClr val="262C32"/>
                </a:solidFill>
                <a:latin typeface="Aptos"/>
                <a:cs typeface="Arial"/>
              </a:rPr>
              <a:t>c</a:t>
            </a:r>
            <a:r>
              <a:rPr sz="1200" spc="-3" dirty="0" smtClean="0">
                <a:solidFill>
                  <a:srgbClr val="262C32"/>
                </a:solidFill>
                <a:latin typeface="Aptos"/>
                <a:cs typeface="Arial"/>
              </a:rPr>
              <a:t>a</a:t>
            </a:r>
            <a:r>
              <a:rPr sz="1200" spc="5" dirty="0" smtClean="0">
                <a:solidFill>
                  <a:srgbClr val="262C32"/>
                </a:solidFill>
                <a:latin typeface="Aptos"/>
                <a:cs typeface="Arial"/>
              </a:rPr>
              <a:t>s</a:t>
            </a:r>
            <a:r>
              <a:rPr sz="1200" spc="-73" dirty="0" smtClean="0">
                <a:solidFill>
                  <a:srgbClr val="262C32"/>
                </a:solidFill>
                <a:latin typeface="Aptos"/>
                <a:cs typeface="Arial"/>
              </a:rPr>
              <a:t>i</a:t>
            </a:r>
            <a:r>
              <a:rPr sz="1200" spc="79" dirty="0" smtClean="0">
                <a:solidFill>
                  <a:srgbClr val="262C32"/>
                </a:solidFill>
                <a:latin typeface="Aptos"/>
                <a:cs typeface="Arial"/>
              </a:rPr>
              <a:t> </a:t>
            </a:r>
            <a:r>
              <a:rPr sz="1200" spc="-19" dirty="0" smtClean="0">
                <a:solidFill>
                  <a:srgbClr val="262C32"/>
                </a:solidFill>
                <a:latin typeface="Aptos"/>
                <a:cs typeface="Arial"/>
              </a:rPr>
              <a:t>s</a:t>
            </a:r>
            <a:r>
              <a:rPr sz="1200" spc="-9" dirty="0" smtClean="0">
                <a:solidFill>
                  <a:srgbClr val="262C32"/>
                </a:solidFill>
                <a:latin typeface="Aptos"/>
                <a:cs typeface="Arial"/>
              </a:rPr>
              <a:t>i</a:t>
            </a:r>
            <a:r>
              <a:rPr sz="1200" spc="-19" dirty="0" smtClean="0">
                <a:solidFill>
                  <a:srgbClr val="262C32"/>
                </a:solidFill>
                <a:latin typeface="Aptos"/>
                <a:cs typeface="Arial"/>
              </a:rPr>
              <a:t>e</a:t>
            </a:r>
            <a:r>
              <a:rPr sz="1200" spc="-34" dirty="0" smtClean="0">
                <a:solidFill>
                  <a:srgbClr val="262C32"/>
                </a:solidFill>
                <a:latin typeface="Aptos"/>
                <a:cs typeface="Arial"/>
              </a:rPr>
              <a:t>m</a:t>
            </a:r>
            <a:r>
              <a:rPr sz="1200" spc="-19" dirty="0" smtClean="0">
                <a:solidFill>
                  <a:srgbClr val="262C32"/>
                </a:solidFill>
                <a:latin typeface="Aptos"/>
                <a:cs typeface="Arial"/>
              </a:rPr>
              <a:t>p</a:t>
            </a:r>
            <a:r>
              <a:rPr sz="1200" spc="-14" dirty="0" smtClean="0">
                <a:solidFill>
                  <a:srgbClr val="262C32"/>
                </a:solidFill>
                <a:latin typeface="Aptos"/>
                <a:cs typeface="Arial"/>
              </a:rPr>
              <a:t>r</a:t>
            </a:r>
            <a:r>
              <a:rPr sz="1200" spc="0" dirty="0" smtClean="0">
                <a:solidFill>
                  <a:srgbClr val="262C32"/>
                </a:solidFill>
                <a:latin typeface="Aptos"/>
                <a:cs typeface="Arial"/>
              </a:rPr>
              <a:t>e</a:t>
            </a:r>
            <a:r>
              <a:rPr sz="1200" spc="95" dirty="0" smtClean="0">
                <a:solidFill>
                  <a:srgbClr val="262C32"/>
                </a:solidFill>
                <a:latin typeface="Aptos"/>
                <a:cs typeface="Arial"/>
              </a:rPr>
              <a:t> </a:t>
            </a:r>
            <a:r>
              <a:rPr sz="1200" spc="-19" dirty="0" smtClean="0">
                <a:solidFill>
                  <a:srgbClr val="262C32"/>
                </a:solidFill>
                <a:latin typeface="Aptos"/>
                <a:cs typeface="Arial"/>
              </a:rPr>
              <a:t>s</a:t>
            </a:r>
            <a:r>
              <a:rPr sz="1200" spc="0" dirty="0" smtClean="0">
                <a:solidFill>
                  <a:srgbClr val="262C32"/>
                </a:solidFill>
                <a:latin typeface="Aptos"/>
                <a:cs typeface="Arial"/>
              </a:rPr>
              <a:t>e</a:t>
            </a:r>
            <a:r>
              <a:rPr sz="1200" spc="-21" dirty="0" smtClean="0">
                <a:solidFill>
                  <a:srgbClr val="262C32"/>
                </a:solidFill>
                <a:latin typeface="Aptos"/>
                <a:cs typeface="Arial"/>
              </a:rPr>
              <a:t> </a:t>
            </a:r>
            <a:r>
              <a:rPr sz="1200" spc="-14" dirty="0" smtClean="0">
                <a:solidFill>
                  <a:srgbClr val="262C32"/>
                </a:solidFill>
                <a:latin typeface="Aptos"/>
                <a:cs typeface="Arial"/>
              </a:rPr>
              <a:t>en</a:t>
            </a:r>
            <a:r>
              <a:rPr sz="1200" spc="-19" dirty="0" smtClean="0">
                <a:solidFill>
                  <a:srgbClr val="262C32"/>
                </a:solidFill>
                <a:latin typeface="Aptos"/>
                <a:cs typeface="Arial"/>
              </a:rPr>
              <a:t>c</a:t>
            </a:r>
            <a:r>
              <a:rPr sz="1200" spc="-14" dirty="0" smtClean="0">
                <a:solidFill>
                  <a:srgbClr val="262C32"/>
                </a:solidFill>
                <a:latin typeface="Aptos"/>
                <a:cs typeface="Arial"/>
              </a:rPr>
              <a:t>u</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116" dirty="0" smtClean="0">
                <a:solidFill>
                  <a:srgbClr val="262C32"/>
                </a:solidFill>
                <a:latin typeface="Aptos"/>
                <a:cs typeface="Arial"/>
              </a:rPr>
              <a:t> </a:t>
            </a:r>
            <a:r>
              <a:rPr sz="1200" spc="-19" dirty="0" smtClean="0">
                <a:solidFill>
                  <a:srgbClr val="262C32"/>
                </a:solidFill>
                <a:latin typeface="Aptos"/>
                <a:cs typeface="Arial"/>
              </a:rPr>
              <a:t>ce</a:t>
            </a:r>
            <a:r>
              <a:rPr sz="1200" spc="-14" dirty="0" smtClean="0">
                <a:solidFill>
                  <a:srgbClr val="262C32"/>
                </a:solidFill>
                <a:latin typeface="Aptos"/>
                <a:cs typeface="Arial"/>
              </a:rPr>
              <a:t>r</a:t>
            </a:r>
            <a:r>
              <a:rPr sz="1200" spc="-9" dirty="0" smtClean="0">
                <a:solidFill>
                  <a:srgbClr val="262C32"/>
                </a:solidFill>
                <a:latin typeface="Aptos"/>
                <a:cs typeface="Arial"/>
              </a:rPr>
              <a:t>r</a:t>
            </a:r>
            <a:r>
              <a:rPr sz="1200" spc="-14" dirty="0" smtClean="0">
                <a:solidFill>
                  <a:srgbClr val="262C32"/>
                </a:solidFill>
                <a:latin typeface="Aptos"/>
                <a:cs typeface="Arial"/>
              </a:rPr>
              <a:t>a</a:t>
            </a:r>
            <a:r>
              <a:rPr sz="1200" spc="-19" dirty="0" smtClean="0">
                <a:solidFill>
                  <a:srgbClr val="262C32"/>
                </a:solidFill>
                <a:latin typeface="Aptos"/>
                <a:cs typeface="Arial"/>
              </a:rPr>
              <a:t>d</a:t>
            </a:r>
            <a:r>
              <a:rPr sz="1200" spc="0" dirty="0" smtClean="0">
                <a:solidFill>
                  <a:srgbClr val="262C32"/>
                </a:solidFill>
                <a:latin typeface="Aptos"/>
                <a:cs typeface="Arial"/>
              </a:rPr>
              <a:t>o</a:t>
            </a:r>
            <a:r>
              <a:rPr sz="1200" spc="83" dirty="0" smtClean="0">
                <a:solidFill>
                  <a:srgbClr val="262C32"/>
                </a:solidFill>
                <a:latin typeface="Aptos"/>
                <a:cs typeface="Arial"/>
              </a:rPr>
              <a:t> </a:t>
            </a:r>
            <a:r>
              <a:rPr sz="1200" spc="-16" dirty="0" smtClean="0">
                <a:solidFill>
                  <a:srgbClr val="262C32"/>
                </a:solidFill>
                <a:latin typeface="Aptos"/>
                <a:cs typeface="Arial"/>
              </a:rPr>
              <a:t>(</a:t>
            </a:r>
            <a:r>
              <a:rPr sz="1200" spc="-29" dirty="0" smtClean="0">
                <a:solidFill>
                  <a:srgbClr val="262C32"/>
                </a:solidFill>
                <a:latin typeface="Aptos"/>
                <a:cs typeface="Arial"/>
              </a:rPr>
              <a:t>s</a:t>
            </a:r>
            <a:r>
              <a:rPr sz="1200" spc="-31" dirty="0" smtClean="0">
                <a:solidFill>
                  <a:srgbClr val="262C32"/>
                </a:solidFill>
                <a:latin typeface="Aptos"/>
                <a:cs typeface="Arial"/>
              </a:rPr>
              <a:t>ó</a:t>
            </a:r>
            <a:r>
              <a:rPr sz="1200" spc="-14" dirty="0" smtClean="0">
                <a:solidFill>
                  <a:srgbClr val="262C32"/>
                </a:solidFill>
                <a:latin typeface="Aptos"/>
                <a:cs typeface="Arial"/>
              </a:rPr>
              <a:t>l</a:t>
            </a:r>
            <a:r>
              <a:rPr sz="1200" spc="-11" dirty="0" smtClean="0">
                <a:solidFill>
                  <a:srgbClr val="262C32"/>
                </a:solidFill>
                <a:latin typeface="Aptos"/>
                <a:cs typeface="Arial"/>
              </a:rPr>
              <a:t>o</a:t>
            </a:r>
            <a:r>
              <a:rPr sz="1200" spc="52" dirty="0" smtClean="0">
                <a:solidFill>
                  <a:srgbClr val="262C32"/>
                </a:solidFill>
                <a:latin typeface="Aptos"/>
                <a:cs typeface="Arial"/>
              </a:rPr>
              <a:t> </a:t>
            </a:r>
            <a:r>
              <a:rPr sz="1200" spc="-19" dirty="0" smtClean="0">
                <a:solidFill>
                  <a:srgbClr val="262C32"/>
                </a:solidFill>
                <a:latin typeface="Aptos"/>
                <a:cs typeface="Arial"/>
              </a:rPr>
              <a:t>s</a:t>
            </a:r>
            <a:r>
              <a:rPr sz="1200" spc="0" dirty="0" smtClean="0">
                <a:solidFill>
                  <a:srgbClr val="262C32"/>
                </a:solidFill>
                <a:latin typeface="Aptos"/>
                <a:cs typeface="Arial"/>
              </a:rPr>
              <a:t>e</a:t>
            </a:r>
            <a:r>
              <a:rPr sz="1200" spc="-16" dirty="0" smtClean="0">
                <a:solidFill>
                  <a:srgbClr val="262C32"/>
                </a:solidFill>
                <a:latin typeface="Aptos"/>
                <a:cs typeface="Arial"/>
              </a:rPr>
              <a:t> </a:t>
            </a:r>
            <a:r>
              <a:rPr sz="1200" spc="-14" dirty="0" smtClean="0">
                <a:solidFill>
                  <a:srgbClr val="262C32"/>
                </a:solidFill>
                <a:latin typeface="Aptos"/>
                <a:cs typeface="Arial"/>
              </a:rPr>
              <a:t>a</a:t>
            </a:r>
            <a:r>
              <a:rPr sz="1200" spc="-19" dirty="0" smtClean="0">
                <a:solidFill>
                  <a:srgbClr val="262C32"/>
                </a:solidFill>
                <a:latin typeface="Aptos"/>
                <a:cs typeface="Arial"/>
              </a:rPr>
              <a:t>b</a:t>
            </a:r>
            <a:r>
              <a:rPr sz="1200" spc="-14" dirty="0" smtClean="0">
                <a:solidFill>
                  <a:srgbClr val="262C32"/>
                </a:solidFill>
                <a:latin typeface="Aptos"/>
                <a:cs typeface="Arial"/>
              </a:rPr>
              <a:t>r</a:t>
            </a:r>
            <a:r>
              <a:rPr sz="1200" spc="0" dirty="0" smtClean="0">
                <a:solidFill>
                  <a:srgbClr val="262C32"/>
                </a:solidFill>
                <a:latin typeface="Aptos"/>
                <a:cs typeface="Arial"/>
              </a:rPr>
              <a:t>e </a:t>
            </a:r>
            <a:endParaRPr sz="1000">
              <a:latin typeface="Arial"/>
              <a:cs typeface="Arial"/>
            </a:endParaRPr>
          </a:p>
          <a:p>
            <a:pPr marL="12700" algn="just">
              <a:lnSpc>
                <a:spcPts val="1149"/>
              </a:lnSpc>
              <a:spcBef>
                <a:spcPts val="248"/>
              </a:spcBef>
              <a:spcAft>
                <a:spcPts val="300"/>
              </a:spcAft>
            </a:pPr>
            <a:r>
              <a:rPr sz="1200" spc="-14" dirty="0" smtClean="0">
                <a:solidFill>
                  <a:srgbClr val="262C32"/>
                </a:solidFill>
                <a:latin typeface="Aptos"/>
                <a:cs typeface="Arial"/>
              </a:rPr>
              <a:t>p</a:t>
            </a:r>
            <a:r>
              <a:rPr sz="1200" spc="-19" dirty="0" smtClean="0">
                <a:solidFill>
                  <a:srgbClr val="262C32"/>
                </a:solidFill>
                <a:latin typeface="Aptos"/>
                <a:cs typeface="Arial"/>
              </a:rPr>
              <a:t>a</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23" dirty="0" smtClean="0">
                <a:solidFill>
                  <a:srgbClr val="262C32"/>
                </a:solidFill>
                <a:latin typeface="Aptos"/>
                <a:cs typeface="Arial"/>
              </a:rPr>
              <a:t> </a:t>
            </a:r>
            <a:r>
              <a:rPr sz="1200" spc="-19" dirty="0" smtClean="0">
                <a:solidFill>
                  <a:srgbClr val="262C32"/>
                </a:solidFill>
                <a:latin typeface="Aptos"/>
                <a:cs typeface="Arial"/>
              </a:rPr>
              <a:t>da</a:t>
            </a:r>
            <a:r>
              <a:rPr sz="1200" spc="0" dirty="0" smtClean="0">
                <a:solidFill>
                  <a:srgbClr val="262C32"/>
                </a:solidFill>
                <a:latin typeface="Aptos"/>
                <a:cs typeface="Arial"/>
              </a:rPr>
              <a:t>r</a:t>
            </a:r>
            <a:r>
              <a:rPr sz="1200" spc="42"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as</a:t>
            </a:r>
            <a:r>
              <a:rPr sz="1200" spc="0" dirty="0" smtClean="0">
                <a:solidFill>
                  <a:srgbClr val="262C32"/>
                </a:solidFill>
                <a:latin typeface="Aptos"/>
                <a:cs typeface="Arial"/>
              </a:rPr>
              <a:t>o</a:t>
            </a:r>
            <a:r>
              <a:rPr sz="1200" spc="-10" dirty="0" smtClean="0">
                <a:solidFill>
                  <a:srgbClr val="262C32"/>
                </a:solidFill>
                <a:latin typeface="Aptos"/>
                <a:cs typeface="Arial"/>
              </a:rPr>
              <a:t> </a:t>
            </a:r>
            <a:r>
              <a:rPr sz="1200" spc="0" dirty="0" smtClean="0">
                <a:solidFill>
                  <a:srgbClr val="262C32"/>
                </a:solidFill>
                <a:latin typeface="Aptos"/>
                <a:cs typeface="Arial"/>
              </a:rPr>
              <a:t>a</a:t>
            </a:r>
            <a:r>
              <a:rPr sz="1200" spc="8" dirty="0" smtClean="0">
                <a:solidFill>
                  <a:srgbClr val="262C32"/>
                </a:solidFill>
                <a:latin typeface="Aptos"/>
                <a:cs typeface="Arial"/>
              </a:rPr>
              <a:t> </a:t>
            </a:r>
            <a:r>
              <a:rPr sz="1200" spc="-102" dirty="0" smtClean="0">
                <a:solidFill>
                  <a:srgbClr val="262C32"/>
                </a:solidFill>
                <a:latin typeface="Aptos"/>
                <a:cs typeface="Arial"/>
              </a:rPr>
              <a:t>l</a:t>
            </a:r>
            <a:r>
              <a:rPr sz="1200" spc="18" dirty="0" smtClean="0">
                <a:solidFill>
                  <a:srgbClr val="262C32"/>
                </a:solidFill>
                <a:latin typeface="Aptos"/>
                <a:cs typeface="Arial"/>
              </a:rPr>
              <a:t>o</a:t>
            </a:r>
            <a:r>
              <a:rPr sz="1200" spc="0" dirty="0" smtClean="0">
                <a:solidFill>
                  <a:srgbClr val="262C32"/>
                </a:solidFill>
                <a:latin typeface="Aptos"/>
                <a:cs typeface="Arial"/>
              </a:rPr>
              <a:t>s</a:t>
            </a:r>
            <a:r>
              <a:rPr sz="1200" spc="14" dirty="0" smtClean="0">
                <a:solidFill>
                  <a:srgbClr val="262C32"/>
                </a:solidFill>
                <a:latin typeface="Aptos"/>
                <a:cs typeface="Arial"/>
              </a:rPr>
              <a:t> </a:t>
            </a:r>
            <a:r>
              <a:rPr sz="1200" spc="-53" dirty="0" smtClean="0">
                <a:solidFill>
                  <a:srgbClr val="262C32"/>
                </a:solidFill>
                <a:latin typeface="Aptos"/>
                <a:cs typeface="Arial"/>
              </a:rPr>
              <a:t>a</a:t>
            </a:r>
            <a:r>
              <a:rPr sz="1200" spc="16" dirty="0" smtClean="0">
                <a:solidFill>
                  <a:srgbClr val="262C32"/>
                </a:solidFill>
                <a:latin typeface="Aptos"/>
                <a:cs typeface="Arial"/>
              </a:rPr>
              <a:t>l</a:t>
            </a:r>
            <a:r>
              <a:rPr sz="1200" spc="-7" dirty="0" smtClean="0">
                <a:solidFill>
                  <a:srgbClr val="262C32"/>
                </a:solidFill>
                <a:latin typeface="Aptos"/>
                <a:cs typeface="Arial"/>
              </a:rPr>
              <a:t>i</a:t>
            </a:r>
            <a:r>
              <a:rPr sz="1200" spc="-18" dirty="0" smtClean="0">
                <a:solidFill>
                  <a:srgbClr val="262C32"/>
                </a:solidFill>
                <a:latin typeface="Aptos"/>
                <a:cs typeface="Arial"/>
              </a:rPr>
              <a:t>m</a:t>
            </a:r>
            <a:r>
              <a:rPr sz="1200" spc="18" dirty="0" smtClean="0">
                <a:solidFill>
                  <a:srgbClr val="262C32"/>
                </a:solidFill>
                <a:latin typeface="Aptos"/>
                <a:cs typeface="Arial"/>
              </a:rPr>
              <a:t>e</a:t>
            </a:r>
            <a:r>
              <a:rPr sz="1200" spc="-26" dirty="0" smtClean="0">
                <a:solidFill>
                  <a:srgbClr val="262C32"/>
                </a:solidFill>
                <a:latin typeface="Aptos"/>
                <a:cs typeface="Arial"/>
              </a:rPr>
              <a:t>n</a:t>
            </a:r>
            <a:r>
              <a:rPr sz="1200" spc="37" dirty="0" smtClean="0">
                <a:solidFill>
                  <a:srgbClr val="262C32"/>
                </a:solidFill>
                <a:latin typeface="Aptos"/>
                <a:cs typeface="Arial"/>
              </a:rPr>
              <a:t>t</a:t>
            </a:r>
            <a:r>
              <a:rPr sz="1200" spc="-26" dirty="0" smtClean="0">
                <a:solidFill>
                  <a:srgbClr val="262C32"/>
                </a:solidFill>
                <a:latin typeface="Aptos"/>
                <a:cs typeface="Arial"/>
              </a:rPr>
              <a:t>o</a:t>
            </a:r>
            <a:r>
              <a:rPr sz="1200" spc="30" dirty="0" smtClean="0">
                <a:solidFill>
                  <a:srgbClr val="262C32"/>
                </a:solidFill>
                <a:latin typeface="Aptos"/>
                <a:cs typeface="Arial"/>
              </a:rPr>
              <a:t>s</a:t>
            </a:r>
            <a:r>
              <a:rPr sz="1200" spc="0" dirty="0" smtClean="0">
                <a:solidFill>
                  <a:srgbClr val="262C32"/>
                </a:solidFill>
                <a:latin typeface="Aptos"/>
                <a:cs typeface="Arial"/>
              </a:rPr>
              <a:t>)</a:t>
            </a:r>
            <a:r>
              <a:rPr sz="1200" spc="-77" dirty="0" smtClean="0">
                <a:solidFill>
                  <a:srgbClr val="262C32"/>
                </a:solidFill>
                <a:latin typeface="Aptos"/>
                <a:cs typeface="Arial"/>
              </a:rPr>
              <a:t>;</a:t>
            </a:r>
            <a:r>
              <a:rPr sz="1200" spc="100"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e</a:t>
            </a:r>
            <a:r>
              <a:rPr sz="1200" spc="0" dirty="0" smtClean="0">
                <a:solidFill>
                  <a:srgbClr val="262C32"/>
                </a:solidFill>
                <a:latin typeface="Aptos"/>
                <a:cs typeface="Arial"/>
              </a:rPr>
              <a:t>ro</a:t>
            </a:r>
            <a:r>
              <a:rPr sz="1200" spc="-34" dirty="0" smtClean="0">
                <a:solidFill>
                  <a:srgbClr val="262C32"/>
                </a:solidFill>
                <a:latin typeface="Aptos"/>
                <a:cs typeface="Arial"/>
              </a:rPr>
              <a:t> </a:t>
            </a:r>
            <a:r>
              <a:rPr sz="1200" spc="-19" dirty="0" smtClean="0">
                <a:solidFill>
                  <a:srgbClr val="262C32"/>
                </a:solidFill>
                <a:latin typeface="Aptos"/>
                <a:cs typeface="Arial"/>
              </a:rPr>
              <a:t>s</a:t>
            </a:r>
            <a:r>
              <a:rPr sz="1200" spc="-73" dirty="0" smtClean="0">
                <a:solidFill>
                  <a:srgbClr val="262C32"/>
                </a:solidFill>
                <a:latin typeface="Aptos"/>
                <a:cs typeface="Arial"/>
              </a:rPr>
              <a:t>i</a:t>
            </a:r>
            <a:r>
              <a:rPr sz="1200" spc="100" dirty="0" smtClean="0">
                <a:solidFill>
                  <a:srgbClr val="262C32"/>
                </a:solidFill>
                <a:latin typeface="Aptos"/>
                <a:cs typeface="Arial"/>
              </a:rPr>
              <a:t> </a:t>
            </a:r>
            <a:r>
              <a:rPr sz="1200" spc="-78" dirty="0" smtClean="0">
                <a:solidFill>
                  <a:srgbClr val="262C32"/>
                </a:solidFill>
                <a:latin typeface="Aptos"/>
                <a:cs typeface="Arial"/>
              </a:rPr>
              <a:t>i</a:t>
            </a:r>
            <a:r>
              <a:rPr sz="1200" spc="-3" dirty="0" smtClean="0">
                <a:solidFill>
                  <a:srgbClr val="262C32"/>
                </a:solidFill>
                <a:latin typeface="Aptos"/>
                <a:cs typeface="Arial"/>
              </a:rPr>
              <a:t>n</a:t>
            </a:r>
            <a:r>
              <a:rPr sz="1200" spc="30" dirty="0" smtClean="0">
                <a:solidFill>
                  <a:srgbClr val="262C32"/>
                </a:solidFill>
                <a:latin typeface="Aptos"/>
                <a:cs typeface="Arial"/>
              </a:rPr>
              <a:t>s</a:t>
            </a:r>
            <a:r>
              <a:rPr sz="1200" spc="-53" dirty="0" smtClean="0">
                <a:solidFill>
                  <a:srgbClr val="262C32"/>
                </a:solidFill>
                <a:latin typeface="Aptos"/>
                <a:cs typeface="Arial"/>
              </a:rPr>
              <a:t>u</a:t>
            </a:r>
            <a:r>
              <a:rPr sz="1200" spc="12" dirty="0" smtClean="0">
                <a:solidFill>
                  <a:srgbClr val="262C32"/>
                </a:solidFill>
                <a:latin typeface="Aptos"/>
                <a:cs typeface="Arial"/>
              </a:rPr>
              <a:t>f</a:t>
            </a:r>
            <a:r>
              <a:rPr sz="1200" spc="-8" dirty="0" smtClean="0">
                <a:solidFill>
                  <a:srgbClr val="262C32"/>
                </a:solidFill>
                <a:latin typeface="Aptos"/>
                <a:cs typeface="Arial"/>
              </a:rPr>
              <a:t>l</a:t>
            </a:r>
            <a:r>
              <a:rPr sz="1200" spc="18" dirty="0" smtClean="0">
                <a:solidFill>
                  <a:srgbClr val="262C32"/>
                </a:solidFill>
                <a:latin typeface="Aptos"/>
                <a:cs typeface="Arial"/>
              </a:rPr>
              <a:t>a</a:t>
            </a:r>
            <a:r>
              <a:rPr sz="1200" spc="-18" dirty="0" smtClean="0">
                <a:solidFill>
                  <a:srgbClr val="262C32"/>
                </a:solidFill>
                <a:latin typeface="Aptos"/>
                <a:cs typeface="Arial"/>
              </a:rPr>
              <a:t>m</a:t>
            </a:r>
            <a:r>
              <a:rPr sz="1200" spc="18" dirty="0" smtClean="0">
                <a:solidFill>
                  <a:srgbClr val="262C32"/>
                </a:solidFill>
                <a:latin typeface="Aptos"/>
                <a:cs typeface="Arial"/>
              </a:rPr>
              <a:t>o</a:t>
            </a:r>
            <a:r>
              <a:rPr sz="1200" spc="0" dirty="0" smtClean="0">
                <a:solidFill>
                  <a:srgbClr val="262C32"/>
                </a:solidFill>
                <a:latin typeface="Aptos"/>
                <a:cs typeface="Arial"/>
              </a:rPr>
              <a:t>s</a:t>
            </a:r>
            <a:r>
              <a:rPr sz="1200" spc="39" dirty="0" smtClean="0">
                <a:solidFill>
                  <a:srgbClr val="262C32"/>
                </a:solidFill>
                <a:latin typeface="Aptos"/>
                <a:cs typeface="Arial"/>
              </a:rPr>
              <a:t> </a:t>
            </a:r>
            <a:r>
              <a:rPr sz="1200" spc="-29" dirty="0" smtClean="0">
                <a:solidFill>
                  <a:srgbClr val="262C32"/>
                </a:solidFill>
                <a:latin typeface="Aptos"/>
                <a:cs typeface="Arial"/>
              </a:rPr>
              <a:t>m</a:t>
            </a:r>
            <a:r>
              <a:rPr sz="1200" spc="-14" dirty="0" smtClean="0">
                <a:solidFill>
                  <a:srgbClr val="262C32"/>
                </a:solidFill>
                <a:latin typeface="Aptos"/>
                <a:cs typeface="Arial"/>
              </a:rPr>
              <a:t>u</a:t>
            </a:r>
            <a:r>
              <a:rPr sz="1200" spc="0" dirty="0" smtClean="0">
                <a:solidFill>
                  <a:srgbClr val="262C32"/>
                </a:solidFill>
                <a:latin typeface="Aptos"/>
                <a:cs typeface="Arial"/>
              </a:rPr>
              <a:t>y</a:t>
            </a:r>
            <a:r>
              <a:rPr sz="1200" spc="20" dirty="0" smtClean="0">
                <a:solidFill>
                  <a:srgbClr val="262C32"/>
                </a:solidFill>
                <a:latin typeface="Aptos"/>
                <a:cs typeface="Arial"/>
              </a:rPr>
              <a:t> </a:t>
            </a:r>
            <a:r>
              <a:rPr sz="1200" spc="-19" dirty="0" smtClean="0">
                <a:solidFill>
                  <a:srgbClr val="262C32"/>
                </a:solidFill>
                <a:latin typeface="Aptos"/>
                <a:cs typeface="Arial"/>
              </a:rPr>
              <a:t>b</a:t>
            </a:r>
            <a:r>
              <a:rPr sz="1200" spc="-14" dirty="0" smtClean="0">
                <a:solidFill>
                  <a:srgbClr val="262C32"/>
                </a:solidFill>
                <a:latin typeface="Aptos"/>
                <a:cs typeface="Arial"/>
              </a:rPr>
              <a:t>r</a:t>
            </a:r>
            <a:r>
              <a:rPr sz="1200" spc="-19" dirty="0" smtClean="0">
                <a:solidFill>
                  <a:srgbClr val="262C32"/>
                </a:solidFill>
                <a:latin typeface="Aptos"/>
                <a:cs typeface="Arial"/>
              </a:rPr>
              <a:t>usca</a:t>
            </a:r>
            <a:r>
              <a:rPr sz="1200" spc="-34" dirty="0" smtClean="0">
                <a:solidFill>
                  <a:srgbClr val="262C32"/>
                </a:solidFill>
                <a:latin typeface="Aptos"/>
                <a:cs typeface="Arial"/>
              </a:rPr>
              <a:t>m</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0" dirty="0" smtClean="0">
                <a:solidFill>
                  <a:srgbClr val="262C32"/>
                </a:solidFill>
                <a:latin typeface="Aptos"/>
                <a:cs typeface="Arial"/>
              </a:rPr>
              <a:t>e</a:t>
            </a:r>
            <a:r>
              <a:rPr sz="1200" spc="114" dirty="0" smtClean="0">
                <a:solidFill>
                  <a:srgbClr val="262C32"/>
                </a:solidFill>
                <a:latin typeface="Aptos"/>
                <a:cs typeface="Arial"/>
              </a:rPr>
              <a:t> </a:t>
            </a:r>
            <a:r>
              <a:rPr sz="1200" spc="-26" dirty="0" smtClean="0">
                <a:solidFill>
                  <a:srgbClr val="262C32"/>
                </a:solidFill>
                <a:latin typeface="Aptos"/>
                <a:cs typeface="Arial"/>
              </a:rPr>
              <a:t>a</a:t>
            </a:r>
            <a:r>
              <a:rPr sz="1200" spc="-73" dirty="0" smtClean="0">
                <a:solidFill>
                  <a:srgbClr val="262C32"/>
                </a:solidFill>
                <a:latin typeface="Aptos"/>
                <a:cs typeface="Arial"/>
              </a:rPr>
              <a:t>l</a:t>
            </a:r>
            <a:r>
              <a:rPr sz="1200" spc="100" dirty="0" smtClean="0">
                <a:solidFill>
                  <a:srgbClr val="262C32"/>
                </a:solidFill>
                <a:latin typeface="Aptos"/>
                <a:cs typeface="Arial"/>
              </a:rPr>
              <a:t> </a:t>
            </a:r>
            <a:r>
              <a:rPr sz="1200" spc="-53" dirty="0" smtClean="0">
                <a:solidFill>
                  <a:srgbClr val="262C32"/>
                </a:solidFill>
                <a:latin typeface="Aptos"/>
                <a:cs typeface="Arial"/>
              </a:rPr>
              <a:t>p</a:t>
            </a:r>
            <a:r>
              <a:rPr sz="1200" spc="0" dirty="0" smtClean="0">
                <a:solidFill>
                  <a:srgbClr val="262C32"/>
                </a:solidFill>
                <a:latin typeface="Aptos"/>
                <a:cs typeface="Arial"/>
              </a:rPr>
              <a:t>r</a:t>
            </a:r>
            <a:r>
              <a:rPr sz="1200" spc="-26" dirty="0" smtClean="0">
                <a:solidFill>
                  <a:srgbClr val="262C32"/>
                </a:solidFill>
                <a:latin typeface="Aptos"/>
                <a:cs typeface="Arial"/>
              </a:rPr>
              <a:t>a</a:t>
            </a:r>
            <a:r>
              <a:rPr sz="1200" spc="5" dirty="0" smtClean="0">
                <a:solidFill>
                  <a:srgbClr val="262C32"/>
                </a:solidFill>
                <a:latin typeface="Aptos"/>
                <a:cs typeface="Arial"/>
              </a:rPr>
              <a:t>c</a:t>
            </a:r>
            <a:r>
              <a:rPr sz="1200" spc="37" dirty="0" smtClean="0">
                <a:solidFill>
                  <a:srgbClr val="262C32"/>
                </a:solidFill>
                <a:latin typeface="Aptos"/>
                <a:cs typeface="Arial"/>
              </a:rPr>
              <a:t>t</a:t>
            </a:r>
            <a:r>
              <a:rPr sz="1200" spc="-32" dirty="0" smtClean="0">
                <a:solidFill>
                  <a:srgbClr val="262C32"/>
                </a:solidFill>
                <a:latin typeface="Aptos"/>
                <a:cs typeface="Arial"/>
              </a:rPr>
              <a:t>i</a:t>
            </a:r>
            <a:r>
              <a:rPr sz="1200" spc="30" dirty="0" smtClean="0">
                <a:solidFill>
                  <a:srgbClr val="262C32"/>
                </a:solidFill>
                <a:latin typeface="Aptos"/>
                <a:cs typeface="Arial"/>
              </a:rPr>
              <a:t>c</a:t>
            </a:r>
            <a:r>
              <a:rPr sz="1200" spc="-26" dirty="0" smtClean="0">
                <a:solidFill>
                  <a:srgbClr val="262C32"/>
                </a:solidFill>
                <a:latin typeface="Aptos"/>
                <a:cs typeface="Arial"/>
              </a:rPr>
              <a:t>a</a:t>
            </a:r>
            <a:r>
              <a:rPr sz="1200" spc="15" dirty="0" smtClean="0">
                <a:solidFill>
                  <a:srgbClr val="262C32"/>
                </a:solidFill>
                <a:latin typeface="Aptos"/>
                <a:cs typeface="Arial"/>
              </a:rPr>
              <a:t>r</a:t>
            </a:r>
            <a:r>
              <a:rPr sz="1200" spc="12" dirty="0" smtClean="0">
                <a:solidFill>
                  <a:srgbClr val="262C32"/>
                </a:solidFill>
                <a:latin typeface="Aptos"/>
                <a:cs typeface="Arial"/>
              </a:rPr>
              <a:t> </a:t>
            </a:r>
            <a:endParaRPr sz="1000">
              <a:latin typeface="Arial"/>
              <a:cs typeface="Arial"/>
            </a:endParaRPr>
          </a:p>
          <a:p>
            <a:pPr marL="12700" algn="just">
              <a:lnSpc>
                <a:spcPts val="1149"/>
              </a:lnSpc>
              <a:spcBef>
                <a:spcPts val="248"/>
              </a:spcBef>
              <a:spcAft>
                <a:spcPts val="300"/>
              </a:spcAft>
            </a:pPr>
            <a:r>
              <a:rPr sz="1200" spc="1" dirty="0" smtClean="0">
                <a:solidFill>
                  <a:srgbClr val="262C32"/>
                </a:solidFill>
                <a:latin typeface="Aptos"/>
                <a:cs typeface="Arial"/>
              </a:rPr>
              <a:t>las ventilaciones, provocaremos  su apertura</a:t>
            </a:r>
            <a:r>
              <a:rPr sz="1200" spc="1" dirty="0" smtClean="0">
                <a:solidFill>
                  <a:srgbClr val="262C32"/>
                </a:solidFill>
                <a:latin typeface="Aptos"/>
                <a:cs typeface="Arial"/>
              </a:rPr>
              <a:t>, </a:t>
            </a:r>
            <a:r>
              <a:rPr sz="1200" spc="1" dirty="0" smtClean="0">
                <a:solidFill>
                  <a:srgbClr val="262C32"/>
                </a:solidFill>
                <a:latin typeface="Aptos"/>
                <a:cs typeface="Arial"/>
              </a:rPr>
              <a:t>y parte del aire puede llegar al </a:t>
            </a:r>
            <a:endParaRPr sz="1000">
              <a:latin typeface="Arial"/>
              <a:cs typeface="Arial"/>
            </a:endParaRPr>
          </a:p>
          <a:p>
            <a:pPr marL="12700" algn="just">
              <a:lnSpc>
                <a:spcPts val="1149"/>
              </a:lnSpc>
              <a:spcBef>
                <a:spcPts val="248"/>
              </a:spcBef>
              <a:spcAft>
                <a:spcPts val="300"/>
              </a:spcAft>
            </a:pPr>
            <a:r>
              <a:rPr sz="1200" spc="1" dirty="0" smtClean="0">
                <a:solidFill>
                  <a:srgbClr val="262C32"/>
                </a:solidFill>
                <a:latin typeface="Aptos"/>
                <a:cs typeface="Arial"/>
              </a:rPr>
              <a:t>estómago  e hincharlo</a:t>
            </a:r>
            <a:r>
              <a:rPr sz="1200" spc="1" dirty="0" smtClean="0">
                <a:solidFill>
                  <a:srgbClr val="262C32"/>
                </a:solidFill>
                <a:latin typeface="Aptos"/>
                <a:cs typeface="Arial"/>
              </a:rPr>
              <a:t>. </a:t>
            </a:r>
            <a:r>
              <a:rPr sz="1200" spc="1" dirty="0" smtClean="0">
                <a:solidFill>
                  <a:srgbClr val="262C32"/>
                </a:solidFill>
                <a:latin typeface="Aptos"/>
                <a:cs typeface="Arial"/>
              </a:rPr>
              <a:t>A medida  que el  estómago  se va dilatando</a:t>
            </a:r>
            <a:r>
              <a:rPr sz="1200" spc="1" dirty="0" smtClean="0">
                <a:solidFill>
                  <a:srgbClr val="262C32"/>
                </a:solidFill>
                <a:latin typeface="Aptos"/>
                <a:cs typeface="Arial"/>
              </a:rPr>
              <a:t>,  </a:t>
            </a:r>
            <a:r>
              <a:rPr sz="1200" spc="1" dirty="0" smtClean="0">
                <a:solidFill>
                  <a:srgbClr val="262C32"/>
                </a:solidFill>
                <a:latin typeface="Aptos"/>
                <a:cs typeface="Arial"/>
              </a:rPr>
              <a:t>pueden </a:t>
            </a:r>
            <a:endParaRPr sz="1000">
              <a:latin typeface="Arial"/>
              <a:cs typeface="Arial"/>
            </a:endParaRPr>
          </a:p>
          <a:p>
            <a:pPr marL="12700" algn="just">
              <a:lnSpc>
                <a:spcPts val="1149"/>
              </a:lnSpc>
              <a:spcBef>
                <a:spcPts val="248"/>
              </a:spcBef>
              <a:spcAft>
                <a:spcPts val="300"/>
              </a:spcAft>
            </a:pPr>
            <a:r>
              <a:rPr sz="1200" spc="-2" dirty="0" smtClean="0">
                <a:solidFill>
                  <a:srgbClr val="262C32"/>
                </a:solidFill>
                <a:latin typeface="Aptos"/>
                <a:cs typeface="Arial"/>
              </a:rPr>
              <a:t>aparecer dos tipos de problemas fundamentalmente</a:t>
            </a:r>
            <a:r>
              <a:rPr sz="1200" spc="-2" dirty="0" smtClean="0">
                <a:solidFill>
                  <a:srgbClr val="262C32"/>
                </a:solidFill>
                <a:latin typeface="Aptos"/>
                <a:cs typeface="Arial"/>
              </a:rPr>
              <a:t>:</a:t>
            </a:r>
            <a:endParaRPr sz="1000">
              <a:latin typeface="Arial"/>
              <a:cs typeface="Arial"/>
            </a:endParaRPr>
          </a:p>
          <a:p>
            <a:pPr marL="12700" marR="3953970" algn="just">
              <a:lnSpc>
                <a:spcPct val="95825"/>
              </a:lnSpc>
              <a:spcBef>
                <a:spcPts val="513"/>
              </a:spcBef>
              <a:spcAft>
                <a:spcPts val="300"/>
              </a:spcAft>
            </a:pPr>
            <a:r>
              <a:rPr sz="1200" spc="-13" dirty="0" smtClean="0">
                <a:solidFill>
                  <a:srgbClr val="262C32"/>
                </a:solidFill>
                <a:latin typeface="Aptos"/>
                <a:cs typeface="Arial"/>
              </a:rPr>
              <a:t>• </a:t>
            </a:r>
            <a:r>
              <a:rPr sz="1200" spc="-13" dirty="0" smtClean="0">
                <a:solidFill>
                  <a:srgbClr val="262C32"/>
                </a:solidFill>
                <a:latin typeface="Aptos"/>
                <a:cs typeface="Arial"/>
              </a:rPr>
              <a:t>Vómito.</a:t>
            </a:r>
            <a:endParaRPr sz="1000">
              <a:latin typeface="Arial"/>
              <a:cs typeface="Arial"/>
            </a:endParaRPr>
          </a:p>
          <a:p>
            <a:pPr marL="101091" marR="5685" indent="-88391">
              <a:lnSpc>
                <a:spcPts val="1390"/>
              </a:lnSpc>
              <a:spcBef>
                <a:spcPts val="449"/>
              </a:spcBef>
              <a:spcAft>
                <a:spcPts val="300"/>
              </a:spcAft>
            </a:pPr>
            <a:r>
              <a:rPr sz="1200" spc="-76" dirty="0" smtClean="0">
                <a:solidFill>
                  <a:srgbClr val="262C32"/>
                </a:solidFill>
                <a:latin typeface="Aptos"/>
                <a:cs typeface="Arial"/>
              </a:rPr>
              <a:t>•</a:t>
            </a:r>
            <a:r>
              <a:rPr sz="1200" spc="99" dirty="0" smtClean="0">
                <a:solidFill>
                  <a:srgbClr val="262C32"/>
                </a:solidFill>
                <a:latin typeface="Aptos"/>
                <a:cs typeface="Arial"/>
              </a:rPr>
              <a:t> </a:t>
            </a:r>
            <a:r>
              <a:rPr sz="1200" spc="-25" dirty="0" smtClean="0">
                <a:solidFill>
                  <a:srgbClr val="262C32"/>
                </a:solidFill>
                <a:latin typeface="Aptos"/>
                <a:cs typeface="Arial"/>
              </a:rPr>
              <a:t>D</a:t>
            </a:r>
            <a:r>
              <a:rPr sz="1200" spc="-9" dirty="0" smtClean="0">
                <a:solidFill>
                  <a:srgbClr val="262C32"/>
                </a:solidFill>
                <a:latin typeface="Aptos"/>
                <a:cs typeface="Arial"/>
              </a:rPr>
              <a:t>i</a:t>
            </a:r>
            <a:r>
              <a:rPr sz="1200" spc="-19" dirty="0" smtClean="0">
                <a:solidFill>
                  <a:srgbClr val="262C32"/>
                </a:solidFill>
                <a:latin typeface="Aptos"/>
                <a:cs typeface="Arial"/>
              </a:rPr>
              <a:t>s</a:t>
            </a:r>
            <a:r>
              <a:rPr sz="1200" spc="-9" dirty="0" smtClean="0">
                <a:solidFill>
                  <a:srgbClr val="262C32"/>
                </a:solidFill>
                <a:latin typeface="Aptos"/>
                <a:cs typeface="Arial"/>
              </a:rPr>
              <a:t>t</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19" dirty="0" smtClean="0">
                <a:solidFill>
                  <a:srgbClr val="262C32"/>
                </a:solidFill>
                <a:latin typeface="Aptos"/>
                <a:cs typeface="Arial"/>
              </a:rPr>
              <a:t>s</a:t>
            </a:r>
            <a:r>
              <a:rPr sz="1200" spc="-9" dirty="0" smtClean="0">
                <a:solidFill>
                  <a:srgbClr val="262C32"/>
                </a:solidFill>
                <a:latin typeface="Aptos"/>
                <a:cs typeface="Arial"/>
              </a:rPr>
              <a:t>i</a:t>
            </a:r>
            <a:r>
              <a:rPr sz="1200" spc="-19" dirty="0" smtClean="0">
                <a:solidFill>
                  <a:srgbClr val="262C32"/>
                </a:solidFill>
                <a:latin typeface="Aptos"/>
                <a:cs typeface="Arial"/>
              </a:rPr>
              <a:t>ó</a:t>
            </a:r>
            <a:r>
              <a:rPr sz="1200" spc="0" dirty="0" smtClean="0">
                <a:solidFill>
                  <a:srgbClr val="262C32"/>
                </a:solidFill>
                <a:latin typeface="Aptos"/>
                <a:cs typeface="Arial"/>
              </a:rPr>
              <a:t>n</a:t>
            </a:r>
            <a:r>
              <a:rPr sz="1200" spc="80" dirty="0" smtClean="0">
                <a:solidFill>
                  <a:srgbClr val="262C32"/>
                </a:solidFill>
                <a:latin typeface="Aptos"/>
                <a:cs typeface="Arial"/>
              </a:rPr>
              <a:t> </a:t>
            </a:r>
            <a:r>
              <a:rPr sz="1200" spc="-19" dirty="0" smtClean="0">
                <a:solidFill>
                  <a:srgbClr val="262C32"/>
                </a:solidFill>
                <a:latin typeface="Aptos"/>
                <a:cs typeface="Arial"/>
              </a:rPr>
              <a:t>qu</a:t>
            </a:r>
            <a:r>
              <a:rPr sz="1200" spc="0" dirty="0" smtClean="0">
                <a:solidFill>
                  <a:srgbClr val="262C32"/>
                </a:solidFill>
                <a:latin typeface="Aptos"/>
                <a:cs typeface="Arial"/>
              </a:rPr>
              <a:t>e</a:t>
            </a:r>
            <a:r>
              <a:rPr sz="1200" spc="37" dirty="0" smtClean="0">
                <a:solidFill>
                  <a:srgbClr val="262C32"/>
                </a:solidFill>
                <a:latin typeface="Aptos"/>
                <a:cs typeface="Arial"/>
              </a:rPr>
              <a:t> </a:t>
            </a:r>
            <a:r>
              <a:rPr sz="1200" spc="-19" dirty="0" smtClean="0">
                <a:solidFill>
                  <a:srgbClr val="262C32"/>
                </a:solidFill>
                <a:latin typeface="Aptos"/>
                <a:cs typeface="Arial"/>
              </a:rPr>
              <a:t>p</a:t>
            </a:r>
            <a:r>
              <a:rPr sz="1200" spc="-14" dirty="0" smtClean="0">
                <a:solidFill>
                  <a:srgbClr val="262C32"/>
                </a:solidFill>
                <a:latin typeface="Aptos"/>
                <a:cs typeface="Arial"/>
              </a:rPr>
              <a:t>u</a:t>
            </a:r>
            <a:r>
              <a:rPr sz="1200" spc="-19" dirty="0" smtClean="0">
                <a:solidFill>
                  <a:srgbClr val="262C32"/>
                </a:solidFill>
                <a:latin typeface="Aptos"/>
                <a:cs typeface="Arial"/>
              </a:rPr>
              <a:t>ed</a:t>
            </a:r>
            <a:r>
              <a:rPr sz="1200" spc="0" dirty="0" smtClean="0">
                <a:solidFill>
                  <a:srgbClr val="262C32"/>
                </a:solidFill>
                <a:latin typeface="Aptos"/>
                <a:cs typeface="Arial"/>
              </a:rPr>
              <a:t>e</a:t>
            </a:r>
            <a:r>
              <a:rPr sz="1200" spc="42" dirty="0" smtClean="0">
                <a:solidFill>
                  <a:srgbClr val="262C32"/>
                </a:solidFill>
                <a:latin typeface="Aptos"/>
                <a:cs typeface="Arial"/>
              </a:rPr>
              <a:t> </a:t>
            </a:r>
            <a:r>
              <a:rPr sz="1200" spc="-19" dirty="0" smtClean="0">
                <a:solidFill>
                  <a:srgbClr val="262C32"/>
                </a:solidFill>
                <a:latin typeface="Aptos"/>
                <a:cs typeface="Arial"/>
              </a:rPr>
              <a:t>p</a:t>
            </a:r>
            <a:r>
              <a:rPr sz="1200" spc="0" dirty="0" smtClean="0">
                <a:solidFill>
                  <a:srgbClr val="262C32"/>
                </a:solidFill>
                <a:latin typeface="Aptos"/>
                <a:cs typeface="Arial"/>
              </a:rPr>
              <a:t>r</a:t>
            </a:r>
            <a:r>
              <a:rPr sz="1200" spc="-34" dirty="0" smtClean="0">
                <a:solidFill>
                  <a:srgbClr val="262C32"/>
                </a:solidFill>
                <a:latin typeface="Aptos"/>
                <a:cs typeface="Arial"/>
              </a:rPr>
              <a:t>o</a:t>
            </a:r>
            <a:r>
              <a:rPr sz="1200" spc="-19" dirty="0" smtClean="0">
                <a:solidFill>
                  <a:srgbClr val="262C32"/>
                </a:solidFill>
                <a:latin typeface="Aptos"/>
                <a:cs typeface="Arial"/>
              </a:rPr>
              <a:t>d</a:t>
            </a:r>
            <a:r>
              <a:rPr sz="1200" spc="-14" dirty="0" smtClean="0">
                <a:solidFill>
                  <a:srgbClr val="262C32"/>
                </a:solidFill>
                <a:latin typeface="Aptos"/>
                <a:cs typeface="Arial"/>
              </a:rPr>
              <a:t>u</a:t>
            </a:r>
            <a:r>
              <a:rPr sz="1200" spc="0" dirty="0" smtClean="0">
                <a:solidFill>
                  <a:srgbClr val="262C32"/>
                </a:solidFill>
                <a:latin typeface="Aptos"/>
                <a:cs typeface="Arial"/>
              </a:rPr>
              <a:t>c</a:t>
            </a:r>
            <a:r>
              <a:rPr sz="1200" spc="-29" dirty="0" smtClean="0">
                <a:solidFill>
                  <a:srgbClr val="262C32"/>
                </a:solidFill>
                <a:latin typeface="Aptos"/>
                <a:cs typeface="Arial"/>
              </a:rPr>
              <a:t>i</a:t>
            </a:r>
            <a:r>
              <a:rPr sz="1200" spc="0" dirty="0" smtClean="0">
                <a:solidFill>
                  <a:srgbClr val="262C32"/>
                </a:solidFill>
                <a:latin typeface="Aptos"/>
                <a:cs typeface="Arial"/>
              </a:rPr>
              <a:t>r</a:t>
            </a:r>
            <a:r>
              <a:rPr sz="1200" spc="93" dirty="0" smtClean="0">
                <a:solidFill>
                  <a:srgbClr val="262C32"/>
                </a:solidFill>
                <a:latin typeface="Aptos"/>
                <a:cs typeface="Arial"/>
              </a:rPr>
              <a:t> </a:t>
            </a:r>
            <a:r>
              <a:rPr sz="1200" spc="-19" dirty="0" smtClean="0">
                <a:solidFill>
                  <a:srgbClr val="262C32"/>
                </a:solidFill>
                <a:latin typeface="Aptos"/>
                <a:cs typeface="Arial"/>
              </a:rPr>
              <a:t>u</a:t>
            </a:r>
            <a:r>
              <a:rPr sz="1200" spc="-14" dirty="0" smtClean="0">
                <a:solidFill>
                  <a:srgbClr val="262C32"/>
                </a:solidFill>
                <a:latin typeface="Aptos"/>
                <a:cs typeface="Arial"/>
              </a:rPr>
              <a:t>n</a:t>
            </a:r>
            <a:r>
              <a:rPr sz="1200" spc="0" dirty="0" smtClean="0">
                <a:solidFill>
                  <a:srgbClr val="262C32"/>
                </a:solidFill>
                <a:latin typeface="Aptos"/>
                <a:cs typeface="Arial"/>
              </a:rPr>
              <a:t>a</a:t>
            </a:r>
            <a:r>
              <a:rPr sz="1200" spc="-15" dirty="0" smtClean="0">
                <a:solidFill>
                  <a:srgbClr val="262C32"/>
                </a:solidFill>
                <a:latin typeface="Aptos"/>
                <a:cs typeface="Arial"/>
              </a:rPr>
              <a:t> </a:t>
            </a:r>
            <a:r>
              <a:rPr sz="1200" spc="-19" dirty="0" smtClean="0">
                <a:solidFill>
                  <a:srgbClr val="262C32"/>
                </a:solidFill>
                <a:latin typeface="Aptos"/>
                <a:cs typeface="Arial"/>
              </a:rPr>
              <a:t>co</a:t>
            </a:r>
            <a:r>
              <a:rPr sz="1200" spc="-34" dirty="0" smtClean="0">
                <a:solidFill>
                  <a:srgbClr val="262C32"/>
                </a:solidFill>
                <a:latin typeface="Aptos"/>
                <a:cs typeface="Arial"/>
              </a:rPr>
              <a:t>m</a:t>
            </a:r>
            <a:r>
              <a:rPr sz="1200" spc="-19" dirty="0" smtClean="0">
                <a:solidFill>
                  <a:srgbClr val="262C32"/>
                </a:solidFill>
                <a:latin typeface="Aptos"/>
                <a:cs typeface="Arial"/>
              </a:rPr>
              <a:t>p</a:t>
            </a:r>
            <a:r>
              <a:rPr sz="1200" spc="-14" dirty="0" smtClean="0">
                <a:solidFill>
                  <a:srgbClr val="262C32"/>
                </a:solidFill>
                <a:latin typeface="Aptos"/>
                <a:cs typeface="Arial"/>
              </a:rPr>
              <a:t>re</a:t>
            </a:r>
            <a:r>
              <a:rPr sz="1200" spc="-19" dirty="0" smtClean="0">
                <a:solidFill>
                  <a:srgbClr val="262C32"/>
                </a:solidFill>
                <a:latin typeface="Aptos"/>
                <a:cs typeface="Arial"/>
              </a:rPr>
              <a:t>s</a:t>
            </a:r>
            <a:r>
              <a:rPr sz="1200" spc="-9" dirty="0" smtClean="0">
                <a:solidFill>
                  <a:srgbClr val="262C32"/>
                </a:solidFill>
                <a:latin typeface="Aptos"/>
                <a:cs typeface="Arial"/>
              </a:rPr>
              <a:t>i</a:t>
            </a:r>
            <a:r>
              <a:rPr sz="1200" spc="-19" dirty="0" smtClean="0">
                <a:solidFill>
                  <a:srgbClr val="262C32"/>
                </a:solidFill>
                <a:latin typeface="Aptos"/>
                <a:cs typeface="Arial"/>
              </a:rPr>
              <a:t>ó</a:t>
            </a:r>
            <a:r>
              <a:rPr sz="1200" spc="0" dirty="0" smtClean="0">
                <a:solidFill>
                  <a:srgbClr val="262C32"/>
                </a:solidFill>
                <a:latin typeface="Aptos"/>
                <a:cs typeface="Arial"/>
              </a:rPr>
              <a:t>n</a:t>
            </a:r>
            <a:r>
              <a:rPr sz="1200" spc="153" dirty="0" smtClean="0">
                <a:solidFill>
                  <a:srgbClr val="262C32"/>
                </a:solidFill>
                <a:latin typeface="Aptos"/>
                <a:cs typeface="Arial"/>
              </a:rPr>
              <a:t> </a:t>
            </a:r>
            <a:r>
              <a:rPr sz="1200" spc="-53" dirty="0" smtClean="0">
                <a:solidFill>
                  <a:srgbClr val="262C32"/>
                </a:solidFill>
                <a:latin typeface="Aptos"/>
                <a:cs typeface="Arial"/>
              </a:rPr>
              <a:t>d</a:t>
            </a:r>
            <a:r>
              <a:rPr sz="1200" spc="18" dirty="0" smtClean="0">
                <a:solidFill>
                  <a:srgbClr val="262C32"/>
                </a:solidFill>
                <a:latin typeface="Aptos"/>
                <a:cs typeface="Arial"/>
              </a:rPr>
              <a:t>e</a:t>
            </a:r>
            <a:r>
              <a:rPr sz="1200" spc="-73" dirty="0" smtClean="0">
                <a:solidFill>
                  <a:srgbClr val="262C32"/>
                </a:solidFill>
                <a:latin typeface="Aptos"/>
                <a:cs typeface="Arial"/>
              </a:rPr>
              <a:t>l</a:t>
            </a:r>
            <a:r>
              <a:rPr sz="1200" spc="79" dirty="0" smtClean="0">
                <a:solidFill>
                  <a:srgbClr val="262C32"/>
                </a:solidFill>
                <a:latin typeface="Aptos"/>
                <a:cs typeface="Arial"/>
              </a:rPr>
              <a:t> </a:t>
            </a:r>
            <a:r>
              <a:rPr sz="1200" spc="-14" dirty="0" smtClean="0">
                <a:solidFill>
                  <a:srgbClr val="262C32"/>
                </a:solidFill>
                <a:latin typeface="Aptos"/>
                <a:cs typeface="Arial"/>
              </a:rPr>
              <a:t>d</a:t>
            </a:r>
            <a:r>
              <a:rPr sz="1200" spc="-9" dirty="0" smtClean="0">
                <a:solidFill>
                  <a:srgbClr val="262C32"/>
                </a:solidFill>
                <a:latin typeface="Aptos"/>
                <a:cs typeface="Arial"/>
              </a:rPr>
              <a:t>i</a:t>
            </a:r>
            <a:r>
              <a:rPr sz="1200" spc="-19" dirty="0" smtClean="0">
                <a:solidFill>
                  <a:srgbClr val="262C32"/>
                </a:solidFill>
                <a:latin typeface="Aptos"/>
                <a:cs typeface="Arial"/>
              </a:rPr>
              <a:t>a</a:t>
            </a:r>
            <a:r>
              <a:rPr sz="1200" spc="0" dirty="0" smtClean="0">
                <a:solidFill>
                  <a:srgbClr val="262C32"/>
                </a:solidFill>
                <a:latin typeface="Aptos"/>
                <a:cs typeface="Arial"/>
              </a:rPr>
              <a:t>f</a:t>
            </a:r>
            <a:r>
              <a:rPr sz="1200" spc="-25" dirty="0" smtClean="0">
                <a:solidFill>
                  <a:srgbClr val="262C32"/>
                </a:solidFill>
                <a:latin typeface="Aptos"/>
                <a:cs typeface="Arial"/>
              </a:rPr>
              <a:t>r</a:t>
            </a:r>
            <a:r>
              <a:rPr sz="1200" spc="-14" dirty="0" smtClean="0">
                <a:solidFill>
                  <a:srgbClr val="262C32"/>
                </a:solidFill>
                <a:latin typeface="Aptos"/>
                <a:cs typeface="Arial"/>
              </a:rPr>
              <a:t>a</a:t>
            </a:r>
            <a:r>
              <a:rPr sz="1200" spc="-19" dirty="0" smtClean="0">
                <a:solidFill>
                  <a:srgbClr val="262C32"/>
                </a:solidFill>
                <a:latin typeface="Aptos"/>
                <a:cs typeface="Arial"/>
              </a:rPr>
              <a:t>g</a:t>
            </a:r>
            <a:r>
              <a:rPr sz="1200" spc="-34" dirty="0" smtClean="0">
                <a:solidFill>
                  <a:srgbClr val="262C32"/>
                </a:solidFill>
                <a:latin typeface="Aptos"/>
                <a:cs typeface="Arial"/>
              </a:rPr>
              <a:t>m</a:t>
            </a:r>
            <a:r>
              <a:rPr sz="1200" spc="0" dirty="0" smtClean="0">
                <a:solidFill>
                  <a:srgbClr val="262C32"/>
                </a:solidFill>
                <a:latin typeface="Aptos"/>
                <a:cs typeface="Arial"/>
              </a:rPr>
              <a:t>a</a:t>
            </a:r>
            <a:r>
              <a:rPr sz="1200" spc="97" dirty="0" smtClean="0">
                <a:solidFill>
                  <a:srgbClr val="262C32"/>
                </a:solidFill>
                <a:latin typeface="Aptos"/>
                <a:cs typeface="Arial"/>
              </a:rPr>
              <a:t> </a:t>
            </a:r>
            <a:r>
              <a:rPr sz="1200" spc="-19" dirty="0" smtClean="0">
                <a:solidFill>
                  <a:srgbClr val="262C32"/>
                </a:solidFill>
                <a:latin typeface="Aptos"/>
                <a:cs typeface="Arial"/>
              </a:rPr>
              <a:t>y</a:t>
            </a:r>
            <a:r>
              <a:rPr sz="1200" spc="-152" dirty="0" smtClean="0">
                <a:solidFill>
                  <a:srgbClr val="262C32"/>
                </a:solidFill>
                <a:latin typeface="Aptos"/>
                <a:cs typeface="Arial"/>
              </a:rPr>
              <a:t>,</a:t>
            </a:r>
            <a:r>
              <a:rPr sz="1200" spc="125"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o</a:t>
            </a:r>
            <a:r>
              <a:rPr sz="1200" spc="0" dirty="0" smtClean="0">
                <a:solidFill>
                  <a:srgbClr val="262C32"/>
                </a:solidFill>
                <a:latin typeface="Aptos"/>
                <a:cs typeface="Arial"/>
              </a:rPr>
              <a:t>r</a:t>
            </a:r>
            <a:r>
              <a:rPr sz="1200" spc="-30" dirty="0" smtClean="0">
                <a:solidFill>
                  <a:srgbClr val="262C32"/>
                </a:solidFill>
                <a:latin typeface="Aptos"/>
                <a:cs typeface="Arial"/>
              </a:rPr>
              <a:t> </a:t>
            </a:r>
            <a:r>
              <a:rPr sz="1200" spc="-12" dirty="0" smtClean="0">
                <a:solidFill>
                  <a:srgbClr val="262C32"/>
                </a:solidFill>
                <a:latin typeface="Aptos"/>
                <a:cs typeface="Arial"/>
              </a:rPr>
              <a:t>t</a:t>
            </a:r>
            <a:r>
              <a:rPr sz="1200" spc="-3" dirty="0" smtClean="0">
                <a:solidFill>
                  <a:srgbClr val="262C32"/>
                </a:solidFill>
                <a:latin typeface="Aptos"/>
                <a:cs typeface="Arial"/>
              </a:rPr>
              <a:t>a</a:t>
            </a:r>
            <a:r>
              <a:rPr sz="1200" spc="-26" dirty="0" smtClean="0">
                <a:solidFill>
                  <a:srgbClr val="262C32"/>
                </a:solidFill>
                <a:latin typeface="Aptos"/>
                <a:cs typeface="Arial"/>
              </a:rPr>
              <a:t>n</a:t>
            </a:r>
            <a:r>
              <a:rPr sz="1200" spc="37" dirty="0" smtClean="0">
                <a:solidFill>
                  <a:srgbClr val="262C32"/>
                </a:solidFill>
                <a:latin typeface="Aptos"/>
                <a:cs typeface="Arial"/>
              </a:rPr>
              <a:t>t</a:t>
            </a:r>
            <a:r>
              <a:rPr sz="1200" spc="-3" dirty="0" smtClean="0">
                <a:solidFill>
                  <a:srgbClr val="262C32"/>
                </a:solidFill>
                <a:latin typeface="Aptos"/>
                <a:cs typeface="Arial"/>
              </a:rPr>
              <a:t>o</a:t>
            </a:r>
            <a:r>
              <a:rPr sz="1200" spc="-77" dirty="0" smtClean="0">
                <a:solidFill>
                  <a:srgbClr val="262C32"/>
                </a:solidFill>
                <a:latin typeface="Aptos"/>
                <a:cs typeface="Arial"/>
              </a:rPr>
              <a:t>,</a:t>
            </a:r>
            <a:r>
              <a:rPr sz="1200" spc="100" dirty="0" smtClean="0">
                <a:solidFill>
                  <a:srgbClr val="262C32"/>
                </a:solidFill>
                <a:latin typeface="Aptos"/>
                <a:cs typeface="Arial"/>
              </a:rPr>
              <a:t> </a:t>
            </a:r>
            <a:r>
              <a:rPr sz="1200" spc="-19" dirty="0" smtClean="0">
                <a:solidFill>
                  <a:srgbClr val="262C32"/>
                </a:solidFill>
                <a:latin typeface="Aptos"/>
                <a:cs typeface="Arial"/>
              </a:rPr>
              <a:t>u</a:t>
            </a:r>
            <a:r>
              <a:rPr sz="1200" spc="-14" dirty="0" smtClean="0">
                <a:solidFill>
                  <a:srgbClr val="262C32"/>
                </a:solidFill>
                <a:latin typeface="Aptos"/>
                <a:cs typeface="Arial"/>
              </a:rPr>
              <a:t>n</a:t>
            </a:r>
            <a:r>
              <a:rPr sz="1200" spc="0" dirty="0" smtClean="0">
                <a:solidFill>
                  <a:srgbClr val="262C32"/>
                </a:solidFill>
                <a:latin typeface="Aptos"/>
                <a:cs typeface="Arial"/>
              </a:rPr>
              <a:t>a </a:t>
            </a:r>
            <a:r>
              <a:rPr sz="1200" spc="-14" dirty="0" smtClean="0">
                <a:solidFill>
                  <a:srgbClr val="262C32"/>
                </a:solidFill>
                <a:latin typeface="Aptos"/>
                <a:cs typeface="Arial"/>
              </a:rPr>
              <a:t>d</a:t>
            </a:r>
            <a:r>
              <a:rPr sz="1200" spc="-9" dirty="0" smtClean="0">
                <a:solidFill>
                  <a:srgbClr val="262C32"/>
                </a:solidFill>
                <a:latin typeface="Aptos"/>
                <a:cs typeface="Arial"/>
              </a:rPr>
              <a:t>i</a:t>
            </a:r>
            <a:r>
              <a:rPr sz="1200" spc="0" dirty="0" smtClean="0">
                <a:solidFill>
                  <a:srgbClr val="262C32"/>
                </a:solidFill>
                <a:latin typeface="Aptos"/>
                <a:cs typeface="Arial"/>
              </a:rPr>
              <a:t>f</a:t>
            </a:r>
            <a:r>
              <a:rPr sz="1200" spc="-19" dirty="0" smtClean="0">
                <a:solidFill>
                  <a:srgbClr val="262C32"/>
                </a:solidFill>
                <a:latin typeface="Aptos"/>
                <a:cs typeface="Arial"/>
              </a:rPr>
              <a:t>i</a:t>
            </a:r>
            <a:r>
              <a:rPr sz="1200" spc="-25" dirty="0" smtClean="0">
                <a:solidFill>
                  <a:srgbClr val="262C32"/>
                </a:solidFill>
                <a:latin typeface="Aptos"/>
                <a:cs typeface="Arial"/>
              </a:rPr>
              <a:t>c</a:t>
            </a:r>
            <a:r>
              <a:rPr sz="1200" spc="-14" dirty="0" smtClean="0">
                <a:solidFill>
                  <a:srgbClr val="262C32"/>
                </a:solidFill>
                <a:latin typeface="Aptos"/>
                <a:cs typeface="Arial"/>
              </a:rPr>
              <a:t>u</a:t>
            </a:r>
            <a:r>
              <a:rPr sz="1200" spc="-9" dirty="0" smtClean="0">
                <a:solidFill>
                  <a:srgbClr val="262C32"/>
                </a:solidFill>
                <a:latin typeface="Aptos"/>
                <a:cs typeface="Arial"/>
              </a:rPr>
              <a:t>lt</a:t>
            </a:r>
            <a:r>
              <a:rPr sz="1200" spc="-14" dirty="0" smtClean="0">
                <a:solidFill>
                  <a:srgbClr val="262C32"/>
                </a:solidFill>
                <a:latin typeface="Aptos"/>
                <a:cs typeface="Arial"/>
              </a:rPr>
              <a:t>a</a:t>
            </a:r>
            <a:r>
              <a:rPr sz="1200" spc="0" dirty="0" smtClean="0">
                <a:solidFill>
                  <a:srgbClr val="262C32"/>
                </a:solidFill>
                <a:latin typeface="Aptos"/>
                <a:cs typeface="Arial"/>
              </a:rPr>
              <a:t>d</a:t>
            </a:r>
            <a:r>
              <a:rPr sz="1200" spc="125" dirty="0" smtClean="0">
                <a:solidFill>
                  <a:srgbClr val="262C32"/>
                </a:solidFill>
                <a:latin typeface="Aptos"/>
                <a:cs typeface="Arial"/>
              </a:rPr>
              <a:t> </a:t>
            </a:r>
            <a:r>
              <a:rPr sz="1200" spc="-53" dirty="0" smtClean="0">
                <a:solidFill>
                  <a:srgbClr val="262C32"/>
                </a:solidFill>
                <a:latin typeface="Aptos"/>
                <a:cs typeface="Arial"/>
              </a:rPr>
              <a:t>a</a:t>
            </a:r>
            <a:r>
              <a:rPr sz="1200" spc="18" dirty="0" smtClean="0">
                <a:solidFill>
                  <a:srgbClr val="262C32"/>
                </a:solidFill>
                <a:latin typeface="Aptos"/>
                <a:cs typeface="Arial"/>
              </a:rPr>
              <a:t>d</a:t>
            </a:r>
            <a:r>
              <a:rPr sz="1200" spc="-7" dirty="0" smtClean="0">
                <a:solidFill>
                  <a:srgbClr val="262C32"/>
                </a:solidFill>
                <a:latin typeface="Aptos"/>
                <a:cs typeface="Arial"/>
              </a:rPr>
              <a:t>i</a:t>
            </a:r>
            <a:r>
              <a:rPr sz="1200" spc="30" dirty="0" smtClean="0">
                <a:solidFill>
                  <a:srgbClr val="262C32"/>
                </a:solidFill>
                <a:latin typeface="Aptos"/>
                <a:cs typeface="Arial"/>
              </a:rPr>
              <a:t>c</a:t>
            </a:r>
            <a:r>
              <a:rPr sz="1200" spc="-32" dirty="0" smtClean="0">
                <a:solidFill>
                  <a:srgbClr val="262C32"/>
                </a:solidFill>
                <a:latin typeface="Aptos"/>
                <a:cs typeface="Arial"/>
              </a:rPr>
              <a:t>i</a:t>
            </a:r>
            <a:r>
              <a:rPr sz="1200" spc="18" dirty="0" smtClean="0">
                <a:solidFill>
                  <a:srgbClr val="262C32"/>
                </a:solidFill>
                <a:latin typeface="Aptos"/>
                <a:cs typeface="Arial"/>
              </a:rPr>
              <a:t>o</a:t>
            </a:r>
            <a:r>
              <a:rPr sz="1200" spc="-26" dirty="0" smtClean="0">
                <a:solidFill>
                  <a:srgbClr val="262C32"/>
                </a:solidFill>
                <a:latin typeface="Aptos"/>
                <a:cs typeface="Arial"/>
              </a:rPr>
              <a:t>n</a:t>
            </a:r>
            <a:r>
              <a:rPr sz="1200" spc="18" dirty="0" smtClean="0">
                <a:solidFill>
                  <a:srgbClr val="262C32"/>
                </a:solidFill>
                <a:latin typeface="Aptos"/>
                <a:cs typeface="Arial"/>
              </a:rPr>
              <a:t>a</a:t>
            </a:r>
            <a:r>
              <a:rPr sz="1200" spc="-73" dirty="0" smtClean="0">
                <a:solidFill>
                  <a:srgbClr val="262C32"/>
                </a:solidFill>
                <a:latin typeface="Aptos"/>
                <a:cs typeface="Arial"/>
              </a:rPr>
              <a:t>l</a:t>
            </a:r>
            <a:r>
              <a:rPr sz="1200" spc="125"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a</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25" dirty="0" smtClean="0">
                <a:solidFill>
                  <a:srgbClr val="262C32"/>
                </a:solidFill>
                <a:latin typeface="Aptos"/>
                <a:cs typeface="Arial"/>
              </a:rPr>
              <a:t> </a:t>
            </a:r>
            <a:r>
              <a:rPr sz="1200" spc="-26" dirty="0" smtClean="0">
                <a:solidFill>
                  <a:srgbClr val="262C32"/>
                </a:solidFill>
                <a:latin typeface="Aptos"/>
                <a:cs typeface="Arial"/>
              </a:rPr>
              <a:t>e</a:t>
            </a:r>
            <a:r>
              <a:rPr sz="1200" spc="-73" dirty="0" smtClean="0">
                <a:solidFill>
                  <a:srgbClr val="262C32"/>
                </a:solidFill>
                <a:latin typeface="Aptos"/>
                <a:cs typeface="Arial"/>
              </a:rPr>
              <a:t>l</a:t>
            </a:r>
            <a:r>
              <a:rPr sz="1200" spc="125" dirty="0" smtClean="0">
                <a:solidFill>
                  <a:srgbClr val="262C32"/>
                </a:solidFill>
                <a:latin typeface="Aptos"/>
                <a:cs typeface="Arial"/>
              </a:rPr>
              <a:t> </a:t>
            </a:r>
            <a:r>
              <a:rPr sz="1200" spc="0" dirty="0" smtClean="0">
                <a:solidFill>
                  <a:srgbClr val="262C32"/>
                </a:solidFill>
                <a:latin typeface="Aptos"/>
                <a:cs typeface="Arial"/>
              </a:rPr>
              <a:t>l</a:t>
            </a:r>
            <a:r>
              <a:rPr sz="1200" spc="-14" dirty="0" smtClean="0">
                <a:solidFill>
                  <a:srgbClr val="262C32"/>
                </a:solidFill>
                <a:latin typeface="Aptos"/>
                <a:cs typeface="Arial"/>
              </a:rPr>
              <a:t>l</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19" dirty="0" smtClean="0">
                <a:solidFill>
                  <a:srgbClr val="262C32"/>
                </a:solidFill>
                <a:latin typeface="Aptos"/>
                <a:cs typeface="Arial"/>
              </a:rPr>
              <a:t>ad</a:t>
            </a:r>
            <a:r>
              <a:rPr sz="1200" spc="0" dirty="0" smtClean="0">
                <a:solidFill>
                  <a:srgbClr val="262C32"/>
                </a:solidFill>
                <a:latin typeface="Aptos"/>
                <a:cs typeface="Arial"/>
              </a:rPr>
              <a:t>o</a:t>
            </a:r>
            <a:r>
              <a:rPr sz="1200" spc="66"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 dirty="0" smtClean="0">
                <a:solidFill>
                  <a:srgbClr val="262C32"/>
                </a:solidFill>
                <a:latin typeface="Aptos"/>
                <a:cs typeface="Arial"/>
              </a:rPr>
              <a:t> </a:t>
            </a:r>
            <a:r>
              <a:rPr sz="1200" spc="-14" dirty="0" smtClean="0">
                <a:solidFill>
                  <a:srgbClr val="262C32"/>
                </a:solidFill>
                <a:latin typeface="Aptos"/>
                <a:cs typeface="Arial"/>
              </a:rPr>
              <a:t>a</a:t>
            </a:r>
            <a:r>
              <a:rPr sz="1200" spc="-9" dirty="0" smtClean="0">
                <a:solidFill>
                  <a:srgbClr val="262C32"/>
                </a:solidFill>
                <a:latin typeface="Aptos"/>
                <a:cs typeface="Arial"/>
              </a:rPr>
              <a:t>i</a:t>
            </a:r>
            <a:r>
              <a:rPr sz="1200" spc="-14" dirty="0" smtClean="0">
                <a:solidFill>
                  <a:srgbClr val="262C32"/>
                </a:solidFill>
                <a:latin typeface="Aptos"/>
                <a:cs typeface="Arial"/>
              </a:rPr>
              <a:t>r</a:t>
            </a:r>
            <a:r>
              <a:rPr sz="1200" spc="0" dirty="0" smtClean="0">
                <a:solidFill>
                  <a:srgbClr val="262C32"/>
                </a:solidFill>
                <a:latin typeface="Aptos"/>
                <a:cs typeface="Arial"/>
              </a:rPr>
              <a:t>e</a:t>
            </a:r>
            <a:r>
              <a:rPr sz="1200" spc="37"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68" dirty="0" smtClean="0">
                <a:solidFill>
                  <a:srgbClr val="262C32"/>
                </a:solidFill>
                <a:latin typeface="Aptos"/>
                <a:cs typeface="Arial"/>
              </a:rPr>
              <a:t> </a:t>
            </a:r>
            <a:r>
              <a:rPr sz="1200" spc="-102" dirty="0" smtClean="0">
                <a:solidFill>
                  <a:srgbClr val="262C32"/>
                </a:solidFill>
                <a:latin typeface="Aptos"/>
                <a:cs typeface="Arial"/>
              </a:rPr>
              <a:t>l</a:t>
            </a:r>
            <a:r>
              <a:rPr sz="1200" spc="18" dirty="0" smtClean="0">
                <a:solidFill>
                  <a:srgbClr val="262C32"/>
                </a:solidFill>
                <a:latin typeface="Aptos"/>
                <a:cs typeface="Arial"/>
              </a:rPr>
              <a:t>o</a:t>
            </a:r>
            <a:r>
              <a:rPr sz="1200" spc="0" dirty="0" smtClean="0">
                <a:solidFill>
                  <a:srgbClr val="262C32"/>
                </a:solidFill>
                <a:latin typeface="Aptos"/>
                <a:cs typeface="Arial"/>
              </a:rPr>
              <a:t>s</a:t>
            </a:r>
            <a:r>
              <a:rPr sz="1200" spc="64" dirty="0" smtClean="0">
                <a:solidFill>
                  <a:srgbClr val="262C32"/>
                </a:solidFill>
                <a:latin typeface="Aptos"/>
                <a:cs typeface="Arial"/>
              </a:rPr>
              <a:t> </a:t>
            </a:r>
            <a:r>
              <a:rPr sz="1200" spc="-53" dirty="0" smtClean="0">
                <a:solidFill>
                  <a:srgbClr val="262C32"/>
                </a:solidFill>
                <a:latin typeface="Aptos"/>
                <a:cs typeface="Arial"/>
              </a:rPr>
              <a:t>p</a:t>
            </a:r>
            <a:r>
              <a:rPr sz="1200" spc="-3" dirty="0" smtClean="0">
                <a:solidFill>
                  <a:srgbClr val="262C32"/>
                </a:solidFill>
                <a:latin typeface="Aptos"/>
                <a:cs typeface="Arial"/>
              </a:rPr>
              <a:t>u</a:t>
            </a:r>
            <a:r>
              <a:rPr sz="1200" spc="-7" dirty="0" smtClean="0">
                <a:solidFill>
                  <a:srgbClr val="262C32"/>
                </a:solidFill>
                <a:latin typeface="Aptos"/>
                <a:cs typeface="Arial"/>
              </a:rPr>
              <a:t>l</a:t>
            </a:r>
            <a:r>
              <a:rPr sz="1200" spc="-18" dirty="0" smtClean="0">
                <a:solidFill>
                  <a:srgbClr val="262C32"/>
                </a:solidFill>
                <a:latin typeface="Aptos"/>
                <a:cs typeface="Arial"/>
              </a:rPr>
              <a:t>m</a:t>
            </a:r>
            <a:r>
              <a:rPr sz="1200" spc="40" dirty="0" smtClean="0">
                <a:solidFill>
                  <a:srgbClr val="262C32"/>
                </a:solidFill>
                <a:latin typeface="Aptos"/>
                <a:cs typeface="Arial"/>
              </a:rPr>
              <a:t>o</a:t>
            </a:r>
            <a:r>
              <a:rPr sz="1200" spc="-53" dirty="0" smtClean="0">
                <a:solidFill>
                  <a:srgbClr val="262C32"/>
                </a:solidFill>
                <a:latin typeface="Aptos"/>
                <a:cs typeface="Arial"/>
              </a:rPr>
              <a:t>n</a:t>
            </a:r>
            <a:r>
              <a:rPr sz="1200" spc="18" dirty="0" smtClean="0">
                <a:solidFill>
                  <a:srgbClr val="262C32"/>
                </a:solidFill>
                <a:latin typeface="Aptos"/>
                <a:cs typeface="Arial"/>
              </a:rPr>
              <a:t>e</a:t>
            </a:r>
            <a:r>
              <a:rPr sz="1200" spc="30" dirty="0" smtClean="0">
                <a:solidFill>
                  <a:srgbClr val="262C32"/>
                </a:solidFill>
                <a:latin typeface="Aptos"/>
                <a:cs typeface="Arial"/>
              </a:rPr>
              <a:t>s</a:t>
            </a:r>
            <a:r>
              <a:rPr sz="1200" spc="-102"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2078509" y="3319486"/>
            <a:ext cx="7497417" cy="3032760"/>
          </a:xfrm>
          <a:prstGeom prst="rect">
            <a:avLst/>
          </a:prstGeom>
        </p:spPr>
        <p:txBody>
          <a:bodyPr wrap="square" lIns="0" tIns="7111" rIns="0" bIns="0" rtlCol="0">
            <a:noAutofit/>
          </a:bodyPr>
          <a:lstStyle/>
          <a:p>
            <a:pPr marL="12700" marR="3954252" algn="just">
              <a:lnSpc>
                <a:spcPts val="1120"/>
              </a:lnSpc>
              <a:spcAft>
                <a:spcPts val="300"/>
              </a:spcAft>
            </a:pPr>
            <a:r>
              <a:rPr sz="1200" b="1" spc="-6" dirty="0" smtClean="0">
                <a:solidFill>
                  <a:srgbClr val="262C32"/>
                </a:solidFill>
                <a:latin typeface="Aptos"/>
                <a:cs typeface="Arial"/>
              </a:rPr>
              <a:t>Vómitos</a:t>
            </a:r>
            <a:endParaRPr sz="1000">
              <a:latin typeface="Arial"/>
              <a:cs typeface="Arial"/>
            </a:endParaRPr>
          </a:p>
          <a:p>
            <a:pPr marL="15748" marR="3530" indent="0" algn="just">
              <a:lnSpc>
                <a:spcPts val="1149"/>
              </a:lnSpc>
              <a:spcBef>
                <a:spcPts val="474"/>
              </a:spcBef>
              <a:spcAft>
                <a:spcPts val="300"/>
              </a:spcAft>
            </a:pPr>
            <a:r>
              <a:rPr sz="1200" spc="-8" dirty="0" smtClean="0">
                <a:solidFill>
                  <a:srgbClr val="262C32"/>
                </a:solidFill>
                <a:latin typeface="Aptos"/>
                <a:cs typeface="Arial"/>
              </a:rPr>
              <a:t>Consisten  en la  expulsión  involuntaria  del  contenido  del  estómago  hacia la </a:t>
            </a:r>
            <a:endParaRPr sz="1000">
              <a:latin typeface="Arial"/>
              <a:cs typeface="Arial"/>
            </a:endParaRPr>
          </a:p>
          <a:p>
            <a:pPr marL="15748" marR="3530" algn="just">
              <a:lnSpc>
                <a:spcPts val="1149"/>
              </a:lnSpc>
              <a:spcBef>
                <a:spcPts val="254"/>
              </a:spcBef>
              <a:spcAft>
                <a:spcPts val="300"/>
              </a:spcAft>
            </a:pPr>
            <a:r>
              <a:rPr sz="1200" spc="-6" dirty="0" smtClean="0">
                <a:solidFill>
                  <a:srgbClr val="262C32"/>
                </a:solidFill>
                <a:latin typeface="Aptos"/>
                <a:cs typeface="Arial"/>
              </a:rPr>
              <a:t>boca</a:t>
            </a:r>
            <a:r>
              <a:rPr sz="1200" spc="-6" dirty="0" smtClean="0">
                <a:solidFill>
                  <a:srgbClr val="262C32"/>
                </a:solidFill>
                <a:latin typeface="Aptos"/>
                <a:cs typeface="Arial"/>
              </a:rPr>
              <a:t>.  </a:t>
            </a:r>
            <a:r>
              <a:rPr sz="1200" spc="-6" dirty="0" smtClean="0">
                <a:solidFill>
                  <a:srgbClr val="262C32"/>
                </a:solidFill>
                <a:latin typeface="Aptos"/>
                <a:cs typeface="Arial"/>
              </a:rPr>
              <a:t>Una de las causas más frecuentes es el paso de gran cantidad de aire al </a:t>
            </a:r>
            <a:endParaRPr sz="1000">
              <a:latin typeface="Arial"/>
              <a:cs typeface="Arial"/>
            </a:endParaRPr>
          </a:p>
          <a:p>
            <a:pPr marL="15748" marR="3530" algn="just">
              <a:lnSpc>
                <a:spcPts val="1149"/>
              </a:lnSpc>
              <a:spcBef>
                <a:spcPts val="254"/>
              </a:spcBef>
              <a:spcAft>
                <a:spcPts val="300"/>
              </a:spcAft>
            </a:pPr>
            <a:r>
              <a:rPr sz="1200" spc="-3" dirty="0" smtClean="0">
                <a:solidFill>
                  <a:srgbClr val="262C32"/>
                </a:solidFill>
                <a:latin typeface="Aptos"/>
                <a:cs typeface="Arial"/>
              </a:rPr>
              <a:t>estómago</a:t>
            </a:r>
            <a:r>
              <a:rPr sz="1200" spc="-3" dirty="0" smtClean="0">
                <a:solidFill>
                  <a:srgbClr val="262C32"/>
                </a:solidFill>
                <a:latin typeface="Aptos"/>
                <a:cs typeface="Arial"/>
              </a:rPr>
              <a:t>, </a:t>
            </a:r>
            <a:r>
              <a:rPr sz="1200" spc="-3" dirty="0" smtClean="0">
                <a:solidFill>
                  <a:srgbClr val="262C32"/>
                </a:solidFill>
                <a:latin typeface="Aptos"/>
                <a:cs typeface="Arial"/>
              </a:rPr>
              <a:t>al ventilar de forma brusca.</a:t>
            </a:r>
            <a:endParaRPr sz="1000">
              <a:latin typeface="Arial"/>
              <a:cs typeface="Arial"/>
            </a:endParaRPr>
          </a:p>
          <a:p>
            <a:pPr marL="15748" marR="8120" indent="6096" algn="just">
              <a:lnSpc>
                <a:spcPts val="1149"/>
              </a:lnSpc>
              <a:spcBef>
                <a:spcPts val="534"/>
              </a:spcBef>
              <a:spcAft>
                <a:spcPts val="300"/>
              </a:spcAft>
            </a:pPr>
            <a:r>
              <a:rPr sz="1200" spc="-16" dirty="0" smtClean="0">
                <a:solidFill>
                  <a:srgbClr val="262C32"/>
                </a:solidFill>
                <a:latin typeface="Aptos"/>
                <a:cs typeface="Arial"/>
              </a:rPr>
              <a:t>El vómito también podemos provocarlo nosotros, si intentamos vaciar el aire del </a:t>
            </a:r>
            <a:endParaRPr sz="1000">
              <a:latin typeface="Arial"/>
              <a:cs typeface="Arial"/>
            </a:endParaRPr>
          </a:p>
          <a:p>
            <a:pPr marL="15748" marR="8120" algn="just">
              <a:lnSpc>
                <a:spcPts val="1149"/>
              </a:lnSpc>
              <a:spcBef>
                <a:spcPts val="242"/>
              </a:spcBef>
              <a:spcAft>
                <a:spcPts val="300"/>
              </a:spcAft>
            </a:pPr>
            <a:r>
              <a:rPr sz="1200" spc="-14" dirty="0" smtClean="0">
                <a:solidFill>
                  <a:srgbClr val="262C32"/>
                </a:solidFill>
                <a:latin typeface="Aptos"/>
                <a:cs typeface="Arial"/>
              </a:rPr>
              <a:t>estómago.</a:t>
            </a:r>
            <a:endParaRPr sz="1000">
              <a:latin typeface="Arial"/>
              <a:cs typeface="Arial"/>
            </a:endParaRPr>
          </a:p>
          <a:p>
            <a:pPr marL="15748" marR="86" indent="3048" algn="just">
              <a:lnSpc>
                <a:spcPts val="1149"/>
              </a:lnSpc>
              <a:spcBef>
                <a:spcPts val="537"/>
              </a:spcBef>
              <a:spcAft>
                <a:spcPts val="300"/>
              </a:spcAft>
            </a:pPr>
            <a:r>
              <a:rPr sz="1200" spc="-14" dirty="0" smtClean="0">
                <a:solidFill>
                  <a:srgbClr val="262C32"/>
                </a:solidFill>
                <a:latin typeface="Aptos"/>
                <a:cs typeface="Arial"/>
              </a:rPr>
              <a:t>L</a:t>
            </a:r>
            <a:r>
              <a:rPr sz="1200" spc="0" dirty="0" smtClean="0">
                <a:solidFill>
                  <a:srgbClr val="262C32"/>
                </a:solidFill>
                <a:latin typeface="Aptos"/>
                <a:cs typeface="Arial"/>
              </a:rPr>
              <a:t>a</a:t>
            </a:r>
            <a:r>
              <a:rPr sz="1200" spc="-102" dirty="0" smtClean="0">
                <a:solidFill>
                  <a:srgbClr val="262C32"/>
                </a:solidFill>
                <a:latin typeface="Aptos"/>
                <a:cs typeface="Arial"/>
              </a:rPr>
              <a:t> </a:t>
            </a:r>
            <a:r>
              <a:rPr sz="1200" spc="-14" dirty="0" smtClean="0">
                <a:solidFill>
                  <a:srgbClr val="262C32"/>
                </a:solidFill>
                <a:latin typeface="Aptos"/>
                <a:cs typeface="Arial"/>
              </a:rPr>
              <a:t>ap</a:t>
            </a:r>
            <a:r>
              <a:rPr sz="1200" spc="-19" dirty="0" smtClean="0">
                <a:solidFill>
                  <a:srgbClr val="262C32"/>
                </a:solidFill>
                <a:latin typeface="Aptos"/>
                <a:cs typeface="Arial"/>
              </a:rPr>
              <a:t>a</a:t>
            </a:r>
            <a:r>
              <a:rPr sz="1200" spc="-14" dirty="0" smtClean="0">
                <a:solidFill>
                  <a:srgbClr val="262C32"/>
                </a:solidFill>
                <a:latin typeface="Aptos"/>
                <a:cs typeface="Arial"/>
              </a:rPr>
              <a:t>r</a:t>
            </a:r>
            <a:r>
              <a:rPr sz="1200" spc="-9" dirty="0" smtClean="0">
                <a:solidFill>
                  <a:srgbClr val="262C32"/>
                </a:solidFill>
                <a:latin typeface="Aptos"/>
                <a:cs typeface="Arial"/>
              </a:rPr>
              <a:t>i</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19" dirty="0" smtClean="0">
                <a:solidFill>
                  <a:srgbClr val="262C32"/>
                </a:solidFill>
                <a:latin typeface="Aptos"/>
                <a:cs typeface="Arial"/>
              </a:rPr>
              <a:t>ó</a:t>
            </a:r>
            <a:r>
              <a:rPr sz="1200" spc="0" dirty="0" smtClean="0">
                <a:solidFill>
                  <a:srgbClr val="262C32"/>
                </a:solidFill>
                <a:latin typeface="Aptos"/>
                <a:cs typeface="Arial"/>
              </a:rPr>
              <a:t>n</a:t>
            </a:r>
            <a:r>
              <a:rPr sz="1200" spc="28"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74" dirty="0" smtClean="0">
                <a:solidFill>
                  <a:srgbClr val="262C32"/>
                </a:solidFill>
                <a:latin typeface="Aptos"/>
                <a:cs typeface="Arial"/>
              </a:rPr>
              <a:t> </a:t>
            </a:r>
            <a:r>
              <a:rPr sz="1200" spc="-19" dirty="0" smtClean="0">
                <a:solidFill>
                  <a:srgbClr val="262C32"/>
                </a:solidFill>
                <a:latin typeface="Aptos"/>
                <a:cs typeface="Arial"/>
              </a:rPr>
              <a:t>vó</a:t>
            </a:r>
            <a:r>
              <a:rPr sz="1200" spc="-34" dirty="0" smtClean="0">
                <a:solidFill>
                  <a:srgbClr val="262C32"/>
                </a:solidFill>
                <a:latin typeface="Aptos"/>
                <a:cs typeface="Arial"/>
              </a:rPr>
              <a:t>m</a:t>
            </a:r>
            <a:r>
              <a:rPr sz="1200" spc="-9" dirty="0" smtClean="0">
                <a:solidFill>
                  <a:srgbClr val="262C32"/>
                </a:solidFill>
                <a:latin typeface="Aptos"/>
                <a:cs typeface="Arial"/>
              </a:rPr>
              <a:t>it</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19" dirty="0" smtClean="0">
                <a:solidFill>
                  <a:srgbClr val="262C32"/>
                </a:solidFill>
                <a:latin typeface="Aptos"/>
                <a:cs typeface="Arial"/>
              </a:rPr>
              <a:t> </a:t>
            </a:r>
            <a:r>
              <a:rPr sz="1200" spc="-14" dirty="0" smtClean="0">
                <a:solidFill>
                  <a:srgbClr val="262C32"/>
                </a:solidFill>
                <a:latin typeface="Aptos"/>
                <a:cs typeface="Arial"/>
              </a:rPr>
              <a:t>e</a:t>
            </a:r>
            <a:r>
              <a:rPr sz="1200" spc="0" dirty="0" smtClean="0">
                <a:solidFill>
                  <a:srgbClr val="262C32"/>
                </a:solidFill>
                <a:latin typeface="Aptos"/>
                <a:cs typeface="Arial"/>
              </a:rPr>
              <a:t>n</a:t>
            </a:r>
            <a:r>
              <a:rPr sz="1200" spc="-27" dirty="0" smtClean="0">
                <a:solidFill>
                  <a:srgbClr val="262C32"/>
                </a:solidFill>
                <a:latin typeface="Aptos"/>
                <a:cs typeface="Arial"/>
              </a:rPr>
              <a:t> </a:t>
            </a:r>
            <a:r>
              <a:rPr sz="1200" spc="-14" dirty="0" smtClean="0">
                <a:solidFill>
                  <a:srgbClr val="262C32"/>
                </a:solidFill>
                <a:latin typeface="Aptos"/>
                <a:cs typeface="Arial"/>
              </a:rPr>
              <a:t>un</a:t>
            </a:r>
            <a:r>
              <a:rPr sz="1200" spc="0" dirty="0" smtClean="0">
                <a:solidFill>
                  <a:srgbClr val="262C32"/>
                </a:solidFill>
                <a:latin typeface="Aptos"/>
                <a:cs typeface="Arial"/>
              </a:rPr>
              <a:t>a</a:t>
            </a:r>
            <a:r>
              <a:rPr sz="1200" spc="-63"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e</a:t>
            </a:r>
            <a:r>
              <a:rPr sz="1200" spc="-14" dirty="0" smtClean="0">
                <a:solidFill>
                  <a:srgbClr val="262C32"/>
                </a:solidFill>
                <a:latin typeface="Aptos"/>
                <a:cs typeface="Arial"/>
              </a:rPr>
              <a:t>r</a:t>
            </a:r>
            <a:r>
              <a:rPr sz="1200" spc="-19" dirty="0" smtClean="0">
                <a:solidFill>
                  <a:srgbClr val="262C32"/>
                </a:solidFill>
                <a:latin typeface="Aptos"/>
                <a:cs typeface="Arial"/>
              </a:rPr>
              <a:t>so</a:t>
            </a:r>
            <a:r>
              <a:rPr sz="1200" spc="-14" dirty="0" smtClean="0">
                <a:solidFill>
                  <a:srgbClr val="262C32"/>
                </a:solidFill>
                <a:latin typeface="Aptos"/>
                <a:cs typeface="Arial"/>
              </a:rPr>
              <a:t>n</a:t>
            </a:r>
            <a:r>
              <a:rPr sz="1200" spc="0" dirty="0" smtClean="0">
                <a:solidFill>
                  <a:srgbClr val="262C32"/>
                </a:solidFill>
                <a:latin typeface="Aptos"/>
                <a:cs typeface="Arial"/>
              </a:rPr>
              <a:t>a</a:t>
            </a:r>
            <a:r>
              <a:rPr sz="1200" spc="6" dirty="0" smtClean="0">
                <a:solidFill>
                  <a:srgbClr val="262C32"/>
                </a:solidFill>
                <a:latin typeface="Aptos"/>
                <a:cs typeface="Arial"/>
              </a:rPr>
              <a:t> </a:t>
            </a:r>
            <a:r>
              <a:rPr sz="1200" spc="-78" dirty="0" smtClean="0">
                <a:solidFill>
                  <a:srgbClr val="262C32"/>
                </a:solidFill>
                <a:latin typeface="Aptos"/>
                <a:cs typeface="Arial"/>
              </a:rPr>
              <a:t>i</a:t>
            </a:r>
            <a:r>
              <a:rPr sz="1200" spc="-3" dirty="0" smtClean="0">
                <a:solidFill>
                  <a:srgbClr val="262C32"/>
                </a:solidFill>
                <a:latin typeface="Aptos"/>
                <a:cs typeface="Arial"/>
              </a:rPr>
              <a:t>n</a:t>
            </a:r>
            <a:r>
              <a:rPr sz="1200" spc="30" dirty="0" smtClean="0">
                <a:solidFill>
                  <a:srgbClr val="262C32"/>
                </a:solidFill>
                <a:latin typeface="Aptos"/>
                <a:cs typeface="Arial"/>
              </a:rPr>
              <a:t>c</a:t>
            </a:r>
            <a:r>
              <a:rPr sz="1200" spc="-3" dirty="0" smtClean="0">
                <a:solidFill>
                  <a:srgbClr val="262C32"/>
                </a:solidFill>
                <a:latin typeface="Aptos"/>
                <a:cs typeface="Arial"/>
              </a:rPr>
              <a:t>o</a:t>
            </a:r>
            <a:r>
              <a:rPr sz="1200" spc="-26" dirty="0" smtClean="0">
                <a:solidFill>
                  <a:srgbClr val="262C32"/>
                </a:solidFill>
                <a:latin typeface="Aptos"/>
                <a:cs typeface="Arial"/>
              </a:rPr>
              <a:t>n</a:t>
            </a:r>
            <a:r>
              <a:rPr sz="1200" spc="30" dirty="0" smtClean="0">
                <a:solidFill>
                  <a:srgbClr val="262C32"/>
                </a:solidFill>
                <a:latin typeface="Aptos"/>
                <a:cs typeface="Arial"/>
              </a:rPr>
              <a:t>s</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18" dirty="0" smtClean="0">
                <a:solidFill>
                  <a:srgbClr val="262C32"/>
                </a:solidFill>
                <a:latin typeface="Aptos"/>
                <a:cs typeface="Arial"/>
              </a:rPr>
              <a:t>e</a:t>
            </a:r>
            <a:r>
              <a:rPr sz="1200" spc="-26" dirty="0" smtClean="0">
                <a:solidFill>
                  <a:srgbClr val="262C32"/>
                </a:solidFill>
                <a:latin typeface="Aptos"/>
                <a:cs typeface="Arial"/>
              </a:rPr>
              <a:t>n</a:t>
            </a:r>
            <a:r>
              <a:rPr sz="1200" spc="37" dirty="0" smtClean="0">
                <a:solidFill>
                  <a:srgbClr val="262C32"/>
                </a:solidFill>
                <a:latin typeface="Aptos"/>
                <a:cs typeface="Arial"/>
              </a:rPr>
              <a:t>t</a:t>
            </a:r>
            <a:r>
              <a:rPr sz="1200" spc="-33" dirty="0" smtClean="0">
                <a:solidFill>
                  <a:srgbClr val="262C32"/>
                </a:solidFill>
                <a:latin typeface="Aptos"/>
                <a:cs typeface="Arial"/>
              </a:rPr>
              <a:t>e</a:t>
            </a:r>
            <a:r>
              <a:rPr sz="1200" spc="-29" dirty="0" smtClean="0">
                <a:solidFill>
                  <a:srgbClr val="262C32"/>
                </a:solidFill>
                <a:latin typeface="Aptos"/>
                <a:cs typeface="Arial"/>
              </a:rPr>
              <a:t> </a:t>
            </a:r>
            <a:r>
              <a:rPr sz="1200" spc="-14" dirty="0" smtClean="0">
                <a:solidFill>
                  <a:srgbClr val="262C32"/>
                </a:solidFill>
                <a:latin typeface="Aptos"/>
                <a:cs typeface="Arial"/>
              </a:rPr>
              <a:t>qu</a:t>
            </a:r>
            <a:r>
              <a:rPr sz="1200" spc="0" dirty="0" smtClean="0">
                <a:solidFill>
                  <a:srgbClr val="262C32"/>
                </a:solidFill>
                <a:latin typeface="Aptos"/>
                <a:cs typeface="Arial"/>
              </a:rPr>
              <a:t>e</a:t>
            </a:r>
            <a:r>
              <a:rPr sz="1200" spc="-40" dirty="0" smtClean="0">
                <a:solidFill>
                  <a:srgbClr val="262C32"/>
                </a:solidFill>
                <a:latin typeface="Aptos"/>
                <a:cs typeface="Arial"/>
              </a:rPr>
              <a:t> </a:t>
            </a:r>
            <a:r>
              <a:rPr sz="1200" spc="-19" dirty="0" smtClean="0">
                <a:solidFill>
                  <a:srgbClr val="262C32"/>
                </a:solidFill>
                <a:latin typeface="Aptos"/>
                <a:cs typeface="Arial"/>
              </a:rPr>
              <a:t>es</a:t>
            </a:r>
            <a:r>
              <a:rPr sz="1200" spc="-9" dirty="0" smtClean="0">
                <a:solidFill>
                  <a:srgbClr val="262C32"/>
                </a:solidFill>
                <a:latin typeface="Aptos"/>
                <a:cs typeface="Arial"/>
              </a:rPr>
              <a:t>t</a:t>
            </a:r>
            <a:r>
              <a:rPr sz="1200" spc="0" dirty="0" smtClean="0">
                <a:solidFill>
                  <a:srgbClr val="262C32"/>
                </a:solidFill>
                <a:latin typeface="Aptos"/>
                <a:cs typeface="Arial"/>
              </a:rPr>
              <a:t>á</a:t>
            </a:r>
            <a:r>
              <a:rPr sz="1200" spc="-49" dirty="0" smtClean="0">
                <a:solidFill>
                  <a:srgbClr val="262C32"/>
                </a:solidFill>
                <a:latin typeface="Aptos"/>
                <a:cs typeface="Arial"/>
              </a:rPr>
              <a:t> </a:t>
            </a:r>
            <a:r>
              <a:rPr sz="1200" spc="-19" dirty="0" smtClean="0">
                <a:solidFill>
                  <a:srgbClr val="262C32"/>
                </a:solidFill>
                <a:latin typeface="Aptos"/>
                <a:cs typeface="Arial"/>
              </a:rPr>
              <a:t>s</a:t>
            </a:r>
            <a:r>
              <a:rPr sz="1200" spc="-9" dirty="0" smtClean="0">
                <a:solidFill>
                  <a:srgbClr val="262C32"/>
                </a:solidFill>
                <a:latin typeface="Aptos"/>
                <a:cs typeface="Arial"/>
              </a:rPr>
              <a:t>i</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19" dirty="0" smtClean="0">
                <a:solidFill>
                  <a:srgbClr val="262C32"/>
                </a:solidFill>
                <a:latin typeface="Aptos"/>
                <a:cs typeface="Arial"/>
              </a:rPr>
              <a:t>d</a:t>
            </a:r>
            <a:r>
              <a:rPr sz="1200" spc="0" dirty="0" smtClean="0">
                <a:solidFill>
                  <a:srgbClr val="262C32"/>
                </a:solidFill>
                <a:latin typeface="Aptos"/>
                <a:cs typeface="Arial"/>
              </a:rPr>
              <a:t>o</a:t>
            </a:r>
            <a:r>
              <a:rPr sz="1200" spc="3" dirty="0" smtClean="0">
                <a:solidFill>
                  <a:srgbClr val="262C32"/>
                </a:solidFill>
                <a:latin typeface="Aptos"/>
                <a:cs typeface="Arial"/>
              </a:rPr>
              <a:t> </a:t>
            </a:r>
            <a:r>
              <a:rPr sz="1200" spc="-19" dirty="0" smtClean="0">
                <a:solidFill>
                  <a:srgbClr val="262C32"/>
                </a:solidFill>
                <a:latin typeface="Aptos"/>
                <a:cs typeface="Arial"/>
              </a:rPr>
              <a:t>so</a:t>
            </a:r>
            <a:r>
              <a:rPr sz="1200" spc="-34" dirty="0" smtClean="0">
                <a:solidFill>
                  <a:srgbClr val="262C32"/>
                </a:solidFill>
                <a:latin typeface="Aptos"/>
                <a:cs typeface="Arial"/>
              </a:rPr>
              <a:t>m</a:t>
            </a:r>
            <a:r>
              <a:rPr sz="1200" spc="-19" dirty="0" smtClean="0">
                <a:solidFill>
                  <a:srgbClr val="262C32"/>
                </a:solidFill>
                <a:latin typeface="Aptos"/>
                <a:cs typeface="Arial"/>
              </a:rPr>
              <a:t>e</a:t>
            </a:r>
            <a:r>
              <a:rPr sz="1200" spc="-9" dirty="0" smtClean="0">
                <a:solidFill>
                  <a:srgbClr val="262C32"/>
                </a:solidFill>
                <a:latin typeface="Aptos"/>
                <a:cs typeface="Arial"/>
              </a:rPr>
              <a:t>ti</a:t>
            </a:r>
            <a:r>
              <a:rPr sz="1200" spc="-19" dirty="0" smtClean="0">
                <a:solidFill>
                  <a:srgbClr val="262C32"/>
                </a:solidFill>
                <a:latin typeface="Aptos"/>
                <a:cs typeface="Arial"/>
              </a:rPr>
              <a:t>d</a:t>
            </a:r>
            <a:r>
              <a:rPr sz="1200" spc="0" dirty="0" smtClean="0">
                <a:solidFill>
                  <a:srgbClr val="262C32"/>
                </a:solidFill>
                <a:latin typeface="Aptos"/>
                <a:cs typeface="Arial"/>
              </a:rPr>
              <a:t>a</a:t>
            </a:r>
            <a:r>
              <a:rPr sz="1200" spc="22" dirty="0" smtClean="0">
                <a:solidFill>
                  <a:srgbClr val="262C32"/>
                </a:solidFill>
                <a:latin typeface="Aptos"/>
                <a:cs typeface="Arial"/>
              </a:rPr>
              <a:t> </a:t>
            </a:r>
            <a:r>
              <a:rPr sz="1200" spc="0" dirty="0" smtClean="0">
                <a:solidFill>
                  <a:srgbClr val="262C32"/>
                </a:solidFill>
                <a:latin typeface="Aptos"/>
                <a:cs typeface="Arial"/>
              </a:rPr>
              <a:t>a </a:t>
            </a:r>
            <a:endParaRPr sz="1000">
              <a:latin typeface="Arial"/>
              <a:cs typeface="Arial"/>
            </a:endParaRPr>
          </a:p>
          <a:p>
            <a:pPr marL="15748" marR="86" algn="just">
              <a:lnSpc>
                <a:spcPts val="1149"/>
              </a:lnSpc>
              <a:spcBef>
                <a:spcPts val="254"/>
              </a:spcBef>
              <a:spcAft>
                <a:spcPts val="300"/>
              </a:spcAft>
            </a:pPr>
            <a:r>
              <a:rPr sz="1200" spc="-14" dirty="0" smtClean="0">
                <a:solidFill>
                  <a:srgbClr val="262C32"/>
                </a:solidFill>
                <a:latin typeface="Aptos"/>
                <a:cs typeface="Arial"/>
              </a:rPr>
              <a:t>u</a:t>
            </a:r>
            <a:r>
              <a:rPr sz="1200" spc="0" dirty="0" smtClean="0">
                <a:solidFill>
                  <a:srgbClr val="262C32"/>
                </a:solidFill>
                <a:latin typeface="Aptos"/>
                <a:cs typeface="Arial"/>
              </a:rPr>
              <a:t>n</a:t>
            </a:r>
            <a:r>
              <a:rPr sz="1200" spc="-4" dirty="0" smtClean="0">
                <a:solidFill>
                  <a:srgbClr val="262C32"/>
                </a:solidFill>
                <a:latin typeface="Aptos"/>
                <a:cs typeface="Arial"/>
              </a:rPr>
              <a:t> </a:t>
            </a:r>
            <a:r>
              <a:rPr sz="1200" spc="-19" dirty="0" smtClean="0">
                <a:solidFill>
                  <a:srgbClr val="262C32"/>
                </a:solidFill>
                <a:latin typeface="Aptos"/>
                <a:cs typeface="Arial"/>
              </a:rPr>
              <a:t>p</a:t>
            </a:r>
            <a:r>
              <a:rPr sz="1200" spc="0" dirty="0" smtClean="0">
                <a:solidFill>
                  <a:srgbClr val="262C32"/>
                </a:solidFill>
                <a:latin typeface="Aptos"/>
                <a:cs typeface="Arial"/>
              </a:rPr>
              <a:t>r</a:t>
            </a:r>
            <a:r>
              <a:rPr sz="1200" spc="-34" dirty="0" smtClean="0">
                <a:solidFill>
                  <a:srgbClr val="262C32"/>
                </a:solidFill>
                <a:latin typeface="Aptos"/>
                <a:cs typeface="Arial"/>
              </a:rPr>
              <a:t>o</a:t>
            </a:r>
            <a:r>
              <a:rPr sz="1200" spc="-19" dirty="0" smtClean="0">
                <a:solidFill>
                  <a:srgbClr val="262C32"/>
                </a:solidFill>
                <a:latin typeface="Aptos"/>
                <a:cs typeface="Arial"/>
              </a:rPr>
              <a:t>c</a:t>
            </a:r>
            <a:r>
              <a:rPr sz="1200" spc="-14" dirty="0" smtClean="0">
                <a:solidFill>
                  <a:srgbClr val="262C32"/>
                </a:solidFill>
                <a:latin typeface="Aptos"/>
                <a:cs typeface="Arial"/>
              </a:rPr>
              <a:t>e</a:t>
            </a:r>
            <a:r>
              <a:rPr sz="1200" spc="-19" dirty="0" smtClean="0">
                <a:solidFill>
                  <a:srgbClr val="262C32"/>
                </a:solidFill>
                <a:latin typeface="Aptos"/>
                <a:cs typeface="Arial"/>
              </a:rPr>
              <a:t>s</a:t>
            </a:r>
            <a:r>
              <a:rPr sz="1200" spc="0" dirty="0" smtClean="0">
                <a:solidFill>
                  <a:srgbClr val="262C32"/>
                </a:solidFill>
                <a:latin typeface="Aptos"/>
                <a:cs typeface="Arial"/>
              </a:rPr>
              <a:t>o</a:t>
            </a:r>
            <a:r>
              <a:rPr sz="1200" spc="48"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3" dirty="0" smtClean="0">
                <a:solidFill>
                  <a:srgbClr val="262C32"/>
                </a:solidFill>
                <a:latin typeface="Aptos"/>
                <a:cs typeface="Arial"/>
              </a:rPr>
              <a:t> </a:t>
            </a:r>
            <a:r>
              <a:rPr sz="1200" spc="-9" dirty="0" smtClean="0">
                <a:solidFill>
                  <a:srgbClr val="262C32"/>
                </a:solidFill>
                <a:latin typeface="Aptos"/>
                <a:cs typeface="Arial"/>
              </a:rPr>
              <a:t>r</a:t>
            </a:r>
            <a:r>
              <a:rPr sz="1200" spc="-19" dirty="0" smtClean="0">
                <a:solidFill>
                  <a:srgbClr val="262C32"/>
                </a:solidFill>
                <a:latin typeface="Aptos"/>
                <a:cs typeface="Arial"/>
              </a:rPr>
              <a:t>ean</a:t>
            </a:r>
            <a:r>
              <a:rPr sz="1200" spc="-9" dirty="0" smtClean="0">
                <a:solidFill>
                  <a:srgbClr val="262C32"/>
                </a:solidFill>
                <a:latin typeface="Aptos"/>
                <a:cs typeface="Arial"/>
              </a:rPr>
              <a:t>i</a:t>
            </a:r>
            <a:r>
              <a:rPr sz="1200" spc="-34" dirty="0" smtClean="0">
                <a:solidFill>
                  <a:srgbClr val="262C32"/>
                </a:solidFill>
                <a:latin typeface="Aptos"/>
                <a:cs typeface="Arial"/>
              </a:rPr>
              <a:t>m</a:t>
            </a:r>
            <a:r>
              <a:rPr sz="1200" spc="-19" dirty="0" smtClean="0">
                <a:solidFill>
                  <a:srgbClr val="262C32"/>
                </a:solidFill>
                <a:latin typeface="Aptos"/>
                <a:cs typeface="Arial"/>
              </a:rPr>
              <a:t>a</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19" dirty="0" smtClean="0">
                <a:solidFill>
                  <a:srgbClr val="262C32"/>
                </a:solidFill>
                <a:latin typeface="Aptos"/>
                <a:cs typeface="Arial"/>
              </a:rPr>
              <a:t>ó</a:t>
            </a:r>
            <a:r>
              <a:rPr sz="1200" spc="0" dirty="0" smtClean="0">
                <a:solidFill>
                  <a:srgbClr val="262C32"/>
                </a:solidFill>
                <a:latin typeface="Aptos"/>
                <a:cs typeface="Arial"/>
              </a:rPr>
              <a:t>n</a:t>
            </a:r>
            <a:r>
              <a:rPr sz="1200" spc="118" dirty="0" smtClean="0">
                <a:solidFill>
                  <a:srgbClr val="262C32"/>
                </a:solidFill>
                <a:latin typeface="Aptos"/>
                <a:cs typeface="Arial"/>
              </a:rPr>
              <a:t> </a:t>
            </a:r>
            <a:r>
              <a:rPr sz="1200" spc="-19" dirty="0" smtClean="0">
                <a:solidFill>
                  <a:srgbClr val="262C32"/>
                </a:solidFill>
                <a:latin typeface="Aptos"/>
                <a:cs typeface="Arial"/>
              </a:rPr>
              <a:t>c</a:t>
            </a:r>
            <a:r>
              <a:rPr sz="1200" spc="-14" dirty="0" smtClean="0">
                <a:solidFill>
                  <a:srgbClr val="262C32"/>
                </a:solidFill>
                <a:latin typeface="Aptos"/>
                <a:cs typeface="Arial"/>
              </a:rPr>
              <a:t>ard</a:t>
            </a:r>
            <a:r>
              <a:rPr sz="1200" spc="-9" dirty="0" smtClean="0">
                <a:solidFill>
                  <a:srgbClr val="262C32"/>
                </a:solidFill>
                <a:latin typeface="Aptos"/>
                <a:cs typeface="Arial"/>
              </a:rPr>
              <a:t>i</a:t>
            </a:r>
            <a:r>
              <a:rPr sz="1200" spc="-19" dirty="0" smtClean="0">
                <a:solidFill>
                  <a:srgbClr val="262C32"/>
                </a:solidFill>
                <a:latin typeface="Aptos"/>
                <a:cs typeface="Arial"/>
              </a:rPr>
              <a:t>op</a:t>
            </a:r>
            <a:r>
              <a:rPr sz="1200" spc="-14" dirty="0" smtClean="0">
                <a:solidFill>
                  <a:srgbClr val="262C32"/>
                </a:solidFill>
                <a:latin typeface="Aptos"/>
                <a:cs typeface="Arial"/>
              </a:rPr>
              <a:t>u</a:t>
            </a:r>
            <a:r>
              <a:rPr sz="1200" spc="-9" dirty="0" smtClean="0">
                <a:solidFill>
                  <a:srgbClr val="262C32"/>
                </a:solidFill>
                <a:latin typeface="Aptos"/>
                <a:cs typeface="Arial"/>
              </a:rPr>
              <a:t>l</a:t>
            </a:r>
            <a:r>
              <a:rPr sz="1200" spc="-34" dirty="0" smtClean="0">
                <a:solidFill>
                  <a:srgbClr val="262C32"/>
                </a:solidFill>
                <a:latin typeface="Aptos"/>
                <a:cs typeface="Arial"/>
              </a:rPr>
              <a:t>m</a:t>
            </a:r>
            <a:r>
              <a:rPr sz="1200" spc="-25" dirty="0" smtClean="0">
                <a:solidFill>
                  <a:srgbClr val="262C32"/>
                </a:solidFill>
                <a:latin typeface="Aptos"/>
                <a:cs typeface="Arial"/>
              </a:rPr>
              <a:t>o</a:t>
            </a:r>
            <a:r>
              <a:rPr sz="1200" spc="-14" dirty="0" smtClean="0">
                <a:solidFill>
                  <a:srgbClr val="262C32"/>
                </a:solidFill>
                <a:latin typeface="Aptos"/>
                <a:cs typeface="Arial"/>
              </a:rPr>
              <a:t>n</a:t>
            </a:r>
            <a:r>
              <a:rPr sz="1200" spc="-19" dirty="0" smtClean="0">
                <a:solidFill>
                  <a:srgbClr val="262C32"/>
                </a:solidFill>
                <a:latin typeface="Aptos"/>
                <a:cs typeface="Arial"/>
              </a:rPr>
              <a:t>a</a:t>
            </a:r>
            <a:r>
              <a:rPr sz="1200" spc="0" dirty="0" smtClean="0">
                <a:solidFill>
                  <a:srgbClr val="262C32"/>
                </a:solidFill>
                <a:latin typeface="Aptos"/>
                <a:cs typeface="Arial"/>
              </a:rPr>
              <a:t>r</a:t>
            </a:r>
            <a:r>
              <a:rPr sz="1200" spc="237" dirty="0" smtClean="0">
                <a:solidFill>
                  <a:srgbClr val="262C32"/>
                </a:solidFill>
                <a:latin typeface="Aptos"/>
                <a:cs typeface="Arial"/>
              </a:rPr>
              <a:t> </a:t>
            </a:r>
            <a:r>
              <a:rPr sz="1200" spc="-19" dirty="0" smtClean="0">
                <a:solidFill>
                  <a:srgbClr val="262C32"/>
                </a:solidFill>
                <a:latin typeface="Aptos"/>
                <a:cs typeface="Arial"/>
              </a:rPr>
              <a:t>p</a:t>
            </a:r>
            <a:r>
              <a:rPr sz="1200" spc="-14" dirty="0" smtClean="0">
                <a:solidFill>
                  <a:srgbClr val="262C32"/>
                </a:solidFill>
                <a:latin typeface="Aptos"/>
                <a:cs typeface="Arial"/>
              </a:rPr>
              <a:t>u</a:t>
            </a:r>
            <a:r>
              <a:rPr sz="1200" spc="-19" dirty="0" smtClean="0">
                <a:solidFill>
                  <a:srgbClr val="262C32"/>
                </a:solidFill>
                <a:latin typeface="Aptos"/>
                <a:cs typeface="Arial"/>
              </a:rPr>
              <a:t>ed</a:t>
            </a:r>
            <a:r>
              <a:rPr sz="1200" spc="0" dirty="0" smtClean="0">
                <a:solidFill>
                  <a:srgbClr val="262C32"/>
                </a:solidFill>
                <a:latin typeface="Aptos"/>
                <a:cs typeface="Arial"/>
              </a:rPr>
              <a:t>e</a:t>
            </a:r>
            <a:r>
              <a:rPr sz="1200" spc="17" dirty="0" smtClean="0">
                <a:solidFill>
                  <a:srgbClr val="262C32"/>
                </a:solidFill>
                <a:latin typeface="Aptos"/>
                <a:cs typeface="Arial"/>
              </a:rPr>
              <a:t> </a:t>
            </a:r>
            <a:r>
              <a:rPr sz="1200" spc="-19" dirty="0" smtClean="0">
                <a:solidFill>
                  <a:srgbClr val="262C32"/>
                </a:solidFill>
                <a:latin typeface="Aptos"/>
                <a:cs typeface="Arial"/>
              </a:rPr>
              <a:t>c</a:t>
            </a:r>
            <a:r>
              <a:rPr sz="1200" spc="-14" dirty="0" smtClean="0">
                <a:solidFill>
                  <a:srgbClr val="262C32"/>
                </a:solidFill>
                <a:latin typeface="Aptos"/>
                <a:cs typeface="Arial"/>
              </a:rPr>
              <a:t>re</a:t>
            </a:r>
            <a:r>
              <a:rPr sz="1200" spc="-19" dirty="0" smtClean="0">
                <a:solidFill>
                  <a:srgbClr val="262C32"/>
                </a:solidFill>
                <a:latin typeface="Aptos"/>
                <a:cs typeface="Arial"/>
              </a:rPr>
              <a:t>a</a:t>
            </a:r>
            <a:r>
              <a:rPr sz="1200" spc="0" dirty="0" smtClean="0">
                <a:solidFill>
                  <a:srgbClr val="262C32"/>
                </a:solidFill>
                <a:latin typeface="Aptos"/>
                <a:cs typeface="Arial"/>
              </a:rPr>
              <a:t>r</a:t>
            </a:r>
            <a:r>
              <a:rPr sz="1200" spc="37" dirty="0" smtClean="0">
                <a:solidFill>
                  <a:srgbClr val="262C32"/>
                </a:solidFill>
                <a:latin typeface="Aptos"/>
                <a:cs typeface="Arial"/>
              </a:rPr>
              <a:t> </a:t>
            </a:r>
            <a:r>
              <a:rPr sz="1200" spc="-14" dirty="0" smtClean="0">
                <a:solidFill>
                  <a:srgbClr val="262C32"/>
                </a:solidFill>
                <a:latin typeface="Aptos"/>
                <a:cs typeface="Arial"/>
              </a:rPr>
              <a:t>gra</a:t>
            </a:r>
            <a:r>
              <a:rPr sz="1200" spc="-19" dirty="0" smtClean="0">
                <a:solidFill>
                  <a:srgbClr val="262C32"/>
                </a:solidFill>
                <a:latin typeface="Aptos"/>
                <a:cs typeface="Arial"/>
              </a:rPr>
              <a:t>ve</a:t>
            </a:r>
            <a:r>
              <a:rPr sz="1200" spc="0" dirty="0" smtClean="0">
                <a:solidFill>
                  <a:srgbClr val="262C32"/>
                </a:solidFill>
                <a:latin typeface="Aptos"/>
                <a:cs typeface="Arial"/>
              </a:rPr>
              <a:t>s</a:t>
            </a:r>
            <a:r>
              <a:rPr sz="1200" spc="75" dirty="0" smtClean="0">
                <a:solidFill>
                  <a:srgbClr val="262C32"/>
                </a:solidFill>
                <a:latin typeface="Aptos"/>
                <a:cs typeface="Arial"/>
              </a:rPr>
              <a:t> </a:t>
            </a:r>
            <a:r>
              <a:rPr sz="1200" spc="-19" dirty="0" smtClean="0">
                <a:solidFill>
                  <a:srgbClr val="262C32"/>
                </a:solidFill>
                <a:latin typeface="Aptos"/>
                <a:cs typeface="Arial"/>
              </a:rPr>
              <a:t>c</a:t>
            </a:r>
            <a:r>
              <a:rPr sz="1200" spc="-3" dirty="0" smtClean="0">
                <a:solidFill>
                  <a:srgbClr val="262C32"/>
                </a:solidFill>
                <a:latin typeface="Aptos"/>
                <a:cs typeface="Arial"/>
              </a:rPr>
              <a:t>o</a:t>
            </a:r>
            <a:r>
              <a:rPr sz="1200" spc="-18" dirty="0" smtClean="0">
                <a:solidFill>
                  <a:srgbClr val="262C32"/>
                </a:solidFill>
                <a:latin typeface="Aptos"/>
                <a:cs typeface="Arial"/>
              </a:rPr>
              <a:t>m</a:t>
            </a:r>
            <a:r>
              <a:rPr sz="1200" spc="18" dirty="0" smtClean="0">
                <a:solidFill>
                  <a:srgbClr val="262C32"/>
                </a:solidFill>
                <a:latin typeface="Aptos"/>
                <a:cs typeface="Arial"/>
              </a:rPr>
              <a:t>p</a:t>
            </a:r>
            <a:r>
              <a:rPr sz="1200" spc="-32" dirty="0" smtClean="0">
                <a:solidFill>
                  <a:srgbClr val="262C32"/>
                </a:solidFill>
                <a:latin typeface="Aptos"/>
                <a:cs typeface="Arial"/>
              </a:rPr>
              <a:t>l</a:t>
            </a:r>
            <a:r>
              <a:rPr sz="1200" spc="-7" dirty="0" smtClean="0">
                <a:solidFill>
                  <a:srgbClr val="262C32"/>
                </a:solidFill>
                <a:latin typeface="Aptos"/>
                <a:cs typeface="Arial"/>
              </a:rPr>
              <a:t>i</a:t>
            </a:r>
            <a:r>
              <a:rPr sz="1200" spc="30" dirty="0" smtClean="0">
                <a:solidFill>
                  <a:srgbClr val="262C32"/>
                </a:solidFill>
                <a:latin typeface="Aptos"/>
                <a:cs typeface="Arial"/>
              </a:rPr>
              <a:t>c</a:t>
            </a:r>
            <a:r>
              <a:rPr sz="1200" spc="-3" dirty="0" smtClean="0">
                <a:solidFill>
                  <a:srgbClr val="262C32"/>
                </a:solidFill>
                <a:latin typeface="Aptos"/>
                <a:cs typeface="Arial"/>
              </a:rPr>
              <a:t>a</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40" dirty="0" smtClean="0">
                <a:solidFill>
                  <a:srgbClr val="262C32"/>
                </a:solidFill>
                <a:latin typeface="Aptos"/>
                <a:cs typeface="Arial"/>
              </a:rPr>
              <a:t>o</a:t>
            </a:r>
            <a:r>
              <a:rPr sz="1200" spc="-53" dirty="0" smtClean="0">
                <a:solidFill>
                  <a:srgbClr val="262C32"/>
                </a:solidFill>
                <a:latin typeface="Aptos"/>
                <a:cs typeface="Arial"/>
              </a:rPr>
              <a:t>n</a:t>
            </a:r>
            <a:r>
              <a:rPr sz="1200" spc="18" dirty="0" smtClean="0">
                <a:solidFill>
                  <a:srgbClr val="262C32"/>
                </a:solidFill>
                <a:latin typeface="Aptos"/>
                <a:cs typeface="Arial"/>
              </a:rPr>
              <a:t>e</a:t>
            </a:r>
            <a:r>
              <a:rPr sz="1200" spc="0" dirty="0" smtClean="0">
                <a:solidFill>
                  <a:srgbClr val="262C32"/>
                </a:solidFill>
                <a:latin typeface="Aptos"/>
                <a:cs typeface="Arial"/>
              </a:rPr>
              <a:t>s </a:t>
            </a:r>
            <a:endParaRPr sz="1000">
              <a:latin typeface="Arial"/>
              <a:cs typeface="Arial"/>
            </a:endParaRPr>
          </a:p>
          <a:p>
            <a:pPr marL="15748" marR="86" algn="just">
              <a:lnSpc>
                <a:spcPts val="1149"/>
              </a:lnSpc>
              <a:spcBef>
                <a:spcPts val="254"/>
              </a:spcBef>
              <a:spcAft>
                <a:spcPts val="300"/>
              </a:spcAft>
            </a:pPr>
            <a:r>
              <a:rPr sz="1200" spc="-5" dirty="0" smtClean="0">
                <a:solidFill>
                  <a:srgbClr val="262C32"/>
                </a:solidFill>
                <a:latin typeface="Aptos"/>
                <a:cs typeface="Arial"/>
              </a:rPr>
              <a:t>debidas a dos factores</a:t>
            </a:r>
            <a:r>
              <a:rPr sz="1200" spc="-5" dirty="0" smtClean="0">
                <a:solidFill>
                  <a:srgbClr val="262C32"/>
                </a:solidFill>
                <a:latin typeface="Aptos"/>
                <a:cs typeface="Arial"/>
              </a:rPr>
              <a:t>:</a:t>
            </a:r>
            <a:endParaRPr sz="1000">
              <a:latin typeface="Arial"/>
              <a:cs typeface="Arial"/>
            </a:endParaRPr>
          </a:p>
          <a:p>
            <a:pPr marL="104140" marR="6614" indent="-88391">
              <a:lnSpc>
                <a:spcPts val="1149"/>
              </a:lnSpc>
              <a:spcBef>
                <a:spcPts val="514"/>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Paso de las sustancias sólidas del  vómito a las vías aéreas con obstrucción </a:t>
            </a:r>
            <a:endParaRPr sz="1000">
              <a:latin typeface="Arial"/>
              <a:cs typeface="Arial"/>
            </a:endParaRPr>
          </a:p>
          <a:p>
            <a:pPr marL="104140" marR="6614">
              <a:lnSpc>
                <a:spcPts val="1149"/>
              </a:lnSpc>
              <a:spcBef>
                <a:spcPts val="265"/>
              </a:spcBef>
              <a:spcAft>
                <a:spcPts val="300"/>
              </a:spcAft>
            </a:pPr>
            <a:r>
              <a:rPr sz="1200" spc="-22" dirty="0" smtClean="0">
                <a:solidFill>
                  <a:srgbClr val="262C32"/>
                </a:solidFill>
                <a:latin typeface="Aptos"/>
                <a:cs typeface="Arial"/>
              </a:rPr>
              <a:t>del  paso de aire.</a:t>
            </a:r>
            <a:endParaRPr sz="1000">
              <a:latin typeface="Arial"/>
              <a:cs typeface="Arial"/>
            </a:endParaRPr>
          </a:p>
          <a:p>
            <a:pPr marL="104140" indent="-88392">
              <a:lnSpc>
                <a:spcPts val="1149"/>
              </a:lnSpc>
              <a:spcBef>
                <a:spcPts val="535"/>
              </a:spcBef>
              <a:spcAft>
                <a:spcPts val="300"/>
              </a:spcAft>
            </a:pPr>
            <a:r>
              <a:rPr sz="1200" spc="-76" dirty="0" smtClean="0">
                <a:solidFill>
                  <a:srgbClr val="262C32"/>
                </a:solidFill>
                <a:latin typeface="Aptos"/>
                <a:cs typeface="Arial"/>
              </a:rPr>
              <a:t>•</a:t>
            </a:r>
            <a:r>
              <a:rPr sz="1200" spc="146" dirty="0" smtClean="0">
                <a:solidFill>
                  <a:srgbClr val="262C32"/>
                </a:solidFill>
                <a:latin typeface="Aptos"/>
                <a:cs typeface="Arial"/>
              </a:rPr>
              <a:t> </a:t>
            </a:r>
            <a:r>
              <a:rPr sz="1200" spc="-25" dirty="0" smtClean="0">
                <a:solidFill>
                  <a:srgbClr val="262C32"/>
                </a:solidFill>
                <a:latin typeface="Aptos"/>
                <a:cs typeface="Arial"/>
              </a:rPr>
              <a:t>A</a:t>
            </a:r>
            <a:r>
              <a:rPr sz="1200" spc="-19" dirty="0" smtClean="0">
                <a:solidFill>
                  <a:srgbClr val="262C32"/>
                </a:solidFill>
                <a:latin typeface="Aptos"/>
                <a:cs typeface="Arial"/>
              </a:rPr>
              <a:t>sp</a:t>
            </a:r>
            <a:r>
              <a:rPr sz="1200" spc="-9" dirty="0" smtClean="0">
                <a:solidFill>
                  <a:srgbClr val="262C32"/>
                </a:solidFill>
                <a:latin typeface="Aptos"/>
                <a:cs typeface="Arial"/>
              </a:rPr>
              <a:t>i</a:t>
            </a:r>
            <a:r>
              <a:rPr sz="1200" spc="-14" dirty="0" smtClean="0">
                <a:solidFill>
                  <a:srgbClr val="262C32"/>
                </a:solidFill>
                <a:latin typeface="Aptos"/>
                <a:cs typeface="Arial"/>
              </a:rPr>
              <a:t>r</a:t>
            </a:r>
            <a:r>
              <a:rPr sz="1200" spc="-19" dirty="0" smtClean="0">
                <a:solidFill>
                  <a:srgbClr val="262C32"/>
                </a:solidFill>
                <a:latin typeface="Aptos"/>
                <a:cs typeface="Arial"/>
              </a:rPr>
              <a:t>a</a:t>
            </a:r>
            <a:r>
              <a:rPr sz="1200" spc="0" dirty="0" smtClean="0">
                <a:solidFill>
                  <a:srgbClr val="262C32"/>
                </a:solidFill>
                <a:latin typeface="Aptos"/>
                <a:cs typeface="Arial"/>
              </a:rPr>
              <a:t>c</a:t>
            </a:r>
            <a:r>
              <a:rPr sz="1200" spc="-25" dirty="0" smtClean="0">
                <a:solidFill>
                  <a:srgbClr val="262C32"/>
                </a:solidFill>
                <a:latin typeface="Aptos"/>
                <a:cs typeface="Arial"/>
              </a:rPr>
              <a:t>ió</a:t>
            </a:r>
            <a:r>
              <a:rPr sz="1200" spc="0" dirty="0" smtClean="0">
                <a:solidFill>
                  <a:srgbClr val="262C32"/>
                </a:solidFill>
                <a:latin typeface="Aptos"/>
                <a:cs typeface="Arial"/>
              </a:rPr>
              <a:t>n </a:t>
            </a:r>
            <a:r>
              <a:rPr sz="1200" spc="73"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212" dirty="0" smtClean="0">
                <a:solidFill>
                  <a:srgbClr val="262C32"/>
                </a:solidFill>
                <a:latin typeface="Aptos"/>
                <a:cs typeface="Arial"/>
              </a:rPr>
              <a:t> </a:t>
            </a:r>
            <a:r>
              <a:rPr sz="1200" spc="-102" dirty="0" smtClean="0">
                <a:solidFill>
                  <a:srgbClr val="262C32"/>
                </a:solidFill>
                <a:latin typeface="Aptos"/>
                <a:cs typeface="Arial"/>
              </a:rPr>
              <a:t>l</a:t>
            </a:r>
            <a:r>
              <a:rPr sz="1200" spc="18" dirty="0" smtClean="0">
                <a:solidFill>
                  <a:srgbClr val="262C32"/>
                </a:solidFill>
                <a:latin typeface="Aptos"/>
                <a:cs typeface="Arial"/>
              </a:rPr>
              <a:t>a</a:t>
            </a:r>
            <a:r>
              <a:rPr sz="1200" spc="0" dirty="0" smtClean="0">
                <a:solidFill>
                  <a:srgbClr val="262C32"/>
                </a:solidFill>
                <a:latin typeface="Aptos"/>
                <a:cs typeface="Arial"/>
              </a:rPr>
              <a:t>s </a:t>
            </a:r>
            <a:r>
              <a:rPr sz="1200" spc="-69" dirty="0" smtClean="0">
                <a:solidFill>
                  <a:srgbClr val="262C32"/>
                </a:solidFill>
                <a:latin typeface="Aptos"/>
                <a:cs typeface="Arial"/>
              </a:rPr>
              <a:t> </a:t>
            </a:r>
            <a:r>
              <a:rPr sz="1200" spc="-19" dirty="0" smtClean="0">
                <a:solidFill>
                  <a:srgbClr val="262C32"/>
                </a:solidFill>
                <a:latin typeface="Aptos"/>
                <a:cs typeface="Arial"/>
              </a:rPr>
              <a:t>sec</a:t>
            </a:r>
            <a:r>
              <a:rPr sz="1200" spc="-14" dirty="0" smtClean="0">
                <a:solidFill>
                  <a:srgbClr val="262C32"/>
                </a:solidFill>
                <a:latin typeface="Aptos"/>
                <a:cs typeface="Arial"/>
              </a:rPr>
              <a:t>re</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19" dirty="0" smtClean="0">
                <a:solidFill>
                  <a:srgbClr val="262C32"/>
                </a:solidFill>
                <a:latin typeface="Aptos"/>
                <a:cs typeface="Arial"/>
              </a:rPr>
              <a:t>o</a:t>
            </a:r>
            <a:r>
              <a:rPr sz="1200" spc="-14" dirty="0" smtClean="0">
                <a:solidFill>
                  <a:srgbClr val="262C32"/>
                </a:solidFill>
                <a:latin typeface="Aptos"/>
                <a:cs typeface="Arial"/>
              </a:rPr>
              <a:t>n</a:t>
            </a:r>
            <a:r>
              <a:rPr sz="1200" spc="-19" dirty="0" smtClean="0">
                <a:solidFill>
                  <a:srgbClr val="262C32"/>
                </a:solidFill>
                <a:latin typeface="Aptos"/>
                <a:cs typeface="Arial"/>
              </a:rPr>
              <a:t>e</a:t>
            </a:r>
            <a:r>
              <a:rPr sz="1200" spc="0" dirty="0" smtClean="0">
                <a:solidFill>
                  <a:srgbClr val="262C32"/>
                </a:solidFill>
                <a:latin typeface="Aptos"/>
                <a:cs typeface="Arial"/>
              </a:rPr>
              <a:t>s </a:t>
            </a:r>
            <a:r>
              <a:rPr sz="1200" spc="93" dirty="0" smtClean="0">
                <a:solidFill>
                  <a:srgbClr val="262C32"/>
                </a:solidFill>
                <a:latin typeface="Aptos"/>
                <a:cs typeface="Arial"/>
              </a:rPr>
              <a:t> </a:t>
            </a:r>
            <a:r>
              <a:rPr sz="1200" spc="-78" dirty="0" smtClean="0">
                <a:solidFill>
                  <a:srgbClr val="262C32"/>
                </a:solidFill>
                <a:latin typeface="Aptos"/>
                <a:cs typeface="Arial"/>
              </a:rPr>
              <a:t>l</a:t>
            </a:r>
            <a:r>
              <a:rPr sz="1200" spc="12" dirty="0" smtClean="0">
                <a:solidFill>
                  <a:srgbClr val="262C32"/>
                </a:solidFill>
                <a:latin typeface="Aptos"/>
                <a:cs typeface="Arial"/>
              </a:rPr>
              <a:t>í</a:t>
            </a:r>
            <a:r>
              <a:rPr sz="1200" spc="-26" dirty="0" smtClean="0">
                <a:solidFill>
                  <a:srgbClr val="262C32"/>
                </a:solidFill>
                <a:latin typeface="Aptos"/>
                <a:cs typeface="Arial"/>
              </a:rPr>
              <a:t>q</a:t>
            </a:r>
            <a:r>
              <a:rPr sz="1200" spc="18" dirty="0" smtClean="0">
                <a:solidFill>
                  <a:srgbClr val="262C32"/>
                </a:solidFill>
                <a:latin typeface="Aptos"/>
                <a:cs typeface="Arial"/>
              </a:rPr>
              <a:t>u</a:t>
            </a:r>
            <a:r>
              <a:rPr sz="1200" spc="-7" dirty="0" smtClean="0">
                <a:solidFill>
                  <a:srgbClr val="262C32"/>
                </a:solidFill>
                <a:latin typeface="Aptos"/>
                <a:cs typeface="Arial"/>
              </a:rPr>
              <a:t>i</a:t>
            </a:r>
            <a:r>
              <a:rPr sz="1200" spc="-3" dirty="0" smtClean="0">
                <a:solidFill>
                  <a:srgbClr val="262C32"/>
                </a:solidFill>
                <a:latin typeface="Aptos"/>
                <a:cs typeface="Arial"/>
              </a:rPr>
              <a:t>da</a:t>
            </a:r>
            <a:r>
              <a:rPr sz="1200" spc="0" dirty="0" smtClean="0">
                <a:solidFill>
                  <a:srgbClr val="262C32"/>
                </a:solidFill>
                <a:latin typeface="Aptos"/>
                <a:cs typeface="Arial"/>
              </a:rPr>
              <a:t>s </a:t>
            </a:r>
            <a:r>
              <a:rPr sz="1200" spc="-69" dirty="0" smtClean="0">
                <a:solidFill>
                  <a:srgbClr val="262C32"/>
                </a:solidFill>
                <a:latin typeface="Aptos"/>
                <a:cs typeface="Arial"/>
              </a:rPr>
              <a:t> </a:t>
            </a:r>
            <a:r>
              <a:rPr sz="1200" spc="-53" dirty="0" smtClean="0">
                <a:solidFill>
                  <a:srgbClr val="262C32"/>
                </a:solidFill>
                <a:latin typeface="Aptos"/>
                <a:cs typeface="Arial"/>
              </a:rPr>
              <a:t>d</a:t>
            </a:r>
            <a:r>
              <a:rPr sz="1200" spc="18" dirty="0" smtClean="0">
                <a:solidFill>
                  <a:srgbClr val="262C32"/>
                </a:solidFill>
                <a:latin typeface="Aptos"/>
                <a:cs typeface="Arial"/>
              </a:rPr>
              <a:t>e</a:t>
            </a:r>
            <a:r>
              <a:rPr sz="1200" spc="-73" dirty="0" smtClean="0">
                <a:solidFill>
                  <a:srgbClr val="262C32"/>
                </a:solidFill>
                <a:latin typeface="Aptos"/>
                <a:cs typeface="Arial"/>
              </a:rPr>
              <a:t>l</a:t>
            </a:r>
            <a:r>
              <a:rPr sz="1200" spc="0" dirty="0" smtClean="0">
                <a:solidFill>
                  <a:srgbClr val="262C32"/>
                </a:solidFill>
                <a:latin typeface="Aptos"/>
                <a:cs typeface="Arial"/>
              </a:rPr>
              <a:t> </a:t>
            </a:r>
            <a:r>
              <a:rPr sz="1200" spc="-29" dirty="0" smtClean="0">
                <a:solidFill>
                  <a:srgbClr val="262C32"/>
                </a:solidFill>
                <a:latin typeface="Aptos"/>
                <a:cs typeface="Arial"/>
              </a:rPr>
              <a:t> </a:t>
            </a:r>
            <a:r>
              <a:rPr sz="1200" spc="-19" dirty="0" smtClean="0">
                <a:solidFill>
                  <a:srgbClr val="262C32"/>
                </a:solidFill>
                <a:latin typeface="Aptos"/>
                <a:cs typeface="Arial"/>
              </a:rPr>
              <a:t>vó</a:t>
            </a:r>
            <a:r>
              <a:rPr sz="1200" spc="-34" dirty="0" smtClean="0">
                <a:solidFill>
                  <a:srgbClr val="262C32"/>
                </a:solidFill>
                <a:latin typeface="Aptos"/>
                <a:cs typeface="Arial"/>
              </a:rPr>
              <a:t>m</a:t>
            </a:r>
            <a:r>
              <a:rPr sz="1200" spc="-9" dirty="0" smtClean="0">
                <a:solidFill>
                  <a:srgbClr val="262C32"/>
                </a:solidFill>
                <a:latin typeface="Aptos"/>
                <a:cs typeface="Arial"/>
              </a:rPr>
              <a:t>it</a:t>
            </a:r>
            <a:r>
              <a:rPr sz="1200" spc="0" dirty="0" smtClean="0">
                <a:solidFill>
                  <a:srgbClr val="262C32"/>
                </a:solidFill>
                <a:latin typeface="Aptos"/>
                <a:cs typeface="Arial"/>
              </a:rPr>
              <a:t>o </a:t>
            </a:r>
            <a:r>
              <a:rPr sz="1200" spc="4" dirty="0" smtClean="0">
                <a:solidFill>
                  <a:srgbClr val="262C32"/>
                </a:solidFill>
                <a:latin typeface="Aptos"/>
                <a:cs typeface="Arial"/>
              </a:rPr>
              <a:t> </a:t>
            </a:r>
            <a:r>
              <a:rPr sz="1200" spc="-19" dirty="0" smtClean="0">
                <a:solidFill>
                  <a:srgbClr val="262C32"/>
                </a:solidFill>
                <a:latin typeface="Aptos"/>
                <a:cs typeface="Arial"/>
              </a:rPr>
              <a:t>qu</a:t>
            </a:r>
            <a:r>
              <a:rPr sz="1200" spc="0" dirty="0" smtClean="0">
                <a:solidFill>
                  <a:srgbClr val="262C32"/>
                </a:solidFill>
                <a:latin typeface="Aptos"/>
                <a:cs typeface="Arial"/>
              </a:rPr>
              <a:t>e</a:t>
            </a:r>
            <a:r>
              <a:rPr sz="1200" spc="184" dirty="0" smtClean="0">
                <a:solidFill>
                  <a:srgbClr val="262C32"/>
                </a:solidFill>
                <a:latin typeface="Aptos"/>
                <a:cs typeface="Arial"/>
              </a:rPr>
              <a:t> </a:t>
            </a:r>
            <a:r>
              <a:rPr sz="1200" spc="-26" dirty="0" smtClean="0">
                <a:solidFill>
                  <a:srgbClr val="262C32"/>
                </a:solidFill>
                <a:latin typeface="Aptos"/>
                <a:cs typeface="Arial"/>
              </a:rPr>
              <a:t>a</a:t>
            </a:r>
            <a:r>
              <a:rPr sz="1200" spc="-73" dirty="0" smtClean="0">
                <a:solidFill>
                  <a:srgbClr val="262C32"/>
                </a:solidFill>
                <a:latin typeface="Aptos"/>
                <a:cs typeface="Arial"/>
              </a:rPr>
              <a:t>l</a:t>
            </a:r>
            <a:r>
              <a:rPr sz="1200" spc="0" dirty="0" smtClean="0">
                <a:solidFill>
                  <a:srgbClr val="262C32"/>
                </a:solidFill>
                <a:latin typeface="Aptos"/>
                <a:cs typeface="Arial"/>
              </a:rPr>
              <a:t> </a:t>
            </a:r>
            <a:r>
              <a:rPr sz="1200" spc="-4" dirty="0" smtClean="0">
                <a:solidFill>
                  <a:srgbClr val="262C32"/>
                </a:solidFill>
                <a:latin typeface="Aptos"/>
                <a:cs typeface="Arial"/>
              </a:rPr>
              <a:t> </a:t>
            </a:r>
            <a:r>
              <a:rPr sz="1200" spc="-19" dirty="0" smtClean="0">
                <a:solidFill>
                  <a:srgbClr val="262C32"/>
                </a:solidFill>
                <a:latin typeface="Aptos"/>
                <a:cs typeface="Arial"/>
              </a:rPr>
              <a:t>se</a:t>
            </a:r>
            <a:r>
              <a:rPr sz="1200" spc="0" dirty="0" smtClean="0">
                <a:solidFill>
                  <a:srgbClr val="262C32"/>
                </a:solidFill>
                <a:latin typeface="Aptos"/>
                <a:cs typeface="Arial"/>
              </a:rPr>
              <a:t>r</a:t>
            </a:r>
            <a:r>
              <a:rPr sz="1200" spc="197"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167" dirty="0" smtClean="0">
                <a:solidFill>
                  <a:srgbClr val="262C32"/>
                </a:solidFill>
                <a:latin typeface="Aptos"/>
                <a:cs typeface="Arial"/>
              </a:rPr>
              <a:t> </a:t>
            </a:r>
            <a:r>
              <a:rPr sz="1200" spc="-9" dirty="0" smtClean="0">
                <a:solidFill>
                  <a:srgbClr val="262C32"/>
                </a:solidFill>
                <a:latin typeface="Aptos"/>
                <a:cs typeface="Arial"/>
              </a:rPr>
              <a:t>ti</a:t>
            </a:r>
            <a:r>
              <a:rPr sz="1200" spc="-19" dirty="0" smtClean="0">
                <a:solidFill>
                  <a:srgbClr val="262C32"/>
                </a:solidFill>
                <a:latin typeface="Aptos"/>
                <a:cs typeface="Arial"/>
              </a:rPr>
              <a:t>p</a:t>
            </a:r>
            <a:r>
              <a:rPr sz="1200" spc="0" dirty="0" smtClean="0">
                <a:solidFill>
                  <a:srgbClr val="262C32"/>
                </a:solidFill>
                <a:latin typeface="Aptos"/>
                <a:cs typeface="Arial"/>
              </a:rPr>
              <a:t>o</a:t>
            </a:r>
            <a:r>
              <a:rPr sz="1200" spc="217" dirty="0" smtClean="0">
                <a:solidFill>
                  <a:srgbClr val="262C32"/>
                </a:solidFill>
                <a:latin typeface="Aptos"/>
                <a:cs typeface="Arial"/>
              </a:rPr>
              <a:t> </a:t>
            </a:r>
            <a:r>
              <a:rPr sz="1200" spc="-53" dirty="0" smtClean="0">
                <a:solidFill>
                  <a:srgbClr val="262C32"/>
                </a:solidFill>
                <a:latin typeface="Aptos"/>
                <a:cs typeface="Arial"/>
              </a:rPr>
              <a:t>á</a:t>
            </a:r>
            <a:r>
              <a:rPr sz="1200" spc="14" dirty="0" smtClean="0">
                <a:solidFill>
                  <a:srgbClr val="262C32"/>
                </a:solidFill>
                <a:latin typeface="Aptos"/>
                <a:cs typeface="Arial"/>
              </a:rPr>
              <a:t>c</a:t>
            </a:r>
            <a:r>
              <a:rPr sz="1200" spc="-18" dirty="0" smtClean="0">
                <a:solidFill>
                  <a:srgbClr val="262C32"/>
                </a:solidFill>
                <a:latin typeface="Aptos"/>
                <a:cs typeface="Arial"/>
              </a:rPr>
              <a:t>i</a:t>
            </a:r>
            <a:r>
              <a:rPr sz="1200" spc="-3" dirty="0" smtClean="0">
                <a:solidFill>
                  <a:srgbClr val="262C32"/>
                </a:solidFill>
                <a:latin typeface="Aptos"/>
                <a:cs typeface="Arial"/>
              </a:rPr>
              <a:t>d</a:t>
            </a:r>
            <a:r>
              <a:rPr sz="1200" spc="15" dirty="0" smtClean="0">
                <a:solidFill>
                  <a:srgbClr val="262C32"/>
                </a:solidFill>
                <a:latin typeface="Aptos"/>
                <a:cs typeface="Arial"/>
              </a:rPr>
              <a:t>o</a:t>
            </a:r>
            <a:r>
              <a:rPr sz="1200" spc="7" dirty="0" smtClean="0">
                <a:solidFill>
                  <a:srgbClr val="262C32"/>
                </a:solidFill>
                <a:latin typeface="Aptos"/>
                <a:cs typeface="Arial"/>
              </a:rPr>
              <a:t> </a:t>
            </a:r>
            <a:endParaRPr sz="1000">
              <a:latin typeface="Arial"/>
              <a:cs typeface="Arial"/>
            </a:endParaRPr>
          </a:p>
          <a:p>
            <a:pPr marL="104140">
              <a:lnSpc>
                <a:spcPts val="1149"/>
              </a:lnSpc>
              <a:spcBef>
                <a:spcPts val="265"/>
              </a:spcBef>
              <a:spcAft>
                <a:spcPts val="300"/>
              </a:spcAft>
            </a:pPr>
            <a:r>
              <a:rPr sz="1200" spc="-2" dirty="0" smtClean="0">
                <a:solidFill>
                  <a:srgbClr val="262C32"/>
                </a:solidFill>
                <a:latin typeface="Aptos"/>
                <a:cs typeface="Arial"/>
              </a:rPr>
              <a:t>originan una gran irritación de las vías aéreas.</a:t>
            </a:r>
            <a:endParaRPr sz="1000">
              <a:latin typeface="Arial"/>
              <a:cs typeface="Arial"/>
            </a:endParaRPr>
          </a:p>
          <a:p>
            <a:pPr marL="12700" marR="3307" indent="9144" algn="just">
              <a:lnSpc>
                <a:spcPts val="1390"/>
              </a:lnSpc>
              <a:spcBef>
                <a:spcPts val="430"/>
              </a:spcBef>
              <a:spcAft>
                <a:spcPts val="300"/>
              </a:spcAft>
            </a:pPr>
            <a:r>
              <a:rPr sz="1200" spc="-25" dirty="0" smtClean="0">
                <a:solidFill>
                  <a:srgbClr val="262C32"/>
                </a:solidFill>
                <a:latin typeface="Aptos"/>
                <a:cs typeface="Arial"/>
              </a:rPr>
              <a:t>E</a:t>
            </a:r>
            <a:r>
              <a:rPr sz="1200" spc="0" dirty="0" smtClean="0">
                <a:solidFill>
                  <a:srgbClr val="262C32"/>
                </a:solidFill>
                <a:latin typeface="Aptos"/>
                <a:cs typeface="Arial"/>
              </a:rPr>
              <a:t>n</a:t>
            </a:r>
            <a:r>
              <a:rPr sz="1200" spc="-107" dirty="0" smtClean="0">
                <a:solidFill>
                  <a:srgbClr val="262C32"/>
                </a:solidFill>
                <a:latin typeface="Aptos"/>
                <a:cs typeface="Arial"/>
              </a:rPr>
              <a:t> </a:t>
            </a:r>
            <a:r>
              <a:rPr sz="1200" spc="-19" dirty="0" smtClean="0">
                <a:solidFill>
                  <a:srgbClr val="262C32"/>
                </a:solidFill>
                <a:latin typeface="Aptos"/>
                <a:cs typeface="Arial"/>
              </a:rPr>
              <a:t>c</a:t>
            </a:r>
            <a:r>
              <a:rPr sz="1200" spc="-14" dirty="0" smtClean="0">
                <a:solidFill>
                  <a:srgbClr val="262C32"/>
                </a:solidFill>
                <a:latin typeface="Aptos"/>
                <a:cs typeface="Arial"/>
              </a:rPr>
              <a:t>a</a:t>
            </a:r>
            <a:r>
              <a:rPr sz="1200" spc="-19" dirty="0" smtClean="0">
                <a:solidFill>
                  <a:srgbClr val="262C32"/>
                </a:solidFill>
                <a:latin typeface="Aptos"/>
                <a:cs typeface="Arial"/>
              </a:rPr>
              <a:t>s</a:t>
            </a:r>
            <a:r>
              <a:rPr sz="1200" spc="0" dirty="0" smtClean="0">
                <a:solidFill>
                  <a:srgbClr val="262C32"/>
                </a:solidFill>
                <a:latin typeface="Aptos"/>
                <a:cs typeface="Arial"/>
              </a:rPr>
              <a:t>o</a:t>
            </a:r>
            <a:r>
              <a:rPr sz="1200" spc="-27"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24" dirty="0" smtClean="0">
                <a:solidFill>
                  <a:srgbClr val="262C32"/>
                </a:solidFill>
                <a:latin typeface="Aptos"/>
                <a:cs typeface="Arial"/>
              </a:rPr>
              <a:t> </a:t>
            </a:r>
            <a:r>
              <a:rPr sz="1200" spc="-19" dirty="0" smtClean="0">
                <a:solidFill>
                  <a:srgbClr val="262C32"/>
                </a:solidFill>
                <a:latin typeface="Aptos"/>
                <a:cs typeface="Arial"/>
              </a:rPr>
              <a:t>p</a:t>
            </a:r>
            <a:r>
              <a:rPr sz="1200" spc="-14" dirty="0" smtClean="0">
                <a:solidFill>
                  <a:srgbClr val="262C32"/>
                </a:solidFill>
                <a:latin typeface="Aptos"/>
                <a:cs typeface="Arial"/>
              </a:rPr>
              <a:t>re</a:t>
            </a:r>
            <a:r>
              <a:rPr sz="1200" spc="-19" dirty="0" smtClean="0">
                <a:solidFill>
                  <a:srgbClr val="262C32"/>
                </a:solidFill>
                <a:latin typeface="Aptos"/>
                <a:cs typeface="Arial"/>
              </a:rPr>
              <a:t>se</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19" dirty="0" smtClean="0">
                <a:solidFill>
                  <a:srgbClr val="262C32"/>
                </a:solidFill>
                <a:latin typeface="Aptos"/>
                <a:cs typeface="Arial"/>
              </a:rPr>
              <a:t>a</a:t>
            </a:r>
            <a:r>
              <a:rPr sz="1200" spc="-14" dirty="0" smtClean="0">
                <a:solidFill>
                  <a:srgbClr val="262C32"/>
                </a:solidFill>
                <a:latin typeface="Aptos"/>
                <a:cs typeface="Arial"/>
              </a:rPr>
              <a:t>r</a:t>
            </a:r>
            <a:r>
              <a:rPr sz="1200" spc="-19" dirty="0" smtClean="0">
                <a:solidFill>
                  <a:srgbClr val="262C32"/>
                </a:solidFill>
                <a:latin typeface="Aptos"/>
                <a:cs typeface="Arial"/>
              </a:rPr>
              <a:t>s</a:t>
            </a:r>
            <a:r>
              <a:rPr sz="1200" spc="0" dirty="0" smtClean="0">
                <a:solidFill>
                  <a:srgbClr val="262C32"/>
                </a:solidFill>
                <a:latin typeface="Aptos"/>
                <a:cs typeface="Arial"/>
              </a:rPr>
              <a:t>e</a:t>
            </a:r>
            <a:r>
              <a:rPr sz="1200" spc="65" dirty="0" smtClean="0">
                <a:solidFill>
                  <a:srgbClr val="262C32"/>
                </a:solidFill>
                <a:latin typeface="Aptos"/>
                <a:cs typeface="Arial"/>
              </a:rPr>
              <a:t> </a:t>
            </a:r>
            <a:r>
              <a:rPr sz="1200" spc="-19" dirty="0" smtClean="0">
                <a:solidFill>
                  <a:srgbClr val="262C32"/>
                </a:solidFill>
                <a:latin typeface="Aptos"/>
                <a:cs typeface="Arial"/>
              </a:rPr>
              <a:t>cua</a:t>
            </a:r>
            <a:r>
              <a:rPr sz="1200" spc="-9" dirty="0" smtClean="0">
                <a:solidFill>
                  <a:srgbClr val="262C32"/>
                </a:solidFill>
                <a:latin typeface="Aptos"/>
                <a:cs typeface="Arial"/>
              </a:rPr>
              <a:t>l</a:t>
            </a:r>
            <a:r>
              <a:rPr sz="1200" spc="-19" dirty="0" smtClean="0">
                <a:solidFill>
                  <a:srgbClr val="262C32"/>
                </a:solidFill>
                <a:latin typeface="Aptos"/>
                <a:cs typeface="Arial"/>
              </a:rPr>
              <a:t>qu</a:t>
            </a:r>
            <a:r>
              <a:rPr sz="1200" spc="-9" dirty="0" smtClean="0">
                <a:solidFill>
                  <a:srgbClr val="262C32"/>
                </a:solidFill>
                <a:latin typeface="Aptos"/>
                <a:cs typeface="Arial"/>
              </a:rPr>
              <a:t>i</a:t>
            </a:r>
            <a:r>
              <a:rPr sz="1200" spc="-19" dirty="0" smtClean="0">
                <a:solidFill>
                  <a:srgbClr val="262C32"/>
                </a:solidFill>
                <a:latin typeface="Aptos"/>
                <a:cs typeface="Arial"/>
              </a:rPr>
              <a:t>e</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53"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74" dirty="0" smtClean="0">
                <a:solidFill>
                  <a:srgbClr val="262C32"/>
                </a:solidFill>
                <a:latin typeface="Aptos"/>
                <a:cs typeface="Arial"/>
              </a:rPr>
              <a:t> </a:t>
            </a:r>
            <a:r>
              <a:rPr sz="1200" spc="-14" dirty="0" smtClean="0">
                <a:solidFill>
                  <a:srgbClr val="262C32"/>
                </a:solidFill>
                <a:latin typeface="Aptos"/>
                <a:cs typeface="Arial"/>
              </a:rPr>
              <a:t>e</a:t>
            </a:r>
            <a:r>
              <a:rPr sz="1200" spc="-19" dirty="0" smtClean="0">
                <a:solidFill>
                  <a:srgbClr val="262C32"/>
                </a:solidFill>
                <a:latin typeface="Aptos"/>
                <a:cs typeface="Arial"/>
              </a:rPr>
              <a:t>s</a:t>
            </a:r>
            <a:r>
              <a:rPr sz="1200" spc="-9" dirty="0" smtClean="0">
                <a:solidFill>
                  <a:srgbClr val="262C32"/>
                </a:solidFill>
                <a:latin typeface="Aptos"/>
                <a:cs typeface="Arial"/>
              </a:rPr>
              <a:t>t</a:t>
            </a:r>
            <a:r>
              <a:rPr sz="1200" spc="-14" dirty="0" smtClean="0">
                <a:solidFill>
                  <a:srgbClr val="262C32"/>
                </a:solidFill>
                <a:latin typeface="Aptos"/>
                <a:cs typeface="Arial"/>
              </a:rPr>
              <a:t>a</a:t>
            </a:r>
            <a:r>
              <a:rPr sz="1200" spc="0" dirty="0" smtClean="0">
                <a:solidFill>
                  <a:srgbClr val="262C32"/>
                </a:solidFill>
                <a:latin typeface="Aptos"/>
                <a:cs typeface="Arial"/>
              </a:rPr>
              <a:t>s</a:t>
            </a:r>
            <a:r>
              <a:rPr sz="1200" spc="-10" dirty="0" smtClean="0">
                <a:solidFill>
                  <a:srgbClr val="262C32"/>
                </a:solidFill>
                <a:latin typeface="Aptos"/>
                <a:cs typeface="Arial"/>
              </a:rPr>
              <a:t> </a:t>
            </a:r>
            <a:r>
              <a:rPr sz="1200" spc="-19" dirty="0" smtClean="0">
                <a:solidFill>
                  <a:srgbClr val="262C32"/>
                </a:solidFill>
                <a:latin typeface="Aptos"/>
                <a:cs typeface="Arial"/>
              </a:rPr>
              <a:t>c</a:t>
            </a:r>
            <a:r>
              <a:rPr sz="1200" spc="-3" dirty="0" smtClean="0">
                <a:solidFill>
                  <a:srgbClr val="262C32"/>
                </a:solidFill>
                <a:latin typeface="Aptos"/>
                <a:cs typeface="Arial"/>
              </a:rPr>
              <a:t>o</a:t>
            </a:r>
            <a:r>
              <a:rPr sz="1200" spc="-18" dirty="0" smtClean="0">
                <a:solidFill>
                  <a:srgbClr val="262C32"/>
                </a:solidFill>
                <a:latin typeface="Aptos"/>
                <a:cs typeface="Arial"/>
              </a:rPr>
              <a:t>m</a:t>
            </a:r>
            <a:r>
              <a:rPr sz="1200" spc="18" dirty="0" smtClean="0">
                <a:solidFill>
                  <a:srgbClr val="262C32"/>
                </a:solidFill>
                <a:latin typeface="Aptos"/>
                <a:cs typeface="Arial"/>
              </a:rPr>
              <a:t>p</a:t>
            </a:r>
            <a:r>
              <a:rPr sz="1200" spc="-32" dirty="0" smtClean="0">
                <a:solidFill>
                  <a:srgbClr val="262C32"/>
                </a:solidFill>
                <a:latin typeface="Aptos"/>
                <a:cs typeface="Arial"/>
              </a:rPr>
              <a:t>l</a:t>
            </a:r>
            <a:r>
              <a:rPr sz="1200" spc="-7" dirty="0" smtClean="0">
                <a:solidFill>
                  <a:srgbClr val="262C32"/>
                </a:solidFill>
                <a:latin typeface="Aptos"/>
                <a:cs typeface="Arial"/>
              </a:rPr>
              <a:t>i</a:t>
            </a:r>
            <a:r>
              <a:rPr sz="1200" spc="30" dirty="0" smtClean="0">
                <a:solidFill>
                  <a:srgbClr val="262C32"/>
                </a:solidFill>
                <a:latin typeface="Aptos"/>
                <a:cs typeface="Arial"/>
              </a:rPr>
              <a:t>c</a:t>
            </a:r>
            <a:r>
              <a:rPr sz="1200" spc="-26" dirty="0" smtClean="0">
                <a:solidFill>
                  <a:srgbClr val="262C32"/>
                </a:solidFill>
                <a:latin typeface="Aptos"/>
                <a:cs typeface="Arial"/>
              </a:rPr>
              <a:t>a</a:t>
            </a:r>
            <a:r>
              <a:rPr sz="1200" spc="14" dirty="0" smtClean="0">
                <a:solidFill>
                  <a:srgbClr val="262C32"/>
                </a:solidFill>
                <a:latin typeface="Aptos"/>
                <a:cs typeface="Arial"/>
              </a:rPr>
              <a:t>c</a:t>
            </a:r>
            <a:r>
              <a:rPr sz="1200" spc="-18" dirty="0" smtClean="0">
                <a:solidFill>
                  <a:srgbClr val="262C32"/>
                </a:solidFill>
                <a:latin typeface="Aptos"/>
                <a:cs typeface="Arial"/>
              </a:rPr>
              <a:t>i</a:t>
            </a:r>
            <a:r>
              <a:rPr sz="1200" spc="18" dirty="0" smtClean="0">
                <a:solidFill>
                  <a:srgbClr val="262C32"/>
                </a:solidFill>
                <a:latin typeface="Aptos"/>
                <a:cs typeface="Arial"/>
              </a:rPr>
              <a:t>o</a:t>
            </a:r>
            <a:r>
              <a:rPr sz="1200" spc="-26" dirty="0" smtClean="0">
                <a:solidFill>
                  <a:srgbClr val="262C32"/>
                </a:solidFill>
                <a:latin typeface="Aptos"/>
                <a:cs typeface="Arial"/>
              </a:rPr>
              <a:t>n</a:t>
            </a:r>
            <a:r>
              <a:rPr sz="1200" spc="18" dirty="0" smtClean="0">
                <a:solidFill>
                  <a:srgbClr val="262C32"/>
                </a:solidFill>
                <a:latin typeface="Aptos"/>
                <a:cs typeface="Arial"/>
              </a:rPr>
              <a:t>e</a:t>
            </a:r>
            <a:r>
              <a:rPr sz="1200" spc="30" dirty="0" smtClean="0">
                <a:solidFill>
                  <a:srgbClr val="262C32"/>
                </a:solidFill>
                <a:latin typeface="Aptos"/>
                <a:cs typeface="Arial"/>
              </a:rPr>
              <a:t>s</a:t>
            </a:r>
            <a:r>
              <a:rPr sz="1200" spc="-102" dirty="0" smtClean="0">
                <a:solidFill>
                  <a:srgbClr val="262C32"/>
                </a:solidFill>
                <a:latin typeface="Aptos"/>
                <a:cs typeface="Arial"/>
              </a:rPr>
              <a:t>,</a:t>
            </a:r>
            <a:r>
              <a:rPr sz="1200" spc="50" dirty="0" smtClean="0">
                <a:solidFill>
                  <a:srgbClr val="262C32"/>
                </a:solidFill>
                <a:latin typeface="Aptos"/>
                <a:cs typeface="Arial"/>
              </a:rPr>
              <a:t> </a:t>
            </a:r>
            <a:r>
              <a:rPr sz="1200" spc="-78" dirty="0" smtClean="0">
                <a:solidFill>
                  <a:srgbClr val="262C32"/>
                </a:solidFill>
                <a:latin typeface="Aptos"/>
                <a:cs typeface="Arial"/>
              </a:rPr>
              <a:t>l</a:t>
            </a:r>
            <a:r>
              <a:rPr sz="1200" spc="18" dirty="0" smtClean="0">
                <a:solidFill>
                  <a:srgbClr val="262C32"/>
                </a:solidFill>
                <a:latin typeface="Aptos"/>
                <a:cs typeface="Arial"/>
              </a:rPr>
              <a:t>a</a:t>
            </a:r>
            <a:r>
              <a:rPr sz="1200" spc="-3" dirty="0" smtClean="0">
                <a:solidFill>
                  <a:srgbClr val="262C32"/>
                </a:solidFill>
                <a:latin typeface="Aptos"/>
                <a:cs typeface="Arial"/>
              </a:rPr>
              <a:t>de</a:t>
            </a:r>
            <a:r>
              <a:rPr sz="1200" spc="18" dirty="0" smtClean="0">
                <a:solidFill>
                  <a:srgbClr val="262C32"/>
                </a:solidFill>
                <a:latin typeface="Aptos"/>
                <a:cs typeface="Arial"/>
              </a:rPr>
              <a:t>a</a:t>
            </a:r>
            <a:r>
              <a:rPr sz="1200" spc="15" dirty="0" smtClean="0">
                <a:solidFill>
                  <a:srgbClr val="262C32"/>
                </a:solidFill>
                <a:latin typeface="Aptos"/>
                <a:cs typeface="Arial"/>
              </a:rPr>
              <a:t>r</a:t>
            </a:r>
            <a:r>
              <a:rPr sz="1200" spc="-50" dirty="0" smtClean="0">
                <a:solidFill>
                  <a:srgbClr val="262C32"/>
                </a:solidFill>
                <a:latin typeface="Aptos"/>
                <a:cs typeface="Arial"/>
              </a:rPr>
              <a:t> </a:t>
            </a:r>
            <a:r>
              <a:rPr sz="1200" spc="-43" dirty="0" smtClean="0">
                <a:solidFill>
                  <a:srgbClr val="262C32"/>
                </a:solidFill>
                <a:latin typeface="Aptos"/>
                <a:cs typeface="Arial"/>
              </a:rPr>
              <a:t>r</a:t>
            </a:r>
            <a:r>
              <a:rPr sz="1200" spc="-3" dirty="0" smtClean="0">
                <a:solidFill>
                  <a:srgbClr val="262C32"/>
                </a:solidFill>
                <a:latin typeface="Aptos"/>
                <a:cs typeface="Arial"/>
              </a:rPr>
              <a:t>áp</a:t>
            </a:r>
            <a:r>
              <a:rPr sz="1200" spc="-32" dirty="0" smtClean="0">
                <a:solidFill>
                  <a:srgbClr val="262C32"/>
                </a:solidFill>
                <a:latin typeface="Aptos"/>
                <a:cs typeface="Arial"/>
              </a:rPr>
              <a:t>i</a:t>
            </a:r>
            <a:r>
              <a:rPr sz="1200" spc="-3" dirty="0" smtClean="0">
                <a:solidFill>
                  <a:srgbClr val="262C32"/>
                </a:solidFill>
                <a:latin typeface="Aptos"/>
                <a:cs typeface="Arial"/>
              </a:rPr>
              <a:t>d</a:t>
            </a:r>
            <a:r>
              <a:rPr sz="1200" spc="18" dirty="0" smtClean="0">
                <a:solidFill>
                  <a:srgbClr val="262C32"/>
                </a:solidFill>
                <a:latin typeface="Aptos"/>
                <a:cs typeface="Arial"/>
              </a:rPr>
              <a:t>a</a:t>
            </a:r>
            <a:r>
              <a:rPr sz="1200" spc="-18" dirty="0" smtClean="0">
                <a:solidFill>
                  <a:srgbClr val="262C32"/>
                </a:solidFill>
                <a:latin typeface="Aptos"/>
                <a:cs typeface="Arial"/>
              </a:rPr>
              <a:t>m</a:t>
            </a:r>
            <a:r>
              <a:rPr sz="1200" spc="18" dirty="0" smtClean="0">
                <a:solidFill>
                  <a:srgbClr val="262C32"/>
                </a:solidFill>
                <a:latin typeface="Aptos"/>
                <a:cs typeface="Arial"/>
              </a:rPr>
              <a:t>e</a:t>
            </a:r>
            <a:r>
              <a:rPr sz="1200" spc="-26" dirty="0" smtClean="0">
                <a:solidFill>
                  <a:srgbClr val="262C32"/>
                </a:solidFill>
                <a:latin typeface="Aptos"/>
                <a:cs typeface="Arial"/>
              </a:rPr>
              <a:t>n</a:t>
            </a:r>
            <a:r>
              <a:rPr sz="1200" spc="37" dirty="0" smtClean="0">
                <a:solidFill>
                  <a:srgbClr val="262C32"/>
                </a:solidFill>
                <a:latin typeface="Aptos"/>
                <a:cs typeface="Arial"/>
              </a:rPr>
              <a:t>t</a:t>
            </a:r>
            <a:r>
              <a:rPr sz="1200" spc="-33" dirty="0" smtClean="0">
                <a:solidFill>
                  <a:srgbClr val="262C32"/>
                </a:solidFill>
                <a:latin typeface="Aptos"/>
                <a:cs typeface="Arial"/>
              </a:rPr>
              <a:t>e</a:t>
            </a:r>
            <a:r>
              <a:rPr sz="1200" spc="-16" dirty="0" smtClean="0">
                <a:solidFill>
                  <a:srgbClr val="262C32"/>
                </a:solidFill>
                <a:latin typeface="Aptos"/>
                <a:cs typeface="Arial"/>
              </a:rPr>
              <a:t> </a:t>
            </a:r>
            <a:r>
              <a:rPr sz="1200" spc="0" dirty="0" smtClean="0">
                <a:solidFill>
                  <a:srgbClr val="262C32"/>
                </a:solidFill>
                <a:latin typeface="Aptos"/>
                <a:cs typeface="Arial"/>
              </a:rPr>
              <a:t>a</a:t>
            </a:r>
            <a:r>
              <a:rPr sz="1200" spc="78"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114" dirty="0" smtClean="0">
                <a:solidFill>
                  <a:srgbClr val="262C32"/>
                </a:solidFill>
                <a:latin typeface="Aptos"/>
                <a:cs typeface="Arial"/>
              </a:rPr>
              <a:t> </a:t>
            </a:r>
            <a:r>
              <a:rPr sz="1200" spc="5" dirty="0" smtClean="0">
                <a:solidFill>
                  <a:srgbClr val="262C32"/>
                </a:solidFill>
                <a:latin typeface="Aptos"/>
                <a:cs typeface="Arial"/>
              </a:rPr>
              <a:t>v</a:t>
            </a:r>
            <a:r>
              <a:rPr sz="1200" spc="-37" dirty="0" smtClean="0">
                <a:solidFill>
                  <a:srgbClr val="262C32"/>
                </a:solidFill>
                <a:latin typeface="Aptos"/>
                <a:cs typeface="Arial"/>
              </a:rPr>
              <a:t>í</a:t>
            </a:r>
            <a:r>
              <a:rPr sz="1200" spc="5" dirty="0" smtClean="0">
                <a:solidFill>
                  <a:srgbClr val="262C32"/>
                </a:solidFill>
                <a:latin typeface="Aptos"/>
                <a:cs typeface="Arial"/>
              </a:rPr>
              <a:t>c</a:t>
            </a:r>
            <a:r>
              <a:rPr sz="1200" spc="12" dirty="0" smtClean="0">
                <a:solidFill>
                  <a:srgbClr val="262C32"/>
                </a:solidFill>
                <a:latin typeface="Aptos"/>
                <a:cs typeface="Arial"/>
              </a:rPr>
              <a:t>t</a:t>
            </a:r>
            <a:r>
              <a:rPr sz="1200" spc="-32" dirty="0" smtClean="0">
                <a:solidFill>
                  <a:srgbClr val="262C32"/>
                </a:solidFill>
                <a:latin typeface="Aptos"/>
                <a:cs typeface="Arial"/>
              </a:rPr>
              <a:t>i</a:t>
            </a:r>
            <a:r>
              <a:rPr sz="1200" spc="5" dirty="0" smtClean="0">
                <a:solidFill>
                  <a:srgbClr val="262C32"/>
                </a:solidFill>
                <a:latin typeface="Aptos"/>
                <a:cs typeface="Arial"/>
              </a:rPr>
              <a:t>m</a:t>
            </a:r>
            <a:r>
              <a:rPr sz="1200" spc="18" dirty="0" smtClean="0">
                <a:solidFill>
                  <a:srgbClr val="262C32"/>
                </a:solidFill>
                <a:latin typeface="Aptos"/>
                <a:cs typeface="Arial"/>
              </a:rPr>
              <a:t>a</a:t>
            </a:r>
            <a:r>
              <a:rPr sz="1200" spc="-77" dirty="0" smtClean="0">
                <a:solidFill>
                  <a:srgbClr val="262C32"/>
                </a:solidFill>
                <a:latin typeface="Aptos"/>
                <a:cs typeface="Arial"/>
              </a:rPr>
              <a:t>,</a:t>
            </a:r>
            <a:r>
              <a:rPr sz="1200" spc="0" dirty="0" smtClean="0">
                <a:solidFill>
                  <a:srgbClr val="262C32"/>
                </a:solidFill>
                <a:latin typeface="Aptos"/>
                <a:cs typeface="Arial"/>
              </a:rPr>
              <a:t> </a:t>
            </a:r>
            <a:r>
              <a:rPr sz="1200" spc="-79" dirty="0" smtClean="0">
                <a:solidFill>
                  <a:srgbClr val="262C32"/>
                </a:solidFill>
                <a:latin typeface="Aptos"/>
                <a:cs typeface="Arial"/>
              </a:rPr>
              <a:t> </a:t>
            </a:r>
            <a:r>
              <a:rPr sz="1200" spc="-78" dirty="0" smtClean="0">
                <a:solidFill>
                  <a:srgbClr val="262C32"/>
                </a:solidFill>
                <a:latin typeface="Aptos"/>
                <a:cs typeface="Arial"/>
              </a:rPr>
              <a:t>l</a:t>
            </a:r>
            <a:r>
              <a:rPr sz="1200" spc="-7" dirty="0" smtClean="0">
                <a:solidFill>
                  <a:srgbClr val="262C32"/>
                </a:solidFill>
                <a:latin typeface="Aptos"/>
                <a:cs typeface="Arial"/>
              </a:rPr>
              <a:t>i</a:t>
            </a:r>
            <a:r>
              <a:rPr sz="1200" spc="5" dirty="0" smtClean="0">
                <a:solidFill>
                  <a:srgbClr val="262C32"/>
                </a:solidFill>
                <a:latin typeface="Aptos"/>
                <a:cs typeface="Arial"/>
              </a:rPr>
              <a:t>m</a:t>
            </a:r>
            <a:r>
              <a:rPr sz="1200" spc="18" dirty="0" smtClean="0">
                <a:solidFill>
                  <a:srgbClr val="262C32"/>
                </a:solidFill>
                <a:latin typeface="Aptos"/>
                <a:cs typeface="Arial"/>
              </a:rPr>
              <a:t>p</a:t>
            </a:r>
            <a:r>
              <a:rPr sz="1200" spc="-32" dirty="0" smtClean="0">
                <a:solidFill>
                  <a:srgbClr val="262C32"/>
                </a:solidFill>
                <a:latin typeface="Aptos"/>
                <a:cs typeface="Arial"/>
              </a:rPr>
              <a:t>i</a:t>
            </a:r>
            <a:r>
              <a:rPr sz="1200" spc="18" dirty="0" smtClean="0">
                <a:solidFill>
                  <a:srgbClr val="262C32"/>
                </a:solidFill>
                <a:latin typeface="Aptos"/>
                <a:cs typeface="Arial"/>
              </a:rPr>
              <a:t>a</a:t>
            </a:r>
            <a:r>
              <a:rPr sz="1200" spc="15" dirty="0" smtClean="0">
                <a:solidFill>
                  <a:srgbClr val="262C32"/>
                </a:solidFill>
                <a:latin typeface="Aptos"/>
                <a:cs typeface="Arial"/>
              </a:rPr>
              <a:t>r</a:t>
            </a:r>
            <a:r>
              <a:rPr sz="1200" spc="94"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139" dirty="0" smtClean="0">
                <a:solidFill>
                  <a:srgbClr val="262C32"/>
                </a:solidFill>
                <a:latin typeface="Aptos"/>
                <a:cs typeface="Arial"/>
              </a:rPr>
              <a:t> </a:t>
            </a:r>
            <a:r>
              <a:rPr sz="1200" spc="-19" dirty="0" smtClean="0">
                <a:solidFill>
                  <a:srgbClr val="262C32"/>
                </a:solidFill>
                <a:latin typeface="Aptos"/>
                <a:cs typeface="Arial"/>
              </a:rPr>
              <a:t>c</a:t>
            </a:r>
            <a:r>
              <a:rPr sz="1200" spc="-14" dirty="0" smtClean="0">
                <a:solidFill>
                  <a:srgbClr val="262C32"/>
                </a:solidFill>
                <a:latin typeface="Aptos"/>
                <a:cs typeface="Arial"/>
              </a:rPr>
              <a:t>a</a:t>
            </a:r>
            <a:r>
              <a:rPr sz="1200" spc="-19" dirty="0" smtClean="0">
                <a:solidFill>
                  <a:srgbClr val="262C32"/>
                </a:solidFill>
                <a:latin typeface="Aptos"/>
                <a:cs typeface="Arial"/>
              </a:rPr>
              <a:t>v</a:t>
            </a:r>
            <a:r>
              <a:rPr sz="1200" spc="-9" dirty="0" smtClean="0">
                <a:solidFill>
                  <a:srgbClr val="262C32"/>
                </a:solidFill>
                <a:latin typeface="Aptos"/>
                <a:cs typeface="Arial"/>
              </a:rPr>
              <a:t>i</a:t>
            </a:r>
            <a:r>
              <a:rPr sz="1200" spc="-19" dirty="0" smtClean="0">
                <a:solidFill>
                  <a:srgbClr val="262C32"/>
                </a:solidFill>
                <a:latin typeface="Aptos"/>
                <a:cs typeface="Arial"/>
              </a:rPr>
              <a:t>da</a:t>
            </a:r>
            <a:r>
              <a:rPr sz="1200" spc="0" dirty="0" smtClean="0">
                <a:solidFill>
                  <a:srgbClr val="262C32"/>
                </a:solidFill>
                <a:latin typeface="Aptos"/>
                <a:cs typeface="Arial"/>
              </a:rPr>
              <a:t>d</a:t>
            </a:r>
            <a:r>
              <a:rPr sz="1200" spc="148" dirty="0" smtClean="0">
                <a:solidFill>
                  <a:srgbClr val="262C32"/>
                </a:solidFill>
                <a:latin typeface="Aptos"/>
                <a:cs typeface="Arial"/>
              </a:rPr>
              <a:t> </a:t>
            </a:r>
            <a:r>
              <a:rPr sz="1200" spc="-26" dirty="0" smtClean="0">
                <a:solidFill>
                  <a:srgbClr val="262C32"/>
                </a:solidFill>
                <a:latin typeface="Aptos"/>
                <a:cs typeface="Arial"/>
              </a:rPr>
              <a:t>o</a:t>
            </a:r>
            <a:r>
              <a:rPr sz="1200" spc="0" dirty="0" smtClean="0">
                <a:solidFill>
                  <a:srgbClr val="262C32"/>
                </a:solidFill>
                <a:latin typeface="Aptos"/>
                <a:cs typeface="Arial"/>
              </a:rPr>
              <a:t>r</a:t>
            </a:r>
            <a:r>
              <a:rPr sz="1200" spc="-26" dirty="0" smtClean="0">
                <a:solidFill>
                  <a:srgbClr val="262C32"/>
                </a:solidFill>
                <a:latin typeface="Aptos"/>
                <a:cs typeface="Arial"/>
              </a:rPr>
              <a:t>a</a:t>
            </a:r>
            <a:r>
              <a:rPr sz="1200" spc="-48" dirty="0" smtClean="0">
                <a:solidFill>
                  <a:srgbClr val="262C32"/>
                </a:solidFill>
                <a:latin typeface="Aptos"/>
                <a:cs typeface="Arial"/>
              </a:rPr>
              <a:t>l</a:t>
            </a:r>
            <a:r>
              <a:rPr sz="1200" spc="0" dirty="0" smtClean="0">
                <a:solidFill>
                  <a:srgbClr val="262C32"/>
                </a:solidFill>
                <a:latin typeface="Aptos"/>
                <a:cs typeface="Arial"/>
              </a:rPr>
              <a:t> </a:t>
            </a:r>
            <a:r>
              <a:rPr sz="1200" spc="-125" dirty="0" smtClean="0">
                <a:solidFill>
                  <a:srgbClr val="262C32"/>
                </a:solidFill>
                <a:latin typeface="Aptos"/>
                <a:cs typeface="Arial"/>
              </a:rPr>
              <a:t> </a:t>
            </a:r>
            <a:r>
              <a:rPr sz="1200" spc="-44" dirty="0" smtClean="0">
                <a:solidFill>
                  <a:srgbClr val="262C32"/>
                </a:solidFill>
                <a:latin typeface="Aptos"/>
                <a:cs typeface="Arial"/>
              </a:rPr>
              <a:t>y</a:t>
            </a:r>
            <a:r>
              <a:rPr sz="1200" spc="-152" dirty="0" smtClean="0">
                <a:solidFill>
                  <a:srgbClr val="262C32"/>
                </a:solidFill>
                <a:latin typeface="Aptos"/>
                <a:cs typeface="Arial"/>
              </a:rPr>
              <a:t>,</a:t>
            </a:r>
            <a:r>
              <a:rPr sz="1200" spc="0" dirty="0" smtClean="0">
                <a:solidFill>
                  <a:srgbClr val="262C32"/>
                </a:solidFill>
                <a:latin typeface="Aptos"/>
                <a:cs typeface="Arial"/>
              </a:rPr>
              <a:t> </a:t>
            </a:r>
            <a:r>
              <a:rPr sz="1200" spc="-54" dirty="0" smtClean="0">
                <a:solidFill>
                  <a:srgbClr val="262C32"/>
                </a:solidFill>
                <a:latin typeface="Aptos"/>
                <a:cs typeface="Arial"/>
              </a:rPr>
              <a:t> </a:t>
            </a:r>
            <a:r>
              <a:rPr sz="1200" spc="-14" dirty="0" smtClean="0">
                <a:solidFill>
                  <a:srgbClr val="262C32"/>
                </a:solidFill>
                <a:latin typeface="Aptos"/>
                <a:cs typeface="Arial"/>
              </a:rPr>
              <a:t>un</a:t>
            </a:r>
            <a:r>
              <a:rPr sz="1200" spc="0" dirty="0" smtClean="0">
                <a:solidFill>
                  <a:srgbClr val="262C32"/>
                </a:solidFill>
                <a:latin typeface="Aptos"/>
                <a:cs typeface="Arial"/>
              </a:rPr>
              <a:t>a</a:t>
            </a:r>
            <a:r>
              <a:rPr sz="1200" spc="31" dirty="0" smtClean="0">
                <a:solidFill>
                  <a:srgbClr val="262C32"/>
                </a:solidFill>
                <a:latin typeface="Aptos"/>
                <a:cs typeface="Arial"/>
              </a:rPr>
              <a:t> </a:t>
            </a:r>
            <a:r>
              <a:rPr sz="1200" spc="-19" dirty="0" smtClean="0">
                <a:solidFill>
                  <a:srgbClr val="262C32"/>
                </a:solidFill>
                <a:latin typeface="Aptos"/>
                <a:cs typeface="Arial"/>
              </a:rPr>
              <a:t>v</a:t>
            </a:r>
            <a:r>
              <a:rPr sz="1200" spc="-14" dirty="0" smtClean="0">
                <a:solidFill>
                  <a:srgbClr val="262C32"/>
                </a:solidFill>
                <a:latin typeface="Aptos"/>
                <a:cs typeface="Arial"/>
              </a:rPr>
              <a:t>e</a:t>
            </a:r>
            <a:r>
              <a:rPr sz="1200" spc="0" dirty="0" smtClean="0">
                <a:solidFill>
                  <a:srgbClr val="262C32"/>
                </a:solidFill>
                <a:latin typeface="Aptos"/>
                <a:cs typeface="Arial"/>
              </a:rPr>
              <a:t>z</a:t>
            </a:r>
            <a:r>
              <a:rPr sz="1200" spc="148" dirty="0" smtClean="0">
                <a:solidFill>
                  <a:srgbClr val="262C32"/>
                </a:solidFill>
                <a:latin typeface="Aptos"/>
                <a:cs typeface="Arial"/>
              </a:rPr>
              <a:t> </a:t>
            </a:r>
            <a:r>
              <a:rPr sz="1200" spc="-78" dirty="0" smtClean="0">
                <a:solidFill>
                  <a:srgbClr val="262C32"/>
                </a:solidFill>
                <a:latin typeface="Aptos"/>
                <a:cs typeface="Arial"/>
              </a:rPr>
              <a:t>l</a:t>
            </a:r>
            <a:r>
              <a:rPr sz="1200" spc="-7" dirty="0" smtClean="0">
                <a:solidFill>
                  <a:srgbClr val="262C32"/>
                </a:solidFill>
                <a:latin typeface="Aptos"/>
                <a:cs typeface="Arial"/>
              </a:rPr>
              <a:t>i</a:t>
            </a:r>
            <a:r>
              <a:rPr sz="1200" spc="5" dirty="0" smtClean="0">
                <a:solidFill>
                  <a:srgbClr val="262C32"/>
                </a:solidFill>
                <a:latin typeface="Aptos"/>
                <a:cs typeface="Arial"/>
              </a:rPr>
              <a:t>m</a:t>
            </a:r>
            <a:r>
              <a:rPr sz="1200" spc="18" dirty="0" smtClean="0">
                <a:solidFill>
                  <a:srgbClr val="262C32"/>
                </a:solidFill>
                <a:latin typeface="Aptos"/>
                <a:cs typeface="Arial"/>
              </a:rPr>
              <a:t>p</a:t>
            </a:r>
            <a:r>
              <a:rPr sz="1200" spc="-32" dirty="0" smtClean="0">
                <a:solidFill>
                  <a:srgbClr val="262C32"/>
                </a:solidFill>
                <a:latin typeface="Aptos"/>
                <a:cs typeface="Arial"/>
              </a:rPr>
              <a:t>i</a:t>
            </a:r>
            <a:r>
              <a:rPr sz="1200" spc="-33" dirty="0" smtClean="0">
                <a:solidFill>
                  <a:srgbClr val="262C32"/>
                </a:solidFill>
                <a:latin typeface="Aptos"/>
                <a:cs typeface="Arial"/>
              </a:rPr>
              <a:t>a</a:t>
            </a:r>
            <a:r>
              <a:rPr sz="1200" spc="0" dirty="0" smtClean="0">
                <a:solidFill>
                  <a:srgbClr val="262C32"/>
                </a:solidFill>
                <a:latin typeface="Aptos"/>
                <a:cs typeface="Arial"/>
              </a:rPr>
              <a:t> </a:t>
            </a:r>
            <a:r>
              <a:rPr sz="1200" spc="-114"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114" dirty="0" smtClean="0">
                <a:solidFill>
                  <a:srgbClr val="262C32"/>
                </a:solidFill>
                <a:latin typeface="Aptos"/>
                <a:cs typeface="Arial"/>
              </a:rPr>
              <a:t> </a:t>
            </a:r>
            <a:r>
              <a:rPr sz="1200" spc="-19" dirty="0" smtClean="0">
                <a:solidFill>
                  <a:srgbClr val="262C32"/>
                </a:solidFill>
                <a:latin typeface="Aptos"/>
                <a:cs typeface="Arial"/>
              </a:rPr>
              <a:t>v</a:t>
            </a:r>
            <a:r>
              <a:rPr sz="1200" spc="-9" dirty="0" smtClean="0">
                <a:solidFill>
                  <a:srgbClr val="262C32"/>
                </a:solidFill>
                <a:latin typeface="Aptos"/>
                <a:cs typeface="Arial"/>
              </a:rPr>
              <a:t>í</a:t>
            </a:r>
            <a:r>
              <a:rPr sz="1200" spc="0" dirty="0" smtClean="0">
                <a:solidFill>
                  <a:srgbClr val="262C32"/>
                </a:solidFill>
                <a:latin typeface="Aptos"/>
                <a:cs typeface="Arial"/>
              </a:rPr>
              <a:t>a</a:t>
            </a:r>
            <a:r>
              <a:rPr sz="1200" spc="98" dirty="0" smtClean="0">
                <a:solidFill>
                  <a:srgbClr val="262C32"/>
                </a:solidFill>
                <a:latin typeface="Aptos"/>
                <a:cs typeface="Arial"/>
              </a:rPr>
              <a:t> </a:t>
            </a:r>
            <a:r>
              <a:rPr sz="1200" spc="-53" dirty="0" smtClean="0">
                <a:solidFill>
                  <a:srgbClr val="262C32"/>
                </a:solidFill>
                <a:latin typeface="Aptos"/>
                <a:cs typeface="Arial"/>
              </a:rPr>
              <a:t>a</a:t>
            </a:r>
            <a:r>
              <a:rPr sz="1200" spc="18" dirty="0" smtClean="0">
                <a:solidFill>
                  <a:srgbClr val="262C32"/>
                </a:solidFill>
                <a:latin typeface="Aptos"/>
                <a:cs typeface="Arial"/>
              </a:rPr>
              <a:t>é</a:t>
            </a:r>
            <a:r>
              <a:rPr sz="1200" spc="0" dirty="0" smtClean="0">
                <a:solidFill>
                  <a:srgbClr val="262C32"/>
                </a:solidFill>
                <a:latin typeface="Aptos"/>
                <a:cs typeface="Arial"/>
              </a:rPr>
              <a:t>r</a:t>
            </a:r>
            <a:r>
              <a:rPr sz="1200" spc="-26" dirty="0" smtClean="0">
                <a:solidFill>
                  <a:srgbClr val="262C32"/>
                </a:solidFill>
                <a:latin typeface="Aptos"/>
                <a:cs typeface="Arial"/>
              </a:rPr>
              <a:t>e</a:t>
            </a:r>
            <a:r>
              <a:rPr sz="1200" spc="18" dirty="0" smtClean="0">
                <a:solidFill>
                  <a:srgbClr val="262C32"/>
                </a:solidFill>
                <a:latin typeface="Aptos"/>
                <a:cs typeface="Arial"/>
              </a:rPr>
              <a:t>a</a:t>
            </a:r>
            <a:r>
              <a:rPr sz="1200" spc="-77" dirty="0" smtClean="0">
                <a:solidFill>
                  <a:srgbClr val="262C32"/>
                </a:solidFill>
                <a:latin typeface="Aptos"/>
                <a:cs typeface="Arial"/>
              </a:rPr>
              <a:t>,</a:t>
            </a:r>
            <a:r>
              <a:rPr sz="1200" spc="0" dirty="0" smtClean="0">
                <a:solidFill>
                  <a:srgbClr val="262C32"/>
                </a:solidFill>
                <a:latin typeface="Aptos"/>
                <a:cs typeface="Arial"/>
              </a:rPr>
              <a:t> </a:t>
            </a:r>
            <a:r>
              <a:rPr sz="1200" spc="-104" dirty="0" smtClean="0">
                <a:solidFill>
                  <a:srgbClr val="262C32"/>
                </a:solidFill>
                <a:latin typeface="Aptos"/>
                <a:cs typeface="Arial"/>
              </a:rPr>
              <a:t> </a:t>
            </a:r>
            <a:r>
              <a:rPr sz="1200" spc="-19" dirty="0" smtClean="0">
                <a:solidFill>
                  <a:srgbClr val="262C32"/>
                </a:solidFill>
                <a:latin typeface="Aptos"/>
                <a:cs typeface="Arial"/>
              </a:rPr>
              <a:t>co</a:t>
            </a:r>
            <a:r>
              <a:rPr sz="1200" spc="-9" dirty="0" smtClean="0">
                <a:solidFill>
                  <a:srgbClr val="262C32"/>
                </a:solidFill>
                <a:latin typeface="Aptos"/>
                <a:cs typeface="Arial"/>
              </a:rPr>
              <a:t>l</a:t>
            </a:r>
            <a:r>
              <a:rPr sz="1200" spc="-19" dirty="0" smtClean="0">
                <a:solidFill>
                  <a:srgbClr val="262C32"/>
                </a:solidFill>
                <a:latin typeface="Aptos"/>
                <a:cs typeface="Arial"/>
              </a:rPr>
              <a:t>oc</a:t>
            </a:r>
            <a:r>
              <a:rPr sz="1200" spc="-14" dirty="0" smtClean="0">
                <a:solidFill>
                  <a:srgbClr val="262C32"/>
                </a:solidFill>
                <a:latin typeface="Aptos"/>
                <a:cs typeface="Arial"/>
              </a:rPr>
              <a:t>a</a:t>
            </a:r>
            <a:r>
              <a:rPr sz="1200" spc="0" dirty="0" smtClean="0">
                <a:solidFill>
                  <a:srgbClr val="262C32"/>
                </a:solidFill>
                <a:latin typeface="Aptos"/>
                <a:cs typeface="Arial"/>
              </a:rPr>
              <a:t>r</a:t>
            </a:r>
            <a:r>
              <a:rPr sz="1200" spc="157" dirty="0" smtClean="0">
                <a:solidFill>
                  <a:srgbClr val="262C32"/>
                </a:solidFill>
                <a:latin typeface="Aptos"/>
                <a:cs typeface="Arial"/>
              </a:rPr>
              <a:t> </a:t>
            </a:r>
            <a:r>
              <a:rPr sz="1200" spc="-19" dirty="0" smtClean="0">
                <a:solidFill>
                  <a:srgbClr val="262C32"/>
                </a:solidFill>
                <a:latin typeface="Aptos"/>
                <a:cs typeface="Arial"/>
              </a:rPr>
              <a:t>o</a:t>
            </a:r>
            <a:r>
              <a:rPr sz="1200" spc="-9" dirty="0" smtClean="0">
                <a:solidFill>
                  <a:srgbClr val="262C32"/>
                </a:solidFill>
                <a:latin typeface="Aptos"/>
                <a:cs typeface="Arial"/>
              </a:rPr>
              <a:t>tr</a:t>
            </a:r>
            <a:r>
              <a:rPr sz="1200" spc="0" dirty="0" smtClean="0">
                <a:solidFill>
                  <a:srgbClr val="262C32"/>
                </a:solidFill>
                <a:latin typeface="Aptos"/>
                <a:cs typeface="Arial"/>
              </a:rPr>
              <a:t>a </a:t>
            </a:r>
            <a:r>
              <a:rPr sz="1200" spc="-19" dirty="0" smtClean="0">
                <a:solidFill>
                  <a:srgbClr val="262C32"/>
                </a:solidFill>
                <a:latin typeface="Aptos"/>
                <a:cs typeface="Arial"/>
              </a:rPr>
              <a:t>v</a:t>
            </a:r>
            <a:r>
              <a:rPr sz="1200" spc="-14" dirty="0" smtClean="0">
                <a:solidFill>
                  <a:srgbClr val="262C32"/>
                </a:solidFill>
                <a:latin typeface="Aptos"/>
                <a:cs typeface="Arial"/>
              </a:rPr>
              <a:t>e</a:t>
            </a:r>
            <a:r>
              <a:rPr sz="1200" spc="0" dirty="0" smtClean="0">
                <a:solidFill>
                  <a:srgbClr val="262C32"/>
                </a:solidFill>
                <a:latin typeface="Aptos"/>
                <a:cs typeface="Arial"/>
              </a:rPr>
              <a:t>z</a:t>
            </a:r>
            <a:r>
              <a:rPr sz="1200" spc="53" dirty="0" smtClean="0">
                <a:solidFill>
                  <a:srgbClr val="262C32"/>
                </a:solidFill>
                <a:latin typeface="Aptos"/>
                <a:cs typeface="Arial"/>
              </a:rPr>
              <a:t> </a:t>
            </a:r>
            <a:r>
              <a:rPr sz="1200" spc="-14" dirty="0" smtClean="0">
                <a:solidFill>
                  <a:srgbClr val="262C32"/>
                </a:solidFill>
                <a:latin typeface="Aptos"/>
                <a:cs typeface="Arial"/>
              </a:rPr>
              <a:t>e</a:t>
            </a:r>
            <a:r>
              <a:rPr sz="1200" spc="0" dirty="0" smtClean="0">
                <a:solidFill>
                  <a:srgbClr val="262C32"/>
                </a:solidFill>
                <a:latin typeface="Aptos"/>
                <a:cs typeface="Arial"/>
              </a:rPr>
              <a:t>n</a:t>
            </a:r>
            <a:r>
              <a:rPr sz="1200" spc="42"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os</a:t>
            </a:r>
            <a:r>
              <a:rPr sz="1200" spc="-9" dirty="0" smtClean="0">
                <a:solidFill>
                  <a:srgbClr val="262C32"/>
                </a:solidFill>
                <a:latin typeface="Aptos"/>
                <a:cs typeface="Arial"/>
              </a:rPr>
              <a:t>i</a:t>
            </a:r>
            <a:r>
              <a:rPr sz="1200" spc="0" dirty="0" smtClean="0">
                <a:solidFill>
                  <a:srgbClr val="262C32"/>
                </a:solidFill>
                <a:latin typeface="Aptos"/>
                <a:cs typeface="Arial"/>
              </a:rPr>
              <a:t>c</a:t>
            </a:r>
            <a:r>
              <a:rPr sz="1200" spc="-25" dirty="0" smtClean="0">
                <a:solidFill>
                  <a:srgbClr val="262C32"/>
                </a:solidFill>
                <a:latin typeface="Aptos"/>
                <a:cs typeface="Arial"/>
              </a:rPr>
              <a:t>ió</a:t>
            </a:r>
            <a:r>
              <a:rPr sz="1200" spc="0" dirty="0" smtClean="0">
                <a:solidFill>
                  <a:srgbClr val="262C32"/>
                </a:solidFill>
                <a:latin typeface="Aptos"/>
                <a:cs typeface="Arial"/>
              </a:rPr>
              <a:t>n</a:t>
            </a:r>
            <a:r>
              <a:rPr sz="1200" spc="75"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70" dirty="0" smtClean="0">
                <a:solidFill>
                  <a:srgbClr val="262C32"/>
                </a:solidFill>
                <a:latin typeface="Aptos"/>
                <a:cs typeface="Arial"/>
              </a:rPr>
              <a:t> </a:t>
            </a:r>
            <a:r>
              <a:rPr sz="1200" spc="-25" dirty="0" smtClean="0">
                <a:solidFill>
                  <a:srgbClr val="262C32"/>
                </a:solidFill>
                <a:latin typeface="Aptos"/>
                <a:cs typeface="Arial"/>
              </a:rPr>
              <a:t>RC</a:t>
            </a:r>
            <a:r>
              <a:rPr sz="1200" spc="0" dirty="0" smtClean="0">
                <a:solidFill>
                  <a:srgbClr val="262C32"/>
                </a:solidFill>
                <a:latin typeface="Aptos"/>
                <a:cs typeface="Arial"/>
              </a:rPr>
              <a:t>P</a:t>
            </a:r>
            <a:r>
              <a:rPr sz="1200" spc="-33" dirty="0" smtClean="0">
                <a:solidFill>
                  <a:srgbClr val="262C32"/>
                </a:solidFill>
                <a:latin typeface="Aptos"/>
                <a:cs typeface="Arial"/>
              </a:rPr>
              <a:t> </a:t>
            </a:r>
            <a:r>
              <a:rPr sz="1200" spc="0" dirty="0" smtClean="0">
                <a:solidFill>
                  <a:srgbClr val="262C32"/>
                </a:solidFill>
                <a:latin typeface="Aptos"/>
                <a:cs typeface="Arial"/>
              </a:rPr>
              <a:t>y</a:t>
            </a:r>
            <a:r>
              <a:rPr sz="1200" spc="39" dirty="0" smtClean="0">
                <a:solidFill>
                  <a:srgbClr val="262C32"/>
                </a:solidFill>
                <a:latin typeface="Aptos"/>
                <a:cs typeface="Arial"/>
              </a:rPr>
              <a:t> </a:t>
            </a:r>
            <a:r>
              <a:rPr sz="1200" spc="-19" dirty="0" smtClean="0">
                <a:solidFill>
                  <a:srgbClr val="262C32"/>
                </a:solidFill>
                <a:latin typeface="Aptos"/>
                <a:cs typeface="Arial"/>
              </a:rPr>
              <a:t>co</a:t>
            </a:r>
            <a:r>
              <a:rPr sz="1200" spc="-14" dirty="0" smtClean="0">
                <a:solidFill>
                  <a:srgbClr val="262C32"/>
                </a:solidFill>
                <a:latin typeface="Aptos"/>
                <a:cs typeface="Arial"/>
              </a:rPr>
              <a:t>n</a:t>
            </a:r>
            <a:r>
              <a:rPr sz="1200" spc="-9" dirty="0" smtClean="0">
                <a:solidFill>
                  <a:srgbClr val="262C32"/>
                </a:solidFill>
                <a:latin typeface="Aptos"/>
                <a:cs typeface="Arial"/>
              </a:rPr>
              <a:t>ti</a:t>
            </a:r>
            <a:r>
              <a:rPr sz="1200" spc="-19" dirty="0" smtClean="0">
                <a:solidFill>
                  <a:srgbClr val="262C32"/>
                </a:solidFill>
                <a:latin typeface="Aptos"/>
                <a:cs typeface="Arial"/>
              </a:rPr>
              <a:t>n</a:t>
            </a:r>
            <a:r>
              <a:rPr sz="1200" spc="-14" dirty="0" smtClean="0">
                <a:solidFill>
                  <a:srgbClr val="262C32"/>
                </a:solidFill>
                <a:latin typeface="Aptos"/>
                <a:cs typeface="Arial"/>
              </a:rPr>
              <a:t>u</a:t>
            </a:r>
            <a:r>
              <a:rPr sz="1200" spc="-19" dirty="0" smtClean="0">
                <a:solidFill>
                  <a:srgbClr val="262C32"/>
                </a:solidFill>
                <a:latin typeface="Aptos"/>
                <a:cs typeface="Arial"/>
              </a:rPr>
              <a:t>a</a:t>
            </a:r>
            <a:r>
              <a:rPr sz="1200" spc="0" dirty="0" smtClean="0">
                <a:solidFill>
                  <a:srgbClr val="262C32"/>
                </a:solidFill>
                <a:latin typeface="Aptos"/>
                <a:cs typeface="Arial"/>
              </a:rPr>
              <a:t>r</a:t>
            </a:r>
            <a:r>
              <a:rPr sz="1200" spc="132"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39" dirty="0" smtClean="0">
                <a:solidFill>
                  <a:srgbClr val="262C32"/>
                </a:solidFill>
                <a:latin typeface="Aptos"/>
                <a:cs typeface="Arial"/>
              </a:rPr>
              <a:t> </a:t>
            </a:r>
            <a:r>
              <a:rPr sz="1200" spc="12" dirty="0" smtClean="0">
                <a:solidFill>
                  <a:srgbClr val="262C32"/>
                </a:solidFill>
                <a:latin typeface="Aptos"/>
                <a:cs typeface="Arial"/>
              </a:rPr>
              <a:t>t</a:t>
            </a:r>
            <a:r>
              <a:rPr sz="1200" spc="-26" dirty="0" smtClean="0">
                <a:solidFill>
                  <a:srgbClr val="262C32"/>
                </a:solidFill>
                <a:latin typeface="Aptos"/>
                <a:cs typeface="Arial"/>
              </a:rPr>
              <a:t>é</a:t>
            </a:r>
            <a:r>
              <a:rPr sz="1200" spc="30" dirty="0" smtClean="0">
                <a:solidFill>
                  <a:srgbClr val="262C32"/>
                </a:solidFill>
                <a:latin typeface="Aptos"/>
                <a:cs typeface="Arial"/>
              </a:rPr>
              <a:t>c</a:t>
            </a:r>
            <a:r>
              <a:rPr sz="1200" spc="-26" dirty="0" smtClean="0">
                <a:solidFill>
                  <a:srgbClr val="262C32"/>
                </a:solidFill>
                <a:latin typeface="Aptos"/>
                <a:cs typeface="Arial"/>
              </a:rPr>
              <a:t>n</a:t>
            </a:r>
            <a:r>
              <a:rPr sz="1200" spc="-7" dirty="0" smtClean="0">
                <a:solidFill>
                  <a:srgbClr val="262C32"/>
                </a:solidFill>
                <a:latin typeface="Aptos"/>
                <a:cs typeface="Arial"/>
              </a:rPr>
              <a:t>i</a:t>
            </a:r>
            <a:r>
              <a:rPr sz="1200" spc="30" dirty="0" smtClean="0">
                <a:solidFill>
                  <a:srgbClr val="262C32"/>
                </a:solidFill>
                <a:latin typeface="Aptos"/>
                <a:cs typeface="Arial"/>
              </a:rPr>
              <a:t>c</a:t>
            </a:r>
            <a:r>
              <a:rPr sz="1200" spc="-3" dirty="0" smtClean="0">
                <a:solidFill>
                  <a:srgbClr val="262C32"/>
                </a:solidFill>
                <a:latin typeface="Aptos"/>
                <a:cs typeface="Arial"/>
              </a:rPr>
              <a:t>a</a:t>
            </a:r>
            <a:r>
              <a:rPr sz="1200" spc="-77"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spc="-63" dirty="0" smtClean="0">
                <a:solidFill>
                  <a:srgbClr val="231F21"/>
                </a:solidFill>
                <a:latin typeface="Times New Roman"/>
                <a:cs typeface="Times New Roman"/>
              </a:rPr>
              <a:t>3</a:t>
            </a:r>
            <a:r>
              <a:rPr sz="600" spc="-63" dirty="0" smtClean="0">
                <a:solidFill>
                  <a:srgbClr val="383636"/>
                </a:solidFill>
                <a:latin typeface="Times New Roman"/>
                <a:cs typeface="Times New Roman"/>
              </a:rPr>
              <a:t>2</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083610" y="1350838"/>
            <a:ext cx="4613864" cy="228600"/>
          </a:xfrm>
          <a:prstGeom prst="rect">
            <a:avLst/>
          </a:prstGeom>
        </p:spPr>
        <p:txBody>
          <a:bodyPr wrap="square" lIns="0" tIns="11017" rIns="0" bIns="0" rtlCol="0">
            <a:noAutofit/>
          </a:bodyPr>
          <a:lstStyle/>
          <a:p>
            <a:pPr marL="12700">
              <a:lnSpc>
                <a:spcPts val="1735"/>
              </a:lnSpc>
              <a:spcAft>
                <a:spcPts val="300"/>
              </a:spcAft>
            </a:pPr>
            <a:r>
              <a:rPr sz="1600" b="1" spc="-98" dirty="0" smtClean="0">
                <a:solidFill>
                  <a:srgbClr val="1E374E"/>
                </a:solidFill>
                <a:latin typeface="Aptos"/>
                <a:cs typeface="Times New Roman"/>
              </a:rPr>
              <a:t>Posicion  lateral  de seguridad (PLS)</a:t>
            </a:r>
            <a:endParaRPr sz="1600">
              <a:latin typeface="Times New Roman"/>
              <a:cs typeface="Times New Roman"/>
            </a:endParaRPr>
          </a:p>
        </p:txBody>
      </p:sp>
      <p:sp>
        <p:nvSpPr>
          <p:cNvPr id="3" name="object 3"/>
          <p:cNvSpPr txBox="1"/>
          <p:nvPr/>
        </p:nvSpPr>
        <p:spPr>
          <a:xfrm>
            <a:off x="2083609" y="1838158"/>
            <a:ext cx="7482935" cy="4349496"/>
          </a:xfrm>
          <a:prstGeom prst="rect">
            <a:avLst/>
          </a:prstGeom>
        </p:spPr>
        <p:txBody>
          <a:bodyPr wrap="square" lIns="0" tIns="7111" rIns="0" bIns="0" rtlCol="0">
            <a:noAutofit/>
          </a:bodyPr>
          <a:lstStyle/>
          <a:p>
            <a:pPr marL="18796" marR="19050">
              <a:lnSpc>
                <a:spcPts val="1120"/>
              </a:lnSpc>
              <a:spcAft>
                <a:spcPts val="300"/>
              </a:spcAft>
            </a:pPr>
            <a:r>
              <a:rPr sz="1200" spc="0" dirty="0" smtClean="0">
                <a:solidFill>
                  <a:srgbClr val="262C32"/>
                </a:solidFill>
                <a:latin typeface="Aptos"/>
                <a:cs typeface="Arial"/>
              </a:rPr>
              <a:t>Es una posición de espera en víctimas que no tienen un correcto estado de</a:t>
            </a:r>
            <a:endParaRPr sz="1000">
              <a:latin typeface="Arial"/>
              <a:cs typeface="Arial"/>
            </a:endParaRPr>
          </a:p>
          <a:p>
            <a:pPr marL="15748" marR="71109" indent="-3048">
              <a:lnSpc>
                <a:spcPts val="1149"/>
              </a:lnSpc>
              <a:spcBef>
                <a:spcPts val="184"/>
              </a:spcBef>
              <a:spcAft>
                <a:spcPts val="300"/>
              </a:spcAft>
            </a:pPr>
            <a:r>
              <a:rPr sz="1200" spc="-1" dirty="0" smtClean="0">
                <a:solidFill>
                  <a:srgbClr val="262C32"/>
                </a:solidFill>
                <a:latin typeface="Aptos"/>
                <a:cs typeface="Arial"/>
              </a:rPr>
              <a:t>conciencia (pérdida o alteración) y que respiran de forma efectiva (respiración </a:t>
            </a:r>
            <a:endParaRPr sz="1000">
              <a:latin typeface="Arial"/>
              <a:cs typeface="Arial"/>
            </a:endParaRPr>
          </a:p>
          <a:p>
            <a:pPr marL="15748" marR="71109">
              <a:lnSpc>
                <a:spcPts val="1149"/>
              </a:lnSpc>
              <a:spcBef>
                <a:spcPts val="242"/>
              </a:spcBef>
              <a:spcAft>
                <a:spcPts val="300"/>
              </a:spcAft>
            </a:pPr>
            <a:r>
              <a:rPr sz="1200" spc="-20" dirty="0" smtClean="0">
                <a:solidFill>
                  <a:srgbClr val="262C32"/>
                </a:solidFill>
                <a:latin typeface="Aptos"/>
                <a:cs typeface="Arial"/>
              </a:rPr>
              <a:t>normal).</a:t>
            </a:r>
            <a:endParaRPr sz="1000">
              <a:latin typeface="Arial"/>
              <a:cs typeface="Arial"/>
            </a:endParaRPr>
          </a:p>
          <a:p>
            <a:pPr marL="12700" marR="229569" indent="6096">
              <a:lnSpc>
                <a:spcPts val="1149"/>
              </a:lnSpc>
              <a:spcBef>
                <a:spcPts val="537"/>
              </a:spcBef>
              <a:spcAft>
                <a:spcPts val="300"/>
              </a:spcAft>
            </a:pPr>
            <a:r>
              <a:rPr sz="1200" spc="-2" dirty="0" smtClean="0">
                <a:solidFill>
                  <a:srgbClr val="262C32"/>
                </a:solidFill>
                <a:latin typeface="Aptos"/>
                <a:cs typeface="Arial"/>
              </a:rPr>
              <a:t>El objetivo de colocar a una víctima inconsciente con respiración normal en </a:t>
            </a:r>
            <a:endParaRPr sz="1000">
              <a:latin typeface="Arial"/>
              <a:cs typeface="Arial"/>
            </a:endParaRPr>
          </a:p>
          <a:p>
            <a:pPr marL="12700" marR="229569">
              <a:lnSpc>
                <a:spcPts val="1149"/>
              </a:lnSpc>
              <a:spcBef>
                <a:spcPts val="254"/>
              </a:spcBef>
              <a:spcAft>
                <a:spcPts val="300"/>
              </a:spcAft>
            </a:pPr>
            <a:r>
              <a:rPr sz="1200" spc="-4" dirty="0" smtClean="0">
                <a:solidFill>
                  <a:srgbClr val="262C32"/>
                </a:solidFill>
                <a:latin typeface="Aptos"/>
                <a:cs typeface="Arial"/>
              </a:rPr>
              <a:t>posición lateral de seguridad es mantener abierta la vía aérea.  Esta </a:t>
            </a:r>
            <a:endParaRPr sz="1000">
              <a:latin typeface="Arial"/>
              <a:cs typeface="Arial"/>
            </a:endParaRPr>
          </a:p>
          <a:p>
            <a:pPr marL="12700" marR="229569">
              <a:lnSpc>
                <a:spcPts val="1149"/>
              </a:lnSpc>
              <a:spcBef>
                <a:spcPts val="254"/>
              </a:spcBef>
              <a:spcAft>
                <a:spcPts val="300"/>
              </a:spcAft>
            </a:pPr>
            <a:r>
              <a:rPr sz="1200" spc="0" dirty="0" smtClean="0">
                <a:solidFill>
                  <a:srgbClr val="262C32"/>
                </a:solidFill>
                <a:latin typeface="Aptos"/>
                <a:cs typeface="Arial"/>
              </a:rPr>
              <a:t>posición, evita que la lengua bloquee la vía aérea</a:t>
            </a:r>
            <a:r>
              <a:rPr sz="1200" spc="0" dirty="0" smtClean="0">
                <a:solidFill>
                  <a:srgbClr val="262C32"/>
                </a:solidFill>
                <a:latin typeface="Aptos"/>
                <a:cs typeface="Arial"/>
              </a:rPr>
              <a:t>, </a:t>
            </a:r>
            <a:r>
              <a:rPr sz="1200" spc="0" dirty="0" smtClean="0">
                <a:solidFill>
                  <a:srgbClr val="262C32"/>
                </a:solidFill>
                <a:latin typeface="Aptos"/>
                <a:cs typeface="Arial"/>
              </a:rPr>
              <a:t>y disminuye el riesgo de</a:t>
            </a:r>
            <a:endParaRPr sz="1000">
              <a:latin typeface="Arial"/>
              <a:cs typeface="Arial"/>
            </a:endParaRPr>
          </a:p>
          <a:p>
            <a:pPr marL="12700">
              <a:lnSpc>
                <a:spcPts val="1145"/>
              </a:lnSpc>
              <a:spcBef>
                <a:spcPts val="311"/>
              </a:spcBef>
              <a:spcAft>
                <a:spcPts val="300"/>
              </a:spcAft>
            </a:pPr>
            <a:r>
              <a:rPr sz="1200" spc="-1" dirty="0" smtClean="0">
                <a:solidFill>
                  <a:srgbClr val="262C32"/>
                </a:solidFill>
                <a:latin typeface="Aptos"/>
                <a:cs typeface="Arial"/>
              </a:rPr>
              <a:t>atragantamiento con secreciones, permitiendo la salida de vómitos o de fluidos</a:t>
            </a:r>
            <a:endParaRPr sz="1000">
              <a:latin typeface="Arial"/>
              <a:cs typeface="Arial"/>
            </a:endParaRPr>
          </a:p>
          <a:p>
            <a:pPr marL="15748" marR="19050">
              <a:lnSpc>
                <a:spcPct val="95825"/>
              </a:lnSpc>
              <a:spcBef>
                <a:spcPts val="207"/>
              </a:spcBef>
              <a:spcAft>
                <a:spcPts val="300"/>
              </a:spcAft>
            </a:pPr>
            <a:r>
              <a:rPr sz="1200" spc="-4" dirty="0" smtClean="0">
                <a:solidFill>
                  <a:srgbClr val="262C32"/>
                </a:solidFill>
                <a:latin typeface="Aptos"/>
                <a:cs typeface="Arial"/>
              </a:rPr>
              <a:t>por la boca en caso de ser abundantes.</a:t>
            </a:r>
            <a:endParaRPr sz="1000">
              <a:latin typeface="Arial"/>
              <a:cs typeface="Arial"/>
            </a:endParaRPr>
          </a:p>
          <a:p>
            <a:pPr marL="107188" marR="485205" indent="-94487">
              <a:lnSpc>
                <a:spcPts val="1149"/>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Retire gafas y cualquier objeto voluminoso que lleve la víctima en los </a:t>
            </a:r>
            <a:endParaRPr sz="1000">
              <a:latin typeface="Arial"/>
              <a:cs typeface="Arial"/>
            </a:endParaRPr>
          </a:p>
          <a:p>
            <a:pPr marL="107188" marR="485205">
              <a:lnSpc>
                <a:spcPts val="1149"/>
              </a:lnSpc>
              <a:spcBef>
                <a:spcPts val="242"/>
              </a:spcBef>
              <a:spcAft>
                <a:spcPts val="300"/>
              </a:spcAft>
            </a:pPr>
            <a:r>
              <a:rPr sz="1200" spc="-15" dirty="0" smtClean="0">
                <a:solidFill>
                  <a:srgbClr val="262C32"/>
                </a:solidFill>
                <a:latin typeface="Aptos"/>
                <a:cs typeface="Arial"/>
              </a:rPr>
              <a:t>bolsillos.</a:t>
            </a:r>
            <a:endParaRPr sz="1000">
              <a:latin typeface="Arial"/>
              <a:cs typeface="Arial"/>
            </a:endParaRPr>
          </a:p>
          <a:p>
            <a:pPr marL="101092" marR="470620" indent="-88391">
              <a:lnSpc>
                <a:spcPts val="1149"/>
              </a:lnSpc>
              <a:spcBef>
                <a:spcPts val="537"/>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Arrodíllese al lado de la víctima y asegúrese de que las piernas están </a:t>
            </a:r>
            <a:endParaRPr sz="1000">
              <a:latin typeface="Arial"/>
              <a:cs typeface="Arial"/>
            </a:endParaRPr>
          </a:p>
          <a:p>
            <a:pPr marL="101092" marR="470620">
              <a:lnSpc>
                <a:spcPts val="1149"/>
              </a:lnSpc>
              <a:spcBef>
                <a:spcPts val="265"/>
              </a:spcBef>
              <a:spcAft>
                <a:spcPts val="300"/>
              </a:spcAft>
            </a:pPr>
            <a:r>
              <a:rPr sz="1200" spc="-11" dirty="0" smtClean="0">
                <a:solidFill>
                  <a:srgbClr val="262C32"/>
                </a:solidFill>
                <a:latin typeface="Aptos"/>
                <a:cs typeface="Arial"/>
              </a:rPr>
              <a:t>alineadas.</a:t>
            </a:r>
            <a:endParaRPr sz="1000">
              <a:latin typeface="Arial"/>
              <a:cs typeface="Arial"/>
            </a:endParaRPr>
          </a:p>
          <a:p>
            <a:pPr marL="104140" marR="343887" indent="-91439">
              <a:lnSpc>
                <a:spcPts val="1149"/>
              </a:lnSpc>
              <a:spcBef>
                <a:spcPts val="535"/>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Coloque el brazo más cercano a usted formando un ángulo recto con el </a:t>
            </a:r>
            <a:endParaRPr sz="1000">
              <a:latin typeface="Arial"/>
              <a:cs typeface="Arial"/>
            </a:endParaRPr>
          </a:p>
          <a:p>
            <a:pPr marL="104140" marR="343887">
              <a:lnSpc>
                <a:spcPts val="1149"/>
              </a:lnSpc>
              <a:spcBef>
                <a:spcPts val="242"/>
              </a:spcBef>
              <a:spcAft>
                <a:spcPts val="300"/>
              </a:spcAft>
            </a:pPr>
            <a:r>
              <a:rPr sz="1200" spc="-2" dirty="0" smtClean="0">
                <a:solidFill>
                  <a:srgbClr val="262C32"/>
                </a:solidFill>
                <a:latin typeface="Aptos"/>
                <a:cs typeface="Arial"/>
              </a:rPr>
              <a:t>cuerpo</a:t>
            </a:r>
            <a:r>
              <a:rPr sz="1200" spc="-2" dirty="0" smtClean="0">
                <a:solidFill>
                  <a:srgbClr val="262C32"/>
                </a:solidFill>
                <a:latin typeface="Aptos"/>
                <a:cs typeface="Arial"/>
              </a:rPr>
              <a:t>, </a:t>
            </a:r>
            <a:r>
              <a:rPr sz="1200" spc="-2" dirty="0" smtClean="0">
                <a:solidFill>
                  <a:srgbClr val="262C32"/>
                </a:solidFill>
                <a:latin typeface="Aptos"/>
                <a:cs typeface="Arial"/>
              </a:rPr>
              <a:t>con el codo flexionado y la palma de la mano hacia arriba</a:t>
            </a:r>
            <a:r>
              <a:rPr sz="1200" spc="-2" dirty="0" smtClean="0">
                <a:solidFill>
                  <a:srgbClr val="262C32"/>
                </a:solidFill>
                <a:latin typeface="Aptos"/>
                <a:cs typeface="Arial"/>
              </a:rPr>
              <a:t>.</a:t>
            </a:r>
            <a:endParaRPr sz="1000">
              <a:latin typeface="Arial"/>
              <a:cs typeface="Arial"/>
            </a:endParaRPr>
          </a:p>
          <a:p>
            <a:pPr marL="104140" marR="238231" indent="-91439">
              <a:lnSpc>
                <a:spcPts val="1149"/>
              </a:lnSpc>
              <a:spcBef>
                <a:spcPts val="537"/>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Pase el otro brazo por encima del pecho y mantenga el dorso de la mano </a:t>
            </a:r>
            <a:endParaRPr sz="1000">
              <a:latin typeface="Arial"/>
              <a:cs typeface="Arial"/>
            </a:endParaRPr>
          </a:p>
          <a:p>
            <a:pPr marL="104140" marR="238231">
              <a:lnSpc>
                <a:spcPts val="1149"/>
              </a:lnSpc>
              <a:spcBef>
                <a:spcPts val="242"/>
              </a:spcBef>
              <a:spcAft>
                <a:spcPts val="300"/>
              </a:spcAft>
            </a:pPr>
            <a:r>
              <a:rPr sz="1200" spc="-6" dirty="0" smtClean="0">
                <a:solidFill>
                  <a:srgbClr val="262C32"/>
                </a:solidFill>
                <a:latin typeface="Aptos"/>
                <a:cs typeface="Arial"/>
              </a:rPr>
              <a:t>contra la mejilla que está más cercana</a:t>
            </a:r>
            <a:r>
              <a:rPr sz="1200" spc="-6" dirty="0" smtClean="0">
                <a:solidFill>
                  <a:srgbClr val="262C32"/>
                </a:solidFill>
                <a:latin typeface="Aptos"/>
                <a:cs typeface="Arial"/>
              </a:rPr>
              <a:t>;  </a:t>
            </a:r>
            <a:r>
              <a:rPr sz="1200" spc="-6" dirty="0" smtClean="0">
                <a:solidFill>
                  <a:srgbClr val="262C32"/>
                </a:solidFill>
                <a:latin typeface="Aptos"/>
                <a:cs typeface="Arial"/>
              </a:rPr>
              <a:t>manténgala en esta posición.</a:t>
            </a:r>
            <a:endParaRPr sz="1000">
              <a:latin typeface="Arial"/>
              <a:cs typeface="Arial"/>
            </a:endParaRPr>
          </a:p>
          <a:p>
            <a:pPr marL="107187" marR="595329" indent="-94487">
              <a:lnSpc>
                <a:spcPts val="1149"/>
              </a:lnSpc>
              <a:spcBef>
                <a:spcPts val="537"/>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Con la otra mano</a:t>
            </a:r>
            <a:r>
              <a:rPr sz="1200" spc="-1" dirty="0" smtClean="0">
                <a:solidFill>
                  <a:srgbClr val="262C32"/>
                </a:solidFill>
                <a:latin typeface="Aptos"/>
                <a:cs typeface="Arial"/>
              </a:rPr>
              <a:t>, </a:t>
            </a:r>
            <a:r>
              <a:rPr sz="1200" spc="-1" dirty="0" smtClean="0">
                <a:solidFill>
                  <a:srgbClr val="262C32"/>
                </a:solidFill>
                <a:latin typeface="Aptos"/>
                <a:cs typeface="Arial"/>
              </a:rPr>
              <a:t>coja la rodilla de la pierna más lejana y levántela </a:t>
            </a:r>
            <a:endParaRPr sz="1000">
              <a:latin typeface="Arial"/>
              <a:cs typeface="Arial"/>
            </a:endParaRPr>
          </a:p>
          <a:p>
            <a:pPr marL="107187" marR="595329">
              <a:lnSpc>
                <a:spcPts val="1149"/>
              </a:lnSpc>
              <a:spcBef>
                <a:spcPts val="265"/>
              </a:spcBef>
              <a:spcAft>
                <a:spcPts val="300"/>
              </a:spcAft>
            </a:pPr>
            <a:r>
              <a:rPr sz="1200" spc="-4" dirty="0" smtClean="0">
                <a:solidFill>
                  <a:srgbClr val="262C32"/>
                </a:solidFill>
                <a:latin typeface="Aptos"/>
                <a:cs typeface="Arial"/>
              </a:rPr>
              <a:t>manteniendo el contacto del pie con el suelo.</a:t>
            </a:r>
            <a:endParaRPr sz="1000">
              <a:latin typeface="Arial"/>
              <a:cs typeface="Arial"/>
            </a:endParaRPr>
          </a:p>
          <a:p>
            <a:pPr marL="104140" marR="199089" indent="-91440">
              <a:lnSpc>
                <a:spcPts val="1149"/>
              </a:lnSpc>
              <a:spcBef>
                <a:spcPts val="535"/>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Manteniendo la mano presionada sobre la mejilla, tire con la otra mano de </a:t>
            </a:r>
            <a:endParaRPr sz="1000">
              <a:latin typeface="Arial"/>
              <a:cs typeface="Arial"/>
            </a:endParaRPr>
          </a:p>
          <a:p>
            <a:pPr marL="104140" marR="199089">
              <a:lnSpc>
                <a:spcPts val="1149"/>
              </a:lnSpc>
              <a:spcBef>
                <a:spcPts val="242"/>
              </a:spcBef>
              <a:spcAft>
                <a:spcPts val="300"/>
              </a:spcAft>
            </a:pPr>
            <a:r>
              <a:rPr sz="1200" spc="0" dirty="0" smtClean="0">
                <a:solidFill>
                  <a:srgbClr val="262C32"/>
                </a:solidFill>
                <a:latin typeface="Aptos"/>
                <a:cs typeface="Arial"/>
              </a:rPr>
              <a:t>la pierna más alejada para hacer girar a la víctima hacia usted sobre su </a:t>
            </a:r>
            <a:endParaRPr sz="1000">
              <a:latin typeface="Arial"/>
              <a:cs typeface="Arial"/>
            </a:endParaRPr>
          </a:p>
          <a:p>
            <a:pPr marL="104140" marR="199089">
              <a:lnSpc>
                <a:spcPts val="1149"/>
              </a:lnSpc>
              <a:spcBef>
                <a:spcPts val="242"/>
              </a:spcBef>
              <a:spcAft>
                <a:spcPts val="300"/>
              </a:spcAft>
            </a:pPr>
            <a:r>
              <a:rPr sz="1200" spc="-10" dirty="0" smtClean="0">
                <a:solidFill>
                  <a:srgbClr val="262C32"/>
                </a:solidFill>
                <a:latin typeface="Aptos"/>
                <a:cs typeface="Arial"/>
              </a:rPr>
              <a:t>costado</a:t>
            </a:r>
            <a:endParaRPr sz="1000">
              <a:latin typeface="Arial"/>
              <a:cs typeface="Arial"/>
            </a:endParaRPr>
          </a:p>
          <a:p>
            <a:pPr marL="107188" marR="280903" indent="-94488">
              <a:lnSpc>
                <a:spcPts val="1390"/>
              </a:lnSpc>
              <a:spcBef>
                <a:spcPts val="457"/>
              </a:spcBef>
              <a:spcAft>
                <a:spcPts val="300"/>
              </a:spcAft>
            </a:pPr>
            <a:r>
              <a:rPr sz="1200" spc="-76" dirty="0" smtClean="0">
                <a:solidFill>
                  <a:srgbClr val="262C32"/>
                </a:solidFill>
                <a:latin typeface="Aptos"/>
                <a:cs typeface="Arial"/>
              </a:rPr>
              <a:t>•</a:t>
            </a:r>
            <a:r>
              <a:rPr sz="1200" spc="0" dirty="0" smtClean="0">
                <a:solidFill>
                  <a:srgbClr val="262C32"/>
                </a:solidFill>
                <a:latin typeface="Aptos"/>
                <a:cs typeface="Arial"/>
              </a:rPr>
              <a:t> </a:t>
            </a:r>
            <a:r>
              <a:rPr sz="1200" spc="-75" dirty="0" smtClean="0">
                <a:solidFill>
                  <a:srgbClr val="262C32"/>
                </a:solidFill>
                <a:latin typeface="Aptos"/>
                <a:cs typeface="Arial"/>
              </a:rPr>
              <a:t>A</a:t>
            </a:r>
            <a:r>
              <a:rPr sz="1200" spc="-9" dirty="0" smtClean="0">
                <a:solidFill>
                  <a:srgbClr val="262C32"/>
                </a:solidFill>
                <a:latin typeface="Aptos"/>
                <a:cs typeface="Arial"/>
              </a:rPr>
              <a:t>j</a:t>
            </a:r>
            <a:r>
              <a:rPr sz="1200" spc="-19" dirty="0" smtClean="0">
                <a:solidFill>
                  <a:srgbClr val="262C32"/>
                </a:solidFill>
                <a:latin typeface="Aptos"/>
                <a:cs typeface="Arial"/>
              </a:rPr>
              <a:t>us</a:t>
            </a:r>
            <a:r>
              <a:rPr sz="1200" spc="-9" dirty="0" smtClean="0">
                <a:solidFill>
                  <a:srgbClr val="262C32"/>
                </a:solidFill>
                <a:latin typeface="Aptos"/>
                <a:cs typeface="Arial"/>
              </a:rPr>
              <a:t>t</a:t>
            </a:r>
            <a:r>
              <a:rPr sz="1200" spc="0" dirty="0" smtClean="0">
                <a:solidFill>
                  <a:srgbClr val="262C32"/>
                </a:solidFill>
                <a:latin typeface="Aptos"/>
                <a:cs typeface="Arial"/>
              </a:rPr>
              <a:t>e</a:t>
            </a:r>
            <a:r>
              <a:rPr sz="1200" spc="178"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89" dirty="0" smtClean="0">
                <a:solidFill>
                  <a:srgbClr val="262C32"/>
                </a:solidFill>
                <a:latin typeface="Aptos"/>
                <a:cs typeface="Arial"/>
              </a:rPr>
              <a:t> </a:t>
            </a:r>
            <a:r>
              <a:rPr sz="1200" spc="-19" dirty="0" smtClean="0">
                <a:solidFill>
                  <a:srgbClr val="262C32"/>
                </a:solidFill>
                <a:latin typeface="Aptos"/>
                <a:cs typeface="Arial"/>
              </a:rPr>
              <a:t>p</a:t>
            </a:r>
            <a:r>
              <a:rPr sz="1200" spc="-9" dirty="0" smtClean="0">
                <a:solidFill>
                  <a:srgbClr val="262C32"/>
                </a:solidFill>
                <a:latin typeface="Aptos"/>
                <a:cs typeface="Arial"/>
              </a:rPr>
              <a:t>i</a:t>
            </a:r>
            <a:r>
              <a:rPr sz="1200" spc="-19" dirty="0" smtClean="0">
                <a:solidFill>
                  <a:srgbClr val="262C32"/>
                </a:solidFill>
                <a:latin typeface="Aptos"/>
                <a:cs typeface="Arial"/>
              </a:rPr>
              <a:t>e</a:t>
            </a:r>
            <a:r>
              <a:rPr sz="1200" spc="0" dirty="0" smtClean="0">
                <a:solidFill>
                  <a:srgbClr val="262C32"/>
                </a:solidFill>
                <a:latin typeface="Aptos"/>
                <a:cs typeface="Arial"/>
              </a:rPr>
              <a:t>r</a:t>
            </a:r>
            <a:r>
              <a:rPr sz="1200" spc="-34" dirty="0" smtClean="0">
                <a:solidFill>
                  <a:srgbClr val="262C32"/>
                </a:solidFill>
                <a:latin typeface="Aptos"/>
                <a:cs typeface="Arial"/>
              </a:rPr>
              <a:t>n</a:t>
            </a:r>
            <a:r>
              <a:rPr sz="1200" spc="0" dirty="0" smtClean="0">
                <a:solidFill>
                  <a:srgbClr val="262C32"/>
                </a:solidFill>
                <a:latin typeface="Aptos"/>
                <a:cs typeface="Arial"/>
              </a:rPr>
              <a:t>a</a:t>
            </a:r>
            <a:r>
              <a:rPr sz="1200" spc="45" dirty="0" smtClean="0">
                <a:solidFill>
                  <a:srgbClr val="262C32"/>
                </a:solidFill>
                <a:latin typeface="Aptos"/>
                <a:cs typeface="Arial"/>
              </a:rPr>
              <a:t> </a:t>
            </a:r>
            <a:r>
              <a:rPr sz="1200" spc="-19" dirty="0" smtClean="0">
                <a:solidFill>
                  <a:srgbClr val="262C32"/>
                </a:solidFill>
                <a:latin typeface="Aptos"/>
                <a:cs typeface="Arial"/>
              </a:rPr>
              <a:t>s</a:t>
            </a:r>
            <a:r>
              <a:rPr sz="1200" spc="-26" dirty="0" smtClean="0">
                <a:solidFill>
                  <a:srgbClr val="262C32"/>
                </a:solidFill>
                <a:latin typeface="Aptos"/>
                <a:cs typeface="Arial"/>
              </a:rPr>
              <a:t>u</a:t>
            </a:r>
            <a:r>
              <a:rPr sz="1200" spc="18" dirty="0" smtClean="0">
                <a:solidFill>
                  <a:srgbClr val="262C32"/>
                </a:solidFill>
                <a:latin typeface="Aptos"/>
                <a:cs typeface="Arial"/>
              </a:rPr>
              <a:t>p</a:t>
            </a:r>
            <a:r>
              <a:rPr sz="1200" spc="-3" dirty="0" smtClean="0">
                <a:solidFill>
                  <a:srgbClr val="262C32"/>
                </a:solidFill>
                <a:latin typeface="Aptos"/>
                <a:cs typeface="Arial"/>
              </a:rPr>
              <a:t>e</a:t>
            </a:r>
            <a:r>
              <a:rPr sz="1200" spc="24" dirty="0" smtClean="0">
                <a:solidFill>
                  <a:srgbClr val="262C32"/>
                </a:solidFill>
                <a:latin typeface="Aptos"/>
                <a:cs typeface="Arial"/>
              </a:rPr>
              <a:t>r</a:t>
            </a:r>
            <a:r>
              <a:rPr sz="1200" spc="-53" dirty="0" smtClean="0">
                <a:solidFill>
                  <a:srgbClr val="262C32"/>
                </a:solidFill>
                <a:latin typeface="Aptos"/>
                <a:cs typeface="Arial"/>
              </a:rPr>
              <a:t>i</a:t>
            </a:r>
            <a:r>
              <a:rPr sz="1200" spc="40" dirty="0" smtClean="0">
                <a:solidFill>
                  <a:srgbClr val="262C32"/>
                </a:solidFill>
                <a:latin typeface="Aptos"/>
                <a:cs typeface="Arial"/>
              </a:rPr>
              <a:t>o</a:t>
            </a:r>
            <a:r>
              <a:rPr sz="1200" spc="15" dirty="0" smtClean="0">
                <a:solidFill>
                  <a:srgbClr val="262C32"/>
                </a:solidFill>
                <a:latin typeface="Aptos"/>
                <a:cs typeface="Arial"/>
              </a:rPr>
              <a:t>r</a:t>
            </a:r>
            <a:r>
              <a:rPr sz="1200" spc="19"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a</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25" dirty="0" smtClean="0">
                <a:solidFill>
                  <a:srgbClr val="262C32"/>
                </a:solidFill>
                <a:latin typeface="Aptos"/>
                <a:cs typeface="Arial"/>
              </a:rPr>
              <a:t> </a:t>
            </a:r>
            <a:r>
              <a:rPr sz="1200" spc="-19" dirty="0" smtClean="0">
                <a:solidFill>
                  <a:srgbClr val="262C32"/>
                </a:solidFill>
                <a:latin typeface="Aptos"/>
                <a:cs typeface="Arial"/>
              </a:rPr>
              <a:t>qu</a:t>
            </a:r>
            <a:r>
              <a:rPr sz="1200" spc="0" dirty="0" smtClean="0">
                <a:solidFill>
                  <a:srgbClr val="262C32"/>
                </a:solidFill>
                <a:latin typeface="Aptos"/>
                <a:cs typeface="Arial"/>
              </a:rPr>
              <a:t>e</a:t>
            </a:r>
            <a:r>
              <a:rPr sz="1200" spc="62"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64" dirty="0" smtClean="0">
                <a:solidFill>
                  <a:srgbClr val="262C32"/>
                </a:solidFill>
                <a:latin typeface="Aptos"/>
                <a:cs typeface="Arial"/>
              </a:rPr>
              <a:t> </a:t>
            </a:r>
            <a:r>
              <a:rPr sz="1200" spc="-19" dirty="0" smtClean="0">
                <a:solidFill>
                  <a:srgbClr val="262C32"/>
                </a:solidFill>
                <a:latin typeface="Aptos"/>
                <a:cs typeface="Arial"/>
              </a:rPr>
              <a:t>c</a:t>
            </a:r>
            <a:r>
              <a:rPr sz="1200" spc="-14" dirty="0" smtClean="0">
                <a:solidFill>
                  <a:srgbClr val="262C32"/>
                </a:solidFill>
                <a:latin typeface="Aptos"/>
                <a:cs typeface="Arial"/>
              </a:rPr>
              <a:t>a</a:t>
            </a:r>
            <a:r>
              <a:rPr sz="1200" spc="-19" dirty="0" smtClean="0">
                <a:solidFill>
                  <a:srgbClr val="262C32"/>
                </a:solidFill>
                <a:latin typeface="Aptos"/>
                <a:cs typeface="Arial"/>
              </a:rPr>
              <a:t>de</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67" dirty="0" smtClean="0">
                <a:solidFill>
                  <a:srgbClr val="262C32"/>
                </a:solidFill>
                <a:latin typeface="Aptos"/>
                <a:cs typeface="Arial"/>
              </a:rPr>
              <a:t> </a:t>
            </a:r>
            <a:r>
              <a:rPr sz="1200" spc="0" dirty="0" smtClean="0">
                <a:solidFill>
                  <a:srgbClr val="262C32"/>
                </a:solidFill>
                <a:latin typeface="Aptos"/>
                <a:cs typeface="Arial"/>
              </a:rPr>
              <a:t>y</a:t>
            </a:r>
            <a:r>
              <a:rPr sz="1200" spc="39"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89" dirty="0" smtClean="0">
                <a:solidFill>
                  <a:srgbClr val="262C32"/>
                </a:solidFill>
                <a:latin typeface="Aptos"/>
                <a:cs typeface="Arial"/>
              </a:rPr>
              <a:t> </a:t>
            </a:r>
            <a:r>
              <a:rPr sz="1200" spc="0" dirty="0" smtClean="0">
                <a:solidFill>
                  <a:srgbClr val="262C32"/>
                </a:solidFill>
                <a:latin typeface="Aptos"/>
                <a:cs typeface="Arial"/>
              </a:rPr>
              <a:t>r</a:t>
            </a:r>
            <a:r>
              <a:rPr sz="1200" spc="-29" dirty="0" smtClean="0">
                <a:solidFill>
                  <a:srgbClr val="262C32"/>
                </a:solidFill>
                <a:latin typeface="Aptos"/>
                <a:cs typeface="Arial"/>
              </a:rPr>
              <a:t>o</a:t>
            </a:r>
            <a:r>
              <a:rPr sz="1200" spc="-19" dirty="0" smtClean="0">
                <a:solidFill>
                  <a:srgbClr val="262C32"/>
                </a:solidFill>
                <a:latin typeface="Aptos"/>
                <a:cs typeface="Arial"/>
              </a:rPr>
              <a:t>d</a:t>
            </a:r>
            <a:r>
              <a:rPr sz="1200" spc="-9" dirty="0" smtClean="0">
                <a:solidFill>
                  <a:srgbClr val="262C32"/>
                </a:solidFill>
                <a:latin typeface="Aptos"/>
                <a:cs typeface="Arial"/>
              </a:rPr>
              <a:t>i</a:t>
            </a:r>
            <a:r>
              <a:rPr sz="1200" spc="0" dirty="0" smtClean="0">
                <a:solidFill>
                  <a:srgbClr val="262C32"/>
                </a:solidFill>
                <a:latin typeface="Aptos"/>
                <a:cs typeface="Arial"/>
              </a:rPr>
              <a:t>l</a:t>
            </a:r>
            <a:r>
              <a:rPr sz="1200" spc="-14" dirty="0" smtClean="0">
                <a:solidFill>
                  <a:srgbClr val="262C32"/>
                </a:solidFill>
                <a:latin typeface="Aptos"/>
                <a:cs typeface="Arial"/>
              </a:rPr>
              <a:t>l</a:t>
            </a:r>
            <a:r>
              <a:rPr sz="1200" spc="0" dirty="0" smtClean="0">
                <a:solidFill>
                  <a:srgbClr val="262C32"/>
                </a:solidFill>
                <a:latin typeface="Aptos"/>
                <a:cs typeface="Arial"/>
              </a:rPr>
              <a:t>a</a:t>
            </a:r>
            <a:r>
              <a:rPr sz="1200" spc="29" dirty="0" smtClean="0">
                <a:solidFill>
                  <a:srgbClr val="262C32"/>
                </a:solidFill>
                <a:latin typeface="Aptos"/>
                <a:cs typeface="Arial"/>
              </a:rPr>
              <a:t> </a:t>
            </a:r>
            <a:r>
              <a:rPr sz="1200" spc="0" dirty="0" smtClean="0">
                <a:solidFill>
                  <a:srgbClr val="262C32"/>
                </a:solidFill>
                <a:latin typeface="Aptos"/>
                <a:cs typeface="Arial"/>
              </a:rPr>
              <a:t>f</a:t>
            </a:r>
            <a:r>
              <a:rPr sz="1200" spc="-34" dirty="0" smtClean="0">
                <a:solidFill>
                  <a:srgbClr val="262C32"/>
                </a:solidFill>
                <a:latin typeface="Aptos"/>
                <a:cs typeface="Arial"/>
              </a:rPr>
              <a:t>o</a:t>
            </a:r>
            <a:r>
              <a:rPr sz="1200" spc="-14" dirty="0" smtClean="0">
                <a:solidFill>
                  <a:srgbClr val="262C32"/>
                </a:solidFill>
                <a:latin typeface="Aptos"/>
                <a:cs typeface="Arial"/>
              </a:rPr>
              <a:t>r</a:t>
            </a:r>
            <a:r>
              <a:rPr sz="1200" spc="-34" dirty="0" smtClean="0">
                <a:solidFill>
                  <a:srgbClr val="262C32"/>
                </a:solidFill>
                <a:latin typeface="Aptos"/>
                <a:cs typeface="Arial"/>
              </a:rPr>
              <a:t>m</a:t>
            </a:r>
            <a:r>
              <a:rPr sz="1200" spc="-19" dirty="0" smtClean="0">
                <a:solidFill>
                  <a:srgbClr val="262C32"/>
                </a:solidFill>
                <a:latin typeface="Aptos"/>
                <a:cs typeface="Arial"/>
              </a:rPr>
              <a:t>e</a:t>
            </a:r>
            <a:r>
              <a:rPr sz="1200" spc="0" dirty="0" smtClean="0">
                <a:solidFill>
                  <a:srgbClr val="262C32"/>
                </a:solidFill>
                <a:latin typeface="Aptos"/>
                <a:cs typeface="Arial"/>
              </a:rPr>
              <a:t>n</a:t>
            </a:r>
            <a:r>
              <a:rPr sz="1200" spc="142" dirty="0" smtClean="0">
                <a:solidFill>
                  <a:srgbClr val="262C32"/>
                </a:solidFill>
                <a:latin typeface="Aptos"/>
                <a:cs typeface="Arial"/>
              </a:rPr>
              <a:t> </a:t>
            </a:r>
            <a:r>
              <a:rPr sz="1200" spc="-14" dirty="0" smtClean="0">
                <a:solidFill>
                  <a:srgbClr val="262C32"/>
                </a:solidFill>
                <a:latin typeface="Aptos"/>
                <a:cs typeface="Arial"/>
              </a:rPr>
              <a:t>u</a:t>
            </a:r>
            <a:r>
              <a:rPr sz="1200" spc="0" dirty="0" smtClean="0">
                <a:solidFill>
                  <a:srgbClr val="262C32"/>
                </a:solidFill>
                <a:latin typeface="Aptos"/>
                <a:cs typeface="Arial"/>
              </a:rPr>
              <a:t>n</a:t>
            </a:r>
            <a:r>
              <a:rPr sz="1200" spc="-4" dirty="0" smtClean="0">
                <a:solidFill>
                  <a:srgbClr val="262C32"/>
                </a:solidFill>
                <a:latin typeface="Aptos"/>
                <a:cs typeface="Arial"/>
              </a:rPr>
              <a:t> </a:t>
            </a:r>
            <a:r>
              <a:rPr sz="1200" spc="-53" dirty="0" smtClean="0">
                <a:solidFill>
                  <a:srgbClr val="262C32"/>
                </a:solidFill>
                <a:latin typeface="Aptos"/>
                <a:cs typeface="Arial"/>
              </a:rPr>
              <a:t>á</a:t>
            </a:r>
            <a:r>
              <a:rPr sz="1200" spc="-3" dirty="0" smtClean="0">
                <a:solidFill>
                  <a:srgbClr val="262C32"/>
                </a:solidFill>
                <a:latin typeface="Aptos"/>
                <a:cs typeface="Arial"/>
              </a:rPr>
              <a:t>n</a:t>
            </a:r>
            <a:r>
              <a:rPr sz="1200" spc="18" dirty="0" smtClean="0">
                <a:solidFill>
                  <a:srgbClr val="262C32"/>
                </a:solidFill>
                <a:latin typeface="Aptos"/>
                <a:cs typeface="Arial"/>
              </a:rPr>
              <a:t>g</a:t>
            </a:r>
            <a:r>
              <a:rPr sz="1200" spc="-3" dirty="0" smtClean="0">
                <a:solidFill>
                  <a:srgbClr val="262C32"/>
                </a:solidFill>
                <a:latin typeface="Aptos"/>
                <a:cs typeface="Arial"/>
              </a:rPr>
              <a:t>u</a:t>
            </a:r>
            <a:r>
              <a:rPr sz="1200" spc="-32" dirty="0" smtClean="0">
                <a:solidFill>
                  <a:srgbClr val="262C32"/>
                </a:solidFill>
                <a:latin typeface="Aptos"/>
                <a:cs typeface="Arial"/>
              </a:rPr>
              <a:t>l</a:t>
            </a:r>
            <a:r>
              <a:rPr sz="1200" spc="15" dirty="0" smtClean="0">
                <a:solidFill>
                  <a:srgbClr val="262C32"/>
                </a:solidFill>
                <a:latin typeface="Aptos"/>
                <a:cs typeface="Arial"/>
              </a:rPr>
              <a:t>o</a:t>
            </a:r>
            <a:r>
              <a:rPr sz="1200" spc="7" dirty="0" smtClean="0">
                <a:solidFill>
                  <a:srgbClr val="262C32"/>
                </a:solidFill>
                <a:latin typeface="Aptos"/>
                <a:cs typeface="Arial"/>
              </a:rPr>
              <a:t> </a:t>
            </a:r>
            <a:r>
              <a:rPr sz="1200" spc="-69" dirty="0" smtClean="0">
                <a:solidFill>
                  <a:srgbClr val="262C32"/>
                </a:solidFill>
                <a:latin typeface="Aptos"/>
                <a:cs typeface="Arial"/>
              </a:rPr>
              <a:t>r</a:t>
            </a:r>
            <a:r>
              <a:rPr sz="1200" spc="-3" dirty="0" smtClean="0">
                <a:solidFill>
                  <a:srgbClr val="262C32"/>
                </a:solidFill>
                <a:latin typeface="Aptos"/>
                <a:cs typeface="Arial"/>
              </a:rPr>
              <a:t>e</a:t>
            </a:r>
            <a:r>
              <a:rPr sz="1200" spc="-19" dirty="0" smtClean="0">
                <a:solidFill>
                  <a:srgbClr val="262C32"/>
                </a:solidFill>
                <a:latin typeface="Aptos"/>
                <a:cs typeface="Arial"/>
              </a:rPr>
              <a:t>c</a:t>
            </a:r>
            <a:r>
              <a:rPr sz="1200" spc="37" dirty="0" smtClean="0">
                <a:solidFill>
                  <a:srgbClr val="262C32"/>
                </a:solidFill>
                <a:latin typeface="Aptos"/>
                <a:cs typeface="Arial"/>
              </a:rPr>
              <a:t>t</a:t>
            </a:r>
            <a:r>
              <a:rPr sz="1200" spc="-3" dirty="0" smtClean="0">
                <a:solidFill>
                  <a:srgbClr val="262C32"/>
                </a:solidFill>
                <a:latin typeface="Aptos"/>
                <a:cs typeface="Arial"/>
              </a:rPr>
              <a:t>o</a:t>
            </a:r>
            <a:r>
              <a:rPr sz="1200" spc="-102"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5373115" y="7421015"/>
            <a:ext cx="1" cy="1"/>
          </a:xfrm>
          <a:prstGeom prst="rect">
            <a:avLst/>
          </a:prstGeom>
        </p:spPr>
        <p:txBody>
          <a:bodyPr wrap="square" lIns="0" tIns="2540" rIns="0" bIns="0" rtlCol="0">
            <a:noAutofit/>
          </a:bodyPr>
          <a:lstStyle/>
          <a:p>
            <a:pPr marL="12700">
              <a:lnSpc>
                <a:spcPct val="95825"/>
              </a:lnSpc>
            </a:pPr>
            <a:r>
              <a:rPr sz="600" spc="-75" dirty="0" smtClean="0">
                <a:solidFill>
                  <a:srgbClr val="231F21"/>
                </a:solidFill>
                <a:latin typeface="Times New Roman"/>
                <a:cs typeface="Times New Roman"/>
              </a:rPr>
              <a:t>33</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2083609" y="1353526"/>
            <a:ext cx="7347889" cy="1149096"/>
          </a:xfrm>
          <a:prstGeom prst="rect">
            <a:avLst/>
          </a:prstGeom>
        </p:spPr>
        <p:txBody>
          <a:bodyPr wrap="square" lIns="0" tIns="7111" rIns="0" bIns="0" rtlCol="0">
            <a:noAutofit/>
          </a:bodyPr>
          <a:lstStyle/>
          <a:p>
            <a:pPr marL="12700">
              <a:lnSpc>
                <a:spcPts val="1120"/>
              </a:lnSpc>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Recoloque la cabeza hacia atrás para garantizar la apertura de la vía aérea</a:t>
            </a:r>
            <a:r>
              <a:rPr sz="1200" spc="-1" dirty="0" smtClean="0">
                <a:solidFill>
                  <a:srgbClr val="262C32"/>
                </a:solidFill>
                <a:latin typeface="Aptos"/>
                <a:cs typeface="Arial"/>
              </a:rPr>
              <a:t>,</a:t>
            </a:r>
            <a:endParaRPr sz="1000">
              <a:latin typeface="Arial"/>
              <a:cs typeface="Arial"/>
            </a:endParaRPr>
          </a:p>
          <a:p>
            <a:pPr marL="104140" marR="19050">
              <a:lnSpc>
                <a:spcPct val="95825"/>
              </a:lnSpc>
              <a:spcBef>
                <a:spcPts val="209"/>
              </a:spcBef>
              <a:spcAft>
                <a:spcPts val="300"/>
              </a:spcAft>
            </a:pPr>
            <a:r>
              <a:rPr sz="1200" spc="-8" dirty="0" smtClean="0">
                <a:solidFill>
                  <a:srgbClr val="262C32"/>
                </a:solidFill>
                <a:latin typeface="Aptos"/>
                <a:cs typeface="Arial"/>
              </a:rPr>
              <a:t>si es necesario</a:t>
            </a:r>
            <a:r>
              <a:rPr sz="1200" spc="-8" dirty="0" smtClean="0">
                <a:solidFill>
                  <a:srgbClr val="262C32"/>
                </a:solidFill>
                <a:latin typeface="Aptos"/>
                <a:cs typeface="Arial"/>
              </a:rPr>
              <a:t>.</a:t>
            </a:r>
            <a:endParaRPr sz="1000">
              <a:latin typeface="Arial"/>
              <a:cs typeface="Arial"/>
            </a:endParaRPr>
          </a:p>
          <a:p>
            <a:pPr marL="104139" marR="69605" indent="-91439">
              <a:lnSpc>
                <a:spcPts val="1149"/>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Recoloque la mano bajo la mejilla</a:t>
            </a:r>
            <a:r>
              <a:rPr sz="1200" spc="-4" dirty="0" smtClean="0">
                <a:solidFill>
                  <a:srgbClr val="262C32"/>
                </a:solidFill>
                <a:latin typeface="Aptos"/>
                <a:cs typeface="Arial"/>
              </a:rPr>
              <a:t>, </a:t>
            </a:r>
            <a:r>
              <a:rPr sz="1200" spc="-4" dirty="0" smtClean="0">
                <a:solidFill>
                  <a:srgbClr val="262C32"/>
                </a:solidFill>
                <a:latin typeface="Aptos"/>
                <a:cs typeface="Arial"/>
              </a:rPr>
              <a:t>si es necesario</a:t>
            </a:r>
            <a:r>
              <a:rPr sz="1200" spc="-4" dirty="0" smtClean="0">
                <a:solidFill>
                  <a:srgbClr val="262C32"/>
                </a:solidFill>
                <a:latin typeface="Aptos"/>
                <a:cs typeface="Arial"/>
              </a:rPr>
              <a:t>,  </a:t>
            </a:r>
            <a:r>
              <a:rPr sz="1200" spc="-4" dirty="0" smtClean="0">
                <a:solidFill>
                  <a:srgbClr val="262C32"/>
                </a:solidFill>
                <a:latin typeface="Aptos"/>
                <a:cs typeface="Arial"/>
              </a:rPr>
              <a:t>para mantener sujeta la </a:t>
            </a:r>
            <a:endParaRPr sz="1000">
              <a:latin typeface="Arial"/>
              <a:cs typeface="Arial"/>
            </a:endParaRPr>
          </a:p>
          <a:p>
            <a:pPr marL="104139" marR="69605">
              <a:lnSpc>
                <a:spcPts val="1149"/>
              </a:lnSpc>
              <a:spcBef>
                <a:spcPts val="242"/>
              </a:spcBef>
              <a:spcAft>
                <a:spcPts val="300"/>
              </a:spcAft>
            </a:pPr>
            <a:r>
              <a:rPr sz="1200" spc="-19" dirty="0" smtClean="0">
                <a:solidFill>
                  <a:srgbClr val="262C32"/>
                </a:solidFill>
                <a:latin typeface="Aptos"/>
                <a:cs typeface="Arial"/>
              </a:rPr>
              <a:t>cabeza.</a:t>
            </a:r>
            <a:endParaRPr sz="1000">
              <a:latin typeface="Arial"/>
              <a:cs typeface="Arial"/>
            </a:endParaRPr>
          </a:p>
          <a:p>
            <a:pPr marL="12700" marR="19050">
              <a:lnSpc>
                <a:spcPct val="95825"/>
              </a:lnSpc>
              <a:spcBef>
                <a:spcPts val="537"/>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Compruebe la respiración con regularidad</a:t>
            </a:r>
            <a:r>
              <a:rPr sz="1200" spc="-3" dirty="0" smtClean="0">
                <a:solidFill>
                  <a:srgbClr val="262C32"/>
                </a:solidFill>
                <a:latin typeface="Aptos"/>
                <a:cs typeface="Arial"/>
              </a:rPr>
              <a:t>.</a:t>
            </a:r>
            <a:endParaRPr sz="1000">
              <a:latin typeface="Arial"/>
              <a:cs typeface="Arial"/>
            </a:endParaRPr>
          </a:p>
          <a:p>
            <a:pPr marL="12700" marR="19050">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Abrigue a la víctima para evitar pérdida de calor corporal.</a:t>
            </a:r>
            <a:endParaRPr sz="1000">
              <a:latin typeface="Arial"/>
              <a:cs typeface="Arial"/>
            </a:endParaRPr>
          </a:p>
        </p:txBody>
      </p:sp>
      <p:sp>
        <p:nvSpPr>
          <p:cNvPr id="5" name="object 5"/>
          <p:cNvSpPr txBox="1"/>
          <p:nvPr/>
        </p:nvSpPr>
        <p:spPr>
          <a:xfrm>
            <a:off x="5938860" y="4856208"/>
            <a:ext cx="759453" cy="889000"/>
          </a:xfrm>
          <a:prstGeom prst="rect">
            <a:avLst/>
          </a:prstGeom>
        </p:spPr>
        <p:txBody>
          <a:bodyPr wrap="square" lIns="0" tIns="44450" rIns="0" bIns="0" rtlCol="0">
            <a:noAutofit/>
          </a:bodyPr>
          <a:lstStyle/>
          <a:p>
            <a:pPr marL="12700">
              <a:lnSpc>
                <a:spcPts val="7000"/>
              </a:lnSpc>
              <a:spcAft>
                <a:spcPts val="300"/>
              </a:spcAft>
            </a:pPr>
            <a:r>
              <a:rPr sz="2200" b="1" dirty="0" smtClean="0">
                <a:solidFill>
                  <a:srgbClr val="262C32"/>
                </a:solidFill>
                <a:latin typeface="Aptos"/>
                <a:cs typeface="Arial"/>
              </a:rPr>
              <a:t>r</a:t>
            </a:r>
            <a:endParaRPr sz="6800">
              <a:latin typeface="Arial"/>
              <a:cs typeface="Arial"/>
            </a:endParaRPr>
          </a:p>
        </p:txBody>
      </p:sp>
      <p:sp>
        <p:nvSpPr>
          <p:cNvPr id="4" name="object 4"/>
          <p:cNvSpPr txBox="1"/>
          <p:nvPr/>
        </p:nvSpPr>
        <p:spPr>
          <a:xfrm>
            <a:off x="6168339" y="5586412"/>
            <a:ext cx="165025" cy="267092"/>
          </a:xfrm>
          <a:prstGeom prst="rect">
            <a:avLst/>
          </a:prstGeom>
        </p:spPr>
        <p:txBody>
          <a:bodyPr wrap="square" lIns="0" tIns="12827" rIns="0" bIns="0" rtlCol="0">
            <a:noAutofit/>
          </a:bodyPr>
          <a:lstStyle/>
          <a:p>
            <a:pPr marL="12700">
              <a:lnSpc>
                <a:spcPts val="2020"/>
              </a:lnSpc>
              <a:spcAft>
                <a:spcPts val="300"/>
              </a:spcAft>
            </a:pPr>
            <a:r>
              <a:rPr sz="1456" i="1" spc="-222" dirty="0" smtClean="0">
                <a:solidFill>
                  <a:srgbClr val="262C32"/>
                </a:solidFill>
                <a:latin typeface="Aptos"/>
                <a:cs typeface="Arial"/>
              </a:rPr>
              <a:t>¡</a:t>
            </a:r>
            <a:r>
              <a:rPr sz="1792" spc="-222" dirty="0" smtClean="0">
                <a:solidFill>
                  <a:srgbClr val="262C32"/>
                </a:solidFill>
                <a:latin typeface="Aptos"/>
                <a:cs typeface="Arial"/>
              </a:rPr>
              <a:t>'</a:t>
            </a:r>
            <a:endParaRPr sz="1600">
              <a:latin typeface="Arial"/>
              <a:cs typeface="Arial"/>
            </a:endParaRPr>
          </a:p>
        </p:txBody>
      </p:sp>
      <p:sp>
        <p:nvSpPr>
          <p:cNvPr id="3" name="object 3"/>
          <p:cNvSpPr txBox="1"/>
          <p:nvPr/>
        </p:nvSpPr>
        <p:spPr>
          <a:xfrm>
            <a:off x="5964357" y="5663005"/>
            <a:ext cx="133600" cy="190500"/>
          </a:xfrm>
          <a:prstGeom prst="rect">
            <a:avLst/>
          </a:prstGeom>
        </p:spPr>
        <p:txBody>
          <a:bodyPr wrap="square" lIns="0" tIns="9080" rIns="0" bIns="0" rtlCol="0">
            <a:noAutofit/>
          </a:bodyPr>
          <a:lstStyle/>
          <a:p>
            <a:pPr marL="12700">
              <a:lnSpc>
                <a:spcPts val="1430"/>
              </a:lnSpc>
              <a:spcAft>
                <a:spcPts val="300"/>
              </a:spcAft>
            </a:pPr>
            <a:r>
              <a:rPr sz="1456" i="1" spc="-200" dirty="0" smtClean="0">
                <a:solidFill>
                  <a:srgbClr val="262C32"/>
                </a:solidFill>
                <a:latin typeface="Aptos"/>
                <a:cs typeface="Arial"/>
              </a:rPr>
              <a:t>-</a:t>
            </a:r>
            <a:endParaRPr sz="13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b="1" spc="-63" dirty="0" smtClean="0">
                <a:solidFill>
                  <a:srgbClr val="231F21"/>
                </a:solidFill>
                <a:latin typeface="Times New Roman"/>
                <a:cs typeface="Times New Roman"/>
              </a:rPr>
              <a:t>3</a:t>
            </a:r>
            <a:r>
              <a:rPr sz="600" b="1" spc="-63" dirty="0" smtClean="0">
                <a:solidFill>
                  <a:srgbClr val="363334"/>
                </a:solidFill>
                <a:latin typeface="Times New Roman"/>
                <a:cs typeface="Times New Roman"/>
              </a:rPr>
              <a:t>4</a:t>
            </a:r>
            <a:endParaRPr sz="600">
              <a:latin typeface="Times New Roman"/>
              <a:cs typeface="Times New Roman"/>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spc="-14" dirty="0" smtClean="0" b="1">
                <a:solidFill>
                  <a:srgbClr val="1E374E"/>
                </a:solidFill>
                <a:latin typeface="Aptos"/>
                <a:cs typeface="Times New Roman"/>
              </a:rPr>
              <a:t>Primeros Auxilios  </a:t>
            </a:r>
            <a:r>
              <a:rPr sz="1100" spc="-14" dirty="0" smtClean="0" b="1">
                <a:solidFill>
                  <a:srgbClr val="1E374E"/>
                </a:solidFill>
                <a:latin typeface="Aptos"/>
                <a:cs typeface="Times New Roman"/>
              </a:rPr>
              <a:t>Básicos</a:t>
            </a:r>
            <a:endParaRPr sz="700">
              <a:latin typeface="Times New Roman"/>
              <a:cs typeface="Times New Roman"/>
            </a:endParaRPr>
          </a:p>
        </p:txBody>
      </p:sp>
      <p:sp>
        <p:nvSpPr>
          <p:cNvPr id="2" name="object 2"/>
          <p:cNvSpPr txBox="1"/>
          <p:nvPr/>
        </p:nvSpPr>
        <p:spPr>
          <a:xfrm>
            <a:off x="5373116" y="7421015"/>
            <a:ext cx="1" cy="1"/>
          </a:xfrm>
          <a:prstGeom prst="rect">
            <a:avLst/>
          </a:prstGeom>
        </p:spPr>
        <p:txBody>
          <a:bodyPr wrap="square" lIns="0" tIns="2540" rIns="0" bIns="0" rtlCol="0">
            <a:noAutofit/>
          </a:bodyPr>
          <a:lstStyle/>
          <a:p>
            <a:pPr marL="12700">
              <a:lnSpc>
                <a:spcPct val="95825"/>
              </a:lnSpc>
            </a:pPr>
            <a:r>
              <a:rPr sz="600" spc="-75" dirty="0" smtClean="0">
                <a:solidFill>
                  <a:srgbClr val="262324"/>
                </a:solidFill>
                <a:latin typeface="Times New Roman"/>
                <a:cs typeface="Times New Roman"/>
              </a:rPr>
              <a:t>35</a:t>
            </a:r>
            <a:endParaRPr sz="600">
              <a:latin typeface="Times New Roman"/>
              <a:cs typeface="Times New Roman"/>
            </a:endParaRPr>
          </a:p>
        </p:txBody>
      </p:sp>
      <p:pic>
        <p:nvPicPr>
          <p:cNvPr id="5" name="Picture 4"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083609" y="1359085"/>
            <a:ext cx="4948444" cy="203200"/>
          </a:xfrm>
          <a:prstGeom prst="rect">
            <a:avLst/>
          </a:prstGeom>
        </p:spPr>
        <p:txBody>
          <a:bodyPr wrap="square" lIns="0" tIns="9715" rIns="0" bIns="0" rtlCol="0">
            <a:noAutofit/>
          </a:bodyPr>
          <a:lstStyle/>
          <a:p>
            <a:pPr marL="12700">
              <a:lnSpc>
                <a:spcPts val="1530"/>
              </a:lnSpc>
              <a:spcAft>
                <a:spcPts val="300"/>
              </a:spcAft>
            </a:pPr>
            <a:r>
              <a:rPr sz="1600" b="1" spc="-45" dirty="0" smtClean="0">
                <a:solidFill>
                  <a:srgbClr val="1E374E"/>
                </a:solidFill>
                <a:latin typeface="Aptos"/>
                <a:cs typeface="Times New Roman"/>
              </a:rPr>
              <a:t>Movilidad y manejo  urgente  de víctimas</a:t>
            </a:r>
            <a:endParaRPr sz="1400">
              <a:latin typeface="Times New Roman"/>
              <a:cs typeface="Times New Roman"/>
            </a:endParaRPr>
          </a:p>
        </p:txBody>
      </p:sp>
      <p:sp>
        <p:nvSpPr>
          <p:cNvPr id="4" name="object 4"/>
          <p:cNvSpPr txBox="1"/>
          <p:nvPr/>
        </p:nvSpPr>
        <p:spPr>
          <a:xfrm>
            <a:off x="2078509" y="1889974"/>
            <a:ext cx="7363589" cy="1612392"/>
          </a:xfrm>
          <a:prstGeom prst="rect">
            <a:avLst/>
          </a:prstGeom>
        </p:spPr>
        <p:txBody>
          <a:bodyPr wrap="square" lIns="0" tIns="7111" rIns="0" bIns="0" rtlCol="0">
            <a:noAutofit/>
          </a:bodyPr>
          <a:lstStyle/>
          <a:p>
            <a:pPr marL="18796" marR="9205">
              <a:lnSpc>
                <a:spcPts val="1120"/>
              </a:lnSpc>
              <a:spcAft>
                <a:spcPts val="300"/>
              </a:spcAft>
            </a:pPr>
            <a:r>
              <a:rPr sz="1200" b="1" spc="0" dirty="0" smtClean="0">
                <a:solidFill>
                  <a:srgbClr val="262C32"/>
                </a:solidFill>
                <a:latin typeface="Aptos"/>
                <a:cs typeface="Arial"/>
              </a:rPr>
              <a:t>Es norma general que no se debe mover a la víctima hasta la llegada de</a:t>
            </a:r>
            <a:endParaRPr sz="1000">
              <a:latin typeface="Arial"/>
              <a:cs typeface="Arial"/>
            </a:endParaRPr>
          </a:p>
          <a:p>
            <a:pPr marL="12700" indent="6096">
              <a:lnSpc>
                <a:spcPts val="1178"/>
              </a:lnSpc>
              <a:spcBef>
                <a:spcPts val="209"/>
              </a:spcBef>
              <a:spcAft>
                <a:spcPts val="300"/>
              </a:spcAft>
            </a:pPr>
            <a:r>
              <a:rPr sz="1200" b="1" spc="-4" dirty="0" smtClean="0">
                <a:solidFill>
                  <a:srgbClr val="262C32"/>
                </a:solidFill>
                <a:latin typeface="Aptos"/>
                <a:cs typeface="Arial"/>
              </a:rPr>
              <a:t>la ayuda.  </a:t>
            </a:r>
            <a:r>
              <a:rPr sz="1200" spc="-4" dirty="0" smtClean="0">
                <a:solidFill>
                  <a:srgbClr val="262C32"/>
                </a:solidFill>
                <a:latin typeface="Aptos"/>
                <a:cs typeface="Arial"/>
              </a:rPr>
              <a:t>Pero en situación de riesgo inminente</a:t>
            </a:r>
            <a:r>
              <a:rPr sz="1200" spc="-4" dirty="0" smtClean="0">
                <a:solidFill>
                  <a:srgbClr val="262C32"/>
                </a:solidFill>
                <a:latin typeface="Aptos"/>
                <a:cs typeface="Arial"/>
              </a:rPr>
              <a:t>, </a:t>
            </a:r>
            <a:r>
              <a:rPr sz="1200" spc="-4" dirty="0" smtClean="0">
                <a:solidFill>
                  <a:srgbClr val="262C32"/>
                </a:solidFill>
                <a:latin typeface="Aptos"/>
                <a:cs typeface="Arial"/>
              </a:rPr>
              <a:t>y cuando la víctima no esté </a:t>
            </a:r>
            <a:endParaRPr sz="1000">
              <a:latin typeface="Arial"/>
              <a:cs typeface="Arial"/>
            </a:endParaRPr>
          </a:p>
          <a:p>
            <a:pPr marL="12700">
              <a:lnSpc>
                <a:spcPts val="1149"/>
              </a:lnSpc>
              <a:spcBef>
                <a:spcPts val="253"/>
              </a:spcBef>
              <a:spcAft>
                <a:spcPts val="300"/>
              </a:spcAft>
            </a:pPr>
            <a:r>
              <a:rPr sz="1200" spc="0" dirty="0" smtClean="0">
                <a:solidFill>
                  <a:srgbClr val="262C32"/>
                </a:solidFill>
                <a:latin typeface="Aptos"/>
                <a:cs typeface="Arial"/>
              </a:rPr>
              <a:t>boca arriba o sobre un plano duro y rígido</a:t>
            </a:r>
            <a:r>
              <a:rPr sz="1200" spc="0" dirty="0" smtClean="0">
                <a:solidFill>
                  <a:srgbClr val="262C32"/>
                </a:solidFill>
                <a:latin typeface="Aptos"/>
                <a:cs typeface="Arial"/>
              </a:rPr>
              <a:t>, </a:t>
            </a:r>
            <a:r>
              <a:rPr sz="1200" spc="0" dirty="0" smtClean="0">
                <a:solidFill>
                  <a:srgbClr val="262C32"/>
                </a:solidFill>
                <a:latin typeface="Aptos"/>
                <a:cs typeface="Arial"/>
              </a:rPr>
              <a:t>tendremos que movilizarla sin </a:t>
            </a:r>
            <a:endParaRPr sz="1000">
              <a:latin typeface="Arial"/>
              <a:cs typeface="Arial"/>
            </a:endParaRPr>
          </a:p>
          <a:p>
            <a:pPr marL="12700">
              <a:lnSpc>
                <a:spcPts val="1149"/>
              </a:lnSpc>
              <a:spcBef>
                <a:spcPts val="247"/>
              </a:spcBef>
              <a:spcAft>
                <a:spcPts val="300"/>
              </a:spcAft>
            </a:pPr>
            <a:r>
              <a:rPr sz="1200" spc="-5" dirty="0" smtClean="0">
                <a:solidFill>
                  <a:srgbClr val="262C32"/>
                </a:solidFill>
                <a:latin typeface="Aptos"/>
                <a:cs typeface="Arial"/>
              </a:rPr>
              <a:t>esperar la llegada de la ayuda.  Por ejemplo girar a una víctima que no respire </a:t>
            </a:r>
            <a:endParaRPr sz="1000">
              <a:latin typeface="Arial"/>
              <a:cs typeface="Arial"/>
            </a:endParaRPr>
          </a:p>
          <a:p>
            <a:pPr marL="12700">
              <a:lnSpc>
                <a:spcPts val="1178"/>
              </a:lnSpc>
              <a:spcBef>
                <a:spcPts val="247"/>
              </a:spcBef>
              <a:spcAft>
                <a:spcPts val="300"/>
              </a:spcAft>
            </a:pPr>
            <a:r>
              <a:rPr sz="1200" spc="0" dirty="0" smtClean="0">
                <a:solidFill>
                  <a:srgbClr val="262C32"/>
                </a:solidFill>
                <a:latin typeface="Aptos"/>
                <a:cs typeface="Arial"/>
              </a:rPr>
              <a:t>y se encuentre boca abajo</a:t>
            </a:r>
            <a:r>
              <a:rPr sz="1200" spc="0" dirty="0" smtClean="0">
                <a:solidFill>
                  <a:srgbClr val="262C32"/>
                </a:solidFill>
                <a:latin typeface="Aptos"/>
                <a:cs typeface="Arial"/>
              </a:rPr>
              <a:t>. </a:t>
            </a:r>
            <a:r>
              <a:rPr sz="1200" b="1" spc="0" dirty="0" smtClean="0">
                <a:solidFill>
                  <a:srgbClr val="262C32"/>
                </a:solidFill>
                <a:latin typeface="Aptos"/>
                <a:cs typeface="Arial"/>
              </a:rPr>
              <a:t>Apartar a una víctima inconsciente o que no </a:t>
            </a:r>
            <a:endParaRPr sz="1000">
              <a:latin typeface="Arial"/>
              <a:cs typeface="Arial"/>
            </a:endParaRPr>
          </a:p>
          <a:p>
            <a:pPr marL="12700">
              <a:lnSpc>
                <a:spcPts val="1178"/>
              </a:lnSpc>
              <a:spcBef>
                <a:spcPts val="253"/>
              </a:spcBef>
              <a:spcAft>
                <a:spcPts val="300"/>
              </a:spcAft>
            </a:pPr>
            <a:r>
              <a:rPr sz="1200" b="1" spc="-3" dirty="0" smtClean="0">
                <a:solidFill>
                  <a:srgbClr val="262C32"/>
                </a:solidFill>
                <a:latin typeface="Aptos"/>
                <a:cs typeface="Arial"/>
              </a:rPr>
              <a:t>pueda desplazarse de un peligro inminente </a:t>
            </a:r>
            <a:r>
              <a:rPr sz="1200" spc="-3" dirty="0" smtClean="0">
                <a:solidFill>
                  <a:srgbClr val="262C32"/>
                </a:solidFill>
                <a:latin typeface="Aptos"/>
                <a:cs typeface="Arial"/>
              </a:rPr>
              <a:t>como puede ser incendio</a:t>
            </a:r>
            <a:r>
              <a:rPr sz="1200" spc="-3" dirty="0" smtClean="0">
                <a:solidFill>
                  <a:srgbClr val="262C32"/>
                </a:solidFill>
                <a:latin typeface="Aptos"/>
                <a:cs typeface="Arial"/>
              </a:rPr>
              <a:t>, </a:t>
            </a:r>
            <a:endParaRPr sz="1000">
              <a:latin typeface="Arial"/>
              <a:cs typeface="Arial"/>
            </a:endParaRPr>
          </a:p>
          <a:p>
            <a:pPr marL="12700">
              <a:lnSpc>
                <a:spcPts val="1149"/>
              </a:lnSpc>
              <a:spcBef>
                <a:spcPts val="253"/>
              </a:spcBef>
              <a:spcAft>
                <a:spcPts val="300"/>
              </a:spcAft>
            </a:pPr>
            <a:r>
              <a:rPr sz="1200" spc="-6" dirty="0" smtClean="0">
                <a:solidFill>
                  <a:srgbClr val="262C32"/>
                </a:solidFill>
                <a:latin typeface="Aptos"/>
                <a:cs typeface="Arial"/>
              </a:rPr>
              <a:t>presencia de gases</a:t>
            </a:r>
            <a:r>
              <a:rPr sz="1200" spc="-6" dirty="0" smtClean="0">
                <a:solidFill>
                  <a:srgbClr val="262C32"/>
                </a:solidFill>
                <a:latin typeface="Aptos"/>
                <a:cs typeface="Arial"/>
              </a:rPr>
              <a:t>, </a:t>
            </a:r>
            <a:r>
              <a:rPr sz="1200" spc="-6" dirty="0" smtClean="0">
                <a:solidFill>
                  <a:srgbClr val="262C32"/>
                </a:solidFill>
                <a:latin typeface="Aptos"/>
                <a:cs typeface="Arial"/>
              </a:rPr>
              <a:t>amenaza de derrumbe ...</a:t>
            </a:r>
            <a:endParaRPr sz="1000">
              <a:latin typeface="Arial"/>
              <a:cs typeface="Arial"/>
            </a:endParaRPr>
          </a:p>
          <a:p>
            <a:pPr marL="18795" marR="124708" indent="-3047">
              <a:lnSpc>
                <a:spcPts val="1420"/>
              </a:lnSpc>
              <a:spcBef>
                <a:spcPts val="408"/>
              </a:spcBef>
              <a:spcAft>
                <a:spcPts val="300"/>
              </a:spcAft>
            </a:pPr>
            <a:r>
              <a:rPr sz="1200" spc="-19" dirty="0" smtClean="0">
                <a:solidFill>
                  <a:srgbClr val="262C32"/>
                </a:solidFill>
                <a:latin typeface="Aptos"/>
                <a:cs typeface="Arial"/>
              </a:rPr>
              <a:t>Segu</a:t>
            </a:r>
            <a:r>
              <a:rPr sz="1200" spc="-9" dirty="0" smtClean="0">
                <a:solidFill>
                  <a:srgbClr val="262C32"/>
                </a:solidFill>
                <a:latin typeface="Aptos"/>
                <a:cs typeface="Arial"/>
              </a:rPr>
              <a:t>i</a:t>
            </a:r>
            <a:r>
              <a:rPr sz="1200" spc="-19" dirty="0" smtClean="0">
                <a:solidFill>
                  <a:srgbClr val="262C32"/>
                </a:solidFill>
                <a:latin typeface="Aptos"/>
                <a:cs typeface="Arial"/>
              </a:rPr>
              <a:t>da</a:t>
            </a:r>
            <a:r>
              <a:rPr sz="1200" spc="-34" dirty="0" smtClean="0">
                <a:solidFill>
                  <a:srgbClr val="262C32"/>
                </a:solidFill>
                <a:latin typeface="Aptos"/>
                <a:cs typeface="Arial"/>
              </a:rPr>
              <a:t>m</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0" dirty="0" smtClean="0">
                <a:solidFill>
                  <a:srgbClr val="262C32"/>
                </a:solidFill>
                <a:latin typeface="Aptos"/>
                <a:cs typeface="Arial"/>
              </a:rPr>
              <a:t>e</a:t>
            </a:r>
            <a:r>
              <a:rPr sz="1200" spc="235"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asa</a:t>
            </a:r>
            <a:r>
              <a:rPr sz="1200" spc="-34" dirty="0" smtClean="0">
                <a:solidFill>
                  <a:srgbClr val="262C32"/>
                </a:solidFill>
                <a:latin typeface="Aptos"/>
                <a:cs typeface="Arial"/>
              </a:rPr>
              <a:t>m</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92" dirty="0" smtClean="0">
                <a:solidFill>
                  <a:srgbClr val="262C32"/>
                </a:solidFill>
                <a:latin typeface="Aptos"/>
                <a:cs typeface="Arial"/>
              </a:rPr>
              <a:t> </a:t>
            </a:r>
            <a:r>
              <a:rPr sz="1200" spc="0" dirty="0" smtClean="0">
                <a:solidFill>
                  <a:srgbClr val="262C32"/>
                </a:solidFill>
                <a:latin typeface="Aptos"/>
                <a:cs typeface="Arial"/>
              </a:rPr>
              <a:t>a</a:t>
            </a:r>
            <a:r>
              <a:rPr sz="1200" spc="8" dirty="0" smtClean="0">
                <a:solidFill>
                  <a:srgbClr val="262C32"/>
                </a:solidFill>
                <a:latin typeface="Aptos"/>
                <a:cs typeface="Arial"/>
              </a:rPr>
              <a:t> </a:t>
            </a:r>
            <a:r>
              <a:rPr sz="1200" spc="-53" dirty="0" smtClean="0">
                <a:solidFill>
                  <a:srgbClr val="262C32"/>
                </a:solidFill>
                <a:latin typeface="Aptos"/>
                <a:cs typeface="Arial"/>
              </a:rPr>
              <a:t>e</a:t>
            </a:r>
            <a:r>
              <a:rPr sz="1200" spc="30" dirty="0" smtClean="0">
                <a:solidFill>
                  <a:srgbClr val="262C32"/>
                </a:solidFill>
                <a:latin typeface="Aptos"/>
                <a:cs typeface="Arial"/>
              </a:rPr>
              <a:t>x</a:t>
            </a:r>
            <a:r>
              <a:rPr sz="1200" spc="-3" dirty="0" smtClean="0">
                <a:solidFill>
                  <a:srgbClr val="262C32"/>
                </a:solidFill>
                <a:latin typeface="Aptos"/>
                <a:cs typeface="Arial"/>
              </a:rPr>
              <a:t>p</a:t>
            </a:r>
            <a:r>
              <a:rPr sz="1200" spc="-7" dirty="0" smtClean="0">
                <a:solidFill>
                  <a:srgbClr val="262C32"/>
                </a:solidFill>
                <a:latin typeface="Aptos"/>
                <a:cs typeface="Arial"/>
              </a:rPr>
              <a:t>li</a:t>
            </a:r>
            <a:r>
              <a:rPr sz="1200" spc="30" dirty="0" smtClean="0">
                <a:solidFill>
                  <a:srgbClr val="262C32"/>
                </a:solidFill>
                <a:latin typeface="Aptos"/>
                <a:cs typeface="Arial"/>
              </a:rPr>
              <a:t>c</a:t>
            </a:r>
            <a:r>
              <a:rPr sz="1200" spc="-26" dirty="0" smtClean="0">
                <a:solidFill>
                  <a:srgbClr val="262C32"/>
                </a:solidFill>
                <a:latin typeface="Aptos"/>
                <a:cs typeface="Arial"/>
              </a:rPr>
              <a:t>a</a:t>
            </a:r>
            <a:r>
              <a:rPr sz="1200" spc="24" dirty="0" smtClean="0">
                <a:solidFill>
                  <a:srgbClr val="262C32"/>
                </a:solidFill>
                <a:latin typeface="Aptos"/>
                <a:cs typeface="Arial"/>
              </a:rPr>
              <a:t>r</a:t>
            </a:r>
            <a:r>
              <a:rPr sz="1200" spc="-53" dirty="0" smtClean="0">
                <a:solidFill>
                  <a:srgbClr val="262C32"/>
                </a:solidFill>
                <a:latin typeface="Aptos"/>
                <a:cs typeface="Arial"/>
              </a:rPr>
              <a:t>l</a:t>
            </a:r>
            <a:r>
              <a:rPr sz="1200" spc="15" dirty="0" smtClean="0">
                <a:solidFill>
                  <a:srgbClr val="262C32"/>
                </a:solidFill>
                <a:latin typeface="Aptos"/>
                <a:cs typeface="Arial"/>
              </a:rPr>
              <a:t>e</a:t>
            </a:r>
            <a:r>
              <a:rPr sz="1200" spc="39" dirty="0" smtClean="0">
                <a:solidFill>
                  <a:srgbClr val="262C32"/>
                </a:solidFill>
                <a:latin typeface="Aptos"/>
                <a:cs typeface="Arial"/>
              </a:rPr>
              <a:t> </a:t>
            </a:r>
            <a:r>
              <a:rPr sz="1200" spc="-14" dirty="0" smtClean="0">
                <a:solidFill>
                  <a:srgbClr val="262C32"/>
                </a:solidFill>
                <a:latin typeface="Aptos"/>
                <a:cs typeface="Arial"/>
              </a:rPr>
              <a:t>d</a:t>
            </a:r>
            <a:r>
              <a:rPr sz="1200" spc="-9" dirty="0" smtClean="0">
                <a:solidFill>
                  <a:srgbClr val="262C32"/>
                </a:solidFill>
                <a:latin typeface="Aptos"/>
                <a:cs typeface="Arial"/>
              </a:rPr>
              <a:t>i</a:t>
            </a:r>
            <a:r>
              <a:rPr sz="1200" spc="-19" dirty="0" smtClean="0">
                <a:solidFill>
                  <a:srgbClr val="262C32"/>
                </a:solidFill>
                <a:latin typeface="Aptos"/>
                <a:cs typeface="Arial"/>
              </a:rPr>
              <a:t>ve</a:t>
            </a:r>
            <a:r>
              <a:rPr sz="1200" spc="-14" dirty="0" smtClean="0">
                <a:solidFill>
                  <a:srgbClr val="262C32"/>
                </a:solidFill>
                <a:latin typeface="Aptos"/>
                <a:cs typeface="Arial"/>
              </a:rPr>
              <a:t>r</a:t>
            </a:r>
            <a:r>
              <a:rPr sz="1200" spc="-19" dirty="0" smtClean="0">
                <a:solidFill>
                  <a:srgbClr val="262C32"/>
                </a:solidFill>
                <a:latin typeface="Aptos"/>
                <a:cs typeface="Arial"/>
              </a:rPr>
              <a:t>sa</a:t>
            </a:r>
            <a:r>
              <a:rPr sz="1200" spc="0" dirty="0" smtClean="0">
                <a:solidFill>
                  <a:srgbClr val="262C32"/>
                </a:solidFill>
                <a:latin typeface="Aptos"/>
                <a:cs typeface="Arial"/>
              </a:rPr>
              <a:t>s</a:t>
            </a:r>
            <a:r>
              <a:rPr sz="1200" spc="103" dirty="0" smtClean="0">
                <a:solidFill>
                  <a:srgbClr val="262C32"/>
                </a:solidFill>
                <a:latin typeface="Aptos"/>
                <a:cs typeface="Arial"/>
              </a:rPr>
              <a:t> </a:t>
            </a:r>
            <a:r>
              <a:rPr sz="1200" spc="-9" dirty="0" smtClean="0">
                <a:solidFill>
                  <a:srgbClr val="262C32"/>
                </a:solidFill>
                <a:latin typeface="Aptos"/>
                <a:cs typeface="Arial"/>
              </a:rPr>
              <a:t>t</a:t>
            </a:r>
            <a:r>
              <a:rPr sz="1200" spc="-14" dirty="0" smtClean="0">
                <a:solidFill>
                  <a:srgbClr val="262C32"/>
                </a:solidFill>
                <a:latin typeface="Aptos"/>
                <a:cs typeface="Arial"/>
              </a:rPr>
              <a:t>é</a:t>
            </a:r>
            <a:r>
              <a:rPr sz="1200" spc="-19" dirty="0" smtClean="0">
                <a:solidFill>
                  <a:srgbClr val="262C32"/>
                </a:solidFill>
                <a:latin typeface="Aptos"/>
                <a:cs typeface="Arial"/>
              </a:rPr>
              <a:t>c</a:t>
            </a:r>
            <a:r>
              <a:rPr sz="1200" spc="-14" dirty="0" smtClean="0">
                <a:solidFill>
                  <a:srgbClr val="262C32"/>
                </a:solidFill>
                <a:latin typeface="Aptos"/>
                <a:cs typeface="Arial"/>
              </a:rPr>
              <a:t>n</a:t>
            </a:r>
            <a:r>
              <a:rPr sz="1200" spc="-9" dirty="0" smtClean="0">
                <a:solidFill>
                  <a:srgbClr val="262C32"/>
                </a:solidFill>
                <a:latin typeface="Aptos"/>
                <a:cs typeface="Arial"/>
              </a:rPr>
              <a:t>i</a:t>
            </a:r>
            <a:r>
              <a:rPr sz="1200" spc="-19" dirty="0" smtClean="0">
                <a:solidFill>
                  <a:srgbClr val="262C32"/>
                </a:solidFill>
                <a:latin typeface="Aptos"/>
                <a:cs typeface="Arial"/>
              </a:rPr>
              <a:t>c</a:t>
            </a:r>
            <a:r>
              <a:rPr sz="1200" spc="-14" dirty="0" smtClean="0">
                <a:solidFill>
                  <a:srgbClr val="262C32"/>
                </a:solidFill>
                <a:latin typeface="Aptos"/>
                <a:cs typeface="Arial"/>
              </a:rPr>
              <a:t>a</a:t>
            </a:r>
            <a:r>
              <a:rPr sz="1200" spc="0" dirty="0" smtClean="0">
                <a:solidFill>
                  <a:srgbClr val="262C32"/>
                </a:solidFill>
                <a:latin typeface="Aptos"/>
                <a:cs typeface="Arial"/>
              </a:rPr>
              <a:t>s</a:t>
            </a:r>
            <a:r>
              <a:rPr sz="1200" spc="130" dirty="0" smtClean="0">
                <a:solidFill>
                  <a:srgbClr val="262C32"/>
                </a:solidFill>
                <a:latin typeface="Aptos"/>
                <a:cs typeface="Arial"/>
              </a:rPr>
              <a:t> </a:t>
            </a:r>
            <a:r>
              <a:rPr sz="1200" spc="-14" dirty="0" smtClean="0">
                <a:solidFill>
                  <a:srgbClr val="262C32"/>
                </a:solidFill>
                <a:latin typeface="Aptos"/>
                <a:cs typeface="Arial"/>
              </a:rPr>
              <a:t>qu</a:t>
            </a:r>
            <a:r>
              <a:rPr sz="1200" spc="0" dirty="0" smtClean="0">
                <a:solidFill>
                  <a:srgbClr val="262C32"/>
                </a:solidFill>
                <a:latin typeface="Aptos"/>
                <a:cs typeface="Arial"/>
              </a:rPr>
              <a:t>e</a:t>
            </a:r>
            <a:r>
              <a:rPr sz="1200" spc="79" dirty="0" smtClean="0">
                <a:solidFill>
                  <a:srgbClr val="262C32"/>
                </a:solidFill>
                <a:latin typeface="Aptos"/>
                <a:cs typeface="Arial"/>
              </a:rPr>
              <a:t> </a:t>
            </a:r>
            <a:r>
              <a:rPr sz="1200" spc="-19" dirty="0" smtClean="0">
                <a:solidFill>
                  <a:srgbClr val="262C32"/>
                </a:solidFill>
                <a:latin typeface="Aptos"/>
                <a:cs typeface="Arial"/>
              </a:rPr>
              <a:t>puede</a:t>
            </a:r>
            <a:r>
              <a:rPr sz="1200" spc="0" dirty="0" smtClean="0">
                <a:solidFill>
                  <a:srgbClr val="262C32"/>
                </a:solidFill>
                <a:latin typeface="Aptos"/>
                <a:cs typeface="Arial"/>
              </a:rPr>
              <a:t>n</a:t>
            </a:r>
            <a:r>
              <a:rPr sz="1200" spc="56" dirty="0" smtClean="0">
                <a:solidFill>
                  <a:srgbClr val="262C32"/>
                </a:solidFill>
                <a:latin typeface="Aptos"/>
                <a:cs typeface="Arial"/>
              </a:rPr>
              <a:t> </a:t>
            </a:r>
            <a:r>
              <a:rPr sz="1200" spc="-44" dirty="0" smtClean="0">
                <a:solidFill>
                  <a:srgbClr val="262C32"/>
                </a:solidFill>
                <a:latin typeface="Aptos"/>
                <a:cs typeface="Arial"/>
              </a:rPr>
              <a:t>s</a:t>
            </a:r>
            <a:r>
              <a:rPr sz="1200" spc="18" dirty="0" smtClean="0">
                <a:solidFill>
                  <a:srgbClr val="262C32"/>
                </a:solidFill>
                <a:latin typeface="Aptos"/>
                <a:cs typeface="Arial"/>
              </a:rPr>
              <a:t>e</a:t>
            </a:r>
            <a:r>
              <a:rPr sz="1200" spc="24" dirty="0" smtClean="0">
                <a:solidFill>
                  <a:srgbClr val="262C32"/>
                </a:solidFill>
                <a:latin typeface="Aptos"/>
                <a:cs typeface="Arial"/>
              </a:rPr>
              <a:t>r</a:t>
            </a:r>
            <a:r>
              <a:rPr sz="1200" spc="-53" dirty="0" smtClean="0">
                <a:solidFill>
                  <a:srgbClr val="262C32"/>
                </a:solidFill>
                <a:latin typeface="Aptos"/>
                <a:cs typeface="Arial"/>
              </a:rPr>
              <a:t>l</a:t>
            </a:r>
            <a:r>
              <a:rPr sz="1200" spc="-11" dirty="0" smtClean="0">
                <a:solidFill>
                  <a:srgbClr val="262C32"/>
                </a:solidFill>
                <a:latin typeface="Aptos"/>
                <a:cs typeface="Arial"/>
              </a:rPr>
              <a:t>e</a:t>
            </a:r>
            <a:r>
              <a:rPr sz="1200" spc="64"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 </a:t>
            </a:r>
            <a:r>
              <a:rPr sz="1200" spc="-98" dirty="0" smtClean="0">
                <a:solidFill>
                  <a:srgbClr val="262C32"/>
                </a:solidFill>
                <a:latin typeface="Aptos"/>
                <a:cs typeface="Arial"/>
              </a:rPr>
              <a:t>u</a:t>
            </a:r>
            <a:r>
              <a:rPr sz="1200" spc="57" dirty="0" smtClean="0">
                <a:solidFill>
                  <a:srgbClr val="262C32"/>
                </a:solidFill>
                <a:latin typeface="Aptos"/>
                <a:cs typeface="Arial"/>
              </a:rPr>
              <a:t>t</a:t>
            </a:r>
            <a:r>
              <a:rPr sz="1200" spc="-32" dirty="0" smtClean="0">
                <a:solidFill>
                  <a:srgbClr val="262C32"/>
                </a:solidFill>
                <a:latin typeface="Aptos"/>
                <a:cs typeface="Arial"/>
              </a:rPr>
              <a:t>i</a:t>
            </a:r>
            <a:r>
              <a:rPr sz="1200" spc="-7" dirty="0" smtClean="0">
                <a:solidFill>
                  <a:srgbClr val="262C32"/>
                </a:solidFill>
                <a:latin typeface="Aptos"/>
                <a:cs typeface="Arial"/>
              </a:rPr>
              <a:t>li</a:t>
            </a:r>
            <a:r>
              <a:rPr sz="1200" spc="-3" dirty="0" smtClean="0">
                <a:solidFill>
                  <a:srgbClr val="262C32"/>
                </a:solidFill>
                <a:latin typeface="Aptos"/>
                <a:cs typeface="Arial"/>
              </a:rPr>
              <a:t>da</a:t>
            </a:r>
            <a:r>
              <a:rPr sz="1200" spc="18" dirty="0" smtClean="0">
                <a:solidFill>
                  <a:srgbClr val="262C32"/>
                </a:solidFill>
                <a:latin typeface="Aptos"/>
                <a:cs typeface="Arial"/>
              </a:rPr>
              <a:t>d</a:t>
            </a:r>
            <a:r>
              <a:rPr sz="1200" spc="-77"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2083609" y="3776686"/>
            <a:ext cx="7492317" cy="1399032"/>
          </a:xfrm>
          <a:prstGeom prst="rect">
            <a:avLst/>
          </a:prstGeom>
        </p:spPr>
        <p:txBody>
          <a:bodyPr wrap="square" lIns="0" tIns="7111" rIns="0" bIns="0" rtlCol="0">
            <a:noAutofit/>
          </a:bodyPr>
          <a:lstStyle/>
          <a:p>
            <a:pPr marL="12700" marR="9205">
              <a:lnSpc>
                <a:spcPts val="1120"/>
              </a:lnSpc>
              <a:spcAft>
                <a:spcPts val="300"/>
              </a:spcAft>
            </a:pPr>
            <a:r>
              <a:rPr sz="1200" b="1" spc="-1" dirty="0" smtClean="0">
                <a:solidFill>
                  <a:srgbClr val="262C32"/>
                </a:solidFill>
                <a:latin typeface="Aptos"/>
                <a:cs typeface="Arial"/>
              </a:rPr>
              <a:t>Girar a una víctima que se encuentre boca abajo.</a:t>
            </a:r>
            <a:endParaRPr sz="1000">
              <a:latin typeface="Arial"/>
              <a:cs typeface="Arial"/>
            </a:endParaRPr>
          </a:p>
          <a:p>
            <a:pPr marL="12700" marR="9205">
              <a:lnSpc>
                <a:spcPct val="95825"/>
              </a:lnSpc>
              <a:spcBef>
                <a:spcPts val="474"/>
              </a:spcBef>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Técnica para un solo actuante:</a:t>
            </a:r>
            <a:endParaRPr sz="1000">
              <a:latin typeface="Arial"/>
              <a:cs typeface="Arial"/>
            </a:endParaRPr>
          </a:p>
          <a:p>
            <a:pPr marL="192531" indent="-106679">
              <a:lnSpc>
                <a:spcPts val="1149"/>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Colóquese de rodillas a la  altura  de los  hombros de la  víctima</a:t>
            </a:r>
            <a:r>
              <a:rPr sz="1200" spc="0" dirty="0" smtClean="0">
                <a:solidFill>
                  <a:srgbClr val="262C32"/>
                </a:solidFill>
                <a:latin typeface="Aptos"/>
                <a:cs typeface="Arial"/>
              </a:rPr>
              <a:t>,  </a:t>
            </a:r>
            <a:r>
              <a:rPr sz="1200" spc="0" dirty="0" smtClean="0">
                <a:solidFill>
                  <a:srgbClr val="262C32"/>
                </a:solidFill>
                <a:latin typeface="Aptos"/>
                <a:cs typeface="Arial"/>
              </a:rPr>
              <a:t>en el  lado </a:t>
            </a:r>
            <a:endParaRPr sz="1000">
              <a:latin typeface="Arial"/>
              <a:cs typeface="Arial"/>
            </a:endParaRPr>
          </a:p>
          <a:p>
            <a:pPr marL="192531">
              <a:lnSpc>
                <a:spcPts val="1149"/>
              </a:lnSpc>
              <a:spcBef>
                <a:spcPts val="218"/>
              </a:spcBef>
              <a:spcAft>
                <a:spcPts val="300"/>
              </a:spcAft>
            </a:pPr>
            <a:r>
              <a:rPr sz="1200" spc="-4" dirty="0" smtClean="0">
                <a:solidFill>
                  <a:srgbClr val="262C32"/>
                </a:solidFill>
                <a:latin typeface="Aptos"/>
                <a:cs typeface="Arial"/>
              </a:rPr>
              <a:t>contrario donde esté </a:t>
            </a:r>
            <a:r>
              <a:rPr sz="1200" spc="-4" dirty="0" smtClean="0">
                <a:solidFill>
                  <a:srgbClr val="262C32"/>
                </a:solidFill>
                <a:latin typeface="Aptos"/>
                <a:cs typeface="Arial"/>
              </a:rPr>
              <a:t>"</a:t>
            </a:r>
            <a:r>
              <a:rPr sz="1200" spc="-4" dirty="0" smtClean="0">
                <a:solidFill>
                  <a:srgbClr val="262C32"/>
                </a:solidFill>
                <a:latin typeface="Aptos"/>
                <a:cs typeface="Arial"/>
              </a:rPr>
              <a:t>mirando</a:t>
            </a:r>
            <a:r>
              <a:rPr sz="1200" spc="-4" dirty="0" smtClean="0">
                <a:solidFill>
                  <a:srgbClr val="262C32"/>
                </a:solidFill>
                <a:latin typeface="Aptos"/>
                <a:cs typeface="Arial"/>
              </a:rPr>
              <a:t>" </a:t>
            </a:r>
            <a:r>
              <a:rPr sz="1200" spc="-4" dirty="0" smtClean="0">
                <a:solidFill>
                  <a:srgbClr val="262C32"/>
                </a:solidFill>
                <a:latin typeface="Aptos"/>
                <a:cs typeface="Arial"/>
              </a:rPr>
              <a:t>la víctima.</a:t>
            </a:r>
            <a:endParaRPr sz="1000">
              <a:latin typeface="Arial"/>
              <a:cs typeface="Arial"/>
            </a:endParaRPr>
          </a:p>
          <a:p>
            <a:pPr marL="85851" marR="9205">
              <a:lnSpc>
                <a:spcPct val="95825"/>
              </a:lnSpc>
              <a:spcBef>
                <a:spcPts val="558"/>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Eleve el brazo más próximo acercándolo a la cabeza.</a:t>
            </a:r>
            <a:endParaRPr sz="1000">
              <a:latin typeface="Arial"/>
              <a:cs typeface="Arial"/>
            </a:endParaRPr>
          </a:p>
          <a:p>
            <a:pPr marL="85851" marR="9205">
              <a:lnSpc>
                <a:spcPct val="95825"/>
              </a:lnSpc>
              <a:spcBef>
                <a:spcPts val="554"/>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Con una mano sujétele la cabeza.</a:t>
            </a:r>
            <a:endParaRPr sz="1000">
              <a:latin typeface="Arial"/>
              <a:cs typeface="Arial"/>
            </a:endParaRPr>
          </a:p>
          <a:p>
            <a:pPr marL="85851" marR="9205">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Pase la otra mano por debajo de la axila más lejana asiéndole el hombro.</a:t>
            </a:r>
            <a:endParaRPr sz="10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b="1" spc="-63" dirty="0" smtClean="0">
                <a:solidFill>
                  <a:srgbClr val="231F21"/>
                </a:solidFill>
                <a:latin typeface="Times New Roman"/>
                <a:cs typeface="Times New Roman"/>
              </a:rPr>
              <a:t>36</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205999" y="1353526"/>
            <a:ext cx="3160971" cy="582168"/>
          </a:xfrm>
          <a:prstGeom prst="rect">
            <a:avLst/>
          </a:prstGeom>
        </p:spPr>
        <p:txBody>
          <a:bodyPr wrap="square" lIns="0" tIns="7111" rIns="0" bIns="0" rtlCol="0">
            <a:noAutofit/>
          </a:bodyPr>
          <a:lstStyle/>
          <a:p>
            <a:pPr marL="12700" marR="19050">
              <a:lnSpc>
                <a:spcPts val="1120"/>
              </a:lnSpc>
              <a:spcAft>
                <a:spcPts val="300"/>
              </a:spcAft>
            </a:pPr>
            <a:r>
              <a:rPr sz="1600" spc="-5" dirty="0" smtClean="0" b="1">
                <a:solidFill>
                  <a:srgbClr val="1E374E"/>
                </a:solidFill>
                <a:latin typeface="Aptos"/>
                <a:cs typeface="Arial"/>
              </a:rPr>
              <a:t>- </a:t>
            </a:r>
            <a:r>
              <a:rPr sz="1600" spc="-5" dirty="0" smtClean="0" b="1">
                <a:solidFill>
                  <a:srgbClr val="1E374E"/>
                </a:solidFill>
                <a:latin typeface="Aptos"/>
                <a:cs typeface="Arial"/>
              </a:rPr>
              <a:t>Tire hacia usted con suavidad.</a:t>
            </a:r>
            <a:endParaRPr sz="1000">
              <a:latin typeface="Arial"/>
              <a:cs typeface="Arial"/>
            </a:endParaRPr>
          </a:p>
          <a:p>
            <a:pPr marL="12700">
              <a:lnSpc>
                <a:spcPct val="95825"/>
              </a:lnSpc>
              <a:spcBef>
                <a:spcPts val="474"/>
              </a:spcBef>
              <a:spcAft>
                <a:spcPts val="300"/>
              </a:spcAft>
            </a:pPr>
            <a:r>
              <a:rPr sz="1600" spc="-4" dirty="0" smtClean="0" b="1">
                <a:solidFill>
                  <a:srgbClr val="1E374E"/>
                </a:solidFill>
                <a:latin typeface="Aptos"/>
                <a:cs typeface="Arial"/>
              </a:rPr>
              <a:t>- </a:t>
            </a:r>
            <a:r>
              <a:rPr sz="1600" spc="-4" dirty="0" smtClean="0" b="1">
                <a:solidFill>
                  <a:srgbClr val="1E374E"/>
                </a:solidFill>
                <a:latin typeface="Aptos"/>
                <a:cs typeface="Arial"/>
              </a:rPr>
              <a:t>La víctima quedará boca arriba.</a:t>
            </a:r>
            <a:endParaRPr sz="1000">
              <a:latin typeface="Arial"/>
              <a:cs typeface="Arial"/>
            </a:endParaRPr>
          </a:p>
          <a:p>
            <a:pPr marL="12700" marR="19050">
              <a:lnSpc>
                <a:spcPct val="95825"/>
              </a:lnSpc>
              <a:spcBef>
                <a:spcPts val="554"/>
              </a:spcBef>
              <a:spcAft>
                <a:spcPts val="300"/>
              </a:spcAft>
            </a:pPr>
            <a:r>
              <a:rPr sz="1600" spc="-5" dirty="0" smtClean="0" b="1">
                <a:solidFill>
                  <a:srgbClr val="1E374E"/>
                </a:solidFill>
                <a:latin typeface="Aptos"/>
                <a:cs typeface="Arial"/>
              </a:rPr>
              <a:t>- </a:t>
            </a:r>
            <a:r>
              <a:rPr sz="1600" spc="-5" dirty="0" smtClean="0" b="1">
                <a:solidFill>
                  <a:srgbClr val="1E374E"/>
                </a:solidFill>
                <a:latin typeface="Aptos"/>
                <a:cs typeface="Arial"/>
              </a:rPr>
              <a:t>Alinee las extremidades.</a:t>
            </a:r>
            <a:endParaRPr sz="1000">
              <a:latin typeface="Arial"/>
              <a:cs typeface="Arial"/>
            </a:endParaRPr>
          </a:p>
        </p:txBody>
      </p:sp>
      <p:sp>
        <p:nvSpPr>
          <p:cNvPr id="4" name="object 4"/>
          <p:cNvSpPr txBox="1"/>
          <p:nvPr/>
        </p:nvSpPr>
        <p:spPr>
          <a:xfrm>
            <a:off x="2083610" y="2210014"/>
            <a:ext cx="7200837" cy="935736"/>
          </a:xfrm>
          <a:prstGeom prst="rect">
            <a:avLst/>
          </a:prstGeom>
        </p:spPr>
        <p:txBody>
          <a:bodyPr wrap="square" lIns="0" tIns="7111" rIns="0" bIns="0" rtlCol="0">
            <a:noAutofit/>
          </a:bodyPr>
          <a:lstStyle/>
          <a:p>
            <a:pPr marL="12700" marR="9205">
              <a:lnSpc>
                <a:spcPts val="1120"/>
              </a:lnSpc>
              <a:spcAft>
                <a:spcPts val="300"/>
              </a:spcAft>
            </a:pPr>
            <a:r>
              <a:rPr sz="1200" b="1" spc="-5" dirty="0" smtClean="0">
                <a:solidFill>
                  <a:srgbClr val="262C32"/>
                </a:solidFill>
                <a:latin typeface="Aptos"/>
                <a:cs typeface="Arial"/>
              </a:rPr>
              <a:t>• </a:t>
            </a:r>
            <a:r>
              <a:rPr sz="1200" b="1" spc="-5" dirty="0" smtClean="0">
                <a:solidFill>
                  <a:srgbClr val="262C32"/>
                </a:solidFill>
                <a:latin typeface="Aptos"/>
                <a:cs typeface="Arial"/>
              </a:rPr>
              <a:t>Arrastre de una víctima:</a:t>
            </a:r>
            <a:endParaRPr sz="1000">
              <a:latin typeface="Arial"/>
              <a:cs typeface="Arial"/>
            </a:endParaRPr>
          </a:p>
          <a:p>
            <a:pPr marL="122427" marR="9205">
              <a:lnSpc>
                <a:spcPct val="95825"/>
              </a:lnSpc>
              <a:spcBef>
                <a:spcPts val="474"/>
              </a:spcBef>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Técnica para un solo actuante:</a:t>
            </a:r>
            <a:endParaRPr sz="1000">
              <a:latin typeface="Arial"/>
              <a:cs typeface="Arial"/>
            </a:endParaRPr>
          </a:p>
          <a:p>
            <a:pPr marL="195579" indent="3048">
              <a:lnSpc>
                <a:spcPts val="1149"/>
              </a:lnSpc>
              <a:spcBef>
                <a:spcPts val="530"/>
              </a:spcBef>
              <a:spcAft>
                <a:spcPts val="300"/>
              </a:spcAft>
            </a:pPr>
            <a:r>
              <a:rPr sz="1200" spc="-6" dirty="0" smtClean="0">
                <a:solidFill>
                  <a:srgbClr val="262C32"/>
                </a:solidFill>
                <a:latin typeface="Aptos"/>
                <a:cs typeface="Arial"/>
              </a:rPr>
              <a:t>En caso de tener que alejar</a:t>
            </a:r>
            <a:r>
              <a:rPr sz="1200" spc="-6" dirty="0" smtClean="0">
                <a:solidFill>
                  <a:srgbClr val="262C32"/>
                </a:solidFill>
                <a:latin typeface="Aptos"/>
                <a:cs typeface="Arial"/>
              </a:rPr>
              <a:t>,  </a:t>
            </a:r>
            <a:r>
              <a:rPr sz="1200" spc="-6" dirty="0" smtClean="0">
                <a:solidFill>
                  <a:srgbClr val="262C32"/>
                </a:solidFill>
                <a:latin typeface="Aptos"/>
                <a:cs typeface="Arial"/>
              </a:rPr>
              <a:t>rápidamente</a:t>
            </a:r>
            <a:r>
              <a:rPr sz="1200" spc="-6" dirty="0" smtClean="0">
                <a:solidFill>
                  <a:srgbClr val="262C32"/>
                </a:solidFill>
                <a:latin typeface="Aptos"/>
                <a:cs typeface="Arial"/>
              </a:rPr>
              <a:t>, </a:t>
            </a:r>
            <a:r>
              <a:rPr sz="1200" spc="-6" dirty="0" smtClean="0">
                <a:solidFill>
                  <a:srgbClr val="262C32"/>
                </a:solidFill>
                <a:latin typeface="Aptos"/>
                <a:cs typeface="Arial"/>
              </a:rPr>
              <a:t>a una víctima de un peligro </a:t>
            </a:r>
            <a:endParaRPr sz="1000">
              <a:latin typeface="Arial"/>
              <a:cs typeface="Arial"/>
            </a:endParaRPr>
          </a:p>
          <a:p>
            <a:pPr marL="195579">
              <a:lnSpc>
                <a:spcPts val="1149"/>
              </a:lnSpc>
              <a:spcBef>
                <a:spcPts val="242"/>
              </a:spcBef>
              <a:spcAft>
                <a:spcPts val="300"/>
              </a:spcAft>
            </a:pPr>
            <a:r>
              <a:rPr sz="1200" spc="0" dirty="0" smtClean="0">
                <a:solidFill>
                  <a:srgbClr val="262C32"/>
                </a:solidFill>
                <a:latin typeface="Aptos"/>
                <a:cs typeface="Arial"/>
              </a:rPr>
              <a:t>inminente, o tener que trasladarla a un plano duro </a:t>
            </a:r>
            <a:r>
              <a:rPr sz="1200" spc="0" dirty="0" smtClean="0">
                <a:solidFill>
                  <a:srgbClr val="262C32"/>
                </a:solidFill>
                <a:latin typeface="Aptos"/>
                <a:cs typeface="Arial"/>
              </a:rPr>
              <a:t>y </a:t>
            </a:r>
            <a:r>
              <a:rPr sz="1200" spc="0" dirty="0" smtClean="0">
                <a:solidFill>
                  <a:srgbClr val="262C32"/>
                </a:solidFill>
                <a:latin typeface="Aptos"/>
                <a:cs typeface="Arial"/>
              </a:rPr>
              <a:t>rígido para realizarle</a:t>
            </a:r>
            <a:endParaRPr sz="1000">
              <a:latin typeface="Arial"/>
              <a:cs typeface="Arial"/>
            </a:endParaRPr>
          </a:p>
          <a:p>
            <a:pPr marL="195579" marR="9205">
              <a:lnSpc>
                <a:spcPct val="95825"/>
              </a:lnSpc>
              <a:spcBef>
                <a:spcPts val="272"/>
              </a:spcBef>
              <a:spcAft>
                <a:spcPts val="300"/>
              </a:spcAft>
            </a:pPr>
            <a:r>
              <a:rPr sz="1200" spc="-7" dirty="0" smtClean="0">
                <a:solidFill>
                  <a:srgbClr val="262C32"/>
                </a:solidFill>
                <a:latin typeface="Aptos"/>
                <a:cs typeface="Arial"/>
              </a:rPr>
              <a:t>las técnicas de reanimación,  podemos utilizar esta técnica</a:t>
            </a:r>
            <a:r>
              <a:rPr sz="1200" spc="-7"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2267194" y="3420070"/>
            <a:ext cx="7042752" cy="1539240"/>
          </a:xfrm>
          <a:prstGeom prst="rect">
            <a:avLst/>
          </a:prstGeom>
        </p:spPr>
        <p:txBody>
          <a:bodyPr wrap="square" lIns="0" tIns="7111" rIns="0" bIns="0" rtlCol="0">
            <a:noAutofit/>
          </a:bodyPr>
          <a:lstStyle/>
          <a:p>
            <a:pPr marL="12700" marR="9205">
              <a:lnSpc>
                <a:spcPts val="1120"/>
              </a:lnSpc>
              <a:spcAft>
                <a:spcPts val="300"/>
              </a:spcAft>
            </a:pPr>
            <a:r>
              <a:rPr sz="1200" b="1" spc="-6" dirty="0" smtClean="0">
                <a:solidFill>
                  <a:srgbClr val="262C32"/>
                </a:solidFill>
                <a:latin typeface="Aptos"/>
                <a:cs typeface="Arial"/>
              </a:rPr>
              <a:t>• </a:t>
            </a:r>
            <a:r>
              <a:rPr sz="1200" b="1" spc="-6" dirty="0" smtClean="0">
                <a:solidFill>
                  <a:srgbClr val="262C32"/>
                </a:solidFill>
                <a:latin typeface="Aptos"/>
                <a:cs typeface="Arial"/>
              </a:rPr>
              <a:t>Arrastre por los pies:</a:t>
            </a:r>
            <a:endParaRPr sz="1000">
              <a:latin typeface="Arial"/>
              <a:cs typeface="Arial"/>
            </a:endParaRPr>
          </a:p>
          <a:p>
            <a:pPr marL="67564" marR="9205">
              <a:lnSpc>
                <a:spcPct val="95825"/>
              </a:lnSpc>
              <a:spcBef>
                <a:spcPts val="474"/>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Sitúe a la víctima boca arriba </a:t>
            </a:r>
            <a:r>
              <a:rPr sz="1200" spc="0" dirty="0" smtClean="0">
                <a:solidFill>
                  <a:srgbClr val="262C32"/>
                </a:solidFill>
                <a:latin typeface="Aptos"/>
                <a:cs typeface="Arial"/>
              </a:rPr>
              <a:t>y </a:t>
            </a:r>
            <a:r>
              <a:rPr sz="1200" spc="0" dirty="0" smtClean="0">
                <a:solidFill>
                  <a:srgbClr val="262C32"/>
                </a:solidFill>
                <a:latin typeface="Aptos"/>
                <a:cs typeface="Arial"/>
              </a:rPr>
              <a:t>alineada</a:t>
            </a:r>
            <a:endParaRPr sz="1000">
              <a:latin typeface="Arial"/>
              <a:cs typeface="Arial"/>
            </a:endParaRPr>
          </a:p>
          <a:p>
            <a:pPr marL="67564"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Colóquese de rodillas delante de los pies de la víctima.</a:t>
            </a:r>
            <a:endParaRPr sz="1000">
              <a:latin typeface="Arial"/>
              <a:cs typeface="Arial"/>
            </a:endParaRPr>
          </a:p>
          <a:p>
            <a:pPr marL="152908" indent="-85343">
              <a:lnSpc>
                <a:spcPts val="1149"/>
              </a:lnSpc>
              <a:spcBef>
                <a:spcPts val="530"/>
              </a:spcBef>
              <a:spcAft>
                <a:spcPts val="300"/>
              </a:spcAft>
            </a:pPr>
            <a:r>
              <a:rPr sz="1200" dirty="0" smtClean="0">
                <a:solidFill>
                  <a:srgbClr val="262C32"/>
                </a:solidFill>
                <a:latin typeface="Aptos"/>
                <a:cs typeface="Arial"/>
              </a:rPr>
              <a:t>- </a:t>
            </a:r>
            <a:r>
              <a:rPr sz="1200" dirty="0" smtClean="0">
                <a:solidFill>
                  <a:srgbClr val="262C32"/>
                </a:solidFill>
                <a:latin typeface="Aptos"/>
                <a:cs typeface="Arial"/>
              </a:rPr>
              <a:t>Pase una mano por debajo de los tobillos </a:t>
            </a:r>
            <a:r>
              <a:rPr sz="1200" dirty="0" smtClean="0">
                <a:solidFill>
                  <a:srgbClr val="262C32"/>
                </a:solidFill>
                <a:latin typeface="Aptos"/>
                <a:cs typeface="Arial"/>
              </a:rPr>
              <a:t>y </a:t>
            </a:r>
            <a:r>
              <a:rPr sz="1200" dirty="0" smtClean="0">
                <a:solidFill>
                  <a:srgbClr val="262C32"/>
                </a:solidFill>
                <a:latin typeface="Aptos"/>
                <a:cs typeface="Arial"/>
              </a:rPr>
              <a:t>haga presa en el tobillo </a:t>
            </a:r>
            <a:endParaRPr sz="1000">
              <a:latin typeface="Arial"/>
              <a:cs typeface="Arial"/>
            </a:endParaRPr>
          </a:p>
          <a:p>
            <a:pPr marL="152908">
              <a:lnSpc>
                <a:spcPts val="1149"/>
              </a:lnSpc>
              <a:spcBef>
                <a:spcPts val="254"/>
              </a:spcBef>
              <a:spcAft>
                <a:spcPts val="300"/>
              </a:spcAft>
            </a:pPr>
            <a:r>
              <a:rPr sz="1200" spc="-4" dirty="0" smtClean="0">
                <a:solidFill>
                  <a:srgbClr val="262C32"/>
                </a:solidFill>
                <a:latin typeface="Aptos"/>
                <a:cs typeface="Arial"/>
              </a:rPr>
              <a:t>contrario a la mano</a:t>
            </a:r>
            <a:r>
              <a:rPr sz="1200" spc="-4" dirty="0" smtClean="0">
                <a:solidFill>
                  <a:srgbClr val="262C32"/>
                </a:solidFill>
                <a:latin typeface="Aptos"/>
                <a:cs typeface="Arial"/>
              </a:rPr>
              <a:t>,  </a:t>
            </a:r>
            <a:r>
              <a:rPr sz="1200" spc="-4" dirty="0" smtClean="0">
                <a:solidFill>
                  <a:srgbClr val="262C32"/>
                </a:solidFill>
                <a:latin typeface="Aptos"/>
                <a:cs typeface="Arial"/>
              </a:rPr>
              <a:t>no hacer presa a ropa ni zapatos por la facilidad de </a:t>
            </a:r>
            <a:endParaRPr sz="1000">
              <a:latin typeface="Arial"/>
              <a:cs typeface="Arial"/>
            </a:endParaRPr>
          </a:p>
          <a:p>
            <a:pPr marL="152908">
              <a:lnSpc>
                <a:spcPts val="1149"/>
              </a:lnSpc>
              <a:spcBef>
                <a:spcPts val="254"/>
              </a:spcBef>
              <a:spcAft>
                <a:spcPts val="300"/>
              </a:spcAft>
            </a:pPr>
            <a:r>
              <a:rPr sz="1200" spc="-4" dirty="0" smtClean="0">
                <a:solidFill>
                  <a:srgbClr val="262C32"/>
                </a:solidFill>
                <a:latin typeface="Aptos"/>
                <a:cs typeface="Arial"/>
              </a:rPr>
              <a:t>que estos se desprendan.</a:t>
            </a:r>
            <a:endParaRPr sz="1000">
              <a:latin typeface="Arial"/>
              <a:cs typeface="Arial"/>
            </a:endParaRPr>
          </a:p>
          <a:p>
            <a:pPr marL="155955" marR="327677" indent="-88391">
              <a:lnSpc>
                <a:spcPts val="1390"/>
              </a:lnSpc>
              <a:spcBef>
                <a:spcPts val="433"/>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Pase la otra mano por encima de los empeines </a:t>
            </a:r>
            <a:r>
              <a:rPr sz="1200" spc="-3" dirty="0" smtClean="0">
                <a:solidFill>
                  <a:srgbClr val="262C32"/>
                </a:solidFill>
                <a:latin typeface="Aptos"/>
                <a:cs typeface="Arial"/>
              </a:rPr>
              <a:t>y </a:t>
            </a:r>
            <a:r>
              <a:rPr sz="1200" spc="-3" dirty="0" smtClean="0">
                <a:solidFill>
                  <a:srgbClr val="262C32"/>
                </a:solidFill>
                <a:latin typeface="Aptos"/>
                <a:cs typeface="Arial"/>
              </a:rPr>
              <a:t>haga presa en el contrario a la mano.</a:t>
            </a:r>
            <a:endParaRPr sz="1000">
              <a:latin typeface="Arial"/>
              <a:cs typeface="Arial"/>
            </a:endParaRPr>
          </a:p>
        </p:txBody>
      </p:sp>
      <p:sp>
        <p:nvSpPr>
          <p:cNvPr id="2" name="object 2"/>
          <p:cNvSpPr txBox="1"/>
          <p:nvPr/>
        </p:nvSpPr>
        <p:spPr>
          <a:xfrm>
            <a:off x="5373116" y="7421015"/>
            <a:ext cx="1" cy="1"/>
          </a:xfrm>
          <a:prstGeom prst="rect">
            <a:avLst/>
          </a:prstGeom>
        </p:spPr>
        <p:txBody>
          <a:bodyPr wrap="square" lIns="0" tIns="2540" rIns="0" bIns="0" rtlCol="0">
            <a:noAutofit/>
          </a:bodyPr>
          <a:lstStyle/>
          <a:p>
            <a:pPr marL="12700">
              <a:lnSpc>
                <a:spcPct val="95825"/>
              </a:lnSpc>
            </a:pPr>
            <a:r>
              <a:rPr sz="600" spc="-75" dirty="0" smtClean="0">
                <a:solidFill>
                  <a:srgbClr val="231F21"/>
                </a:solidFill>
                <a:latin typeface="Times New Roman"/>
                <a:cs typeface="Times New Roman"/>
              </a:rPr>
              <a:t>31</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267192" y="1353526"/>
            <a:ext cx="7298102" cy="2005584"/>
          </a:xfrm>
          <a:prstGeom prst="rect">
            <a:avLst/>
          </a:prstGeom>
        </p:spPr>
        <p:txBody>
          <a:bodyPr wrap="square" lIns="0" tIns="7111" rIns="0" bIns="0" rtlCol="0">
            <a:noAutofit/>
          </a:bodyPr>
          <a:lstStyle/>
          <a:p>
            <a:pPr marL="12700" marR="9205">
              <a:lnSpc>
                <a:spcPts val="1120"/>
              </a:lnSpc>
              <a:spcAft>
                <a:spcPts val="300"/>
              </a:spcAft>
            </a:pPr>
            <a:r>
              <a:rPr sz="1200" b="1" spc="-6" dirty="0" smtClean="0">
                <a:solidFill>
                  <a:srgbClr val="262C32"/>
                </a:solidFill>
                <a:latin typeface="Aptos"/>
                <a:cs typeface="Arial"/>
              </a:rPr>
              <a:t>• </a:t>
            </a:r>
            <a:r>
              <a:rPr sz="1200" b="1" spc="-6" dirty="0" smtClean="0">
                <a:solidFill>
                  <a:srgbClr val="262C32"/>
                </a:solidFill>
                <a:latin typeface="Aptos"/>
                <a:cs typeface="Arial"/>
              </a:rPr>
              <a:t>Arrastre por las axilas:</a:t>
            </a:r>
            <a:endParaRPr sz="1000">
              <a:latin typeface="Arial"/>
              <a:cs typeface="Arial"/>
            </a:endParaRPr>
          </a:p>
          <a:p>
            <a:pPr marL="82803" marR="9205">
              <a:lnSpc>
                <a:spcPct val="95825"/>
              </a:lnSpc>
              <a:spcBef>
                <a:spcPts val="474"/>
              </a:spcBef>
              <a:spcAft>
                <a:spcPts val="300"/>
              </a:spcAft>
            </a:pPr>
            <a:r>
              <a:rPr sz="1200" b="1" spc="-18" dirty="0" smtClean="0">
                <a:solidFill>
                  <a:srgbClr val="262C32"/>
                </a:solidFill>
                <a:latin typeface="Aptos"/>
                <a:cs typeface="Arial"/>
              </a:rPr>
              <a:t>• </a:t>
            </a:r>
            <a:r>
              <a:rPr sz="1200" b="1" spc="-18" dirty="0" smtClean="0">
                <a:solidFill>
                  <a:srgbClr val="262C32"/>
                </a:solidFill>
                <a:latin typeface="Aptos"/>
                <a:cs typeface="Arial"/>
              </a:rPr>
              <a:t>Técnica 1</a:t>
            </a:r>
            <a:endParaRPr sz="1000">
              <a:latin typeface="Arial"/>
              <a:cs typeface="Arial"/>
            </a:endParaRPr>
          </a:p>
          <a:p>
            <a:pPr marL="85852" marR="9205">
              <a:lnSpc>
                <a:spcPct val="95825"/>
              </a:lnSpc>
              <a:spcBef>
                <a:spcPts val="554"/>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Sitúe a la víctima boca arriba </a:t>
            </a:r>
            <a:r>
              <a:rPr sz="1200" spc="-1" dirty="0" smtClean="0">
                <a:solidFill>
                  <a:srgbClr val="262C32"/>
                </a:solidFill>
                <a:latin typeface="Aptos"/>
                <a:cs typeface="Arial"/>
              </a:rPr>
              <a:t>y </a:t>
            </a:r>
            <a:r>
              <a:rPr sz="1200" spc="-1" dirty="0" smtClean="0">
                <a:solidFill>
                  <a:srgbClr val="262C32"/>
                </a:solidFill>
                <a:latin typeface="Aptos"/>
                <a:cs typeface="Arial"/>
              </a:rPr>
              <a:t>alineada.</a:t>
            </a:r>
            <a:endParaRPr sz="1000">
              <a:latin typeface="Arial"/>
              <a:cs typeface="Arial"/>
            </a:endParaRPr>
          </a:p>
          <a:p>
            <a:pPr marL="85852"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Colóquese de rodillas detrás de la cabeza de la víctima.</a:t>
            </a:r>
            <a:endParaRPr sz="1000">
              <a:latin typeface="Arial"/>
              <a:cs typeface="Arial"/>
            </a:endParaRPr>
          </a:p>
          <a:p>
            <a:pPr marL="85851" marR="9205">
              <a:lnSpc>
                <a:spcPct val="95825"/>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Pase sus manos por debajo de las dos axilas de la víctima</a:t>
            </a:r>
            <a:r>
              <a:rPr sz="1200" spc="-1" dirty="0" smtClean="0">
                <a:solidFill>
                  <a:srgbClr val="262C32"/>
                </a:solidFill>
                <a:latin typeface="Aptos"/>
                <a:cs typeface="Arial"/>
              </a:rPr>
              <a:t>, </a:t>
            </a:r>
            <a:r>
              <a:rPr sz="1200" spc="-1" dirty="0" smtClean="0">
                <a:solidFill>
                  <a:srgbClr val="262C32"/>
                </a:solidFill>
                <a:latin typeface="Aptos"/>
                <a:cs typeface="Arial"/>
              </a:rPr>
              <a:t>sujetándolas</a:t>
            </a:r>
            <a:endParaRPr sz="1000">
              <a:latin typeface="Arial"/>
              <a:cs typeface="Arial"/>
            </a:endParaRPr>
          </a:p>
          <a:p>
            <a:pPr marL="174243" marR="269935" indent="-88391">
              <a:lnSpc>
                <a:spcPts val="1149"/>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Sujete la cabeza con los antebrazos, para mantenerla alineada con el </a:t>
            </a:r>
            <a:endParaRPr sz="1000">
              <a:latin typeface="Arial"/>
              <a:cs typeface="Arial"/>
            </a:endParaRPr>
          </a:p>
          <a:p>
            <a:pPr marL="174243" marR="269935">
              <a:lnSpc>
                <a:spcPts val="1149"/>
              </a:lnSpc>
              <a:spcBef>
                <a:spcPts val="242"/>
              </a:spcBef>
              <a:spcAft>
                <a:spcPts val="300"/>
              </a:spcAft>
            </a:pPr>
            <a:r>
              <a:rPr sz="1200" spc="-20" dirty="0" smtClean="0">
                <a:solidFill>
                  <a:srgbClr val="262C32"/>
                </a:solidFill>
                <a:latin typeface="Aptos"/>
                <a:cs typeface="Arial"/>
              </a:rPr>
              <a:t>cuerpo.</a:t>
            </a:r>
            <a:endParaRPr sz="1000">
              <a:latin typeface="Arial"/>
              <a:cs typeface="Arial"/>
            </a:endParaRPr>
          </a:p>
          <a:p>
            <a:pPr marL="85851" marR="9205">
              <a:lnSpc>
                <a:spcPct val="95825"/>
              </a:lnSpc>
              <a:spcBef>
                <a:spcPts val="537"/>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Incorpórese con suavidad manteniendo la posición anterior</a:t>
            </a:r>
            <a:r>
              <a:rPr sz="1200" spc="-3" dirty="0" smtClean="0">
                <a:solidFill>
                  <a:srgbClr val="262C32"/>
                </a:solidFill>
                <a:latin typeface="Aptos"/>
                <a:cs typeface="Arial"/>
              </a:rPr>
              <a:t>.</a:t>
            </a:r>
            <a:endParaRPr sz="1000">
              <a:latin typeface="Arial"/>
              <a:cs typeface="Arial"/>
            </a:endParaRPr>
          </a:p>
          <a:p>
            <a:pPr marL="171195" indent="-85343">
              <a:lnSpc>
                <a:spcPts val="1420"/>
              </a:lnSpc>
              <a:spcBef>
                <a:spcPts val="401"/>
              </a:spcBef>
              <a:spcAft>
                <a:spcPts val="300"/>
              </a:spcAft>
            </a:pPr>
            <a:r>
              <a:rPr sz="1200" spc="-59" dirty="0" smtClean="0">
                <a:solidFill>
                  <a:srgbClr val="262C32"/>
                </a:solidFill>
                <a:latin typeface="Aptos"/>
                <a:cs typeface="Arial"/>
              </a:rPr>
              <a:t>-</a:t>
            </a:r>
            <a:r>
              <a:rPr sz="1200" spc="74" dirty="0" smtClean="0">
                <a:solidFill>
                  <a:srgbClr val="262C32"/>
                </a:solidFill>
                <a:latin typeface="Aptos"/>
                <a:cs typeface="Arial"/>
              </a:rPr>
              <a:t> </a:t>
            </a:r>
            <a:r>
              <a:rPr sz="1200" spc="-97" dirty="0" smtClean="0">
                <a:solidFill>
                  <a:srgbClr val="262C32"/>
                </a:solidFill>
                <a:latin typeface="Aptos"/>
                <a:cs typeface="Arial"/>
              </a:rPr>
              <a:t>D</a:t>
            </a:r>
            <a:r>
              <a:rPr sz="1200" spc="18" dirty="0" smtClean="0">
                <a:solidFill>
                  <a:srgbClr val="262C32"/>
                </a:solidFill>
                <a:latin typeface="Aptos"/>
                <a:cs typeface="Arial"/>
              </a:rPr>
              <a:t>e</a:t>
            </a:r>
            <a:r>
              <a:rPr sz="1200" spc="5" dirty="0" smtClean="0">
                <a:solidFill>
                  <a:srgbClr val="262C32"/>
                </a:solidFill>
                <a:latin typeface="Aptos"/>
                <a:cs typeface="Arial"/>
              </a:rPr>
              <a:t>s</a:t>
            </a:r>
            <a:r>
              <a:rPr sz="1200" spc="18" dirty="0" smtClean="0">
                <a:solidFill>
                  <a:srgbClr val="262C32"/>
                </a:solidFill>
                <a:latin typeface="Aptos"/>
                <a:cs typeface="Arial"/>
              </a:rPr>
              <a:t>p</a:t>
            </a:r>
            <a:r>
              <a:rPr sz="1200" spc="-53" dirty="0" smtClean="0">
                <a:solidFill>
                  <a:srgbClr val="262C32"/>
                </a:solidFill>
                <a:latin typeface="Aptos"/>
                <a:cs typeface="Arial"/>
              </a:rPr>
              <a:t>l</a:t>
            </a:r>
            <a:r>
              <a:rPr sz="1200" spc="18" dirty="0" smtClean="0">
                <a:solidFill>
                  <a:srgbClr val="262C32"/>
                </a:solidFill>
                <a:latin typeface="Aptos"/>
                <a:cs typeface="Arial"/>
              </a:rPr>
              <a:t>á</a:t>
            </a:r>
            <a:r>
              <a:rPr sz="1200" spc="30" dirty="0" smtClean="0">
                <a:solidFill>
                  <a:srgbClr val="262C32"/>
                </a:solidFill>
                <a:latin typeface="Aptos"/>
                <a:cs typeface="Arial"/>
              </a:rPr>
              <a:t>c</a:t>
            </a:r>
            <a:r>
              <a:rPr sz="1200" spc="-26" dirty="0" smtClean="0">
                <a:solidFill>
                  <a:srgbClr val="262C32"/>
                </a:solidFill>
                <a:latin typeface="Aptos"/>
                <a:cs typeface="Arial"/>
              </a:rPr>
              <a:t>e</a:t>
            </a:r>
            <a:r>
              <a:rPr sz="1200" spc="5" dirty="0" smtClean="0">
                <a:solidFill>
                  <a:srgbClr val="262C32"/>
                </a:solidFill>
                <a:latin typeface="Aptos"/>
                <a:cs typeface="Arial"/>
              </a:rPr>
              <a:t>s</a:t>
            </a:r>
            <a:r>
              <a:rPr sz="1200" spc="-11" dirty="0" smtClean="0">
                <a:solidFill>
                  <a:srgbClr val="262C32"/>
                </a:solidFill>
                <a:latin typeface="Aptos"/>
                <a:cs typeface="Arial"/>
              </a:rPr>
              <a:t>e</a:t>
            </a:r>
            <a:r>
              <a:rPr sz="1200" spc="39" dirty="0" smtClean="0">
                <a:solidFill>
                  <a:srgbClr val="262C32"/>
                </a:solidFill>
                <a:latin typeface="Aptos"/>
                <a:cs typeface="Arial"/>
              </a:rPr>
              <a:t> </a:t>
            </a:r>
            <a:r>
              <a:rPr sz="1200" spc="-9" dirty="0" smtClean="0">
                <a:solidFill>
                  <a:srgbClr val="262C32"/>
                </a:solidFill>
                <a:latin typeface="Aptos"/>
                <a:cs typeface="Arial"/>
              </a:rPr>
              <a:t>ti</a:t>
            </a:r>
            <a:r>
              <a:rPr sz="1200" spc="-14" dirty="0" smtClean="0">
                <a:solidFill>
                  <a:srgbClr val="262C32"/>
                </a:solidFill>
                <a:latin typeface="Aptos"/>
                <a:cs typeface="Arial"/>
              </a:rPr>
              <a:t>r</a:t>
            </a:r>
            <a:r>
              <a:rPr sz="1200" spc="-19" dirty="0" smtClean="0">
                <a:solidFill>
                  <a:srgbClr val="262C32"/>
                </a:solidFill>
                <a:latin typeface="Aptos"/>
                <a:cs typeface="Arial"/>
              </a:rPr>
              <a:t>a</a:t>
            </a:r>
            <a:r>
              <a:rPr sz="1200" spc="-14" dirty="0" smtClean="0">
                <a:solidFill>
                  <a:srgbClr val="262C32"/>
                </a:solidFill>
                <a:latin typeface="Aptos"/>
                <a:cs typeface="Arial"/>
              </a:rPr>
              <a:t>n</a:t>
            </a:r>
            <a:r>
              <a:rPr sz="1200" spc="-19" dirty="0" smtClean="0">
                <a:solidFill>
                  <a:srgbClr val="262C32"/>
                </a:solidFill>
                <a:latin typeface="Aptos"/>
                <a:cs typeface="Arial"/>
              </a:rPr>
              <a:t>d</a:t>
            </a:r>
            <a:r>
              <a:rPr sz="1200" spc="0" dirty="0" smtClean="0">
                <a:solidFill>
                  <a:srgbClr val="262C32"/>
                </a:solidFill>
                <a:latin typeface="Aptos"/>
                <a:cs typeface="Arial"/>
              </a:rPr>
              <a:t>o</a:t>
            </a:r>
            <a:r>
              <a:rPr sz="1200" spc="93"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64" dirty="0" smtClean="0">
                <a:solidFill>
                  <a:srgbClr val="262C32"/>
                </a:solidFill>
                <a:latin typeface="Aptos"/>
                <a:cs typeface="Arial"/>
              </a:rPr>
              <a:t> </a:t>
            </a:r>
            <a:r>
              <a:rPr sz="1200" spc="5" dirty="0" smtClean="0">
                <a:solidFill>
                  <a:srgbClr val="262C32"/>
                </a:solidFill>
                <a:latin typeface="Aptos"/>
                <a:cs typeface="Arial"/>
              </a:rPr>
              <a:t>v</a:t>
            </a:r>
            <a:r>
              <a:rPr sz="1200" spc="-37" dirty="0" smtClean="0">
                <a:solidFill>
                  <a:srgbClr val="262C32"/>
                </a:solidFill>
                <a:latin typeface="Aptos"/>
                <a:cs typeface="Arial"/>
              </a:rPr>
              <a:t>í</a:t>
            </a:r>
            <a:r>
              <a:rPr sz="1200" spc="-19" dirty="0" smtClean="0">
                <a:solidFill>
                  <a:srgbClr val="262C32"/>
                </a:solidFill>
                <a:latin typeface="Aptos"/>
                <a:cs typeface="Arial"/>
              </a:rPr>
              <a:t>c</a:t>
            </a:r>
            <a:r>
              <a:rPr sz="1200" spc="37" dirty="0" smtClean="0">
                <a:solidFill>
                  <a:srgbClr val="262C32"/>
                </a:solidFill>
                <a:latin typeface="Aptos"/>
                <a:cs typeface="Arial"/>
              </a:rPr>
              <a:t>t</a:t>
            </a:r>
            <a:r>
              <a:rPr sz="1200" spc="-32" dirty="0" smtClean="0">
                <a:solidFill>
                  <a:srgbClr val="262C32"/>
                </a:solidFill>
                <a:latin typeface="Aptos"/>
                <a:cs typeface="Arial"/>
              </a:rPr>
              <a:t>i</a:t>
            </a:r>
            <a:r>
              <a:rPr sz="1200" spc="5" dirty="0" smtClean="0">
                <a:solidFill>
                  <a:srgbClr val="262C32"/>
                </a:solidFill>
                <a:latin typeface="Aptos"/>
                <a:cs typeface="Arial"/>
              </a:rPr>
              <a:t>m</a:t>
            </a:r>
            <a:r>
              <a:rPr sz="1200" spc="18" dirty="0" smtClean="0">
                <a:solidFill>
                  <a:srgbClr val="262C32"/>
                </a:solidFill>
                <a:latin typeface="Aptos"/>
                <a:cs typeface="Arial"/>
              </a:rPr>
              <a:t>a</a:t>
            </a:r>
            <a:r>
              <a:rPr sz="1200" spc="-102" dirty="0" smtClean="0">
                <a:solidFill>
                  <a:srgbClr val="262C32"/>
                </a:solidFill>
                <a:latin typeface="Aptos"/>
                <a:cs typeface="Arial"/>
              </a:rPr>
              <a:t>;</a:t>
            </a:r>
            <a:r>
              <a:rPr sz="1200" spc="100" dirty="0" smtClean="0">
                <a:solidFill>
                  <a:srgbClr val="262C32"/>
                </a:solidFill>
                <a:latin typeface="Aptos"/>
                <a:cs typeface="Arial"/>
              </a:rPr>
              <a:t> </a:t>
            </a:r>
            <a:r>
              <a:rPr sz="1200" spc="-9" dirty="0" smtClean="0">
                <a:solidFill>
                  <a:srgbClr val="262C32"/>
                </a:solidFill>
                <a:latin typeface="Aptos"/>
                <a:cs typeface="Arial"/>
              </a:rPr>
              <a:t>t</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19" dirty="0" smtClean="0">
                <a:solidFill>
                  <a:srgbClr val="262C32"/>
                </a:solidFill>
                <a:latin typeface="Aptos"/>
                <a:cs typeface="Arial"/>
              </a:rPr>
              <a:t>g</a:t>
            </a:r>
            <a:r>
              <a:rPr sz="1200" spc="0" dirty="0" smtClean="0">
                <a:solidFill>
                  <a:srgbClr val="262C32"/>
                </a:solidFill>
                <a:latin typeface="Aptos"/>
                <a:cs typeface="Arial"/>
              </a:rPr>
              <a:t>a</a:t>
            </a:r>
            <a:r>
              <a:rPr sz="1200" spc="98" dirty="0" smtClean="0">
                <a:solidFill>
                  <a:srgbClr val="262C32"/>
                </a:solidFill>
                <a:latin typeface="Aptos"/>
                <a:cs typeface="Arial"/>
              </a:rPr>
              <a:t> </a:t>
            </a:r>
            <a:r>
              <a:rPr sz="1200" spc="-14" dirty="0" smtClean="0">
                <a:solidFill>
                  <a:srgbClr val="262C32"/>
                </a:solidFill>
                <a:latin typeface="Aptos"/>
                <a:cs typeface="Arial"/>
              </a:rPr>
              <a:t>e</a:t>
            </a:r>
            <a:r>
              <a:rPr sz="1200" spc="0" dirty="0" smtClean="0">
                <a:solidFill>
                  <a:srgbClr val="262C32"/>
                </a:solidFill>
                <a:latin typeface="Aptos"/>
                <a:cs typeface="Arial"/>
              </a:rPr>
              <a:t>n</a:t>
            </a:r>
            <a:r>
              <a:rPr sz="1200" spc="17" dirty="0" smtClean="0">
                <a:solidFill>
                  <a:srgbClr val="262C32"/>
                </a:solidFill>
                <a:latin typeface="Aptos"/>
                <a:cs typeface="Arial"/>
              </a:rPr>
              <a:t> </a:t>
            </a:r>
            <a:r>
              <a:rPr sz="1200" spc="-19" dirty="0" smtClean="0">
                <a:solidFill>
                  <a:srgbClr val="262C32"/>
                </a:solidFill>
                <a:latin typeface="Aptos"/>
                <a:cs typeface="Arial"/>
              </a:rPr>
              <a:t>cu</a:t>
            </a:r>
            <a:r>
              <a:rPr sz="1200" spc="-25" dirty="0" smtClean="0">
                <a:solidFill>
                  <a:srgbClr val="262C32"/>
                </a:solidFill>
                <a:latin typeface="Aptos"/>
                <a:cs typeface="Arial"/>
              </a:rPr>
              <a:t>e</a:t>
            </a:r>
            <a:r>
              <a:rPr sz="1200" spc="-19" dirty="0" smtClean="0">
                <a:solidFill>
                  <a:srgbClr val="262C32"/>
                </a:solidFill>
                <a:latin typeface="Aptos"/>
                <a:cs typeface="Arial"/>
              </a:rPr>
              <a:t>n</a:t>
            </a:r>
            <a:r>
              <a:rPr sz="1200" spc="-9" dirty="0" smtClean="0">
                <a:solidFill>
                  <a:srgbClr val="262C32"/>
                </a:solidFill>
                <a:latin typeface="Aptos"/>
                <a:cs typeface="Arial"/>
              </a:rPr>
              <a:t>t</a:t>
            </a:r>
            <a:r>
              <a:rPr sz="1200" spc="0" dirty="0" smtClean="0">
                <a:solidFill>
                  <a:srgbClr val="262C32"/>
                </a:solidFill>
                <a:latin typeface="Aptos"/>
                <a:cs typeface="Arial"/>
              </a:rPr>
              <a:t>a</a:t>
            </a:r>
            <a:r>
              <a:rPr sz="1200" spc="78" dirty="0" smtClean="0">
                <a:solidFill>
                  <a:srgbClr val="262C32"/>
                </a:solidFill>
                <a:latin typeface="Aptos"/>
                <a:cs typeface="Arial"/>
              </a:rPr>
              <a:t> </a:t>
            </a:r>
            <a:r>
              <a:rPr sz="1200" spc="-14" dirty="0" smtClean="0">
                <a:solidFill>
                  <a:srgbClr val="262C32"/>
                </a:solidFill>
                <a:latin typeface="Aptos"/>
                <a:cs typeface="Arial"/>
              </a:rPr>
              <a:t>qu</a:t>
            </a:r>
            <a:r>
              <a:rPr sz="1200" spc="0" dirty="0" smtClean="0">
                <a:solidFill>
                  <a:srgbClr val="262C32"/>
                </a:solidFill>
                <a:latin typeface="Aptos"/>
                <a:cs typeface="Arial"/>
              </a:rPr>
              <a:t>e</a:t>
            </a:r>
            <a:r>
              <a:rPr sz="1200" spc="56" dirty="0" smtClean="0">
                <a:solidFill>
                  <a:srgbClr val="262C32"/>
                </a:solidFill>
                <a:latin typeface="Aptos"/>
                <a:cs typeface="Arial"/>
              </a:rPr>
              <a:t> </a:t>
            </a:r>
            <a:r>
              <a:rPr sz="1200" spc="-14" dirty="0" smtClean="0">
                <a:solidFill>
                  <a:srgbClr val="262C32"/>
                </a:solidFill>
                <a:latin typeface="Aptos"/>
                <a:cs typeface="Arial"/>
              </a:rPr>
              <a:t>u</a:t>
            </a:r>
            <a:r>
              <a:rPr sz="1200" spc="-19" dirty="0" smtClean="0">
                <a:solidFill>
                  <a:srgbClr val="262C32"/>
                </a:solidFill>
                <a:latin typeface="Aptos"/>
                <a:cs typeface="Arial"/>
              </a:rPr>
              <a:t>s</a:t>
            </a:r>
            <a:r>
              <a:rPr sz="1200" spc="-9" dirty="0" smtClean="0">
                <a:solidFill>
                  <a:srgbClr val="262C32"/>
                </a:solidFill>
                <a:latin typeface="Aptos"/>
                <a:cs typeface="Arial"/>
              </a:rPr>
              <a:t>t</a:t>
            </a:r>
            <a:r>
              <a:rPr sz="1200" spc="-14" dirty="0" smtClean="0">
                <a:solidFill>
                  <a:srgbClr val="262C32"/>
                </a:solidFill>
                <a:latin typeface="Aptos"/>
                <a:cs typeface="Arial"/>
              </a:rPr>
              <a:t>e</a:t>
            </a:r>
            <a:r>
              <a:rPr sz="1200" spc="0" dirty="0" smtClean="0">
                <a:solidFill>
                  <a:srgbClr val="262C32"/>
                </a:solidFill>
                <a:latin typeface="Aptos"/>
                <a:cs typeface="Arial"/>
              </a:rPr>
              <a:t>d</a:t>
            </a:r>
            <a:r>
              <a:rPr sz="1200" spc="56" dirty="0" smtClean="0">
                <a:solidFill>
                  <a:srgbClr val="262C32"/>
                </a:solidFill>
                <a:latin typeface="Aptos"/>
                <a:cs typeface="Arial"/>
              </a:rPr>
              <a:t> </a:t>
            </a:r>
            <a:r>
              <a:rPr sz="1200" spc="-19" dirty="0" smtClean="0">
                <a:solidFill>
                  <a:srgbClr val="262C32"/>
                </a:solidFill>
                <a:latin typeface="Aptos"/>
                <a:cs typeface="Arial"/>
              </a:rPr>
              <a:t>c</a:t>
            </a:r>
            <a:r>
              <a:rPr sz="1200" spc="-14" dirty="0" smtClean="0">
                <a:solidFill>
                  <a:srgbClr val="262C32"/>
                </a:solidFill>
                <a:latin typeface="Aptos"/>
                <a:cs typeface="Arial"/>
              </a:rPr>
              <a:t>a</a:t>
            </a:r>
            <a:r>
              <a:rPr sz="1200" spc="-34" dirty="0" smtClean="0">
                <a:solidFill>
                  <a:srgbClr val="262C32"/>
                </a:solidFill>
                <a:latin typeface="Aptos"/>
                <a:cs typeface="Arial"/>
              </a:rPr>
              <a:t>m</a:t>
            </a:r>
            <a:r>
              <a:rPr sz="1200" spc="-9" dirty="0" smtClean="0">
                <a:solidFill>
                  <a:srgbClr val="262C32"/>
                </a:solidFill>
                <a:latin typeface="Aptos"/>
                <a:cs typeface="Arial"/>
              </a:rPr>
              <a:t>i</a:t>
            </a:r>
            <a:r>
              <a:rPr sz="1200" spc="-14" dirty="0" smtClean="0">
                <a:solidFill>
                  <a:srgbClr val="262C32"/>
                </a:solidFill>
                <a:latin typeface="Aptos"/>
                <a:cs typeface="Arial"/>
              </a:rPr>
              <a:t>n</a:t>
            </a:r>
            <a:r>
              <a:rPr sz="1200" spc="0" dirty="0" smtClean="0">
                <a:solidFill>
                  <a:srgbClr val="262C32"/>
                </a:solidFill>
                <a:latin typeface="Aptos"/>
                <a:cs typeface="Arial"/>
              </a:rPr>
              <a:t>a</a:t>
            </a:r>
            <a:r>
              <a:rPr sz="1200" spc="125" dirty="0" smtClean="0">
                <a:solidFill>
                  <a:srgbClr val="262C32"/>
                </a:solidFill>
                <a:latin typeface="Aptos"/>
                <a:cs typeface="Arial"/>
              </a:rPr>
              <a:t> </a:t>
            </a:r>
            <a:r>
              <a:rPr sz="1200" spc="-14" dirty="0" smtClean="0">
                <a:solidFill>
                  <a:srgbClr val="262C32"/>
                </a:solidFill>
                <a:latin typeface="Aptos"/>
                <a:cs typeface="Arial"/>
              </a:rPr>
              <a:t>h</a:t>
            </a:r>
            <a:r>
              <a:rPr sz="1200" spc="-19" dirty="0" smtClean="0">
                <a:solidFill>
                  <a:srgbClr val="262C32"/>
                </a:solidFill>
                <a:latin typeface="Aptos"/>
                <a:cs typeface="Arial"/>
              </a:rPr>
              <a:t>a</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0" dirty="0" smtClean="0">
                <a:solidFill>
                  <a:srgbClr val="262C32"/>
                </a:solidFill>
                <a:latin typeface="Aptos"/>
                <a:cs typeface="Arial"/>
              </a:rPr>
              <a:t>a </a:t>
            </a:r>
            <a:r>
              <a:rPr sz="1200" spc="-19" dirty="0" smtClean="0">
                <a:solidFill>
                  <a:srgbClr val="262C32"/>
                </a:solidFill>
                <a:latin typeface="Aptos"/>
                <a:cs typeface="Arial"/>
              </a:rPr>
              <a:t>a</a:t>
            </a:r>
            <a:r>
              <a:rPr sz="1200" spc="37" dirty="0" smtClean="0">
                <a:solidFill>
                  <a:srgbClr val="262C32"/>
                </a:solidFill>
                <a:latin typeface="Aptos"/>
                <a:cs typeface="Arial"/>
              </a:rPr>
              <a:t>t</a:t>
            </a:r>
            <a:r>
              <a:rPr sz="1200" spc="0" dirty="0" smtClean="0">
                <a:solidFill>
                  <a:srgbClr val="262C32"/>
                </a:solidFill>
                <a:latin typeface="Aptos"/>
                <a:cs typeface="Arial"/>
              </a:rPr>
              <a:t>r</a:t>
            </a:r>
            <a:r>
              <a:rPr sz="1200" spc="-26" dirty="0" smtClean="0">
                <a:solidFill>
                  <a:srgbClr val="262C32"/>
                </a:solidFill>
                <a:latin typeface="Aptos"/>
                <a:cs typeface="Arial"/>
              </a:rPr>
              <a:t>á</a:t>
            </a:r>
            <a:r>
              <a:rPr sz="1200" spc="30" dirty="0" smtClean="0">
                <a:solidFill>
                  <a:srgbClr val="262C32"/>
                </a:solidFill>
                <a:latin typeface="Aptos"/>
                <a:cs typeface="Arial"/>
              </a:rPr>
              <a:t>s</a:t>
            </a:r>
            <a:r>
              <a:rPr sz="1200" spc="-102"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2384481" y="6272998"/>
            <a:ext cx="6803073" cy="1185671"/>
          </a:xfrm>
          <a:prstGeom prst="rect">
            <a:avLst/>
          </a:prstGeom>
        </p:spPr>
        <p:txBody>
          <a:bodyPr wrap="square" lIns="0" tIns="7111" rIns="0" bIns="0" rtlCol="0">
            <a:noAutofit/>
          </a:bodyPr>
          <a:lstStyle/>
          <a:p>
            <a:pPr marL="12700" marR="9205">
              <a:lnSpc>
                <a:spcPts val="1120"/>
              </a:lnSpc>
              <a:spcAft>
                <a:spcPts val="300"/>
              </a:spcAft>
            </a:pPr>
            <a:r>
              <a:rPr sz="1200" b="1" spc="-1" dirty="0" smtClean="0">
                <a:solidFill>
                  <a:srgbClr val="262C32"/>
                </a:solidFill>
                <a:latin typeface="Aptos"/>
                <a:cs typeface="Arial"/>
              </a:rPr>
              <a:t>• </a:t>
            </a:r>
            <a:r>
              <a:rPr sz="1200" b="1" spc="-1" dirty="0" smtClean="0">
                <a:solidFill>
                  <a:srgbClr val="262C32"/>
                </a:solidFill>
                <a:latin typeface="Aptos"/>
                <a:cs typeface="Arial"/>
              </a:rPr>
              <a:t>Técnica 2</a:t>
            </a:r>
            <a:endParaRPr sz="1000">
              <a:latin typeface="Arial"/>
              <a:cs typeface="Arial"/>
            </a:endParaRPr>
          </a:p>
          <a:p>
            <a:pPr marL="15747" marR="9205">
              <a:lnSpc>
                <a:spcPct val="95825"/>
              </a:lnSpc>
              <a:spcBef>
                <a:spcPts val="474"/>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Sitúe a la víctima boca arriba </a:t>
            </a:r>
            <a:r>
              <a:rPr sz="1200" spc="0" dirty="0" smtClean="0">
                <a:solidFill>
                  <a:srgbClr val="262C32"/>
                </a:solidFill>
                <a:latin typeface="Aptos"/>
                <a:cs typeface="Arial"/>
              </a:rPr>
              <a:t>y </a:t>
            </a:r>
            <a:r>
              <a:rPr sz="1200" spc="0" dirty="0" smtClean="0">
                <a:solidFill>
                  <a:srgbClr val="262C32"/>
                </a:solidFill>
                <a:latin typeface="Aptos"/>
                <a:cs typeface="Arial"/>
              </a:rPr>
              <a:t>alineada</a:t>
            </a:r>
            <a:endParaRPr sz="1000">
              <a:latin typeface="Arial"/>
              <a:cs typeface="Arial"/>
            </a:endParaRPr>
          </a:p>
          <a:p>
            <a:pPr marL="15748"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Colóquese de rodillas detrás de la cabeza de la víctima.</a:t>
            </a:r>
            <a:endParaRPr sz="1000">
              <a:latin typeface="Arial"/>
              <a:cs typeface="Arial"/>
            </a:endParaRPr>
          </a:p>
          <a:p>
            <a:pPr marL="15747" marR="9205">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Pase una mano por debajo de la cabeza sujetándola.</a:t>
            </a:r>
            <a:endParaRPr sz="1000">
              <a:latin typeface="Arial"/>
              <a:cs typeface="Arial"/>
            </a:endParaRPr>
          </a:p>
          <a:p>
            <a:pPr marL="101091" indent="-85343">
              <a:lnSpc>
                <a:spcPts val="1420"/>
              </a:lnSpc>
              <a:spcBef>
                <a:spcPts val="401"/>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Introduzca la otra mano suavemente por debajo de la espalda hasta la altura de los omóplatos.  Deje que la cabeza repose en su antebrazo.</a:t>
            </a:r>
            <a:endParaRPr sz="10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spc="-63" dirty="0" smtClean="0">
                <a:solidFill>
                  <a:srgbClr val="231F21"/>
                </a:solidFill>
                <a:latin typeface="Times New Roman"/>
                <a:cs typeface="Times New Roman"/>
              </a:rPr>
              <a:t>38</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3" name="object 3"/>
          <p:cNvSpPr txBox="1"/>
          <p:nvPr/>
        </p:nvSpPr>
        <p:spPr>
          <a:xfrm>
            <a:off x="2389583" y="1353526"/>
            <a:ext cx="7175713" cy="1682496"/>
          </a:xfrm>
          <a:prstGeom prst="rect">
            <a:avLst/>
          </a:prstGeom>
        </p:spPr>
        <p:txBody>
          <a:bodyPr wrap="square" lIns="0" tIns="7111" rIns="0" bIns="0" rtlCol="0">
            <a:noAutofit/>
          </a:bodyPr>
          <a:lstStyle/>
          <a:p>
            <a:pPr marL="12700" marR="9205">
              <a:lnSpc>
                <a:spcPts val="1120"/>
              </a:lnSpc>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Manteniendo la posición anterior eleve el tronco de la víctima hacia</a:t>
            </a:r>
            <a:endParaRPr sz="1000">
              <a:latin typeface="Arial"/>
              <a:cs typeface="Arial"/>
            </a:endParaRPr>
          </a:p>
          <a:p>
            <a:pPr marL="101092" marR="48767" indent="-3048">
              <a:lnSpc>
                <a:spcPts val="1149"/>
              </a:lnSpc>
              <a:spcBef>
                <a:spcPts val="209"/>
              </a:spcBef>
              <a:spcAft>
                <a:spcPts val="300"/>
              </a:spcAft>
            </a:pPr>
            <a:r>
              <a:rPr sz="1200" spc="-1" dirty="0" smtClean="0">
                <a:solidFill>
                  <a:srgbClr val="262C32"/>
                </a:solidFill>
                <a:latin typeface="Aptos"/>
                <a:cs typeface="Arial"/>
              </a:rPr>
              <a:t>delante lo suficiente para que la cabeza/cuello de la víctima repose sobre </a:t>
            </a:r>
            <a:endParaRPr sz="1000">
              <a:latin typeface="Arial"/>
              <a:cs typeface="Arial"/>
            </a:endParaRPr>
          </a:p>
          <a:p>
            <a:pPr marL="101092" marR="48767">
              <a:lnSpc>
                <a:spcPts val="1149"/>
              </a:lnSpc>
              <a:spcBef>
                <a:spcPts val="242"/>
              </a:spcBef>
              <a:spcAft>
                <a:spcPts val="300"/>
              </a:spcAft>
            </a:pPr>
            <a:r>
              <a:rPr sz="1200" spc="-12" dirty="0" smtClean="0">
                <a:solidFill>
                  <a:srgbClr val="262C32"/>
                </a:solidFill>
                <a:latin typeface="Aptos"/>
                <a:cs typeface="Arial"/>
              </a:rPr>
              <a:t>su hombro</a:t>
            </a:r>
            <a:r>
              <a:rPr sz="1200" spc="-12" dirty="0" smtClean="0">
                <a:solidFill>
                  <a:srgbClr val="262C32"/>
                </a:solidFill>
                <a:latin typeface="Aptos"/>
                <a:cs typeface="Arial"/>
              </a:rPr>
              <a:t>.</a:t>
            </a:r>
            <a:endParaRPr sz="1000">
              <a:latin typeface="Arial"/>
              <a:cs typeface="Arial"/>
            </a:endParaRPr>
          </a:p>
          <a:p>
            <a:pPr marL="104140" marR="167594" indent="-91440">
              <a:lnSpc>
                <a:spcPts val="1149"/>
              </a:lnSpc>
              <a:spcBef>
                <a:spcPts val="537"/>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Pase ambos brazos por debajo de las axilas de la víctima buscando las </a:t>
            </a:r>
            <a:endParaRPr sz="1000">
              <a:latin typeface="Arial"/>
              <a:cs typeface="Arial"/>
            </a:endParaRPr>
          </a:p>
          <a:p>
            <a:pPr marL="104140" marR="167594">
              <a:lnSpc>
                <a:spcPts val="1149"/>
              </a:lnSpc>
              <a:spcBef>
                <a:spcPts val="242"/>
              </a:spcBef>
              <a:spcAft>
                <a:spcPts val="300"/>
              </a:spcAft>
            </a:pPr>
            <a:r>
              <a:rPr sz="1200" spc="-1" dirty="0" smtClean="0">
                <a:solidFill>
                  <a:srgbClr val="262C32"/>
                </a:solidFill>
                <a:latin typeface="Aptos"/>
                <a:cs typeface="Arial"/>
              </a:rPr>
              <a:t>muñecas de la víctima </a:t>
            </a:r>
            <a:r>
              <a:rPr sz="1200" spc="-1" dirty="0" smtClean="0">
                <a:solidFill>
                  <a:srgbClr val="262C32"/>
                </a:solidFill>
                <a:latin typeface="Aptos"/>
                <a:cs typeface="Arial"/>
              </a:rPr>
              <a:t>y </a:t>
            </a:r>
            <a:r>
              <a:rPr sz="1200" spc="-1" dirty="0" smtClean="0">
                <a:solidFill>
                  <a:srgbClr val="262C32"/>
                </a:solidFill>
                <a:latin typeface="Aptos"/>
                <a:cs typeface="Arial"/>
              </a:rPr>
              <a:t>haciendo presa en ellas</a:t>
            </a:r>
            <a:r>
              <a:rPr sz="1200" spc="-1" dirty="0" smtClean="0">
                <a:solidFill>
                  <a:srgbClr val="262C32"/>
                </a:solidFill>
                <a:latin typeface="Aptos"/>
                <a:cs typeface="Arial"/>
              </a:rPr>
              <a:t>.</a:t>
            </a:r>
            <a:endParaRPr sz="1000">
              <a:latin typeface="Arial"/>
              <a:cs typeface="Arial"/>
            </a:endParaRPr>
          </a:p>
          <a:p>
            <a:pPr marL="104140" marR="568350" indent="-91439">
              <a:lnSpc>
                <a:spcPts val="1149"/>
              </a:lnSpc>
              <a:spcBef>
                <a:spcPts val="537"/>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Levántese, doblando primero una pierna </a:t>
            </a:r>
            <a:r>
              <a:rPr sz="1200" spc="-2" dirty="0" smtClean="0">
                <a:solidFill>
                  <a:srgbClr val="262C32"/>
                </a:solidFill>
                <a:latin typeface="Aptos"/>
                <a:cs typeface="Arial"/>
              </a:rPr>
              <a:t>y </a:t>
            </a:r>
            <a:r>
              <a:rPr sz="1200" spc="-2" dirty="0" smtClean="0">
                <a:solidFill>
                  <a:srgbClr val="262C32"/>
                </a:solidFill>
                <a:latin typeface="Aptos"/>
                <a:cs typeface="Arial"/>
              </a:rPr>
              <a:t>tirando de los brazos, </a:t>
            </a:r>
            <a:endParaRPr sz="1000">
              <a:latin typeface="Arial"/>
              <a:cs typeface="Arial"/>
            </a:endParaRPr>
          </a:p>
          <a:p>
            <a:pPr marL="104140" marR="568350">
              <a:lnSpc>
                <a:spcPts val="1149"/>
              </a:lnSpc>
              <a:spcBef>
                <a:spcPts val="265"/>
              </a:spcBef>
              <a:spcAft>
                <a:spcPts val="300"/>
              </a:spcAft>
            </a:pPr>
            <a:r>
              <a:rPr sz="1200" spc="-3" dirty="0" smtClean="0">
                <a:solidFill>
                  <a:srgbClr val="262C32"/>
                </a:solidFill>
                <a:latin typeface="Aptos"/>
                <a:cs typeface="Arial"/>
              </a:rPr>
              <a:t>presionando el cuerpo de la víctima sobre nuestro pecho.</a:t>
            </a:r>
            <a:endParaRPr sz="1000">
              <a:latin typeface="Arial"/>
              <a:cs typeface="Arial"/>
            </a:endParaRPr>
          </a:p>
          <a:p>
            <a:pPr marL="98043" indent="-85343">
              <a:lnSpc>
                <a:spcPts val="1390"/>
              </a:lnSpc>
              <a:spcBef>
                <a:spcPts val="430"/>
              </a:spcBef>
              <a:spcAft>
                <a:spcPts val="300"/>
              </a:spcAft>
            </a:pPr>
            <a:r>
              <a:rPr sz="1200" spc="-59" dirty="0" smtClean="0">
                <a:solidFill>
                  <a:srgbClr val="262C32"/>
                </a:solidFill>
                <a:latin typeface="Aptos"/>
                <a:cs typeface="Arial"/>
              </a:rPr>
              <a:t>-</a:t>
            </a:r>
            <a:r>
              <a:rPr sz="1200" spc="74" dirty="0" smtClean="0">
                <a:solidFill>
                  <a:srgbClr val="262C32"/>
                </a:solidFill>
                <a:latin typeface="Aptos"/>
                <a:cs typeface="Arial"/>
              </a:rPr>
              <a:t> </a:t>
            </a:r>
            <a:r>
              <a:rPr sz="1200" spc="-75" dirty="0" smtClean="0">
                <a:solidFill>
                  <a:srgbClr val="262C32"/>
                </a:solidFill>
                <a:latin typeface="Aptos"/>
                <a:cs typeface="Arial"/>
              </a:rPr>
              <a:t>D</a:t>
            </a:r>
            <a:r>
              <a:rPr sz="1200" spc="-3" dirty="0" smtClean="0">
                <a:solidFill>
                  <a:srgbClr val="262C32"/>
                </a:solidFill>
                <a:latin typeface="Aptos"/>
                <a:cs typeface="Arial"/>
              </a:rPr>
              <a:t>e</a:t>
            </a:r>
            <a:r>
              <a:rPr sz="1200" spc="5" dirty="0" smtClean="0">
                <a:solidFill>
                  <a:srgbClr val="262C32"/>
                </a:solidFill>
                <a:latin typeface="Aptos"/>
                <a:cs typeface="Arial"/>
              </a:rPr>
              <a:t>s</a:t>
            </a:r>
            <a:r>
              <a:rPr sz="1200" spc="18" dirty="0" smtClean="0">
                <a:solidFill>
                  <a:srgbClr val="262C32"/>
                </a:solidFill>
                <a:latin typeface="Aptos"/>
                <a:cs typeface="Arial"/>
              </a:rPr>
              <a:t>p</a:t>
            </a:r>
            <a:r>
              <a:rPr sz="1200" spc="-53" dirty="0" smtClean="0">
                <a:solidFill>
                  <a:srgbClr val="262C32"/>
                </a:solidFill>
                <a:latin typeface="Aptos"/>
                <a:cs typeface="Arial"/>
              </a:rPr>
              <a:t>l</a:t>
            </a:r>
            <a:r>
              <a:rPr sz="1200" spc="18" dirty="0" smtClean="0">
                <a:solidFill>
                  <a:srgbClr val="262C32"/>
                </a:solidFill>
                <a:latin typeface="Aptos"/>
                <a:cs typeface="Arial"/>
              </a:rPr>
              <a:t>á</a:t>
            </a:r>
            <a:r>
              <a:rPr sz="1200" spc="30" dirty="0" smtClean="0">
                <a:solidFill>
                  <a:srgbClr val="262C32"/>
                </a:solidFill>
                <a:latin typeface="Aptos"/>
                <a:cs typeface="Arial"/>
              </a:rPr>
              <a:t>c</a:t>
            </a:r>
            <a:r>
              <a:rPr sz="1200" spc="-26" dirty="0" smtClean="0">
                <a:solidFill>
                  <a:srgbClr val="262C32"/>
                </a:solidFill>
                <a:latin typeface="Aptos"/>
                <a:cs typeface="Arial"/>
              </a:rPr>
              <a:t>e</a:t>
            </a:r>
            <a:r>
              <a:rPr sz="1200" spc="5" dirty="0" smtClean="0">
                <a:solidFill>
                  <a:srgbClr val="262C32"/>
                </a:solidFill>
                <a:latin typeface="Aptos"/>
                <a:cs typeface="Arial"/>
              </a:rPr>
              <a:t>s</a:t>
            </a:r>
            <a:r>
              <a:rPr sz="1200" spc="-11" dirty="0" smtClean="0">
                <a:solidFill>
                  <a:srgbClr val="262C32"/>
                </a:solidFill>
                <a:latin typeface="Aptos"/>
                <a:cs typeface="Arial"/>
              </a:rPr>
              <a:t>e</a:t>
            </a:r>
            <a:r>
              <a:rPr sz="1200" spc="39" dirty="0" smtClean="0">
                <a:solidFill>
                  <a:srgbClr val="262C32"/>
                </a:solidFill>
                <a:latin typeface="Aptos"/>
                <a:cs typeface="Arial"/>
              </a:rPr>
              <a:t> </a:t>
            </a:r>
            <a:r>
              <a:rPr sz="1200" spc="-9" dirty="0" smtClean="0">
                <a:solidFill>
                  <a:srgbClr val="262C32"/>
                </a:solidFill>
                <a:latin typeface="Aptos"/>
                <a:cs typeface="Arial"/>
              </a:rPr>
              <a:t>ti</a:t>
            </a:r>
            <a:r>
              <a:rPr sz="1200" spc="-14" dirty="0" smtClean="0">
                <a:solidFill>
                  <a:srgbClr val="262C32"/>
                </a:solidFill>
                <a:latin typeface="Aptos"/>
                <a:cs typeface="Arial"/>
              </a:rPr>
              <a:t>r</a:t>
            </a:r>
            <a:r>
              <a:rPr sz="1200" spc="-19" dirty="0" smtClean="0">
                <a:solidFill>
                  <a:srgbClr val="262C32"/>
                </a:solidFill>
                <a:latin typeface="Aptos"/>
                <a:cs typeface="Arial"/>
              </a:rPr>
              <a:t>a</a:t>
            </a:r>
            <a:r>
              <a:rPr sz="1200" spc="-14" dirty="0" smtClean="0">
                <a:solidFill>
                  <a:srgbClr val="262C32"/>
                </a:solidFill>
                <a:latin typeface="Aptos"/>
                <a:cs typeface="Arial"/>
              </a:rPr>
              <a:t>n</a:t>
            </a:r>
            <a:r>
              <a:rPr sz="1200" spc="-19" dirty="0" smtClean="0">
                <a:solidFill>
                  <a:srgbClr val="262C32"/>
                </a:solidFill>
                <a:latin typeface="Aptos"/>
                <a:cs typeface="Arial"/>
              </a:rPr>
              <a:t>d</a:t>
            </a:r>
            <a:r>
              <a:rPr sz="1200" spc="0" dirty="0" smtClean="0">
                <a:solidFill>
                  <a:srgbClr val="262C32"/>
                </a:solidFill>
                <a:latin typeface="Aptos"/>
                <a:cs typeface="Arial"/>
              </a:rPr>
              <a:t>o</a:t>
            </a:r>
            <a:r>
              <a:rPr sz="1200" spc="93"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64" dirty="0" smtClean="0">
                <a:solidFill>
                  <a:srgbClr val="262C32"/>
                </a:solidFill>
                <a:latin typeface="Aptos"/>
                <a:cs typeface="Arial"/>
              </a:rPr>
              <a:t> </a:t>
            </a:r>
            <a:r>
              <a:rPr sz="1200" spc="5" dirty="0" smtClean="0">
                <a:solidFill>
                  <a:srgbClr val="262C32"/>
                </a:solidFill>
                <a:latin typeface="Aptos"/>
                <a:cs typeface="Arial"/>
              </a:rPr>
              <a:t>v</a:t>
            </a:r>
            <a:r>
              <a:rPr sz="1200" spc="-37" dirty="0" smtClean="0">
                <a:solidFill>
                  <a:srgbClr val="262C32"/>
                </a:solidFill>
                <a:latin typeface="Aptos"/>
                <a:cs typeface="Arial"/>
              </a:rPr>
              <a:t>í</a:t>
            </a:r>
            <a:r>
              <a:rPr sz="1200" spc="-19" dirty="0" smtClean="0">
                <a:solidFill>
                  <a:srgbClr val="262C32"/>
                </a:solidFill>
                <a:latin typeface="Aptos"/>
                <a:cs typeface="Arial"/>
              </a:rPr>
              <a:t>c</a:t>
            </a:r>
            <a:r>
              <a:rPr sz="1200" spc="37" dirty="0" smtClean="0">
                <a:solidFill>
                  <a:srgbClr val="262C32"/>
                </a:solidFill>
                <a:latin typeface="Aptos"/>
                <a:cs typeface="Arial"/>
              </a:rPr>
              <a:t>t</a:t>
            </a:r>
            <a:r>
              <a:rPr sz="1200" spc="-32" dirty="0" smtClean="0">
                <a:solidFill>
                  <a:srgbClr val="262C32"/>
                </a:solidFill>
                <a:latin typeface="Aptos"/>
                <a:cs typeface="Arial"/>
              </a:rPr>
              <a:t>i</a:t>
            </a:r>
            <a:r>
              <a:rPr sz="1200" spc="5" dirty="0" smtClean="0">
                <a:solidFill>
                  <a:srgbClr val="262C32"/>
                </a:solidFill>
                <a:latin typeface="Aptos"/>
                <a:cs typeface="Arial"/>
              </a:rPr>
              <a:t>m</a:t>
            </a:r>
            <a:r>
              <a:rPr sz="1200" spc="18" dirty="0" smtClean="0">
                <a:solidFill>
                  <a:srgbClr val="262C32"/>
                </a:solidFill>
                <a:latin typeface="Aptos"/>
                <a:cs typeface="Arial"/>
              </a:rPr>
              <a:t>a</a:t>
            </a:r>
            <a:r>
              <a:rPr sz="1200" spc="-102" dirty="0" smtClean="0">
                <a:solidFill>
                  <a:srgbClr val="262C32"/>
                </a:solidFill>
                <a:latin typeface="Aptos"/>
                <a:cs typeface="Arial"/>
              </a:rPr>
              <a:t>;</a:t>
            </a:r>
            <a:r>
              <a:rPr sz="1200" spc="100" dirty="0" smtClean="0">
                <a:solidFill>
                  <a:srgbClr val="262C32"/>
                </a:solidFill>
                <a:latin typeface="Aptos"/>
                <a:cs typeface="Arial"/>
              </a:rPr>
              <a:t> </a:t>
            </a:r>
            <a:r>
              <a:rPr sz="1200" spc="-9" dirty="0" smtClean="0">
                <a:solidFill>
                  <a:srgbClr val="262C32"/>
                </a:solidFill>
                <a:latin typeface="Aptos"/>
                <a:cs typeface="Arial"/>
              </a:rPr>
              <a:t>t</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19" dirty="0" smtClean="0">
                <a:solidFill>
                  <a:srgbClr val="262C32"/>
                </a:solidFill>
                <a:latin typeface="Aptos"/>
                <a:cs typeface="Arial"/>
              </a:rPr>
              <a:t>g</a:t>
            </a:r>
            <a:r>
              <a:rPr sz="1200" spc="0" dirty="0" smtClean="0">
                <a:solidFill>
                  <a:srgbClr val="262C32"/>
                </a:solidFill>
                <a:latin typeface="Aptos"/>
                <a:cs typeface="Arial"/>
              </a:rPr>
              <a:t>a</a:t>
            </a:r>
            <a:r>
              <a:rPr sz="1200" spc="98" dirty="0" smtClean="0">
                <a:solidFill>
                  <a:srgbClr val="262C32"/>
                </a:solidFill>
                <a:latin typeface="Aptos"/>
                <a:cs typeface="Arial"/>
              </a:rPr>
              <a:t> </a:t>
            </a:r>
            <a:r>
              <a:rPr sz="1200" spc="-14" dirty="0" smtClean="0">
                <a:solidFill>
                  <a:srgbClr val="262C32"/>
                </a:solidFill>
                <a:latin typeface="Aptos"/>
                <a:cs typeface="Arial"/>
              </a:rPr>
              <a:t>e</a:t>
            </a:r>
            <a:r>
              <a:rPr sz="1200" spc="0" dirty="0" smtClean="0">
                <a:solidFill>
                  <a:srgbClr val="262C32"/>
                </a:solidFill>
                <a:latin typeface="Aptos"/>
                <a:cs typeface="Arial"/>
              </a:rPr>
              <a:t>n</a:t>
            </a:r>
            <a:r>
              <a:rPr sz="1200" spc="17" dirty="0" smtClean="0">
                <a:solidFill>
                  <a:srgbClr val="262C32"/>
                </a:solidFill>
                <a:latin typeface="Aptos"/>
                <a:cs typeface="Arial"/>
              </a:rPr>
              <a:t> </a:t>
            </a:r>
            <a:r>
              <a:rPr sz="1200" spc="-19" dirty="0" smtClean="0">
                <a:solidFill>
                  <a:srgbClr val="262C32"/>
                </a:solidFill>
                <a:latin typeface="Aptos"/>
                <a:cs typeface="Arial"/>
              </a:rPr>
              <a:t>cu</a:t>
            </a:r>
            <a:r>
              <a:rPr sz="1200" spc="-25" dirty="0" smtClean="0">
                <a:solidFill>
                  <a:srgbClr val="262C32"/>
                </a:solidFill>
                <a:latin typeface="Aptos"/>
                <a:cs typeface="Arial"/>
              </a:rPr>
              <a:t>e</a:t>
            </a:r>
            <a:r>
              <a:rPr sz="1200" spc="-19" dirty="0" smtClean="0">
                <a:solidFill>
                  <a:srgbClr val="262C32"/>
                </a:solidFill>
                <a:latin typeface="Aptos"/>
                <a:cs typeface="Arial"/>
              </a:rPr>
              <a:t>n</a:t>
            </a:r>
            <a:r>
              <a:rPr sz="1200" spc="-9" dirty="0" smtClean="0">
                <a:solidFill>
                  <a:srgbClr val="262C32"/>
                </a:solidFill>
                <a:latin typeface="Aptos"/>
                <a:cs typeface="Arial"/>
              </a:rPr>
              <a:t>t</a:t>
            </a:r>
            <a:r>
              <a:rPr sz="1200" spc="0" dirty="0" smtClean="0">
                <a:solidFill>
                  <a:srgbClr val="262C32"/>
                </a:solidFill>
                <a:latin typeface="Aptos"/>
                <a:cs typeface="Arial"/>
              </a:rPr>
              <a:t>a</a:t>
            </a:r>
            <a:r>
              <a:rPr sz="1200" spc="78" dirty="0" smtClean="0">
                <a:solidFill>
                  <a:srgbClr val="262C32"/>
                </a:solidFill>
                <a:latin typeface="Aptos"/>
                <a:cs typeface="Arial"/>
              </a:rPr>
              <a:t> </a:t>
            </a:r>
            <a:r>
              <a:rPr sz="1200" spc="-14" dirty="0" smtClean="0">
                <a:solidFill>
                  <a:srgbClr val="262C32"/>
                </a:solidFill>
                <a:latin typeface="Aptos"/>
                <a:cs typeface="Arial"/>
              </a:rPr>
              <a:t>qu</a:t>
            </a:r>
            <a:r>
              <a:rPr sz="1200" spc="0" dirty="0" smtClean="0">
                <a:solidFill>
                  <a:srgbClr val="262C32"/>
                </a:solidFill>
                <a:latin typeface="Aptos"/>
                <a:cs typeface="Arial"/>
              </a:rPr>
              <a:t>e</a:t>
            </a:r>
            <a:r>
              <a:rPr sz="1200" spc="56" dirty="0" smtClean="0">
                <a:solidFill>
                  <a:srgbClr val="262C32"/>
                </a:solidFill>
                <a:latin typeface="Aptos"/>
                <a:cs typeface="Arial"/>
              </a:rPr>
              <a:t> </a:t>
            </a:r>
            <a:r>
              <a:rPr sz="1200" spc="-14" dirty="0" smtClean="0">
                <a:solidFill>
                  <a:srgbClr val="262C32"/>
                </a:solidFill>
                <a:latin typeface="Aptos"/>
                <a:cs typeface="Arial"/>
              </a:rPr>
              <a:t>u</a:t>
            </a:r>
            <a:r>
              <a:rPr sz="1200" spc="-19" dirty="0" smtClean="0">
                <a:solidFill>
                  <a:srgbClr val="262C32"/>
                </a:solidFill>
                <a:latin typeface="Aptos"/>
                <a:cs typeface="Arial"/>
              </a:rPr>
              <a:t>s</a:t>
            </a:r>
            <a:r>
              <a:rPr sz="1200" spc="-9" dirty="0" smtClean="0">
                <a:solidFill>
                  <a:srgbClr val="262C32"/>
                </a:solidFill>
                <a:latin typeface="Aptos"/>
                <a:cs typeface="Arial"/>
              </a:rPr>
              <a:t>t</a:t>
            </a:r>
            <a:r>
              <a:rPr sz="1200" spc="-14" dirty="0" smtClean="0">
                <a:solidFill>
                  <a:srgbClr val="262C32"/>
                </a:solidFill>
                <a:latin typeface="Aptos"/>
                <a:cs typeface="Arial"/>
              </a:rPr>
              <a:t>e</a:t>
            </a:r>
            <a:r>
              <a:rPr sz="1200" spc="0" dirty="0" smtClean="0">
                <a:solidFill>
                  <a:srgbClr val="262C32"/>
                </a:solidFill>
                <a:latin typeface="Aptos"/>
                <a:cs typeface="Arial"/>
              </a:rPr>
              <a:t>d</a:t>
            </a:r>
            <a:r>
              <a:rPr sz="1200" spc="56" dirty="0" smtClean="0">
                <a:solidFill>
                  <a:srgbClr val="262C32"/>
                </a:solidFill>
                <a:latin typeface="Aptos"/>
                <a:cs typeface="Arial"/>
              </a:rPr>
              <a:t> </a:t>
            </a:r>
            <a:r>
              <a:rPr sz="1200" spc="-19" dirty="0" smtClean="0">
                <a:solidFill>
                  <a:srgbClr val="262C32"/>
                </a:solidFill>
                <a:latin typeface="Aptos"/>
                <a:cs typeface="Arial"/>
              </a:rPr>
              <a:t>c</a:t>
            </a:r>
            <a:r>
              <a:rPr sz="1200" spc="-14" dirty="0" smtClean="0">
                <a:solidFill>
                  <a:srgbClr val="262C32"/>
                </a:solidFill>
                <a:latin typeface="Aptos"/>
                <a:cs typeface="Arial"/>
              </a:rPr>
              <a:t>a</a:t>
            </a:r>
            <a:r>
              <a:rPr sz="1200" spc="-34" dirty="0" smtClean="0">
                <a:solidFill>
                  <a:srgbClr val="262C32"/>
                </a:solidFill>
                <a:latin typeface="Aptos"/>
                <a:cs typeface="Arial"/>
              </a:rPr>
              <a:t>m</a:t>
            </a:r>
            <a:r>
              <a:rPr sz="1200" spc="-9" dirty="0" smtClean="0">
                <a:solidFill>
                  <a:srgbClr val="262C32"/>
                </a:solidFill>
                <a:latin typeface="Aptos"/>
                <a:cs typeface="Arial"/>
              </a:rPr>
              <a:t>i</a:t>
            </a:r>
            <a:r>
              <a:rPr sz="1200" spc="-14" dirty="0" smtClean="0">
                <a:solidFill>
                  <a:srgbClr val="262C32"/>
                </a:solidFill>
                <a:latin typeface="Aptos"/>
                <a:cs typeface="Arial"/>
              </a:rPr>
              <a:t>n</a:t>
            </a:r>
            <a:r>
              <a:rPr sz="1200" spc="0" dirty="0" smtClean="0">
                <a:solidFill>
                  <a:srgbClr val="262C32"/>
                </a:solidFill>
                <a:latin typeface="Aptos"/>
                <a:cs typeface="Arial"/>
              </a:rPr>
              <a:t>a</a:t>
            </a:r>
            <a:r>
              <a:rPr sz="1200" spc="125" dirty="0" smtClean="0">
                <a:solidFill>
                  <a:srgbClr val="262C32"/>
                </a:solidFill>
                <a:latin typeface="Aptos"/>
                <a:cs typeface="Arial"/>
              </a:rPr>
              <a:t> </a:t>
            </a:r>
            <a:r>
              <a:rPr sz="1200" spc="-14" dirty="0" smtClean="0">
                <a:solidFill>
                  <a:srgbClr val="262C32"/>
                </a:solidFill>
                <a:latin typeface="Aptos"/>
                <a:cs typeface="Arial"/>
              </a:rPr>
              <a:t>h</a:t>
            </a:r>
            <a:r>
              <a:rPr sz="1200" spc="-19" dirty="0" smtClean="0">
                <a:solidFill>
                  <a:srgbClr val="262C32"/>
                </a:solidFill>
                <a:latin typeface="Aptos"/>
                <a:cs typeface="Arial"/>
              </a:rPr>
              <a:t>a</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0" dirty="0" smtClean="0">
                <a:solidFill>
                  <a:srgbClr val="262C32"/>
                </a:solidFill>
                <a:latin typeface="Aptos"/>
                <a:cs typeface="Arial"/>
              </a:rPr>
              <a:t>a </a:t>
            </a:r>
            <a:r>
              <a:rPr sz="1200" spc="-19" dirty="0" smtClean="0">
                <a:solidFill>
                  <a:srgbClr val="262C32"/>
                </a:solidFill>
                <a:latin typeface="Aptos"/>
                <a:cs typeface="Arial"/>
              </a:rPr>
              <a:t>a</a:t>
            </a:r>
            <a:r>
              <a:rPr sz="1200" spc="37" dirty="0" smtClean="0">
                <a:solidFill>
                  <a:srgbClr val="262C32"/>
                </a:solidFill>
                <a:latin typeface="Aptos"/>
                <a:cs typeface="Arial"/>
              </a:rPr>
              <a:t>t</a:t>
            </a:r>
            <a:r>
              <a:rPr sz="1200" spc="0" dirty="0" smtClean="0">
                <a:solidFill>
                  <a:srgbClr val="262C32"/>
                </a:solidFill>
                <a:latin typeface="Aptos"/>
                <a:cs typeface="Arial"/>
              </a:rPr>
              <a:t>r</a:t>
            </a:r>
            <a:r>
              <a:rPr sz="1200" spc="-26" dirty="0" smtClean="0">
                <a:solidFill>
                  <a:srgbClr val="262C32"/>
                </a:solidFill>
                <a:latin typeface="Aptos"/>
                <a:cs typeface="Arial"/>
              </a:rPr>
              <a:t>á</a:t>
            </a:r>
            <a:r>
              <a:rPr sz="1200" spc="30" dirty="0" smtClean="0">
                <a:solidFill>
                  <a:srgbClr val="262C32"/>
                </a:solidFill>
                <a:latin typeface="Aptos"/>
                <a:cs typeface="Arial"/>
              </a:rPr>
              <a:t>s</a:t>
            </a:r>
            <a:r>
              <a:rPr sz="1200" spc="-102"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5373116" y="7421015"/>
            <a:ext cx="1" cy="1"/>
          </a:xfrm>
          <a:prstGeom prst="rect">
            <a:avLst/>
          </a:prstGeom>
        </p:spPr>
        <p:txBody>
          <a:bodyPr wrap="square" lIns="0" tIns="2540" rIns="0" bIns="0" rtlCol="0">
            <a:noAutofit/>
          </a:bodyPr>
          <a:lstStyle/>
          <a:p>
            <a:pPr marL="12700">
              <a:lnSpc>
                <a:spcPct val="95825"/>
              </a:lnSpc>
            </a:pPr>
            <a:r>
              <a:rPr sz="600" spc="-63" dirty="0" smtClean="0">
                <a:solidFill>
                  <a:srgbClr val="231F21"/>
                </a:solidFill>
                <a:latin typeface="Times New Roman"/>
                <a:cs typeface="Times New Roman"/>
              </a:rPr>
              <a:t>39</a:t>
            </a:r>
            <a:endParaRPr sz="600">
              <a:latin typeface="Times New Roman"/>
              <a:cs typeface="Times New Roman"/>
            </a:endParaRPr>
          </a:p>
        </p:txBody>
      </p:sp>
      <p:pic>
        <p:nvPicPr>
          <p:cNvPr id="6" name="Picture 5"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358984" y="1353526"/>
            <a:ext cx="7047791" cy="1328928"/>
          </a:xfrm>
          <a:prstGeom prst="rect">
            <a:avLst/>
          </a:prstGeom>
        </p:spPr>
        <p:txBody>
          <a:bodyPr wrap="square" lIns="0" tIns="7111" rIns="0" bIns="0" rtlCol="0">
            <a:noAutofit/>
          </a:bodyPr>
          <a:lstStyle/>
          <a:p>
            <a:pPr marL="12700" marR="9205">
              <a:lnSpc>
                <a:spcPts val="1120"/>
              </a:lnSpc>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Eleve las piernas de la víctima hasta la altura de nuestro pecho</a:t>
            </a:r>
            <a:r>
              <a:rPr sz="1200" spc="-2" dirty="0" smtClean="0">
                <a:solidFill>
                  <a:srgbClr val="262C32"/>
                </a:solidFill>
                <a:latin typeface="Aptos"/>
                <a:cs typeface="Arial"/>
              </a:rPr>
              <a:t>,</a:t>
            </a:r>
            <a:endParaRPr sz="1000">
              <a:latin typeface="Arial"/>
              <a:cs typeface="Arial"/>
            </a:endParaRPr>
          </a:p>
          <a:p>
            <a:pPr marL="81914" marR="1790019" algn="ctr">
              <a:lnSpc>
                <a:spcPct val="95825"/>
              </a:lnSpc>
              <a:spcBef>
                <a:spcPts val="209"/>
              </a:spcBef>
              <a:spcAft>
                <a:spcPts val="300"/>
              </a:spcAft>
            </a:pPr>
            <a:r>
              <a:rPr sz="1200" spc="-3" dirty="0" smtClean="0">
                <a:solidFill>
                  <a:srgbClr val="262C32"/>
                </a:solidFill>
                <a:latin typeface="Aptos"/>
                <a:cs typeface="Arial"/>
              </a:rPr>
              <a:t>manteniendo las plantas contra el pecho</a:t>
            </a:r>
            <a:r>
              <a:rPr sz="1200" spc="-3" dirty="0" smtClean="0">
                <a:solidFill>
                  <a:srgbClr val="262C32"/>
                </a:solidFill>
                <a:latin typeface="Aptos"/>
                <a:cs typeface="Arial"/>
              </a:rPr>
              <a:t>.</a:t>
            </a:r>
            <a:endParaRPr sz="1000">
              <a:latin typeface="Arial"/>
              <a:cs typeface="Arial"/>
            </a:endParaRPr>
          </a:p>
          <a:p>
            <a:pPr marL="12700" marR="9205">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Incorpórese manteniendo la postura anterior.</a:t>
            </a:r>
            <a:endParaRPr sz="1000">
              <a:latin typeface="Arial"/>
              <a:cs typeface="Arial"/>
            </a:endParaRPr>
          </a:p>
          <a:p>
            <a:pPr marL="101091" marR="45460" indent="-88391">
              <a:lnSpc>
                <a:spcPts val="1149"/>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Desplácese tirando de la víctima lentamente</a:t>
            </a:r>
            <a:r>
              <a:rPr sz="1200" spc="0" dirty="0" smtClean="0">
                <a:solidFill>
                  <a:srgbClr val="262C32"/>
                </a:solidFill>
                <a:latin typeface="Aptos"/>
                <a:cs typeface="Arial"/>
              </a:rPr>
              <a:t>; </a:t>
            </a:r>
            <a:r>
              <a:rPr sz="1200" spc="0" dirty="0" smtClean="0">
                <a:solidFill>
                  <a:srgbClr val="262C32"/>
                </a:solidFill>
                <a:latin typeface="Aptos"/>
                <a:cs typeface="Arial"/>
              </a:rPr>
              <a:t>tenga en cuenta que usted </a:t>
            </a:r>
            <a:endParaRPr sz="1000">
              <a:latin typeface="Arial"/>
              <a:cs typeface="Arial"/>
            </a:endParaRPr>
          </a:p>
          <a:p>
            <a:pPr marL="101091" marR="45460">
              <a:lnSpc>
                <a:spcPts val="1149"/>
              </a:lnSpc>
              <a:spcBef>
                <a:spcPts val="242"/>
              </a:spcBef>
              <a:spcAft>
                <a:spcPts val="300"/>
              </a:spcAft>
            </a:pPr>
            <a:r>
              <a:rPr sz="1200" spc="-7" dirty="0" smtClean="0">
                <a:solidFill>
                  <a:srgbClr val="262C32"/>
                </a:solidFill>
                <a:latin typeface="Aptos"/>
                <a:cs typeface="Arial"/>
              </a:rPr>
              <a:t>camina hacia atrás.</a:t>
            </a:r>
            <a:endParaRPr sz="1000">
              <a:latin typeface="Arial"/>
              <a:cs typeface="Arial"/>
            </a:endParaRPr>
          </a:p>
          <a:p>
            <a:pPr marL="30987" indent="3048">
              <a:lnSpc>
                <a:spcPts val="1420"/>
              </a:lnSpc>
              <a:spcBef>
                <a:spcPts val="408"/>
              </a:spcBef>
              <a:spcAft>
                <a:spcPts val="300"/>
              </a:spcAft>
            </a:pPr>
            <a:r>
              <a:rPr sz="1200" spc="-4" dirty="0" smtClean="0">
                <a:solidFill>
                  <a:srgbClr val="262C32"/>
                </a:solidFill>
                <a:latin typeface="Aptos"/>
                <a:cs typeface="Arial"/>
              </a:rPr>
              <a:t>Esta técnica es mucho más segura y recomendable que la simple tracción por los tobillos.</a:t>
            </a:r>
            <a:endParaRPr sz="1000">
              <a:latin typeface="Arial"/>
              <a:cs typeface="Arial"/>
            </a:endParaRPr>
          </a:p>
        </p:txBody>
      </p:sp>
      <p:sp>
        <p:nvSpPr>
          <p:cNvPr id="3" name="object 3"/>
          <p:cNvSpPr txBox="1"/>
          <p:nvPr/>
        </p:nvSpPr>
        <p:spPr>
          <a:xfrm>
            <a:off x="2083609" y="2956774"/>
            <a:ext cx="7313400" cy="1182624"/>
          </a:xfrm>
          <a:prstGeom prst="rect">
            <a:avLst/>
          </a:prstGeom>
        </p:spPr>
        <p:txBody>
          <a:bodyPr wrap="square" lIns="0" tIns="7111" rIns="0" bIns="0" rtlCol="0">
            <a:noAutofit/>
          </a:bodyPr>
          <a:lstStyle/>
          <a:p>
            <a:pPr marL="12700" marR="9205">
              <a:lnSpc>
                <a:spcPts val="1120"/>
              </a:lnSpc>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Ayuda a víctimas con movilidad.</a:t>
            </a:r>
            <a:endParaRPr sz="1000">
              <a:latin typeface="Arial"/>
              <a:cs typeface="Arial"/>
            </a:endParaRPr>
          </a:p>
          <a:p>
            <a:pPr marL="12700" indent="0">
              <a:lnSpc>
                <a:spcPts val="1149"/>
              </a:lnSpc>
              <a:spcBef>
                <a:spcPts val="474"/>
              </a:spcBef>
              <a:spcAft>
                <a:spcPts val="300"/>
              </a:spcAft>
            </a:pPr>
            <a:r>
              <a:rPr sz="1200" spc="-72" dirty="0" smtClean="0">
                <a:solidFill>
                  <a:srgbClr val="262C32"/>
                </a:solidFill>
                <a:latin typeface="Aptos"/>
                <a:cs typeface="Arial"/>
              </a:rPr>
              <a:t>S</a:t>
            </a:r>
            <a:r>
              <a:rPr sz="1200" spc="-17" dirty="0" smtClean="0">
                <a:solidFill>
                  <a:srgbClr val="262C32"/>
                </a:solidFill>
                <a:latin typeface="Aptos"/>
                <a:cs typeface="Arial"/>
              </a:rPr>
              <a:t>i</a:t>
            </a:r>
            <a:r>
              <a:rPr sz="1200" spc="124" dirty="0" smtClean="0">
                <a:solidFill>
                  <a:srgbClr val="262C32"/>
                </a:solidFill>
                <a:latin typeface="Aptos"/>
                <a:cs typeface="Arial"/>
              </a:rPr>
              <a:t> </a:t>
            </a:r>
            <a:r>
              <a:rPr sz="1200" spc="-102" dirty="0" smtClean="0">
                <a:solidFill>
                  <a:srgbClr val="262C32"/>
                </a:solidFill>
                <a:latin typeface="Aptos"/>
                <a:cs typeface="Arial"/>
              </a:rPr>
              <a:t>l</a:t>
            </a:r>
            <a:r>
              <a:rPr sz="1200" spc="-11" dirty="0" smtClean="0">
                <a:solidFill>
                  <a:srgbClr val="262C32"/>
                </a:solidFill>
                <a:latin typeface="Aptos"/>
                <a:cs typeface="Arial"/>
              </a:rPr>
              <a:t>a</a:t>
            </a:r>
            <a:r>
              <a:rPr sz="1200" spc="64" dirty="0" smtClean="0">
                <a:solidFill>
                  <a:srgbClr val="262C32"/>
                </a:solidFill>
                <a:latin typeface="Aptos"/>
                <a:cs typeface="Arial"/>
              </a:rPr>
              <a:t> </a:t>
            </a:r>
            <a:r>
              <a:rPr sz="1200" spc="-19" dirty="0" smtClean="0">
                <a:solidFill>
                  <a:srgbClr val="262C32"/>
                </a:solidFill>
                <a:latin typeface="Aptos"/>
                <a:cs typeface="Arial"/>
              </a:rPr>
              <a:t>v</a:t>
            </a:r>
            <a:r>
              <a:rPr sz="1200" spc="-9" dirty="0" smtClean="0">
                <a:solidFill>
                  <a:srgbClr val="262C32"/>
                </a:solidFill>
                <a:latin typeface="Aptos"/>
                <a:cs typeface="Arial"/>
              </a:rPr>
              <a:t>í</a:t>
            </a:r>
            <a:r>
              <a:rPr sz="1200" spc="-19" dirty="0" smtClean="0">
                <a:solidFill>
                  <a:srgbClr val="262C32"/>
                </a:solidFill>
                <a:latin typeface="Aptos"/>
                <a:cs typeface="Arial"/>
              </a:rPr>
              <a:t>c</a:t>
            </a:r>
            <a:r>
              <a:rPr sz="1200" spc="-9" dirty="0" smtClean="0">
                <a:solidFill>
                  <a:srgbClr val="262C32"/>
                </a:solidFill>
                <a:latin typeface="Aptos"/>
                <a:cs typeface="Arial"/>
              </a:rPr>
              <a:t>ti</a:t>
            </a:r>
            <a:r>
              <a:rPr sz="1200" spc="-34" dirty="0" smtClean="0">
                <a:solidFill>
                  <a:srgbClr val="262C32"/>
                </a:solidFill>
                <a:latin typeface="Aptos"/>
                <a:cs typeface="Arial"/>
              </a:rPr>
              <a:t>m</a:t>
            </a:r>
            <a:r>
              <a:rPr sz="1200" spc="0" dirty="0" smtClean="0">
                <a:solidFill>
                  <a:srgbClr val="262C32"/>
                </a:solidFill>
                <a:latin typeface="Aptos"/>
                <a:cs typeface="Arial"/>
              </a:rPr>
              <a:t>a</a:t>
            </a:r>
            <a:r>
              <a:rPr sz="1200" spc="117" dirty="0" smtClean="0">
                <a:solidFill>
                  <a:srgbClr val="262C32"/>
                </a:solidFill>
                <a:latin typeface="Aptos"/>
                <a:cs typeface="Arial"/>
              </a:rPr>
              <a:t> </a:t>
            </a:r>
            <a:r>
              <a:rPr sz="1200" spc="-19" dirty="0" smtClean="0">
                <a:solidFill>
                  <a:srgbClr val="262C32"/>
                </a:solidFill>
                <a:latin typeface="Aptos"/>
                <a:cs typeface="Arial"/>
              </a:rPr>
              <a:t>es</a:t>
            </a:r>
            <a:r>
              <a:rPr sz="1200" spc="-9" dirty="0" smtClean="0">
                <a:solidFill>
                  <a:srgbClr val="262C32"/>
                </a:solidFill>
                <a:latin typeface="Aptos"/>
                <a:cs typeface="Arial"/>
              </a:rPr>
              <a:t>t</a:t>
            </a:r>
            <a:r>
              <a:rPr sz="1200" spc="0" dirty="0" smtClean="0">
                <a:solidFill>
                  <a:srgbClr val="262C32"/>
                </a:solidFill>
                <a:latin typeface="Aptos"/>
                <a:cs typeface="Arial"/>
              </a:rPr>
              <a:t>á</a:t>
            </a:r>
            <a:r>
              <a:rPr sz="1200" spc="45" dirty="0" smtClean="0">
                <a:solidFill>
                  <a:srgbClr val="262C32"/>
                </a:solidFill>
                <a:latin typeface="Aptos"/>
                <a:cs typeface="Arial"/>
              </a:rPr>
              <a:t> </a:t>
            </a:r>
            <a:r>
              <a:rPr sz="1200" spc="-19" dirty="0" smtClean="0">
                <a:solidFill>
                  <a:srgbClr val="262C32"/>
                </a:solidFill>
                <a:latin typeface="Aptos"/>
                <a:cs typeface="Arial"/>
              </a:rPr>
              <a:t>co</a:t>
            </a:r>
            <a:r>
              <a:rPr sz="1200" spc="-14" dirty="0" smtClean="0">
                <a:solidFill>
                  <a:srgbClr val="262C32"/>
                </a:solidFill>
                <a:latin typeface="Aptos"/>
                <a:cs typeface="Arial"/>
              </a:rPr>
              <a:t>n</a:t>
            </a:r>
            <a:r>
              <a:rPr sz="1200" spc="-19" dirty="0" smtClean="0">
                <a:solidFill>
                  <a:srgbClr val="262C32"/>
                </a:solidFill>
                <a:latin typeface="Aptos"/>
                <a:cs typeface="Arial"/>
              </a:rPr>
              <a:t>s</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0" dirty="0" smtClean="0">
                <a:solidFill>
                  <a:srgbClr val="262C32"/>
                </a:solidFill>
                <a:latin typeface="Aptos"/>
                <a:cs typeface="Arial"/>
              </a:rPr>
              <a:t>e</a:t>
            </a:r>
            <a:r>
              <a:rPr sz="1200" spc="133" dirty="0" smtClean="0">
                <a:solidFill>
                  <a:srgbClr val="262C32"/>
                </a:solidFill>
                <a:latin typeface="Aptos"/>
                <a:cs typeface="Arial"/>
              </a:rPr>
              <a:t> </a:t>
            </a:r>
            <a:r>
              <a:rPr sz="1200" spc="0" dirty="0" smtClean="0">
                <a:solidFill>
                  <a:srgbClr val="262C32"/>
                </a:solidFill>
                <a:latin typeface="Aptos"/>
                <a:cs typeface="Arial"/>
              </a:rPr>
              <a:t>y</a:t>
            </a:r>
            <a:r>
              <a:rPr sz="1200" spc="39" dirty="0" smtClean="0">
                <a:solidFill>
                  <a:srgbClr val="262C32"/>
                </a:solidFill>
                <a:latin typeface="Aptos"/>
                <a:cs typeface="Arial"/>
              </a:rPr>
              <a:t> </a:t>
            </a:r>
            <a:r>
              <a:rPr sz="1200" spc="-14" dirty="0" smtClean="0">
                <a:solidFill>
                  <a:srgbClr val="262C32"/>
                </a:solidFill>
                <a:latin typeface="Aptos"/>
                <a:cs typeface="Arial"/>
              </a:rPr>
              <a:t>n</a:t>
            </a:r>
            <a:r>
              <a:rPr sz="1200" spc="0" dirty="0" smtClean="0">
                <a:solidFill>
                  <a:srgbClr val="262C32"/>
                </a:solidFill>
                <a:latin typeface="Aptos"/>
                <a:cs typeface="Arial"/>
              </a:rPr>
              <a:t>o</a:t>
            </a:r>
            <a:r>
              <a:rPr sz="1200" spc="-7" dirty="0" smtClean="0">
                <a:solidFill>
                  <a:srgbClr val="262C32"/>
                </a:solidFill>
                <a:latin typeface="Aptos"/>
                <a:cs typeface="Arial"/>
              </a:rPr>
              <a:t> </a:t>
            </a:r>
            <a:r>
              <a:rPr sz="1200" spc="-19" dirty="0" smtClean="0">
                <a:solidFill>
                  <a:srgbClr val="262C32"/>
                </a:solidFill>
                <a:latin typeface="Aptos"/>
                <a:cs typeface="Arial"/>
              </a:rPr>
              <a:t>e</a:t>
            </a:r>
            <a:r>
              <a:rPr sz="1200" spc="0" dirty="0" smtClean="0">
                <a:solidFill>
                  <a:srgbClr val="262C32"/>
                </a:solidFill>
                <a:latin typeface="Aptos"/>
                <a:cs typeface="Arial"/>
              </a:rPr>
              <a:t>s</a:t>
            </a:r>
            <a:r>
              <a:rPr sz="1200" spc="31" dirty="0" smtClean="0">
                <a:solidFill>
                  <a:srgbClr val="262C32"/>
                </a:solidFill>
                <a:latin typeface="Aptos"/>
                <a:cs typeface="Arial"/>
              </a:rPr>
              <a:t> </a:t>
            </a:r>
            <a:r>
              <a:rPr sz="1200" spc="-19" dirty="0" smtClean="0">
                <a:solidFill>
                  <a:srgbClr val="262C32"/>
                </a:solidFill>
                <a:latin typeface="Aptos"/>
                <a:cs typeface="Arial"/>
              </a:rPr>
              <a:t>cap</a:t>
            </a:r>
            <a:r>
              <a:rPr sz="1200" spc="-14" dirty="0" smtClean="0">
                <a:solidFill>
                  <a:srgbClr val="262C32"/>
                </a:solidFill>
                <a:latin typeface="Aptos"/>
                <a:cs typeface="Arial"/>
              </a:rPr>
              <a:t>a</a:t>
            </a:r>
            <a:r>
              <a:rPr sz="1200" spc="0" dirty="0" smtClean="0">
                <a:solidFill>
                  <a:srgbClr val="262C32"/>
                </a:solidFill>
                <a:latin typeface="Aptos"/>
                <a:cs typeface="Arial"/>
              </a:rPr>
              <a:t>z</a:t>
            </a:r>
            <a:r>
              <a:rPr sz="1200" spc="62"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20" dirty="0" smtClean="0">
                <a:solidFill>
                  <a:srgbClr val="262C32"/>
                </a:solidFill>
                <a:latin typeface="Aptos"/>
                <a:cs typeface="Arial"/>
              </a:rPr>
              <a:t> </a:t>
            </a:r>
            <a:r>
              <a:rPr sz="1200" spc="-14" dirty="0" smtClean="0">
                <a:solidFill>
                  <a:srgbClr val="262C32"/>
                </a:solidFill>
                <a:latin typeface="Aptos"/>
                <a:cs typeface="Arial"/>
              </a:rPr>
              <a:t>a</a:t>
            </a:r>
            <a:r>
              <a:rPr sz="1200" spc="-9" dirty="0" smtClean="0">
                <a:solidFill>
                  <a:srgbClr val="262C32"/>
                </a:solidFill>
                <a:latin typeface="Aptos"/>
                <a:cs typeface="Arial"/>
              </a:rPr>
              <a:t>l</a:t>
            </a:r>
            <a:r>
              <a:rPr sz="1200" spc="-14" dirty="0" smtClean="0">
                <a:solidFill>
                  <a:srgbClr val="262C32"/>
                </a:solidFill>
                <a:latin typeface="Aptos"/>
                <a:cs typeface="Arial"/>
              </a:rPr>
              <a:t>e</a:t>
            </a:r>
            <a:r>
              <a:rPr sz="1200" spc="-9" dirty="0" smtClean="0">
                <a:solidFill>
                  <a:srgbClr val="262C32"/>
                </a:solidFill>
                <a:latin typeface="Aptos"/>
                <a:cs typeface="Arial"/>
              </a:rPr>
              <a:t>j</a:t>
            </a:r>
            <a:r>
              <a:rPr sz="1200" spc="-19" dirty="0" smtClean="0">
                <a:solidFill>
                  <a:srgbClr val="262C32"/>
                </a:solidFill>
                <a:latin typeface="Aptos"/>
                <a:cs typeface="Arial"/>
              </a:rPr>
              <a:t>a</a:t>
            </a:r>
            <a:r>
              <a:rPr sz="1200" spc="-14" dirty="0" smtClean="0">
                <a:solidFill>
                  <a:srgbClr val="262C32"/>
                </a:solidFill>
                <a:latin typeface="Aptos"/>
                <a:cs typeface="Arial"/>
              </a:rPr>
              <a:t>r</a:t>
            </a:r>
            <a:r>
              <a:rPr sz="1200" spc="-19" dirty="0" smtClean="0">
                <a:solidFill>
                  <a:srgbClr val="262C32"/>
                </a:solidFill>
                <a:latin typeface="Aptos"/>
                <a:cs typeface="Arial"/>
              </a:rPr>
              <a:t>s</a:t>
            </a:r>
            <a:r>
              <a:rPr sz="1200" spc="0" dirty="0" smtClean="0">
                <a:solidFill>
                  <a:srgbClr val="262C32"/>
                </a:solidFill>
                <a:latin typeface="Aptos"/>
                <a:cs typeface="Arial"/>
              </a:rPr>
              <a:t>e</a:t>
            </a:r>
            <a:r>
              <a:rPr sz="1200" spc="89" dirty="0" smtClean="0">
                <a:solidFill>
                  <a:srgbClr val="262C32"/>
                </a:solidFill>
                <a:latin typeface="Aptos"/>
                <a:cs typeface="Arial"/>
              </a:rPr>
              <a:t> </a:t>
            </a:r>
            <a:r>
              <a:rPr sz="1200" spc="-53" dirty="0" smtClean="0">
                <a:solidFill>
                  <a:srgbClr val="262C32"/>
                </a:solidFill>
                <a:latin typeface="Aptos"/>
                <a:cs typeface="Arial"/>
              </a:rPr>
              <a:t>d</a:t>
            </a:r>
            <a:r>
              <a:rPr sz="1200" spc="18" dirty="0" smtClean="0">
                <a:solidFill>
                  <a:srgbClr val="262C32"/>
                </a:solidFill>
                <a:latin typeface="Aptos"/>
                <a:cs typeface="Arial"/>
              </a:rPr>
              <a:t>e</a:t>
            </a:r>
            <a:r>
              <a:rPr sz="1200" spc="-48" dirty="0" smtClean="0">
                <a:solidFill>
                  <a:srgbClr val="262C32"/>
                </a:solidFill>
                <a:latin typeface="Aptos"/>
                <a:cs typeface="Arial"/>
              </a:rPr>
              <a:t>l</a:t>
            </a:r>
            <a:r>
              <a:rPr sz="1200" spc="125" dirty="0" smtClean="0">
                <a:solidFill>
                  <a:srgbClr val="262C32"/>
                </a:solidFill>
                <a:latin typeface="Aptos"/>
                <a:cs typeface="Arial"/>
              </a:rPr>
              <a:t> </a:t>
            </a:r>
            <a:r>
              <a:rPr sz="1200" spc="-76" dirty="0" smtClean="0">
                <a:solidFill>
                  <a:srgbClr val="262C32"/>
                </a:solidFill>
                <a:latin typeface="Aptos"/>
                <a:cs typeface="Arial"/>
              </a:rPr>
              <a:t>p</a:t>
            </a:r>
            <a:r>
              <a:rPr sz="1200" spc="18" dirty="0" smtClean="0">
                <a:solidFill>
                  <a:srgbClr val="262C32"/>
                </a:solidFill>
                <a:latin typeface="Aptos"/>
                <a:cs typeface="Arial"/>
              </a:rPr>
              <a:t>e</a:t>
            </a:r>
            <a:r>
              <a:rPr sz="1200" spc="-32" dirty="0" smtClean="0">
                <a:solidFill>
                  <a:srgbClr val="262C32"/>
                </a:solidFill>
                <a:latin typeface="Aptos"/>
                <a:cs typeface="Arial"/>
              </a:rPr>
              <a:t>l</a:t>
            </a:r>
            <a:r>
              <a:rPr sz="1200" spc="-7" dirty="0" smtClean="0">
                <a:solidFill>
                  <a:srgbClr val="262C32"/>
                </a:solidFill>
                <a:latin typeface="Aptos"/>
                <a:cs typeface="Arial"/>
              </a:rPr>
              <a:t>i</a:t>
            </a:r>
            <a:r>
              <a:rPr sz="1200" spc="18" dirty="0" smtClean="0">
                <a:solidFill>
                  <a:srgbClr val="262C32"/>
                </a:solidFill>
                <a:latin typeface="Aptos"/>
                <a:cs typeface="Arial"/>
              </a:rPr>
              <a:t>gr</a:t>
            </a:r>
            <a:r>
              <a:rPr sz="1200" spc="2" dirty="0" smtClean="0">
                <a:solidFill>
                  <a:srgbClr val="262C32"/>
                </a:solidFill>
                <a:latin typeface="Aptos"/>
                <a:cs typeface="Arial"/>
              </a:rPr>
              <a:t>o</a:t>
            </a:r>
            <a:r>
              <a:rPr sz="1200" spc="-102" dirty="0" smtClean="0">
                <a:solidFill>
                  <a:srgbClr val="262C32"/>
                </a:solidFill>
                <a:latin typeface="Aptos"/>
                <a:cs typeface="Arial"/>
              </a:rPr>
              <a:t>,</a:t>
            </a:r>
            <a:r>
              <a:rPr sz="1200" spc="100" dirty="0" smtClean="0">
                <a:solidFill>
                  <a:srgbClr val="262C32"/>
                </a:solidFill>
                <a:latin typeface="Aptos"/>
                <a:cs typeface="Arial"/>
              </a:rPr>
              <a:t> </a:t>
            </a:r>
            <a:r>
              <a:rPr sz="1200" spc="0" dirty="0" smtClean="0">
                <a:solidFill>
                  <a:srgbClr val="262C32"/>
                </a:solidFill>
                <a:latin typeface="Aptos"/>
                <a:cs typeface="Arial"/>
              </a:rPr>
              <a:t>o</a:t>
            </a:r>
            <a:r>
              <a:rPr sz="1200" spc="56" dirty="0" smtClean="0">
                <a:solidFill>
                  <a:srgbClr val="262C32"/>
                </a:solidFill>
                <a:latin typeface="Aptos"/>
                <a:cs typeface="Arial"/>
              </a:rPr>
              <a:t> </a:t>
            </a:r>
            <a:r>
              <a:rPr sz="1200" spc="-98" dirty="0" smtClean="0">
                <a:solidFill>
                  <a:srgbClr val="262C32"/>
                </a:solidFill>
                <a:latin typeface="Aptos"/>
                <a:cs typeface="Arial"/>
              </a:rPr>
              <a:t>n</a:t>
            </a:r>
            <a:r>
              <a:rPr sz="1200" spc="18" dirty="0" smtClean="0">
                <a:solidFill>
                  <a:srgbClr val="262C32"/>
                </a:solidFill>
                <a:latin typeface="Aptos"/>
                <a:cs typeface="Arial"/>
              </a:rPr>
              <a:t>e</a:t>
            </a:r>
            <a:r>
              <a:rPr sz="1200" spc="5" dirty="0" smtClean="0">
                <a:solidFill>
                  <a:srgbClr val="262C32"/>
                </a:solidFill>
                <a:latin typeface="Aptos"/>
                <a:cs typeface="Arial"/>
              </a:rPr>
              <a:t>c</a:t>
            </a:r>
            <a:r>
              <a:rPr sz="1200" spc="-3" dirty="0" smtClean="0">
                <a:solidFill>
                  <a:srgbClr val="262C32"/>
                </a:solidFill>
                <a:latin typeface="Aptos"/>
                <a:cs typeface="Arial"/>
              </a:rPr>
              <a:t>e</a:t>
            </a:r>
            <a:r>
              <a:rPr sz="1200" spc="5" dirty="0" smtClean="0">
                <a:solidFill>
                  <a:srgbClr val="262C32"/>
                </a:solidFill>
                <a:latin typeface="Aptos"/>
                <a:cs typeface="Arial"/>
              </a:rPr>
              <a:t>s</a:t>
            </a:r>
            <a:r>
              <a:rPr sz="1200" spc="-32" dirty="0" smtClean="0">
                <a:solidFill>
                  <a:srgbClr val="262C32"/>
                </a:solidFill>
                <a:latin typeface="Aptos"/>
                <a:cs typeface="Arial"/>
              </a:rPr>
              <a:t>i</a:t>
            </a:r>
            <a:r>
              <a:rPr sz="1200" spc="37" dirty="0" smtClean="0">
                <a:solidFill>
                  <a:srgbClr val="262C32"/>
                </a:solidFill>
                <a:latin typeface="Aptos"/>
                <a:cs typeface="Arial"/>
              </a:rPr>
              <a:t>t</a:t>
            </a:r>
            <a:r>
              <a:rPr sz="1200" spc="-33" dirty="0" smtClean="0">
                <a:solidFill>
                  <a:srgbClr val="262C32"/>
                </a:solidFill>
                <a:latin typeface="Aptos"/>
                <a:cs typeface="Arial"/>
              </a:rPr>
              <a:t>a</a:t>
            </a:r>
            <a:r>
              <a:rPr sz="1200" spc="-16" dirty="0" smtClean="0">
                <a:solidFill>
                  <a:srgbClr val="262C32"/>
                </a:solidFill>
                <a:latin typeface="Aptos"/>
                <a:cs typeface="Arial"/>
              </a:rPr>
              <a:t> </a:t>
            </a:r>
            <a:endParaRPr sz="1000">
              <a:latin typeface="Arial"/>
              <a:cs typeface="Arial"/>
            </a:endParaRPr>
          </a:p>
          <a:p>
            <a:pPr marL="12700">
              <a:lnSpc>
                <a:spcPts val="1149"/>
              </a:lnSpc>
              <a:spcBef>
                <a:spcPts val="242"/>
              </a:spcBef>
              <a:spcAft>
                <a:spcPts val="300"/>
              </a:spcAft>
            </a:pPr>
            <a:r>
              <a:rPr sz="1200" spc="-5" dirty="0" smtClean="0">
                <a:solidFill>
                  <a:srgbClr val="262C32"/>
                </a:solidFill>
                <a:latin typeface="Aptos"/>
                <a:cs typeface="Arial"/>
              </a:rPr>
              <a:t>apoyo,  podemos utilizar diferentes técnicas para ayudar a desplazarla</a:t>
            </a:r>
            <a:r>
              <a:rPr sz="1200" spc="-5" dirty="0" smtClean="0">
                <a:solidFill>
                  <a:srgbClr val="262C32"/>
                </a:solidFill>
                <a:latin typeface="Aptos"/>
                <a:cs typeface="Arial"/>
              </a:rPr>
              <a:t>.</a:t>
            </a:r>
            <a:endParaRPr sz="1000">
              <a:latin typeface="Arial"/>
              <a:cs typeface="Arial"/>
            </a:endParaRPr>
          </a:p>
          <a:p>
            <a:pPr marL="12700" marR="9205">
              <a:lnSpc>
                <a:spcPct val="95825"/>
              </a:lnSpc>
              <a:spcBef>
                <a:spcPts val="512"/>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En "muleta</a:t>
            </a:r>
            <a:r>
              <a:rPr sz="1200" spc="-2" dirty="0" smtClean="0">
                <a:solidFill>
                  <a:srgbClr val="262C32"/>
                </a:solidFill>
                <a:latin typeface="Aptos"/>
                <a:cs typeface="Arial"/>
              </a:rPr>
              <a:t>" </a:t>
            </a:r>
            <a:r>
              <a:rPr sz="1200" spc="-2" dirty="0" smtClean="0">
                <a:solidFill>
                  <a:srgbClr val="262C32"/>
                </a:solidFill>
                <a:latin typeface="Aptos"/>
                <a:cs typeface="Arial"/>
              </a:rPr>
              <a:t>sobre los hombros de un o dos primeros actuantes.</a:t>
            </a:r>
            <a:endParaRPr sz="1000">
              <a:latin typeface="Arial"/>
              <a:cs typeface="Arial"/>
            </a:endParaRPr>
          </a:p>
          <a:p>
            <a:pPr marL="12700"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Sobre la espalda o a cuestas.</a:t>
            </a:r>
            <a:endParaRPr sz="1000">
              <a:latin typeface="Arial"/>
              <a:cs typeface="Arial"/>
            </a:endParaRPr>
          </a:p>
          <a:p>
            <a:pPr marL="12700" marR="9205">
              <a:lnSpc>
                <a:spcPct val="95825"/>
              </a:lnSpc>
              <a:spcBef>
                <a:spcPts val="554"/>
              </a:spcBef>
              <a:spcAft>
                <a:spcPts val="300"/>
              </a:spcAft>
            </a:pPr>
            <a:r>
              <a:rPr sz="1200" spc="-8" dirty="0" smtClean="0">
                <a:solidFill>
                  <a:srgbClr val="262C32"/>
                </a:solidFill>
                <a:latin typeface="Aptos"/>
                <a:cs typeface="Arial"/>
              </a:rPr>
              <a:t>• </a:t>
            </a:r>
            <a:r>
              <a:rPr sz="1200" spc="-8" dirty="0" smtClean="0">
                <a:solidFill>
                  <a:srgbClr val="262C32"/>
                </a:solidFill>
                <a:latin typeface="Aptos"/>
                <a:cs typeface="Arial"/>
              </a:rPr>
              <a:t>Asiento sobre manos.</a:t>
            </a:r>
            <a:endParaRPr sz="10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spc="-63" dirty="0" smtClean="0">
                <a:solidFill>
                  <a:srgbClr val="231F21"/>
                </a:solidFill>
                <a:latin typeface="Times New Roman"/>
                <a:cs typeface="Times New Roman"/>
              </a:rPr>
              <a:t>40</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083610" y="4131689"/>
            <a:ext cx="3091317" cy="215900"/>
          </a:xfrm>
          <a:prstGeom prst="rect">
            <a:avLst/>
          </a:prstGeom>
        </p:spPr>
        <p:txBody>
          <a:bodyPr wrap="square" lIns="0" tIns="10350" rIns="0" bIns="0" rtlCol="0">
            <a:noAutofit/>
          </a:bodyPr>
          <a:lstStyle/>
          <a:p>
            <a:pPr marL="12700">
              <a:lnSpc>
                <a:spcPts val="1630"/>
              </a:lnSpc>
              <a:spcAft>
                <a:spcPts val="300"/>
              </a:spcAft>
            </a:pPr>
            <a:r>
              <a:rPr sz="1600" b="1" spc="-68" dirty="0" smtClean="0">
                <a:solidFill>
                  <a:srgbClr val="1E374E"/>
                </a:solidFill>
                <a:latin typeface="Aptos"/>
                <a:cs typeface="Times New Roman"/>
              </a:rPr>
              <a:t>Exploración secundaria:</a:t>
            </a:r>
            <a:endParaRPr sz="1500">
              <a:latin typeface="Times New Roman"/>
              <a:cs typeface="Times New Roman"/>
            </a:endParaRPr>
          </a:p>
        </p:txBody>
      </p:sp>
      <p:sp>
        <p:nvSpPr>
          <p:cNvPr id="4" name="object 4"/>
          <p:cNvSpPr txBox="1"/>
          <p:nvPr/>
        </p:nvSpPr>
        <p:spPr>
          <a:xfrm>
            <a:off x="2078509" y="4683089"/>
            <a:ext cx="7459473" cy="1633219"/>
          </a:xfrm>
          <a:prstGeom prst="rect">
            <a:avLst/>
          </a:prstGeom>
        </p:spPr>
        <p:txBody>
          <a:bodyPr wrap="square" lIns="0" tIns="6477" rIns="0" bIns="0" rtlCol="0">
            <a:noAutofit/>
          </a:bodyPr>
          <a:lstStyle/>
          <a:p>
            <a:pPr marL="21844" marR="7015">
              <a:lnSpc>
                <a:spcPts val="1019"/>
              </a:lnSpc>
              <a:spcAft>
                <a:spcPts val="300"/>
              </a:spcAft>
            </a:pPr>
            <a:r>
              <a:rPr sz="1200" spc="25" dirty="0" smtClean="0">
                <a:solidFill>
                  <a:srgbClr val="262C32"/>
                </a:solidFill>
                <a:latin typeface="Aptos"/>
                <a:cs typeface="Arial"/>
              </a:rPr>
              <a:t>Una vez hecha la valoración primaria</a:t>
            </a:r>
            <a:r>
              <a:rPr sz="1200" spc="25" dirty="0" smtClean="0">
                <a:solidFill>
                  <a:srgbClr val="262C32"/>
                </a:solidFill>
                <a:latin typeface="Aptos"/>
                <a:cs typeface="Arial"/>
              </a:rPr>
              <a:t>, </a:t>
            </a:r>
            <a:r>
              <a:rPr sz="1200" spc="25" dirty="0" smtClean="0">
                <a:solidFill>
                  <a:srgbClr val="262C32"/>
                </a:solidFill>
                <a:latin typeface="Aptos"/>
                <a:cs typeface="Arial"/>
              </a:rPr>
              <a:t>y si  la víctima es</a:t>
            </a:r>
            <a:r>
              <a:rPr sz="1200" spc="25" dirty="0" smtClean="0">
                <a:solidFill>
                  <a:srgbClr val="262C32"/>
                </a:solidFill>
                <a:latin typeface="Aptos"/>
                <a:cs typeface="Arial"/>
              </a:rPr>
              <a:t>t</a:t>
            </a:r>
            <a:r>
              <a:rPr sz="1200" spc="25" dirty="0" smtClean="0">
                <a:solidFill>
                  <a:srgbClr val="262C32"/>
                </a:solidFill>
                <a:latin typeface="Aptos"/>
                <a:cs typeface="Arial"/>
              </a:rPr>
              <a:t>á fuera de peligro</a:t>
            </a:r>
            <a:endParaRPr sz="900">
              <a:latin typeface="Arial"/>
              <a:cs typeface="Arial"/>
            </a:endParaRPr>
          </a:p>
          <a:p>
            <a:pPr marL="15748" marR="77896" indent="3048">
              <a:lnSpc>
                <a:spcPts val="1034"/>
              </a:lnSpc>
              <a:spcBef>
                <a:spcPts val="304"/>
              </a:spcBef>
              <a:spcAft>
                <a:spcPts val="300"/>
              </a:spcAft>
            </a:pPr>
            <a:r>
              <a:rPr sz="1200" spc="18" dirty="0" smtClean="0">
                <a:solidFill>
                  <a:srgbClr val="262C32"/>
                </a:solidFill>
                <a:latin typeface="Aptos"/>
                <a:cs typeface="Arial"/>
              </a:rPr>
              <a:t>inmediato</a:t>
            </a:r>
            <a:r>
              <a:rPr sz="1200" spc="18" dirty="0" smtClean="0">
                <a:solidFill>
                  <a:srgbClr val="262C32"/>
                </a:solidFill>
                <a:latin typeface="Aptos"/>
                <a:cs typeface="Arial"/>
              </a:rPr>
              <a:t>,  </a:t>
            </a:r>
            <a:r>
              <a:rPr sz="1200" spc="18" dirty="0" smtClean="0">
                <a:solidFill>
                  <a:srgbClr val="262C32"/>
                </a:solidFill>
                <a:latin typeface="Aptos"/>
                <a:cs typeface="Arial"/>
              </a:rPr>
              <a:t>procederemos a realizar la exploración  secundaria</a:t>
            </a:r>
            <a:r>
              <a:rPr sz="1200" spc="18" dirty="0" smtClean="0">
                <a:solidFill>
                  <a:srgbClr val="262C32"/>
                </a:solidFill>
                <a:latin typeface="Aptos"/>
                <a:cs typeface="Arial"/>
              </a:rPr>
              <a:t>.  </a:t>
            </a:r>
            <a:r>
              <a:rPr sz="1200" spc="18" dirty="0" smtClean="0">
                <a:solidFill>
                  <a:srgbClr val="262C32"/>
                </a:solidFill>
                <a:latin typeface="Aptos"/>
                <a:cs typeface="Arial"/>
              </a:rPr>
              <a:t>El objetivo es</a:t>
            </a:r>
            <a:r>
              <a:rPr sz="1200" spc="18" dirty="0" smtClean="0">
                <a:solidFill>
                  <a:srgbClr val="262C32"/>
                </a:solidFill>
                <a:latin typeface="Aptos"/>
                <a:cs typeface="Arial"/>
              </a:rPr>
              <a:t>, </a:t>
            </a:r>
            <a:endParaRPr sz="900">
              <a:latin typeface="Arial"/>
              <a:cs typeface="Arial"/>
            </a:endParaRPr>
          </a:p>
          <a:p>
            <a:pPr marL="15748" marR="77896">
              <a:lnSpc>
                <a:spcPts val="1034"/>
              </a:lnSpc>
              <a:spcBef>
                <a:spcPts val="365"/>
              </a:spcBef>
              <a:spcAft>
                <a:spcPts val="300"/>
              </a:spcAft>
            </a:pPr>
            <a:r>
              <a:rPr sz="1200" spc="17" dirty="0" smtClean="0">
                <a:solidFill>
                  <a:srgbClr val="262C32"/>
                </a:solidFill>
                <a:latin typeface="Aptos"/>
                <a:cs typeface="Arial"/>
              </a:rPr>
              <a:t>primero</a:t>
            </a:r>
            <a:r>
              <a:rPr sz="1200" spc="17" dirty="0" smtClean="0">
                <a:solidFill>
                  <a:srgbClr val="262C32"/>
                </a:solidFill>
                <a:latin typeface="Aptos"/>
                <a:cs typeface="Arial"/>
              </a:rPr>
              <a:t>,  </a:t>
            </a:r>
            <a:r>
              <a:rPr sz="1200" spc="17" dirty="0" smtClean="0">
                <a:solidFill>
                  <a:srgbClr val="262C32"/>
                </a:solidFill>
                <a:latin typeface="Aptos"/>
                <a:cs typeface="Arial"/>
              </a:rPr>
              <a:t>localizar las  lesiones que pueda presentar la víctima y</a:t>
            </a:r>
            <a:r>
              <a:rPr sz="1200" spc="17" dirty="0" smtClean="0">
                <a:solidFill>
                  <a:srgbClr val="262C32"/>
                </a:solidFill>
                <a:latin typeface="Aptos"/>
                <a:cs typeface="Arial"/>
              </a:rPr>
              <a:t>,  </a:t>
            </a:r>
            <a:r>
              <a:rPr sz="1200" spc="17" dirty="0" smtClean="0">
                <a:solidFill>
                  <a:srgbClr val="262C32"/>
                </a:solidFill>
                <a:latin typeface="Aptos"/>
                <a:cs typeface="Arial"/>
              </a:rPr>
              <a:t>posteriormente</a:t>
            </a:r>
            <a:r>
              <a:rPr sz="1200" spc="17" dirty="0" smtClean="0">
                <a:solidFill>
                  <a:srgbClr val="262C32"/>
                </a:solidFill>
                <a:latin typeface="Aptos"/>
                <a:cs typeface="Arial"/>
              </a:rPr>
              <a:t>, </a:t>
            </a:r>
            <a:endParaRPr sz="900">
              <a:latin typeface="Arial"/>
              <a:cs typeface="Arial"/>
            </a:endParaRPr>
          </a:p>
          <a:p>
            <a:pPr marL="15748" marR="77896">
              <a:lnSpc>
                <a:spcPts val="1034"/>
              </a:lnSpc>
              <a:spcBef>
                <a:spcPts val="365"/>
              </a:spcBef>
              <a:spcAft>
                <a:spcPts val="300"/>
              </a:spcAft>
            </a:pPr>
            <a:r>
              <a:rPr sz="1200" spc="23" dirty="0" smtClean="0">
                <a:solidFill>
                  <a:srgbClr val="262C32"/>
                </a:solidFill>
                <a:latin typeface="Aptos"/>
                <a:cs typeface="Arial"/>
              </a:rPr>
              <a:t>recoger la  mayor información  posible para transmitirla a la asistencia médica y </a:t>
            </a:r>
            <a:endParaRPr sz="900">
              <a:latin typeface="Arial"/>
              <a:cs typeface="Arial"/>
            </a:endParaRPr>
          </a:p>
          <a:p>
            <a:pPr marL="15748" marR="77896">
              <a:lnSpc>
                <a:spcPts val="1034"/>
              </a:lnSpc>
              <a:spcBef>
                <a:spcPts val="365"/>
              </a:spcBef>
              <a:spcAft>
                <a:spcPts val="300"/>
              </a:spcAft>
            </a:pPr>
            <a:r>
              <a:rPr sz="1200" spc="23" dirty="0" smtClean="0">
                <a:solidFill>
                  <a:srgbClr val="262C32"/>
                </a:solidFill>
                <a:latin typeface="Aptos"/>
                <a:cs typeface="Arial"/>
              </a:rPr>
              <a:t>decidir la  posición de espera hasta entonces.</a:t>
            </a:r>
            <a:endParaRPr sz="900">
              <a:latin typeface="Arial"/>
              <a:cs typeface="Arial"/>
            </a:endParaRPr>
          </a:p>
          <a:p>
            <a:pPr marL="15748" marR="274696" indent="3048">
              <a:lnSpc>
                <a:spcPts val="1034"/>
              </a:lnSpc>
              <a:spcBef>
                <a:spcPts val="655"/>
              </a:spcBef>
              <a:spcAft>
                <a:spcPts val="300"/>
              </a:spcAft>
            </a:pPr>
            <a:r>
              <a:rPr sz="1200" spc="20" dirty="0" smtClean="0">
                <a:solidFill>
                  <a:srgbClr val="262C32"/>
                </a:solidFill>
                <a:latin typeface="Aptos"/>
                <a:cs typeface="Arial"/>
              </a:rPr>
              <a:t>La información  la  recogeremos preguntando a la víctima o</a:t>
            </a:r>
            <a:r>
              <a:rPr sz="1200" spc="20" dirty="0" smtClean="0">
                <a:solidFill>
                  <a:srgbClr val="262C32"/>
                </a:solidFill>
                <a:latin typeface="Aptos"/>
                <a:cs typeface="Arial"/>
              </a:rPr>
              <a:t>,  </a:t>
            </a:r>
            <a:r>
              <a:rPr sz="1200" spc="20" dirty="0" smtClean="0">
                <a:solidFill>
                  <a:srgbClr val="262C32"/>
                </a:solidFill>
                <a:latin typeface="Aptos"/>
                <a:cs typeface="Arial"/>
              </a:rPr>
              <a:t>si ésta no puede </a:t>
            </a:r>
            <a:endParaRPr sz="900">
              <a:latin typeface="Arial"/>
              <a:cs typeface="Arial"/>
            </a:endParaRPr>
          </a:p>
          <a:p>
            <a:pPr marL="15748" marR="274696">
              <a:lnSpc>
                <a:spcPts val="1034"/>
              </a:lnSpc>
              <a:spcBef>
                <a:spcPts val="380"/>
              </a:spcBef>
              <a:spcAft>
                <a:spcPts val="300"/>
              </a:spcAft>
            </a:pPr>
            <a:r>
              <a:rPr sz="1200" spc="24" dirty="0" smtClean="0">
                <a:solidFill>
                  <a:srgbClr val="262C32"/>
                </a:solidFill>
                <a:latin typeface="Aptos"/>
                <a:cs typeface="Arial"/>
              </a:rPr>
              <a:t>colaborar</a:t>
            </a:r>
            <a:r>
              <a:rPr sz="1200" spc="24" dirty="0" smtClean="0">
                <a:solidFill>
                  <a:srgbClr val="262C32"/>
                </a:solidFill>
                <a:latin typeface="Aptos"/>
                <a:cs typeface="Arial"/>
              </a:rPr>
              <a:t>,  </a:t>
            </a:r>
            <a:r>
              <a:rPr sz="1200" spc="24" dirty="0" smtClean="0">
                <a:solidFill>
                  <a:srgbClr val="262C32"/>
                </a:solidFill>
                <a:latin typeface="Aptos"/>
                <a:cs typeface="Arial"/>
              </a:rPr>
              <a:t>preguntando a testimonios presentes</a:t>
            </a:r>
            <a:r>
              <a:rPr sz="1200" spc="24" dirty="0" smtClean="0">
                <a:solidFill>
                  <a:srgbClr val="262C32"/>
                </a:solidFill>
                <a:latin typeface="Aptos"/>
                <a:cs typeface="Arial"/>
              </a:rPr>
              <a:t>.</a:t>
            </a:r>
            <a:endParaRPr sz="900">
              <a:latin typeface="Arial"/>
              <a:cs typeface="Arial"/>
            </a:endParaRPr>
          </a:p>
          <a:p>
            <a:pPr marL="15747" indent="-3047">
              <a:lnSpc>
                <a:spcPts val="1390"/>
              </a:lnSpc>
              <a:spcBef>
                <a:spcPts val="455"/>
              </a:spcBef>
              <a:spcAft>
                <a:spcPts val="300"/>
              </a:spcAft>
            </a:pPr>
            <a:r>
              <a:rPr sz="1200" spc="-44" dirty="0" smtClean="0">
                <a:solidFill>
                  <a:srgbClr val="262C32"/>
                </a:solidFill>
                <a:latin typeface="Aptos"/>
                <a:cs typeface="Arial"/>
              </a:rPr>
              <a:t>T</a:t>
            </a:r>
            <a:r>
              <a:rPr sz="1200" spc="29" dirty="0" smtClean="0">
                <a:solidFill>
                  <a:srgbClr val="262C32"/>
                </a:solidFill>
                <a:latin typeface="Aptos"/>
                <a:cs typeface="Arial"/>
              </a:rPr>
              <a:t>a</a:t>
            </a:r>
            <a:r>
              <a:rPr sz="1200" spc="63" dirty="0" smtClean="0">
                <a:solidFill>
                  <a:srgbClr val="262C32"/>
                </a:solidFill>
                <a:latin typeface="Aptos"/>
                <a:cs typeface="Arial"/>
              </a:rPr>
              <a:t>m</a:t>
            </a:r>
            <a:r>
              <a:rPr sz="1200" spc="50" dirty="0" smtClean="0">
                <a:solidFill>
                  <a:srgbClr val="262C32"/>
                </a:solidFill>
                <a:latin typeface="Aptos"/>
                <a:cs typeface="Arial"/>
              </a:rPr>
              <a:t>b</a:t>
            </a:r>
            <a:r>
              <a:rPr sz="1200" spc="-29" dirty="0" smtClean="0">
                <a:solidFill>
                  <a:srgbClr val="262C32"/>
                </a:solidFill>
                <a:latin typeface="Aptos"/>
                <a:cs typeface="Arial"/>
              </a:rPr>
              <a:t>i</a:t>
            </a:r>
            <a:r>
              <a:rPr sz="1200" spc="75" dirty="0" smtClean="0">
                <a:solidFill>
                  <a:srgbClr val="262C32"/>
                </a:solidFill>
                <a:latin typeface="Aptos"/>
                <a:cs typeface="Arial"/>
              </a:rPr>
              <a:t>é</a:t>
            </a:r>
            <a:r>
              <a:rPr sz="1200" spc="-45" dirty="0" smtClean="0">
                <a:solidFill>
                  <a:srgbClr val="262C32"/>
                </a:solidFill>
                <a:latin typeface="Aptos"/>
                <a:cs typeface="Arial"/>
              </a:rPr>
              <a:t>n</a:t>
            </a:r>
            <a:r>
              <a:rPr sz="1200" spc="0" dirty="0" smtClean="0">
                <a:solidFill>
                  <a:srgbClr val="262C32"/>
                </a:solidFill>
                <a:latin typeface="Aptos"/>
                <a:cs typeface="Arial"/>
              </a:rPr>
              <a:t> </a:t>
            </a:r>
            <a:r>
              <a:rPr sz="1200" spc="-114" dirty="0" smtClean="0">
                <a:solidFill>
                  <a:srgbClr val="262C32"/>
                </a:solidFill>
                <a:latin typeface="Aptos"/>
                <a:cs typeface="Arial"/>
              </a:rPr>
              <a:t> </a:t>
            </a:r>
            <a:r>
              <a:rPr sz="1200" spc="25" dirty="0" smtClean="0">
                <a:solidFill>
                  <a:srgbClr val="262C32"/>
                </a:solidFill>
                <a:latin typeface="Aptos"/>
                <a:cs typeface="Arial"/>
              </a:rPr>
              <a:t>e</a:t>
            </a:r>
            <a:r>
              <a:rPr sz="1200" spc="0" dirty="0" smtClean="0">
                <a:solidFill>
                  <a:srgbClr val="262C32"/>
                </a:solidFill>
                <a:latin typeface="Aptos"/>
                <a:cs typeface="Arial"/>
              </a:rPr>
              <a:t>s</a:t>
            </a:r>
            <a:r>
              <a:rPr sz="1200" spc="95" dirty="0" smtClean="0">
                <a:solidFill>
                  <a:srgbClr val="262C32"/>
                </a:solidFill>
                <a:latin typeface="Aptos"/>
                <a:cs typeface="Arial"/>
              </a:rPr>
              <a:t> </a:t>
            </a:r>
            <a:r>
              <a:rPr sz="1200" spc="-56" dirty="0" smtClean="0">
                <a:solidFill>
                  <a:srgbClr val="262C32"/>
                </a:solidFill>
                <a:latin typeface="Aptos"/>
                <a:cs typeface="Arial"/>
              </a:rPr>
              <a:t>i</a:t>
            </a:r>
            <a:r>
              <a:rPr sz="1200" spc="63" dirty="0" smtClean="0">
                <a:solidFill>
                  <a:srgbClr val="262C32"/>
                </a:solidFill>
                <a:latin typeface="Aptos"/>
                <a:cs typeface="Arial"/>
              </a:rPr>
              <a:t>m</a:t>
            </a:r>
            <a:r>
              <a:rPr sz="1200" spc="50" dirty="0" smtClean="0">
                <a:solidFill>
                  <a:srgbClr val="262C32"/>
                </a:solidFill>
                <a:latin typeface="Aptos"/>
                <a:cs typeface="Arial"/>
              </a:rPr>
              <a:t>po</a:t>
            </a:r>
            <a:r>
              <a:rPr sz="1200" spc="0" dirty="0" smtClean="0">
                <a:solidFill>
                  <a:srgbClr val="262C32"/>
                </a:solidFill>
                <a:latin typeface="Aptos"/>
                <a:cs typeface="Arial"/>
              </a:rPr>
              <a:t>r</a:t>
            </a:r>
            <a:r>
              <a:rPr sz="1200" spc="25" dirty="0" smtClean="0">
                <a:solidFill>
                  <a:srgbClr val="262C32"/>
                </a:solidFill>
                <a:latin typeface="Aptos"/>
                <a:cs typeface="Arial"/>
              </a:rPr>
              <a:t>t</a:t>
            </a:r>
            <a:r>
              <a:rPr sz="1200" spc="50" dirty="0" smtClean="0">
                <a:solidFill>
                  <a:srgbClr val="262C32"/>
                </a:solidFill>
                <a:latin typeface="Aptos"/>
                <a:cs typeface="Arial"/>
              </a:rPr>
              <a:t>a</a:t>
            </a:r>
            <a:r>
              <a:rPr sz="1200" spc="3" dirty="0" smtClean="0">
                <a:solidFill>
                  <a:srgbClr val="262C32"/>
                </a:solidFill>
                <a:latin typeface="Aptos"/>
                <a:cs typeface="Arial"/>
              </a:rPr>
              <a:t>n</a:t>
            </a:r>
            <a:r>
              <a:rPr sz="1200" spc="61" dirty="0" smtClean="0">
                <a:solidFill>
                  <a:srgbClr val="262C32"/>
                </a:solidFill>
                <a:latin typeface="Aptos"/>
                <a:cs typeface="Arial"/>
              </a:rPr>
              <a:t>t</a:t>
            </a:r>
            <a:r>
              <a:rPr sz="1200" spc="-20" dirty="0" smtClean="0">
                <a:solidFill>
                  <a:srgbClr val="262C32"/>
                </a:solidFill>
                <a:latin typeface="Aptos"/>
                <a:cs typeface="Arial"/>
              </a:rPr>
              <a:t>e</a:t>
            </a:r>
            <a:r>
              <a:rPr sz="1200" spc="59" dirty="0" smtClean="0">
                <a:solidFill>
                  <a:srgbClr val="262C32"/>
                </a:solidFill>
                <a:latin typeface="Aptos"/>
                <a:cs typeface="Arial"/>
              </a:rPr>
              <a:t> </a:t>
            </a:r>
            <a:r>
              <a:rPr sz="1200" spc="0" dirty="0" smtClean="0">
                <a:solidFill>
                  <a:srgbClr val="262C32"/>
                </a:solidFill>
                <a:latin typeface="Aptos"/>
                <a:cs typeface="Arial"/>
              </a:rPr>
              <a:t>f</a:t>
            </a:r>
            <a:r>
              <a:rPr sz="1200" spc="19" dirty="0" smtClean="0">
                <a:solidFill>
                  <a:srgbClr val="262C32"/>
                </a:solidFill>
                <a:latin typeface="Aptos"/>
                <a:cs typeface="Arial"/>
              </a:rPr>
              <a:t>i</a:t>
            </a:r>
            <a:r>
              <a:rPr sz="1200" spc="9" dirty="0" smtClean="0">
                <a:solidFill>
                  <a:srgbClr val="262C32"/>
                </a:solidFill>
                <a:latin typeface="Aptos"/>
                <a:cs typeface="Arial"/>
              </a:rPr>
              <a:t>j</a:t>
            </a:r>
            <a:r>
              <a:rPr sz="1200" spc="25" dirty="0" smtClean="0">
                <a:solidFill>
                  <a:srgbClr val="262C32"/>
                </a:solidFill>
                <a:latin typeface="Aptos"/>
                <a:cs typeface="Arial"/>
              </a:rPr>
              <a:t>a</a:t>
            </a:r>
            <a:r>
              <a:rPr sz="1200" spc="14" dirty="0" smtClean="0">
                <a:solidFill>
                  <a:srgbClr val="262C32"/>
                </a:solidFill>
                <a:latin typeface="Aptos"/>
                <a:cs typeface="Arial"/>
              </a:rPr>
              <a:t>r</a:t>
            </a:r>
            <a:r>
              <a:rPr sz="1200" spc="19" dirty="0" smtClean="0">
                <a:solidFill>
                  <a:srgbClr val="262C32"/>
                </a:solidFill>
                <a:latin typeface="Aptos"/>
                <a:cs typeface="Arial"/>
              </a:rPr>
              <a:t>s</a:t>
            </a:r>
            <a:r>
              <a:rPr sz="1200" spc="0" dirty="0" smtClean="0">
                <a:solidFill>
                  <a:srgbClr val="262C32"/>
                </a:solidFill>
                <a:latin typeface="Aptos"/>
                <a:cs typeface="Arial"/>
              </a:rPr>
              <a:t>e</a:t>
            </a:r>
            <a:r>
              <a:rPr sz="1200" spc="163" dirty="0" smtClean="0">
                <a:solidFill>
                  <a:srgbClr val="262C32"/>
                </a:solidFill>
                <a:latin typeface="Aptos"/>
                <a:cs typeface="Arial"/>
              </a:rPr>
              <a:t> </a:t>
            </a:r>
            <a:r>
              <a:rPr sz="1200" spc="25" dirty="0" smtClean="0">
                <a:solidFill>
                  <a:srgbClr val="262C32"/>
                </a:solidFill>
                <a:latin typeface="Aptos"/>
                <a:cs typeface="Arial"/>
              </a:rPr>
              <a:t>e</a:t>
            </a:r>
            <a:r>
              <a:rPr sz="1200" spc="0" dirty="0" smtClean="0">
                <a:solidFill>
                  <a:srgbClr val="262C32"/>
                </a:solidFill>
                <a:latin typeface="Aptos"/>
                <a:cs typeface="Arial"/>
              </a:rPr>
              <a:t>n</a:t>
            </a:r>
            <a:r>
              <a:rPr sz="1200" spc="69" dirty="0" smtClean="0">
                <a:solidFill>
                  <a:srgbClr val="262C32"/>
                </a:solidFill>
                <a:latin typeface="Aptos"/>
                <a:cs typeface="Arial"/>
              </a:rPr>
              <a:t> </a:t>
            </a:r>
            <a:r>
              <a:rPr sz="1200" spc="29" dirty="0" smtClean="0">
                <a:solidFill>
                  <a:srgbClr val="262C32"/>
                </a:solidFill>
                <a:latin typeface="Aptos"/>
                <a:cs typeface="Arial"/>
              </a:rPr>
              <a:t>e</a:t>
            </a:r>
            <a:r>
              <a:rPr sz="1200" spc="-61" dirty="0" smtClean="0">
                <a:solidFill>
                  <a:srgbClr val="262C32"/>
                </a:solidFill>
                <a:latin typeface="Aptos"/>
                <a:cs typeface="Arial"/>
              </a:rPr>
              <a:t>l</a:t>
            </a:r>
            <a:r>
              <a:rPr sz="1200" spc="94" dirty="0" smtClean="0">
                <a:solidFill>
                  <a:srgbClr val="262C32"/>
                </a:solidFill>
                <a:latin typeface="Aptos"/>
                <a:cs typeface="Arial"/>
              </a:rPr>
              <a:t> </a:t>
            </a:r>
            <a:r>
              <a:rPr sz="1200" spc="25" dirty="0" smtClean="0">
                <a:solidFill>
                  <a:srgbClr val="262C32"/>
                </a:solidFill>
                <a:latin typeface="Aptos"/>
                <a:cs typeface="Arial"/>
              </a:rPr>
              <a:t>en</a:t>
            </a:r>
            <a:r>
              <a:rPr sz="1200" spc="14" dirty="0" smtClean="0">
                <a:solidFill>
                  <a:srgbClr val="262C32"/>
                </a:solidFill>
                <a:latin typeface="Aptos"/>
                <a:cs typeface="Arial"/>
              </a:rPr>
              <a:t>t</a:t>
            </a:r>
            <a:r>
              <a:rPr sz="1200" spc="25" dirty="0" smtClean="0">
                <a:solidFill>
                  <a:srgbClr val="262C32"/>
                </a:solidFill>
                <a:latin typeface="Aptos"/>
                <a:cs typeface="Arial"/>
              </a:rPr>
              <a:t>o</a:t>
            </a:r>
            <a:r>
              <a:rPr sz="1200" spc="0" dirty="0" smtClean="0">
                <a:solidFill>
                  <a:srgbClr val="262C32"/>
                </a:solidFill>
                <a:latin typeface="Aptos"/>
                <a:cs typeface="Arial"/>
              </a:rPr>
              <a:t>r</a:t>
            </a:r>
            <a:r>
              <a:rPr sz="1200" spc="39" dirty="0" smtClean="0">
                <a:solidFill>
                  <a:srgbClr val="262C32"/>
                </a:solidFill>
                <a:latin typeface="Aptos"/>
                <a:cs typeface="Arial"/>
              </a:rPr>
              <a:t>n</a:t>
            </a:r>
            <a:r>
              <a:rPr sz="1200" spc="0" dirty="0" smtClean="0">
                <a:solidFill>
                  <a:srgbClr val="262C32"/>
                </a:solidFill>
                <a:latin typeface="Aptos"/>
                <a:cs typeface="Arial"/>
              </a:rPr>
              <a:t>o</a:t>
            </a:r>
            <a:r>
              <a:rPr sz="1200" spc="173" dirty="0" smtClean="0">
                <a:solidFill>
                  <a:srgbClr val="262C32"/>
                </a:solidFill>
                <a:latin typeface="Aptos"/>
                <a:cs typeface="Arial"/>
              </a:rPr>
              <a:t> </a:t>
            </a:r>
            <a:r>
              <a:rPr sz="1200" spc="25" dirty="0" smtClean="0">
                <a:solidFill>
                  <a:srgbClr val="262C32"/>
                </a:solidFill>
                <a:latin typeface="Aptos"/>
                <a:cs typeface="Arial"/>
              </a:rPr>
              <a:t>pa</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115" dirty="0" smtClean="0">
                <a:solidFill>
                  <a:srgbClr val="262C32"/>
                </a:solidFill>
                <a:latin typeface="Aptos"/>
                <a:cs typeface="Arial"/>
              </a:rPr>
              <a:t> </a:t>
            </a:r>
            <a:r>
              <a:rPr sz="1200" spc="25" dirty="0" smtClean="0">
                <a:solidFill>
                  <a:srgbClr val="262C32"/>
                </a:solidFill>
                <a:latin typeface="Aptos"/>
                <a:cs typeface="Arial"/>
              </a:rPr>
              <a:t>pode</a:t>
            </a:r>
            <a:r>
              <a:rPr sz="1200" spc="0" dirty="0" smtClean="0">
                <a:solidFill>
                  <a:srgbClr val="262C32"/>
                </a:solidFill>
                <a:latin typeface="Aptos"/>
                <a:cs typeface="Arial"/>
              </a:rPr>
              <a:t>r</a:t>
            </a:r>
            <a:r>
              <a:rPr sz="1200" spc="110" dirty="0" smtClean="0">
                <a:solidFill>
                  <a:srgbClr val="262C32"/>
                </a:solidFill>
                <a:latin typeface="Aptos"/>
                <a:cs typeface="Arial"/>
              </a:rPr>
              <a:t> </a:t>
            </a:r>
            <a:r>
              <a:rPr sz="1200" spc="19" dirty="0" smtClean="0">
                <a:solidFill>
                  <a:srgbClr val="262C32"/>
                </a:solidFill>
                <a:latin typeface="Aptos"/>
                <a:cs typeface="Arial"/>
              </a:rPr>
              <a:t>h</a:t>
            </a:r>
            <a:r>
              <a:rPr sz="1200" spc="25" dirty="0" smtClean="0">
                <a:solidFill>
                  <a:srgbClr val="262C32"/>
                </a:solidFill>
                <a:latin typeface="Aptos"/>
                <a:cs typeface="Arial"/>
              </a:rPr>
              <a:t>ace</a:t>
            </a:r>
            <a:r>
              <a:rPr sz="1200" spc="14" dirty="0" smtClean="0">
                <a:solidFill>
                  <a:srgbClr val="262C32"/>
                </a:solidFill>
                <a:latin typeface="Aptos"/>
                <a:cs typeface="Arial"/>
              </a:rPr>
              <a:t>r</a:t>
            </a:r>
            <a:r>
              <a:rPr sz="1200" spc="19" dirty="0" smtClean="0">
                <a:solidFill>
                  <a:srgbClr val="262C32"/>
                </a:solidFill>
                <a:latin typeface="Aptos"/>
                <a:cs typeface="Arial"/>
              </a:rPr>
              <a:t>s</a:t>
            </a:r>
            <a:r>
              <a:rPr sz="1200" spc="0" dirty="0" smtClean="0">
                <a:solidFill>
                  <a:srgbClr val="262C32"/>
                </a:solidFill>
                <a:latin typeface="Aptos"/>
                <a:cs typeface="Arial"/>
              </a:rPr>
              <a:t>e</a:t>
            </a:r>
            <a:r>
              <a:rPr sz="1200" spc="165" dirty="0" smtClean="0">
                <a:solidFill>
                  <a:srgbClr val="262C32"/>
                </a:solidFill>
                <a:latin typeface="Aptos"/>
                <a:cs typeface="Arial"/>
              </a:rPr>
              <a:t> </a:t>
            </a:r>
            <a:r>
              <a:rPr sz="1200" spc="19" dirty="0" smtClean="0">
                <a:solidFill>
                  <a:srgbClr val="262C32"/>
                </a:solidFill>
                <a:latin typeface="Aptos"/>
                <a:cs typeface="Arial"/>
              </a:rPr>
              <a:t>u</a:t>
            </a:r>
            <a:r>
              <a:rPr sz="1200" spc="25" dirty="0" smtClean="0">
                <a:solidFill>
                  <a:srgbClr val="262C32"/>
                </a:solidFill>
                <a:latin typeface="Aptos"/>
                <a:cs typeface="Arial"/>
              </a:rPr>
              <a:t>n</a:t>
            </a:r>
            <a:r>
              <a:rPr sz="1200" spc="0" dirty="0" smtClean="0">
                <a:solidFill>
                  <a:srgbClr val="262C32"/>
                </a:solidFill>
                <a:latin typeface="Aptos"/>
                <a:cs typeface="Arial"/>
              </a:rPr>
              <a:t>a</a:t>
            </a:r>
            <a:r>
              <a:rPr sz="1200" spc="74" dirty="0" smtClean="0">
                <a:solidFill>
                  <a:srgbClr val="262C32"/>
                </a:solidFill>
                <a:latin typeface="Aptos"/>
                <a:cs typeface="Arial"/>
              </a:rPr>
              <a:t> </a:t>
            </a:r>
            <a:r>
              <a:rPr sz="1200" spc="5" dirty="0" smtClean="0">
                <a:solidFill>
                  <a:srgbClr val="262C32"/>
                </a:solidFill>
                <a:latin typeface="Aptos"/>
                <a:cs typeface="Arial"/>
              </a:rPr>
              <a:t>c</a:t>
            </a:r>
            <a:r>
              <a:rPr sz="1200" spc="50" dirty="0" smtClean="0">
                <a:solidFill>
                  <a:srgbClr val="262C32"/>
                </a:solidFill>
                <a:latin typeface="Aptos"/>
                <a:cs typeface="Arial"/>
              </a:rPr>
              <a:t>o</a:t>
            </a:r>
            <a:r>
              <a:rPr sz="1200" spc="41" dirty="0" smtClean="0">
                <a:solidFill>
                  <a:srgbClr val="262C32"/>
                </a:solidFill>
                <a:latin typeface="Aptos"/>
                <a:cs typeface="Arial"/>
              </a:rPr>
              <a:t>m</a:t>
            </a:r>
            <a:r>
              <a:rPr sz="1200" spc="50" dirty="0" smtClean="0">
                <a:solidFill>
                  <a:srgbClr val="262C32"/>
                </a:solidFill>
                <a:latin typeface="Aptos"/>
                <a:cs typeface="Arial"/>
              </a:rPr>
              <a:t>p</a:t>
            </a:r>
            <a:r>
              <a:rPr sz="1200" spc="29" dirty="0" smtClean="0">
                <a:solidFill>
                  <a:srgbClr val="262C32"/>
                </a:solidFill>
                <a:latin typeface="Aptos"/>
                <a:cs typeface="Arial"/>
              </a:rPr>
              <a:t>o</a:t>
            </a:r>
            <a:r>
              <a:rPr sz="1200" spc="55" dirty="0" smtClean="0">
                <a:solidFill>
                  <a:srgbClr val="262C32"/>
                </a:solidFill>
                <a:latin typeface="Aptos"/>
                <a:cs typeface="Arial"/>
              </a:rPr>
              <a:t>s</a:t>
            </a:r>
            <a:r>
              <a:rPr sz="1200" spc="-5" dirty="0" smtClean="0">
                <a:solidFill>
                  <a:srgbClr val="262C32"/>
                </a:solidFill>
                <a:latin typeface="Aptos"/>
                <a:cs typeface="Arial"/>
              </a:rPr>
              <a:t>i</a:t>
            </a:r>
            <a:r>
              <a:rPr sz="1200" spc="78" dirty="0" smtClean="0">
                <a:solidFill>
                  <a:srgbClr val="262C32"/>
                </a:solidFill>
                <a:latin typeface="Aptos"/>
                <a:cs typeface="Arial"/>
              </a:rPr>
              <a:t>c</a:t>
            </a:r>
            <a:r>
              <a:rPr sz="1200" spc="-29" dirty="0" smtClean="0">
                <a:solidFill>
                  <a:srgbClr val="262C32"/>
                </a:solidFill>
                <a:latin typeface="Aptos"/>
                <a:cs typeface="Arial"/>
              </a:rPr>
              <a:t>i</a:t>
            </a:r>
            <a:r>
              <a:rPr sz="1200" spc="75" dirty="0" smtClean="0">
                <a:solidFill>
                  <a:srgbClr val="262C32"/>
                </a:solidFill>
                <a:latin typeface="Aptos"/>
                <a:cs typeface="Arial"/>
              </a:rPr>
              <a:t>ó</a:t>
            </a:r>
            <a:r>
              <a:rPr sz="1200" spc="-65" dirty="0" smtClean="0">
                <a:solidFill>
                  <a:srgbClr val="262C32"/>
                </a:solidFill>
                <a:latin typeface="Aptos"/>
                <a:cs typeface="Arial"/>
              </a:rPr>
              <a:t>n</a:t>
            </a:r>
            <a:r>
              <a:rPr sz="1200" spc="-32" dirty="0" smtClean="0">
                <a:solidFill>
                  <a:srgbClr val="262C32"/>
                </a:solidFill>
                <a:latin typeface="Aptos"/>
                <a:cs typeface="Arial"/>
              </a:rPr>
              <a:t> </a:t>
            </a:r>
            <a:r>
              <a:rPr sz="1200" spc="25" dirty="0" smtClean="0">
                <a:solidFill>
                  <a:srgbClr val="262C32"/>
                </a:solidFill>
                <a:latin typeface="Aptos"/>
                <a:cs typeface="Arial"/>
              </a:rPr>
              <a:t>d</a:t>
            </a:r>
            <a:r>
              <a:rPr sz="1200" spc="0" dirty="0" smtClean="0">
                <a:solidFill>
                  <a:srgbClr val="262C32"/>
                </a:solidFill>
                <a:latin typeface="Aptos"/>
                <a:cs typeface="Arial"/>
              </a:rPr>
              <a:t>e</a:t>
            </a:r>
            <a:r>
              <a:rPr sz="1200" spc="94" dirty="0" smtClean="0">
                <a:solidFill>
                  <a:srgbClr val="262C32"/>
                </a:solidFill>
                <a:latin typeface="Aptos"/>
                <a:cs typeface="Arial"/>
              </a:rPr>
              <a:t> </a:t>
            </a:r>
            <a:r>
              <a:rPr sz="1200" spc="-56" dirty="0" smtClean="0">
                <a:solidFill>
                  <a:srgbClr val="262C32"/>
                </a:solidFill>
                <a:latin typeface="Aptos"/>
                <a:cs typeface="Arial"/>
              </a:rPr>
              <a:t>l</a:t>
            </a:r>
            <a:r>
              <a:rPr sz="1200" spc="29" dirty="0" smtClean="0">
                <a:solidFill>
                  <a:srgbClr val="262C32"/>
                </a:solidFill>
                <a:latin typeface="Aptos"/>
                <a:cs typeface="Arial"/>
              </a:rPr>
              <a:t>u</a:t>
            </a:r>
            <a:r>
              <a:rPr sz="1200" spc="50" dirty="0" smtClean="0">
                <a:solidFill>
                  <a:srgbClr val="262C32"/>
                </a:solidFill>
                <a:latin typeface="Aptos"/>
                <a:cs typeface="Arial"/>
              </a:rPr>
              <a:t>g</a:t>
            </a:r>
            <a:r>
              <a:rPr sz="1200" spc="75" dirty="0" smtClean="0">
                <a:solidFill>
                  <a:srgbClr val="262C32"/>
                </a:solidFill>
                <a:latin typeface="Aptos"/>
                <a:cs typeface="Arial"/>
              </a:rPr>
              <a:t>a</a:t>
            </a:r>
            <a:r>
              <a:rPr sz="1200" spc="19" dirty="0" smtClean="0">
                <a:solidFill>
                  <a:srgbClr val="262C32"/>
                </a:solidFill>
                <a:latin typeface="Aptos"/>
                <a:cs typeface="Arial"/>
              </a:rPr>
              <a:t>r</a:t>
            </a:r>
            <a:r>
              <a:rPr sz="1200" spc="29" dirty="0" smtClean="0">
                <a:solidFill>
                  <a:srgbClr val="262C32"/>
                </a:solidFill>
                <a:latin typeface="Aptos"/>
                <a:cs typeface="Arial"/>
              </a:rPr>
              <a:t> </a:t>
            </a:r>
            <a:r>
              <a:rPr sz="1200" spc="25" dirty="0" smtClean="0">
                <a:solidFill>
                  <a:srgbClr val="262C32"/>
                </a:solidFill>
                <a:latin typeface="Aptos"/>
                <a:cs typeface="Arial"/>
              </a:rPr>
              <a:t>qu</a:t>
            </a:r>
            <a:r>
              <a:rPr sz="1200" spc="0" dirty="0" smtClean="0">
                <a:solidFill>
                  <a:srgbClr val="262C32"/>
                </a:solidFill>
                <a:latin typeface="Aptos"/>
                <a:cs typeface="Arial"/>
              </a:rPr>
              <a:t>e</a:t>
            </a:r>
            <a:r>
              <a:rPr sz="1200" spc="144" dirty="0" smtClean="0">
                <a:solidFill>
                  <a:srgbClr val="262C32"/>
                </a:solidFill>
                <a:latin typeface="Aptos"/>
                <a:cs typeface="Arial"/>
              </a:rPr>
              <a:t> </a:t>
            </a:r>
            <a:r>
              <a:rPr sz="1200" spc="19" dirty="0" smtClean="0">
                <a:solidFill>
                  <a:srgbClr val="262C32"/>
                </a:solidFill>
                <a:latin typeface="Aptos"/>
                <a:cs typeface="Arial"/>
              </a:rPr>
              <a:t>n</a:t>
            </a:r>
            <a:r>
              <a:rPr sz="1200" spc="25" dirty="0" smtClean="0">
                <a:solidFill>
                  <a:srgbClr val="262C32"/>
                </a:solidFill>
                <a:latin typeface="Aptos"/>
                <a:cs typeface="Arial"/>
              </a:rPr>
              <a:t>o</a:t>
            </a:r>
            <a:r>
              <a:rPr sz="1200" spc="0" dirty="0" smtClean="0">
                <a:solidFill>
                  <a:srgbClr val="262C32"/>
                </a:solidFill>
                <a:latin typeface="Aptos"/>
                <a:cs typeface="Arial"/>
              </a:rPr>
              <a:t>s</a:t>
            </a:r>
            <a:r>
              <a:rPr sz="1200" spc="78" dirty="0" smtClean="0">
                <a:solidFill>
                  <a:srgbClr val="262C32"/>
                </a:solidFill>
                <a:latin typeface="Aptos"/>
                <a:cs typeface="Arial"/>
              </a:rPr>
              <a:t> </a:t>
            </a:r>
            <a:r>
              <a:rPr sz="1200" spc="25" dirty="0" smtClean="0">
                <a:solidFill>
                  <a:srgbClr val="262C32"/>
                </a:solidFill>
                <a:latin typeface="Aptos"/>
                <a:cs typeface="Arial"/>
              </a:rPr>
              <a:t>pued</a:t>
            </a:r>
            <a:r>
              <a:rPr sz="1200" spc="0" dirty="0" smtClean="0">
                <a:solidFill>
                  <a:srgbClr val="262C32"/>
                </a:solidFill>
                <a:latin typeface="Aptos"/>
                <a:cs typeface="Arial"/>
              </a:rPr>
              <a:t>a</a:t>
            </a:r>
            <a:r>
              <a:rPr sz="1200" spc="104" dirty="0" smtClean="0">
                <a:solidFill>
                  <a:srgbClr val="262C32"/>
                </a:solidFill>
                <a:latin typeface="Aptos"/>
                <a:cs typeface="Arial"/>
              </a:rPr>
              <a:t> </a:t>
            </a:r>
            <a:r>
              <a:rPr sz="1200" spc="25" dirty="0" smtClean="0">
                <a:solidFill>
                  <a:srgbClr val="262C32"/>
                </a:solidFill>
                <a:latin typeface="Aptos"/>
                <a:cs typeface="Arial"/>
              </a:rPr>
              <a:t>da</a:t>
            </a:r>
            <a:r>
              <a:rPr sz="1200" spc="0" dirty="0" smtClean="0">
                <a:solidFill>
                  <a:srgbClr val="262C32"/>
                </a:solidFill>
                <a:latin typeface="Aptos"/>
                <a:cs typeface="Arial"/>
              </a:rPr>
              <a:t>r</a:t>
            </a:r>
            <a:r>
              <a:rPr sz="1200" spc="105" dirty="0" smtClean="0">
                <a:solidFill>
                  <a:srgbClr val="262C32"/>
                </a:solidFill>
                <a:latin typeface="Aptos"/>
                <a:cs typeface="Arial"/>
              </a:rPr>
              <a:t> </a:t>
            </a:r>
            <a:r>
              <a:rPr sz="1200" spc="3" dirty="0" smtClean="0">
                <a:solidFill>
                  <a:srgbClr val="262C32"/>
                </a:solidFill>
                <a:latin typeface="Aptos"/>
                <a:cs typeface="Arial"/>
              </a:rPr>
              <a:t>p</a:t>
            </a:r>
            <a:r>
              <a:rPr sz="1200" spc="-29" dirty="0" smtClean="0">
                <a:solidFill>
                  <a:srgbClr val="262C32"/>
                </a:solidFill>
                <a:latin typeface="Aptos"/>
                <a:cs typeface="Arial"/>
              </a:rPr>
              <a:t>i</a:t>
            </a:r>
            <a:r>
              <a:rPr sz="1200" spc="50" dirty="0" smtClean="0">
                <a:solidFill>
                  <a:srgbClr val="262C32"/>
                </a:solidFill>
                <a:latin typeface="Aptos"/>
                <a:cs typeface="Arial"/>
              </a:rPr>
              <a:t>s</a:t>
            </a:r>
            <a:r>
              <a:rPr sz="1200" spc="38" dirty="0" smtClean="0">
                <a:solidFill>
                  <a:srgbClr val="262C32"/>
                </a:solidFill>
                <a:latin typeface="Aptos"/>
                <a:cs typeface="Arial"/>
              </a:rPr>
              <a:t>t</a:t>
            </a:r>
            <a:r>
              <a:rPr sz="1200" spc="29" dirty="0" smtClean="0">
                <a:solidFill>
                  <a:srgbClr val="262C32"/>
                </a:solidFill>
                <a:latin typeface="Aptos"/>
                <a:cs typeface="Arial"/>
              </a:rPr>
              <a:t>a</a:t>
            </a:r>
            <a:r>
              <a:rPr sz="1200" spc="-13" dirty="0" smtClean="0">
                <a:solidFill>
                  <a:srgbClr val="262C32"/>
                </a:solidFill>
                <a:latin typeface="Aptos"/>
                <a:cs typeface="Arial"/>
              </a:rPr>
              <a:t>s</a:t>
            </a:r>
            <a:r>
              <a:rPr sz="1200" spc="104" dirty="0" smtClean="0">
                <a:solidFill>
                  <a:srgbClr val="262C32"/>
                </a:solidFill>
                <a:latin typeface="Aptos"/>
                <a:cs typeface="Arial"/>
              </a:rPr>
              <a:t> </a:t>
            </a:r>
            <a:r>
              <a:rPr sz="1200" spc="25" dirty="0" smtClean="0">
                <a:solidFill>
                  <a:srgbClr val="262C32"/>
                </a:solidFill>
                <a:latin typeface="Aptos"/>
                <a:cs typeface="Arial"/>
              </a:rPr>
              <a:t>d</a:t>
            </a:r>
            <a:r>
              <a:rPr sz="1200" spc="0" dirty="0" smtClean="0">
                <a:solidFill>
                  <a:srgbClr val="262C32"/>
                </a:solidFill>
                <a:latin typeface="Aptos"/>
                <a:cs typeface="Arial"/>
              </a:rPr>
              <a:t>e</a:t>
            </a:r>
            <a:r>
              <a:rPr sz="1200" spc="119" dirty="0" smtClean="0">
                <a:solidFill>
                  <a:srgbClr val="262C32"/>
                </a:solidFill>
                <a:latin typeface="Aptos"/>
                <a:cs typeface="Arial"/>
              </a:rPr>
              <a:t> </a:t>
            </a:r>
            <a:r>
              <a:rPr sz="1200" spc="-80" dirty="0" smtClean="0">
                <a:solidFill>
                  <a:srgbClr val="262C32"/>
                </a:solidFill>
                <a:latin typeface="Aptos"/>
                <a:cs typeface="Arial"/>
              </a:rPr>
              <a:t>l</a:t>
            </a:r>
            <a:r>
              <a:rPr sz="1200" spc="4" dirty="0" smtClean="0">
                <a:solidFill>
                  <a:srgbClr val="262C32"/>
                </a:solidFill>
                <a:latin typeface="Aptos"/>
                <a:cs typeface="Arial"/>
              </a:rPr>
              <a:t>o</a:t>
            </a:r>
            <a:r>
              <a:rPr sz="1200" spc="109" dirty="0" smtClean="0">
                <a:solidFill>
                  <a:srgbClr val="262C32"/>
                </a:solidFill>
                <a:latin typeface="Aptos"/>
                <a:cs typeface="Arial"/>
              </a:rPr>
              <a:t> </a:t>
            </a:r>
            <a:r>
              <a:rPr sz="1200" spc="25" dirty="0" smtClean="0">
                <a:solidFill>
                  <a:srgbClr val="262C32"/>
                </a:solidFill>
                <a:latin typeface="Aptos"/>
                <a:cs typeface="Arial"/>
              </a:rPr>
              <a:t>qu</a:t>
            </a:r>
            <a:r>
              <a:rPr sz="1200" spc="0" dirty="0" smtClean="0">
                <a:solidFill>
                  <a:srgbClr val="262C32"/>
                </a:solidFill>
                <a:latin typeface="Aptos"/>
                <a:cs typeface="Arial"/>
              </a:rPr>
              <a:t>e</a:t>
            </a:r>
            <a:r>
              <a:rPr sz="1200" spc="124" dirty="0" smtClean="0">
                <a:solidFill>
                  <a:srgbClr val="262C32"/>
                </a:solidFill>
                <a:latin typeface="Aptos"/>
                <a:cs typeface="Arial"/>
              </a:rPr>
              <a:t> </a:t>
            </a:r>
            <a:r>
              <a:rPr sz="1200" spc="19" dirty="0" smtClean="0">
                <a:solidFill>
                  <a:srgbClr val="262C32"/>
                </a:solidFill>
                <a:latin typeface="Aptos"/>
                <a:cs typeface="Arial"/>
              </a:rPr>
              <a:t>h</a:t>
            </a:r>
            <a:r>
              <a:rPr sz="1200" spc="0" dirty="0" smtClean="0">
                <a:solidFill>
                  <a:srgbClr val="262C32"/>
                </a:solidFill>
                <a:latin typeface="Aptos"/>
                <a:cs typeface="Arial"/>
              </a:rPr>
              <a:t>a</a:t>
            </a:r>
            <a:r>
              <a:rPr sz="1200" spc="49" dirty="0" smtClean="0">
                <a:solidFill>
                  <a:srgbClr val="262C32"/>
                </a:solidFill>
                <a:latin typeface="Aptos"/>
                <a:cs typeface="Arial"/>
              </a:rPr>
              <a:t> </a:t>
            </a:r>
            <a:r>
              <a:rPr sz="1200" spc="3" dirty="0" smtClean="0">
                <a:solidFill>
                  <a:srgbClr val="262C32"/>
                </a:solidFill>
                <a:latin typeface="Aptos"/>
                <a:cs typeface="Arial"/>
              </a:rPr>
              <a:t>o</a:t>
            </a:r>
            <a:r>
              <a:rPr sz="1200" spc="78" dirty="0" smtClean="0">
                <a:solidFill>
                  <a:srgbClr val="262C32"/>
                </a:solidFill>
                <a:latin typeface="Aptos"/>
                <a:cs typeface="Arial"/>
              </a:rPr>
              <a:t>c</a:t>
            </a:r>
            <a:r>
              <a:rPr sz="1200" spc="3" dirty="0" smtClean="0">
                <a:solidFill>
                  <a:srgbClr val="262C32"/>
                </a:solidFill>
                <a:latin typeface="Aptos"/>
                <a:cs typeface="Arial"/>
              </a:rPr>
              <a:t>u</a:t>
            </a:r>
            <a:r>
              <a:rPr sz="1200" spc="58" dirty="0" smtClean="0">
                <a:solidFill>
                  <a:srgbClr val="262C32"/>
                </a:solidFill>
                <a:latin typeface="Aptos"/>
                <a:cs typeface="Arial"/>
              </a:rPr>
              <a:t>r</a:t>
            </a:r>
            <a:r>
              <a:rPr sz="1200" spc="34" dirty="0" smtClean="0">
                <a:solidFill>
                  <a:srgbClr val="262C32"/>
                </a:solidFill>
                <a:latin typeface="Aptos"/>
                <a:cs typeface="Arial"/>
              </a:rPr>
              <a:t>r</a:t>
            </a:r>
            <a:r>
              <a:rPr sz="1200" spc="-56" dirty="0" smtClean="0">
                <a:solidFill>
                  <a:srgbClr val="262C32"/>
                </a:solidFill>
                <a:latin typeface="Aptos"/>
                <a:cs typeface="Arial"/>
              </a:rPr>
              <a:t>i</a:t>
            </a:r>
            <a:r>
              <a:rPr sz="1200" spc="50" dirty="0" smtClean="0">
                <a:solidFill>
                  <a:srgbClr val="262C32"/>
                </a:solidFill>
                <a:latin typeface="Aptos"/>
                <a:cs typeface="Arial"/>
              </a:rPr>
              <a:t>d</a:t>
            </a:r>
            <a:r>
              <a:rPr sz="1200" spc="75" dirty="0" smtClean="0">
                <a:solidFill>
                  <a:srgbClr val="262C32"/>
                </a:solidFill>
                <a:latin typeface="Aptos"/>
                <a:cs typeface="Arial"/>
              </a:rPr>
              <a:t>o</a:t>
            </a:r>
            <a:r>
              <a:rPr sz="1200" spc="-89" dirty="0" smtClean="0">
                <a:solidFill>
                  <a:srgbClr val="262C32"/>
                </a:solidFill>
                <a:latin typeface="Aptos"/>
                <a:cs typeface="Arial"/>
              </a:rPr>
              <a:t>.</a:t>
            </a:r>
            <a:endParaRPr sz="900">
              <a:latin typeface="Arial"/>
              <a:cs typeface="Arial"/>
            </a:endParaRPr>
          </a:p>
        </p:txBody>
      </p:sp>
      <p:sp>
        <p:nvSpPr>
          <p:cNvPr id="3" name="object 3"/>
          <p:cNvSpPr txBox="1"/>
          <p:nvPr/>
        </p:nvSpPr>
        <p:spPr>
          <a:xfrm>
            <a:off x="2083609" y="6603329"/>
            <a:ext cx="6714941" cy="746252"/>
          </a:xfrm>
          <a:prstGeom prst="rect">
            <a:avLst/>
          </a:prstGeom>
        </p:spPr>
        <p:txBody>
          <a:bodyPr wrap="square" lIns="0" tIns="6477" rIns="0" bIns="0" rtlCol="0">
            <a:noAutofit/>
          </a:bodyPr>
          <a:lstStyle/>
          <a:p>
            <a:pPr marL="15748" marR="7015">
              <a:lnSpc>
                <a:spcPts val="1019"/>
              </a:lnSpc>
              <a:spcAft>
                <a:spcPts val="300"/>
              </a:spcAft>
            </a:pPr>
            <a:r>
              <a:rPr sz="1200" b="1" spc="33" dirty="0" smtClean="0">
                <a:solidFill>
                  <a:srgbClr val="262C32"/>
                </a:solidFill>
                <a:latin typeface="Aptos"/>
                <a:cs typeface="Arial"/>
              </a:rPr>
              <a:t>Pautas a seguir</a:t>
            </a:r>
            <a:endParaRPr sz="900">
              <a:latin typeface="Arial"/>
              <a:cs typeface="Arial"/>
            </a:endParaRPr>
          </a:p>
          <a:p>
            <a:pPr marL="101091" indent="-88391">
              <a:lnSpc>
                <a:spcPts val="1034"/>
              </a:lnSpc>
              <a:spcBef>
                <a:spcPts val="570"/>
              </a:spcBef>
              <a:spcAft>
                <a:spcPts val="300"/>
              </a:spcAft>
            </a:pPr>
            <a:r>
              <a:rPr sz="1200" spc="-62" dirty="0" smtClean="0">
                <a:solidFill>
                  <a:srgbClr val="262C32"/>
                </a:solidFill>
                <a:latin typeface="Aptos"/>
                <a:cs typeface="Arial"/>
              </a:rPr>
              <a:t>•</a:t>
            </a:r>
            <a:r>
              <a:rPr sz="1200" spc="-50" dirty="0" smtClean="0">
                <a:solidFill>
                  <a:srgbClr val="262C32"/>
                </a:solidFill>
                <a:latin typeface="Aptos"/>
                <a:cs typeface="Arial"/>
              </a:rPr>
              <a:t> </a:t>
            </a:r>
            <a:r>
              <a:rPr sz="1200" spc="-30" dirty="0" smtClean="0">
                <a:solidFill>
                  <a:srgbClr val="262C32"/>
                </a:solidFill>
                <a:latin typeface="Aptos"/>
                <a:cs typeface="Arial"/>
              </a:rPr>
              <a:t> </a:t>
            </a:r>
            <a:r>
              <a:rPr sz="1200" spc="29" dirty="0" smtClean="0">
                <a:solidFill>
                  <a:srgbClr val="262C32"/>
                </a:solidFill>
                <a:latin typeface="Aptos"/>
                <a:cs typeface="Arial"/>
              </a:rPr>
              <a:t>R</a:t>
            </a:r>
            <a:r>
              <a:rPr sz="1200" spc="25" dirty="0" smtClean="0">
                <a:solidFill>
                  <a:srgbClr val="262C32"/>
                </a:solidFill>
                <a:latin typeface="Aptos"/>
                <a:cs typeface="Arial"/>
              </a:rPr>
              <a:t>ecoge</a:t>
            </a:r>
            <a:r>
              <a:rPr sz="1200" spc="0" dirty="0" smtClean="0">
                <a:solidFill>
                  <a:srgbClr val="262C32"/>
                </a:solidFill>
                <a:latin typeface="Aptos"/>
                <a:cs typeface="Arial"/>
              </a:rPr>
              <a:t>r</a:t>
            </a:r>
            <a:r>
              <a:rPr sz="1200" spc="136" dirty="0" smtClean="0">
                <a:solidFill>
                  <a:srgbClr val="262C32"/>
                </a:solidFill>
                <a:latin typeface="Aptos"/>
                <a:cs typeface="Arial"/>
              </a:rPr>
              <a:t> </a:t>
            </a:r>
            <a:r>
              <a:rPr sz="1200" spc="-56" dirty="0" smtClean="0">
                <a:solidFill>
                  <a:srgbClr val="262C32"/>
                </a:solidFill>
                <a:latin typeface="Aptos"/>
                <a:cs typeface="Arial"/>
              </a:rPr>
              <a:t>i</a:t>
            </a:r>
            <a:r>
              <a:rPr sz="1200" spc="29" dirty="0" smtClean="0">
                <a:solidFill>
                  <a:srgbClr val="262C32"/>
                </a:solidFill>
                <a:latin typeface="Aptos"/>
                <a:cs typeface="Arial"/>
              </a:rPr>
              <a:t>n</a:t>
            </a:r>
            <a:r>
              <a:rPr sz="1200" spc="16" dirty="0" smtClean="0">
                <a:solidFill>
                  <a:srgbClr val="262C32"/>
                </a:solidFill>
                <a:latin typeface="Aptos"/>
                <a:cs typeface="Arial"/>
              </a:rPr>
              <a:t>f</a:t>
            </a:r>
            <a:r>
              <a:rPr sz="1200" spc="74" dirty="0" smtClean="0">
                <a:solidFill>
                  <a:srgbClr val="262C32"/>
                </a:solidFill>
                <a:latin typeface="Aptos"/>
                <a:cs typeface="Arial"/>
              </a:rPr>
              <a:t>o</a:t>
            </a:r>
            <a:r>
              <a:rPr sz="1200" spc="58" dirty="0" smtClean="0">
                <a:solidFill>
                  <a:srgbClr val="262C32"/>
                </a:solidFill>
                <a:latin typeface="Aptos"/>
                <a:cs typeface="Arial"/>
              </a:rPr>
              <a:t>r</a:t>
            </a:r>
            <a:r>
              <a:rPr sz="1200" spc="-8" dirty="0" smtClean="0">
                <a:solidFill>
                  <a:srgbClr val="262C32"/>
                </a:solidFill>
                <a:latin typeface="Aptos"/>
                <a:cs typeface="Arial"/>
              </a:rPr>
              <a:t>m</a:t>
            </a:r>
            <a:r>
              <a:rPr sz="1200" spc="50" dirty="0" smtClean="0">
                <a:solidFill>
                  <a:srgbClr val="262C32"/>
                </a:solidFill>
                <a:latin typeface="Aptos"/>
                <a:cs typeface="Arial"/>
              </a:rPr>
              <a:t>a</a:t>
            </a:r>
            <a:r>
              <a:rPr sz="1200" spc="8" dirty="0" smtClean="0">
                <a:solidFill>
                  <a:srgbClr val="262C32"/>
                </a:solidFill>
                <a:latin typeface="Aptos"/>
                <a:cs typeface="Arial"/>
              </a:rPr>
              <a:t>c</a:t>
            </a:r>
            <a:r>
              <a:rPr sz="1200" spc="37" dirty="0" smtClean="0">
                <a:solidFill>
                  <a:srgbClr val="262C32"/>
                </a:solidFill>
                <a:latin typeface="Aptos"/>
                <a:cs typeface="Arial"/>
              </a:rPr>
              <a:t>i</a:t>
            </a:r>
            <a:r>
              <a:rPr sz="1200" spc="75" dirty="0" smtClean="0">
                <a:solidFill>
                  <a:srgbClr val="262C32"/>
                </a:solidFill>
                <a:latin typeface="Aptos"/>
                <a:cs typeface="Arial"/>
              </a:rPr>
              <a:t>ó</a:t>
            </a:r>
            <a:r>
              <a:rPr sz="1200" spc="-45" dirty="0" smtClean="0">
                <a:solidFill>
                  <a:srgbClr val="262C32"/>
                </a:solidFill>
                <a:latin typeface="Aptos"/>
                <a:cs typeface="Arial"/>
              </a:rPr>
              <a:t>n</a:t>
            </a:r>
            <a:r>
              <a:rPr sz="1200" spc="0" dirty="0" smtClean="0">
                <a:solidFill>
                  <a:srgbClr val="262C32"/>
                </a:solidFill>
                <a:latin typeface="Aptos"/>
                <a:cs typeface="Arial"/>
              </a:rPr>
              <a:t> </a:t>
            </a:r>
            <a:r>
              <a:rPr sz="1200" spc="-89" dirty="0" smtClean="0">
                <a:solidFill>
                  <a:srgbClr val="262C32"/>
                </a:solidFill>
                <a:latin typeface="Aptos"/>
                <a:cs typeface="Arial"/>
              </a:rPr>
              <a:t> </a:t>
            </a:r>
            <a:r>
              <a:rPr sz="1200" spc="25" dirty="0" smtClean="0">
                <a:solidFill>
                  <a:srgbClr val="262C32"/>
                </a:solidFill>
                <a:latin typeface="Aptos"/>
                <a:cs typeface="Arial"/>
              </a:rPr>
              <a:t>bá</a:t>
            </a:r>
            <a:r>
              <a:rPr sz="1200" spc="19" dirty="0" smtClean="0">
                <a:solidFill>
                  <a:srgbClr val="262C32"/>
                </a:solidFill>
                <a:latin typeface="Aptos"/>
                <a:cs typeface="Arial"/>
              </a:rPr>
              <a:t>s</a:t>
            </a:r>
            <a:r>
              <a:rPr sz="1200" spc="9" dirty="0" smtClean="0">
                <a:solidFill>
                  <a:srgbClr val="262C32"/>
                </a:solidFill>
                <a:latin typeface="Aptos"/>
                <a:cs typeface="Arial"/>
              </a:rPr>
              <a:t>i</a:t>
            </a:r>
            <a:r>
              <a:rPr sz="1200" spc="25" dirty="0" smtClean="0">
                <a:solidFill>
                  <a:srgbClr val="262C32"/>
                </a:solidFill>
                <a:latin typeface="Aptos"/>
                <a:cs typeface="Arial"/>
              </a:rPr>
              <a:t>ca</a:t>
            </a:r>
            <a:r>
              <a:rPr sz="1200" spc="14" dirty="0" smtClean="0">
                <a:solidFill>
                  <a:srgbClr val="262C32"/>
                </a:solidFill>
                <a:latin typeface="Aptos"/>
                <a:cs typeface="Arial"/>
              </a:rPr>
              <a:t>-</a:t>
            </a:r>
            <a:r>
              <a:rPr sz="1200" spc="34" dirty="0" smtClean="0">
                <a:solidFill>
                  <a:srgbClr val="262C32"/>
                </a:solidFill>
                <a:latin typeface="Aptos"/>
                <a:cs typeface="Arial"/>
              </a:rPr>
              <a:t>m</a:t>
            </a:r>
            <a:r>
              <a:rPr sz="1200" spc="25" dirty="0" smtClean="0">
                <a:solidFill>
                  <a:srgbClr val="262C32"/>
                </a:solidFill>
                <a:latin typeface="Aptos"/>
                <a:cs typeface="Arial"/>
              </a:rPr>
              <a:t>ed</a:t>
            </a:r>
            <a:r>
              <a:rPr sz="1200" spc="9" dirty="0" smtClean="0">
                <a:solidFill>
                  <a:srgbClr val="262C32"/>
                </a:solidFill>
                <a:latin typeface="Aptos"/>
                <a:cs typeface="Arial"/>
              </a:rPr>
              <a:t>i</a:t>
            </a:r>
            <a:r>
              <a:rPr sz="1200" spc="25" dirty="0" smtClean="0">
                <a:solidFill>
                  <a:srgbClr val="262C32"/>
                </a:solidFill>
                <a:latin typeface="Aptos"/>
                <a:cs typeface="Arial"/>
              </a:rPr>
              <a:t>an</a:t>
            </a:r>
            <a:r>
              <a:rPr sz="1200" spc="14" dirty="0" smtClean="0">
                <a:solidFill>
                  <a:srgbClr val="262C32"/>
                </a:solidFill>
                <a:latin typeface="Aptos"/>
                <a:cs typeface="Arial"/>
              </a:rPr>
              <a:t>t</a:t>
            </a:r>
            <a:r>
              <a:rPr sz="1200" spc="0" dirty="0" smtClean="0">
                <a:solidFill>
                  <a:srgbClr val="262C32"/>
                </a:solidFill>
                <a:latin typeface="Aptos"/>
                <a:cs typeface="Arial"/>
              </a:rPr>
              <a:t>e</a:t>
            </a:r>
            <a:r>
              <a:rPr sz="1200" spc="167" dirty="0" smtClean="0">
                <a:solidFill>
                  <a:srgbClr val="262C32"/>
                </a:solidFill>
                <a:latin typeface="Aptos"/>
                <a:cs typeface="Arial"/>
              </a:rPr>
              <a:t> </a:t>
            </a:r>
            <a:r>
              <a:rPr sz="1200" spc="25" dirty="0" smtClean="0">
                <a:solidFill>
                  <a:srgbClr val="262C32"/>
                </a:solidFill>
                <a:latin typeface="Aptos"/>
                <a:cs typeface="Arial"/>
              </a:rPr>
              <a:t>d</a:t>
            </a:r>
            <a:r>
              <a:rPr sz="1200" spc="9" dirty="0" smtClean="0">
                <a:solidFill>
                  <a:srgbClr val="262C32"/>
                </a:solidFill>
                <a:latin typeface="Aptos"/>
                <a:cs typeface="Arial"/>
              </a:rPr>
              <a:t>i</a:t>
            </a:r>
            <a:r>
              <a:rPr sz="1200" spc="25" dirty="0" smtClean="0">
                <a:solidFill>
                  <a:srgbClr val="262C32"/>
                </a:solidFill>
                <a:latin typeface="Aptos"/>
                <a:cs typeface="Arial"/>
              </a:rPr>
              <a:t>ve</a:t>
            </a:r>
            <a:r>
              <a:rPr sz="1200" spc="14" dirty="0" smtClean="0">
                <a:solidFill>
                  <a:srgbClr val="262C32"/>
                </a:solidFill>
                <a:latin typeface="Aptos"/>
                <a:cs typeface="Arial"/>
              </a:rPr>
              <a:t>r</a:t>
            </a:r>
            <a:r>
              <a:rPr sz="1200" spc="19" dirty="0" smtClean="0">
                <a:solidFill>
                  <a:srgbClr val="262C32"/>
                </a:solidFill>
                <a:latin typeface="Aptos"/>
                <a:cs typeface="Arial"/>
              </a:rPr>
              <a:t>s</a:t>
            </a:r>
            <a:r>
              <a:rPr sz="1200" spc="25" dirty="0" smtClean="0">
                <a:solidFill>
                  <a:srgbClr val="262C32"/>
                </a:solidFill>
                <a:latin typeface="Aptos"/>
                <a:cs typeface="Arial"/>
              </a:rPr>
              <a:t>a</a:t>
            </a:r>
            <a:r>
              <a:rPr sz="1200" spc="0" dirty="0" smtClean="0">
                <a:solidFill>
                  <a:srgbClr val="262C32"/>
                </a:solidFill>
                <a:latin typeface="Aptos"/>
                <a:cs typeface="Arial"/>
              </a:rPr>
              <a:t>s</a:t>
            </a:r>
            <a:r>
              <a:rPr sz="1200" spc="193" dirty="0" smtClean="0">
                <a:solidFill>
                  <a:srgbClr val="262C32"/>
                </a:solidFill>
                <a:latin typeface="Aptos"/>
                <a:cs typeface="Arial"/>
              </a:rPr>
              <a:t> </a:t>
            </a:r>
            <a:r>
              <a:rPr sz="1200" spc="25" dirty="0" smtClean="0">
                <a:solidFill>
                  <a:srgbClr val="262C32"/>
                </a:solidFill>
                <a:latin typeface="Aptos"/>
                <a:cs typeface="Arial"/>
              </a:rPr>
              <a:t>p</a:t>
            </a:r>
            <a:r>
              <a:rPr sz="1200" spc="14" dirty="0" smtClean="0">
                <a:solidFill>
                  <a:srgbClr val="262C32"/>
                </a:solidFill>
                <a:latin typeface="Aptos"/>
                <a:cs typeface="Arial"/>
              </a:rPr>
              <a:t>r</a:t>
            </a:r>
            <a:r>
              <a:rPr sz="1200" spc="25" dirty="0" smtClean="0">
                <a:solidFill>
                  <a:srgbClr val="262C32"/>
                </a:solidFill>
                <a:latin typeface="Aptos"/>
                <a:cs typeface="Arial"/>
              </a:rPr>
              <a:t>egun</a:t>
            </a:r>
            <a:r>
              <a:rPr sz="1200" spc="14" dirty="0" smtClean="0">
                <a:solidFill>
                  <a:srgbClr val="262C32"/>
                </a:solidFill>
                <a:latin typeface="Aptos"/>
                <a:cs typeface="Arial"/>
              </a:rPr>
              <a:t>t</a:t>
            </a:r>
            <a:r>
              <a:rPr sz="1200" spc="25" dirty="0" smtClean="0">
                <a:solidFill>
                  <a:srgbClr val="262C32"/>
                </a:solidFill>
                <a:latin typeface="Aptos"/>
                <a:cs typeface="Arial"/>
              </a:rPr>
              <a:t>a</a:t>
            </a:r>
            <a:r>
              <a:rPr sz="1200" spc="0" dirty="0" smtClean="0">
                <a:solidFill>
                  <a:srgbClr val="262C32"/>
                </a:solidFill>
                <a:latin typeface="Aptos"/>
                <a:cs typeface="Arial"/>
              </a:rPr>
              <a:t>s</a:t>
            </a:r>
            <a:r>
              <a:rPr sz="1200" spc="132" dirty="0" smtClean="0">
                <a:solidFill>
                  <a:srgbClr val="262C32"/>
                </a:solidFill>
                <a:latin typeface="Aptos"/>
                <a:cs typeface="Arial"/>
              </a:rPr>
              <a:t> </a:t>
            </a:r>
            <a:r>
              <a:rPr sz="1200" spc="29" dirty="0" smtClean="0">
                <a:solidFill>
                  <a:srgbClr val="262C32"/>
                </a:solidFill>
                <a:latin typeface="Aptos"/>
                <a:cs typeface="Arial"/>
              </a:rPr>
              <a:t>a</a:t>
            </a:r>
            <a:r>
              <a:rPr sz="1200" spc="-61" dirty="0" smtClean="0">
                <a:solidFill>
                  <a:srgbClr val="262C32"/>
                </a:solidFill>
                <a:latin typeface="Aptos"/>
                <a:cs typeface="Arial"/>
              </a:rPr>
              <a:t>l</a:t>
            </a:r>
            <a:r>
              <a:rPr sz="1200" spc="94" dirty="0" smtClean="0">
                <a:solidFill>
                  <a:srgbClr val="262C32"/>
                </a:solidFill>
                <a:latin typeface="Aptos"/>
                <a:cs typeface="Arial"/>
              </a:rPr>
              <a:t> </a:t>
            </a:r>
            <a:r>
              <a:rPr sz="1200" spc="25" dirty="0" smtClean="0">
                <a:solidFill>
                  <a:srgbClr val="262C32"/>
                </a:solidFill>
                <a:latin typeface="Aptos"/>
                <a:cs typeface="Arial"/>
              </a:rPr>
              <a:t>v</a:t>
            </a:r>
            <a:r>
              <a:rPr sz="1200" spc="9" dirty="0" smtClean="0">
                <a:solidFill>
                  <a:srgbClr val="262C32"/>
                </a:solidFill>
                <a:latin typeface="Aptos"/>
                <a:cs typeface="Arial"/>
              </a:rPr>
              <a:t>í</a:t>
            </a:r>
            <a:r>
              <a:rPr sz="1200" spc="19" dirty="0" smtClean="0">
                <a:solidFill>
                  <a:srgbClr val="262C32"/>
                </a:solidFill>
                <a:latin typeface="Aptos"/>
                <a:cs typeface="Arial"/>
              </a:rPr>
              <a:t>c</a:t>
            </a:r>
            <a:r>
              <a:rPr sz="1200" spc="14" dirty="0" smtClean="0">
                <a:solidFill>
                  <a:srgbClr val="262C32"/>
                </a:solidFill>
                <a:latin typeface="Aptos"/>
                <a:cs typeface="Arial"/>
              </a:rPr>
              <a:t>t</a:t>
            </a:r>
            <a:r>
              <a:rPr sz="1200" spc="9" dirty="0" smtClean="0">
                <a:solidFill>
                  <a:srgbClr val="262C32"/>
                </a:solidFill>
                <a:latin typeface="Aptos"/>
                <a:cs typeface="Arial"/>
              </a:rPr>
              <a:t>i</a:t>
            </a:r>
            <a:r>
              <a:rPr sz="1200" spc="34" dirty="0" smtClean="0">
                <a:solidFill>
                  <a:srgbClr val="262C32"/>
                </a:solidFill>
                <a:latin typeface="Aptos"/>
                <a:cs typeface="Arial"/>
              </a:rPr>
              <a:t>m</a:t>
            </a:r>
            <a:r>
              <a:rPr sz="1200" spc="0" dirty="0" smtClean="0">
                <a:solidFill>
                  <a:srgbClr val="262C32"/>
                </a:solidFill>
                <a:latin typeface="Aptos"/>
                <a:cs typeface="Arial"/>
              </a:rPr>
              <a:t>a</a:t>
            </a:r>
            <a:r>
              <a:rPr sz="1200" spc="151" dirty="0" smtClean="0">
                <a:solidFill>
                  <a:srgbClr val="262C32"/>
                </a:solidFill>
                <a:latin typeface="Aptos"/>
                <a:cs typeface="Arial"/>
              </a:rPr>
              <a:t> </a:t>
            </a:r>
            <a:r>
              <a:rPr sz="1200" spc="0" dirty="0" smtClean="0">
                <a:solidFill>
                  <a:srgbClr val="262C32"/>
                </a:solidFill>
                <a:latin typeface="Aptos"/>
                <a:cs typeface="Arial"/>
              </a:rPr>
              <a:t>o</a:t>
            </a:r>
            <a:r>
              <a:rPr sz="1200" spc="64" dirty="0" smtClean="0">
                <a:solidFill>
                  <a:srgbClr val="262C32"/>
                </a:solidFill>
                <a:latin typeface="Aptos"/>
                <a:cs typeface="Arial"/>
              </a:rPr>
              <a:t> </a:t>
            </a:r>
            <a:r>
              <a:rPr sz="1200" spc="0" dirty="0" smtClean="0">
                <a:solidFill>
                  <a:srgbClr val="262C32"/>
                </a:solidFill>
                <a:latin typeface="Aptos"/>
                <a:cs typeface="Arial"/>
              </a:rPr>
              <a:t>a </a:t>
            </a:r>
            <a:endParaRPr sz="900">
              <a:latin typeface="Arial"/>
              <a:cs typeface="Arial"/>
            </a:endParaRPr>
          </a:p>
          <a:p>
            <a:pPr marL="101091">
              <a:lnSpc>
                <a:spcPts val="1034"/>
              </a:lnSpc>
              <a:spcBef>
                <a:spcPts val="404"/>
              </a:spcBef>
              <a:spcAft>
                <a:spcPts val="300"/>
              </a:spcAft>
            </a:pPr>
            <a:r>
              <a:rPr sz="1200" spc="19" dirty="0" smtClean="0">
                <a:solidFill>
                  <a:srgbClr val="262C32"/>
                </a:solidFill>
                <a:latin typeface="Aptos"/>
                <a:cs typeface="Arial"/>
              </a:rPr>
              <a:t>testimonios presentes en el  lugar de los  hechos</a:t>
            </a:r>
            <a:r>
              <a:rPr sz="1200" spc="19" dirty="0" smtClean="0">
                <a:solidFill>
                  <a:srgbClr val="262C32"/>
                </a:solidFill>
                <a:latin typeface="Aptos"/>
                <a:cs typeface="Arial"/>
              </a:rPr>
              <a:t>.</a:t>
            </a:r>
            <a:endParaRPr sz="900">
              <a:latin typeface="Arial"/>
              <a:cs typeface="Arial"/>
            </a:endParaRPr>
          </a:p>
          <a:p>
            <a:pPr marL="104140" marR="7015">
              <a:lnSpc>
                <a:spcPct val="95825"/>
              </a:lnSpc>
              <a:spcBef>
                <a:spcPts val="654"/>
              </a:spcBef>
              <a:spcAft>
                <a:spcPts val="300"/>
              </a:spcAft>
            </a:pPr>
            <a:r>
              <a:rPr sz="1200" spc="32" dirty="0" smtClean="0">
                <a:solidFill>
                  <a:srgbClr val="262C32"/>
                </a:solidFill>
                <a:latin typeface="Aptos"/>
                <a:cs typeface="Arial"/>
              </a:rPr>
              <a:t>- </a:t>
            </a:r>
            <a:r>
              <a:rPr sz="1200" spc="32" dirty="0" smtClean="0">
                <a:solidFill>
                  <a:srgbClr val="262C32"/>
                </a:solidFill>
                <a:latin typeface="Aptos"/>
                <a:cs typeface="Arial"/>
              </a:rPr>
              <a:t>¿</a:t>
            </a:r>
            <a:r>
              <a:rPr sz="1200" spc="32" dirty="0" smtClean="0">
                <a:solidFill>
                  <a:srgbClr val="262C32"/>
                </a:solidFill>
                <a:latin typeface="Aptos"/>
                <a:cs typeface="Arial"/>
              </a:rPr>
              <a:t>Qué ha pasado?</a:t>
            </a:r>
            <a:endParaRPr sz="900">
              <a:latin typeface="Arial"/>
              <a:cs typeface="Arial"/>
            </a:endParaRPr>
          </a:p>
        </p:txBody>
      </p:sp>
      <p:sp>
        <p:nvSpPr>
          <p:cNvPr id="2" name="object 2"/>
          <p:cNvSpPr txBox="1"/>
          <p:nvPr/>
        </p:nvSpPr>
        <p:spPr>
          <a:xfrm>
            <a:off x="5373115" y="7421015"/>
            <a:ext cx="1" cy="1"/>
          </a:xfrm>
          <a:prstGeom prst="rect">
            <a:avLst/>
          </a:prstGeom>
        </p:spPr>
        <p:txBody>
          <a:bodyPr wrap="square" lIns="0" tIns="2540" rIns="0" bIns="0" rtlCol="0">
            <a:noAutofit/>
          </a:bodyPr>
          <a:lstStyle/>
          <a:p>
            <a:pPr marL="12700">
              <a:lnSpc>
                <a:spcPct val="95825"/>
              </a:lnSpc>
            </a:pPr>
            <a:r>
              <a:rPr sz="600" b="1" spc="-87" dirty="0" smtClean="0">
                <a:solidFill>
                  <a:srgbClr val="343131"/>
                </a:solidFill>
                <a:latin typeface="Times New Roman"/>
                <a:cs typeface="Times New Roman"/>
              </a:rPr>
              <a:t>4</a:t>
            </a:r>
            <a:r>
              <a:rPr sz="600" b="1" spc="-87" dirty="0" smtClean="0">
                <a:solidFill>
                  <a:srgbClr val="231F21"/>
                </a:solidFill>
                <a:latin typeface="Times New Roman"/>
                <a:cs typeface="Times New Roman"/>
              </a:rPr>
              <a:t>1</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226396" y="1363817"/>
            <a:ext cx="7137356" cy="5906516"/>
          </a:xfrm>
          <a:prstGeom prst="rect">
            <a:avLst/>
          </a:prstGeom>
        </p:spPr>
        <p:txBody>
          <a:bodyPr wrap="square" lIns="0" tIns="6477" rIns="0" bIns="0" rtlCol="0">
            <a:noAutofit/>
          </a:bodyPr>
          <a:lstStyle/>
          <a:p>
            <a:pPr marL="18796" marR="7015">
              <a:lnSpc>
                <a:spcPts val="1019"/>
              </a:lnSpc>
              <a:spcAft>
                <a:spcPts val="300"/>
              </a:spcAft>
            </a:pPr>
            <a:r>
              <a:rPr sz="1200" spc="26" dirty="0" smtClean="0">
                <a:solidFill>
                  <a:srgbClr val="262C32"/>
                </a:solidFill>
                <a:latin typeface="Aptos"/>
                <a:cs typeface="Arial"/>
              </a:rPr>
              <a:t>- </a:t>
            </a:r>
            <a:r>
              <a:rPr sz="1200" spc="26" dirty="0" smtClean="0">
                <a:solidFill>
                  <a:srgbClr val="262C32"/>
                </a:solidFill>
                <a:latin typeface="Aptos"/>
                <a:cs typeface="Arial"/>
              </a:rPr>
              <a:t>¿Cómo se encuentra</a:t>
            </a:r>
            <a:r>
              <a:rPr sz="1200" spc="26" dirty="0" smtClean="0">
                <a:solidFill>
                  <a:srgbClr val="262C32"/>
                </a:solidFill>
                <a:latin typeface="Aptos"/>
                <a:cs typeface="Arial"/>
              </a:rPr>
              <a:t>,  </a:t>
            </a:r>
            <a:r>
              <a:rPr sz="1200" spc="26" dirty="0" smtClean="0">
                <a:solidFill>
                  <a:srgbClr val="262C32"/>
                </a:solidFill>
                <a:latin typeface="Aptos"/>
                <a:cs typeface="Arial"/>
              </a:rPr>
              <a:t>qué síntomas tiene?</a:t>
            </a:r>
            <a:endParaRPr sz="900">
              <a:latin typeface="Arial"/>
              <a:cs typeface="Arial"/>
            </a:endParaRPr>
          </a:p>
          <a:p>
            <a:pPr marL="18795" marR="7015">
              <a:lnSpc>
                <a:spcPct val="95825"/>
              </a:lnSpc>
              <a:spcBef>
                <a:spcPts val="594"/>
              </a:spcBef>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a:t>
            </a:r>
            <a:r>
              <a:rPr sz="1200" spc="23" dirty="0" smtClean="0">
                <a:solidFill>
                  <a:srgbClr val="262C32"/>
                </a:solidFill>
                <a:latin typeface="Aptos"/>
                <a:cs typeface="Arial"/>
              </a:rPr>
              <a:t>Cómo se ha producido la  lesión?</a:t>
            </a:r>
            <a:endParaRPr sz="900">
              <a:latin typeface="Arial"/>
              <a:cs typeface="Arial"/>
            </a:endParaRPr>
          </a:p>
          <a:p>
            <a:pPr marL="18795" marR="7015">
              <a:lnSpc>
                <a:spcPct val="95825"/>
              </a:lnSpc>
              <a:spcBef>
                <a:spcPts val="669"/>
              </a:spcBef>
              <a:spcAft>
                <a:spcPts val="300"/>
              </a:spcAft>
            </a:pPr>
            <a:r>
              <a:rPr sz="1200" spc="26" dirty="0" smtClean="0">
                <a:solidFill>
                  <a:srgbClr val="262C32"/>
                </a:solidFill>
                <a:latin typeface="Aptos"/>
                <a:cs typeface="Arial"/>
              </a:rPr>
              <a:t>- </a:t>
            </a:r>
            <a:r>
              <a:rPr sz="1200" spc="26" dirty="0" smtClean="0">
                <a:solidFill>
                  <a:srgbClr val="262C32"/>
                </a:solidFill>
                <a:latin typeface="Aptos"/>
                <a:cs typeface="Arial"/>
              </a:rPr>
              <a:t>¿ </a:t>
            </a:r>
            <a:r>
              <a:rPr sz="1200" spc="26" dirty="0" smtClean="0">
                <a:solidFill>
                  <a:srgbClr val="262C32"/>
                </a:solidFill>
                <a:latin typeface="Aptos"/>
                <a:cs typeface="Arial"/>
              </a:rPr>
              <a:t>Tiene alguna enfermedad</a:t>
            </a:r>
            <a:r>
              <a:rPr sz="1200" spc="26" dirty="0" smtClean="0">
                <a:solidFill>
                  <a:srgbClr val="262C32"/>
                </a:solidFill>
                <a:latin typeface="Aptos"/>
                <a:cs typeface="Arial"/>
              </a:rPr>
              <a:t>, </a:t>
            </a:r>
            <a:r>
              <a:rPr sz="1200" spc="26" dirty="0" smtClean="0">
                <a:solidFill>
                  <a:srgbClr val="262C32"/>
                </a:solidFill>
                <a:latin typeface="Aptos"/>
                <a:cs typeface="Arial"/>
              </a:rPr>
              <a:t>toma medicación?</a:t>
            </a:r>
            <a:endParaRPr sz="900">
              <a:latin typeface="Arial"/>
              <a:cs typeface="Arial"/>
            </a:endParaRPr>
          </a:p>
          <a:p>
            <a:pPr marL="18795" marR="7015">
              <a:lnSpc>
                <a:spcPct val="95825"/>
              </a:lnSpc>
              <a:spcBef>
                <a:spcPts val="645"/>
              </a:spcBef>
              <a:spcAft>
                <a:spcPts val="300"/>
              </a:spcAft>
            </a:pPr>
            <a:r>
              <a:rPr sz="1200" spc="28" dirty="0" smtClean="0">
                <a:solidFill>
                  <a:srgbClr val="262C32"/>
                </a:solidFill>
                <a:latin typeface="Aptos"/>
                <a:cs typeface="Arial"/>
              </a:rPr>
              <a:t>-</a:t>
            </a:r>
            <a:r>
              <a:rPr sz="1200" spc="28" dirty="0" smtClean="0">
                <a:solidFill>
                  <a:srgbClr val="262C32"/>
                </a:solidFill>
                <a:latin typeface="Aptos"/>
                <a:cs typeface="Arial"/>
              </a:rPr>
              <a:t>Alergias conocidas (medicamentos</a:t>
            </a:r>
            <a:r>
              <a:rPr sz="1200" spc="28" dirty="0" smtClean="0">
                <a:solidFill>
                  <a:srgbClr val="262C32"/>
                </a:solidFill>
                <a:latin typeface="Aptos"/>
                <a:cs typeface="Arial"/>
              </a:rPr>
              <a:t>, </a:t>
            </a:r>
            <a:r>
              <a:rPr sz="1200" spc="28" dirty="0" smtClean="0">
                <a:solidFill>
                  <a:srgbClr val="262C32"/>
                </a:solidFill>
                <a:latin typeface="Aptos"/>
                <a:cs typeface="Arial"/>
              </a:rPr>
              <a:t>alimentos </a:t>
            </a:r>
            <a:r>
              <a:rPr sz="1200" spc="28" dirty="0" smtClean="0">
                <a:solidFill>
                  <a:srgbClr val="262C32"/>
                </a:solidFill>
                <a:latin typeface="Aptos"/>
                <a:cs typeface="Arial"/>
              </a:rPr>
              <a:t>.</a:t>
            </a:r>
            <a:r>
              <a:rPr sz="1200" spc="28" dirty="0" smtClean="0">
                <a:solidFill>
                  <a:srgbClr val="262C32"/>
                </a:solidFill>
                <a:latin typeface="Aptos"/>
                <a:cs typeface="Arial"/>
              </a:rPr>
              <a:t>.</a:t>
            </a:r>
            <a:r>
              <a:rPr sz="1200" spc="28" dirty="0" smtClean="0">
                <a:solidFill>
                  <a:srgbClr val="262C32"/>
                </a:solidFill>
                <a:latin typeface="Aptos"/>
                <a:cs typeface="Arial"/>
              </a:rPr>
              <a:t>. </a:t>
            </a:r>
            <a:r>
              <a:rPr sz="1200" spc="28" dirty="0" smtClean="0">
                <a:solidFill>
                  <a:srgbClr val="262C32"/>
                </a:solidFill>
                <a:latin typeface="Aptos"/>
                <a:cs typeface="Arial"/>
              </a:rPr>
              <a:t>).</a:t>
            </a:r>
            <a:endParaRPr sz="900">
              <a:latin typeface="Arial"/>
              <a:cs typeface="Arial"/>
            </a:endParaRPr>
          </a:p>
          <a:p>
            <a:pPr marL="12700" marR="302744" indent="6095">
              <a:lnSpc>
                <a:spcPts val="1034"/>
              </a:lnSpc>
              <a:spcBef>
                <a:spcPts val="645"/>
              </a:spcBef>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Nombre</a:t>
            </a:r>
            <a:r>
              <a:rPr sz="1200" spc="21" dirty="0" smtClean="0">
                <a:solidFill>
                  <a:srgbClr val="262C32"/>
                </a:solidFill>
                <a:latin typeface="Aptos"/>
                <a:cs typeface="Arial"/>
              </a:rPr>
              <a:t>,  </a:t>
            </a:r>
            <a:r>
              <a:rPr sz="1200" spc="21" dirty="0" smtClean="0">
                <a:solidFill>
                  <a:srgbClr val="262C32"/>
                </a:solidFill>
                <a:latin typeface="Aptos"/>
                <a:cs typeface="Arial"/>
              </a:rPr>
              <a:t>edad</a:t>
            </a:r>
            <a:r>
              <a:rPr sz="1200" spc="21" dirty="0" smtClean="0">
                <a:solidFill>
                  <a:srgbClr val="262C32"/>
                </a:solidFill>
                <a:latin typeface="Aptos"/>
                <a:cs typeface="Arial"/>
              </a:rPr>
              <a:t>,  </a:t>
            </a:r>
            <a:r>
              <a:rPr sz="1200" spc="21" dirty="0" smtClean="0">
                <a:solidFill>
                  <a:srgbClr val="262C32"/>
                </a:solidFill>
                <a:latin typeface="Aptos"/>
                <a:cs typeface="Arial"/>
              </a:rPr>
              <a:t>domicilio</a:t>
            </a:r>
            <a:r>
              <a:rPr sz="1200" spc="21" dirty="0" smtClean="0">
                <a:solidFill>
                  <a:srgbClr val="262C32"/>
                </a:solidFill>
                <a:latin typeface="Aptos"/>
                <a:cs typeface="Arial"/>
              </a:rPr>
              <a:t>, </a:t>
            </a:r>
            <a:r>
              <a:rPr sz="1200" spc="21" dirty="0" smtClean="0">
                <a:solidFill>
                  <a:srgbClr val="262C32"/>
                </a:solidFill>
                <a:latin typeface="Aptos"/>
                <a:cs typeface="Arial"/>
              </a:rPr>
              <a:t>teléfono de familiares o persona de contacto. </a:t>
            </a:r>
            <a:endParaRPr sz="900">
              <a:latin typeface="Arial"/>
              <a:cs typeface="Arial"/>
            </a:endParaRPr>
          </a:p>
          <a:p>
            <a:pPr marL="12700" marR="302744">
              <a:lnSpc>
                <a:spcPts val="1034"/>
              </a:lnSpc>
              <a:spcBef>
                <a:spcPts val="644"/>
              </a:spcBef>
              <a:spcAft>
                <a:spcPts val="300"/>
              </a:spcAft>
            </a:pPr>
            <a:r>
              <a:rPr sz="1200" spc="27" dirty="0" smtClean="0">
                <a:solidFill>
                  <a:srgbClr val="262C32"/>
                </a:solidFill>
                <a:latin typeface="Aptos"/>
                <a:cs typeface="Arial"/>
              </a:rPr>
              <a:t>Busque pistas externas</a:t>
            </a:r>
            <a:r>
              <a:rPr sz="1200" spc="27" dirty="0" smtClean="0">
                <a:solidFill>
                  <a:srgbClr val="262C32"/>
                </a:solidFill>
                <a:latin typeface="Aptos"/>
                <a:cs typeface="Arial"/>
              </a:rPr>
              <a:t>:</a:t>
            </a:r>
            <a:endParaRPr sz="900">
              <a:latin typeface="Arial"/>
              <a:cs typeface="Arial"/>
            </a:endParaRPr>
          </a:p>
          <a:p>
            <a:pPr marL="18796" marR="7015">
              <a:lnSpc>
                <a:spcPct val="95825"/>
              </a:lnSpc>
              <a:spcBef>
                <a:spcPts val="659"/>
              </a:spcBef>
              <a:spcAft>
                <a:spcPts val="300"/>
              </a:spcAft>
            </a:pPr>
            <a:r>
              <a:rPr sz="1200" spc="25" dirty="0" smtClean="0">
                <a:solidFill>
                  <a:srgbClr val="262C32"/>
                </a:solidFill>
                <a:latin typeface="Aptos"/>
                <a:cs typeface="Arial"/>
              </a:rPr>
              <a:t>- </a:t>
            </a:r>
            <a:r>
              <a:rPr sz="1200" spc="25" dirty="0" smtClean="0">
                <a:solidFill>
                  <a:srgbClr val="262C32"/>
                </a:solidFill>
                <a:latin typeface="Aptos"/>
                <a:cs typeface="Arial"/>
              </a:rPr>
              <a:t>Presencia de medicamentos</a:t>
            </a:r>
            <a:r>
              <a:rPr sz="1200" spc="25" dirty="0" smtClean="0">
                <a:solidFill>
                  <a:srgbClr val="262C32"/>
                </a:solidFill>
                <a:latin typeface="Aptos"/>
                <a:cs typeface="Arial"/>
              </a:rPr>
              <a:t>,  </a:t>
            </a:r>
            <a:r>
              <a:rPr sz="1200" spc="25" dirty="0" smtClean="0">
                <a:solidFill>
                  <a:srgbClr val="262C32"/>
                </a:solidFill>
                <a:latin typeface="Aptos"/>
                <a:cs typeface="Arial"/>
              </a:rPr>
              <a:t>inhaladores.</a:t>
            </a:r>
            <a:endParaRPr sz="900">
              <a:latin typeface="Arial"/>
              <a:cs typeface="Arial"/>
            </a:endParaRPr>
          </a:p>
          <a:p>
            <a:pPr marL="18795" marR="7015">
              <a:lnSpc>
                <a:spcPct val="95825"/>
              </a:lnSpc>
              <a:spcBef>
                <a:spcPts val="645"/>
              </a:spcBef>
              <a:spcAft>
                <a:spcPts val="300"/>
              </a:spcAft>
            </a:pPr>
            <a:r>
              <a:rPr sz="1200" spc="18" dirty="0" smtClean="0">
                <a:solidFill>
                  <a:srgbClr val="262C32"/>
                </a:solidFill>
                <a:latin typeface="Aptos"/>
                <a:cs typeface="Arial"/>
              </a:rPr>
              <a:t>- </a:t>
            </a:r>
            <a:r>
              <a:rPr sz="1200" spc="18" dirty="0" smtClean="0">
                <a:solidFill>
                  <a:srgbClr val="262C32"/>
                </a:solidFill>
                <a:latin typeface="Aptos"/>
                <a:cs typeface="Arial"/>
              </a:rPr>
              <a:t>Pulseras de alerta  médica.</a:t>
            </a:r>
            <a:endParaRPr sz="900">
              <a:latin typeface="Arial"/>
              <a:cs typeface="Arial"/>
            </a:endParaRPr>
          </a:p>
          <a:p>
            <a:pPr marL="18796" marR="7015">
              <a:lnSpc>
                <a:spcPct val="95825"/>
              </a:lnSpc>
              <a:spcBef>
                <a:spcPts val="645"/>
              </a:spcBef>
              <a:spcAft>
                <a:spcPts val="300"/>
              </a:spcAft>
            </a:pPr>
            <a:r>
              <a:rPr sz="1200" spc="7" dirty="0" smtClean="0">
                <a:solidFill>
                  <a:srgbClr val="262C32"/>
                </a:solidFill>
                <a:latin typeface="Aptos"/>
                <a:cs typeface="Arial"/>
              </a:rPr>
              <a:t>- </a:t>
            </a:r>
            <a:r>
              <a:rPr sz="1200" spc="7" dirty="0" smtClean="0">
                <a:solidFill>
                  <a:srgbClr val="262C32"/>
                </a:solidFill>
                <a:latin typeface="Aptos"/>
                <a:cs typeface="Arial"/>
              </a:rPr>
              <a:t>Jeringas</a:t>
            </a:r>
            <a:r>
              <a:rPr sz="1200" spc="7" dirty="0" smtClean="0">
                <a:solidFill>
                  <a:srgbClr val="262C32"/>
                </a:solidFill>
                <a:latin typeface="Aptos"/>
                <a:cs typeface="Arial"/>
              </a:rPr>
              <a:t>,  </a:t>
            </a:r>
            <a:r>
              <a:rPr sz="1200" spc="7" dirty="0" smtClean="0">
                <a:solidFill>
                  <a:srgbClr val="262C32"/>
                </a:solidFill>
                <a:latin typeface="Aptos"/>
                <a:cs typeface="Arial"/>
              </a:rPr>
              <a:t>botellas ...</a:t>
            </a:r>
            <a:endParaRPr sz="900">
              <a:latin typeface="Arial"/>
              <a:cs typeface="Arial"/>
            </a:endParaRPr>
          </a:p>
          <a:p>
            <a:pPr marL="12700" marR="7015">
              <a:lnSpc>
                <a:spcPct val="95825"/>
              </a:lnSpc>
              <a:spcBef>
                <a:spcPts val="645"/>
              </a:spcBef>
              <a:spcAft>
                <a:spcPts val="300"/>
              </a:spcAft>
            </a:pPr>
            <a:r>
              <a:rPr sz="1200" spc="26" dirty="0" smtClean="0">
                <a:solidFill>
                  <a:srgbClr val="262C32"/>
                </a:solidFill>
                <a:latin typeface="Aptos"/>
                <a:cs typeface="Arial"/>
              </a:rPr>
              <a:t>Exploración física</a:t>
            </a:r>
            <a:r>
              <a:rPr sz="1200" spc="26" dirty="0" smtClean="0">
                <a:solidFill>
                  <a:srgbClr val="262C32"/>
                </a:solidFill>
                <a:latin typeface="Aptos"/>
                <a:cs typeface="Arial"/>
              </a:rPr>
              <a:t>:  </a:t>
            </a:r>
            <a:r>
              <a:rPr sz="1200" spc="26" dirty="0" smtClean="0">
                <a:solidFill>
                  <a:srgbClr val="262C32"/>
                </a:solidFill>
                <a:latin typeface="Aptos"/>
                <a:cs typeface="Arial"/>
              </a:rPr>
              <a:t>examen físico de cabeza a pies tomando nota de</a:t>
            </a:r>
            <a:r>
              <a:rPr sz="1200" spc="26" dirty="0" smtClean="0">
                <a:solidFill>
                  <a:srgbClr val="262C32"/>
                </a:solidFill>
                <a:latin typeface="Aptos"/>
                <a:cs typeface="Arial"/>
              </a:rPr>
              <a:t>:</a:t>
            </a:r>
            <a:endParaRPr sz="900">
              <a:latin typeface="Arial"/>
              <a:cs typeface="Arial"/>
            </a:endParaRPr>
          </a:p>
          <a:p>
            <a:pPr marL="18795" marR="7015">
              <a:lnSpc>
                <a:spcPct val="95825"/>
              </a:lnSpc>
              <a:spcBef>
                <a:spcPts val="645"/>
              </a:spcBef>
              <a:spcAft>
                <a:spcPts val="300"/>
              </a:spcAft>
            </a:pPr>
            <a:r>
              <a:rPr sz="1200" spc="25" dirty="0" smtClean="0">
                <a:solidFill>
                  <a:srgbClr val="262C32"/>
                </a:solidFill>
                <a:latin typeface="Aptos"/>
                <a:cs typeface="Arial"/>
              </a:rPr>
              <a:t>- </a:t>
            </a:r>
            <a:r>
              <a:rPr sz="1200" spc="25" dirty="0" smtClean="0">
                <a:solidFill>
                  <a:srgbClr val="262C32"/>
                </a:solidFill>
                <a:latin typeface="Aptos"/>
                <a:cs typeface="Arial"/>
              </a:rPr>
              <a:t>Calidad del estado de consciencia</a:t>
            </a:r>
            <a:r>
              <a:rPr sz="1200" spc="25" dirty="0" smtClean="0">
                <a:solidFill>
                  <a:srgbClr val="262C32"/>
                </a:solidFill>
                <a:latin typeface="Aptos"/>
                <a:cs typeface="Arial"/>
              </a:rPr>
              <a:t>, </a:t>
            </a:r>
            <a:r>
              <a:rPr sz="1200" spc="25" dirty="0" smtClean="0">
                <a:solidFill>
                  <a:srgbClr val="262C32"/>
                </a:solidFill>
                <a:latin typeface="Aptos"/>
                <a:cs typeface="Arial"/>
              </a:rPr>
              <a:t>de la  respiración y circulación.</a:t>
            </a:r>
            <a:endParaRPr sz="900">
              <a:latin typeface="Arial"/>
              <a:cs typeface="Arial"/>
            </a:endParaRPr>
          </a:p>
          <a:p>
            <a:pPr marL="110236" indent="-91439">
              <a:lnSpc>
                <a:spcPts val="1034"/>
              </a:lnSpc>
              <a:spcBef>
                <a:spcPts val="645"/>
              </a:spcBef>
              <a:spcAft>
                <a:spcPts val="300"/>
              </a:spcAft>
            </a:pPr>
            <a:r>
              <a:rPr sz="1200" dirty="0" smtClean="0">
                <a:solidFill>
                  <a:srgbClr val="262C32"/>
                </a:solidFill>
                <a:latin typeface="Aptos"/>
                <a:cs typeface="Arial"/>
              </a:rPr>
              <a:t>-</a:t>
            </a:r>
            <a:r>
              <a:rPr sz="1200" spc="50" dirty="0" smtClean="0">
                <a:solidFill>
                  <a:srgbClr val="262C32"/>
                </a:solidFill>
                <a:latin typeface="Aptos"/>
                <a:cs typeface="Arial"/>
              </a:rPr>
              <a:t> </a:t>
            </a:r>
            <a:r>
              <a:rPr sz="1200" spc="29" dirty="0" smtClean="0">
                <a:solidFill>
                  <a:srgbClr val="262C32"/>
                </a:solidFill>
                <a:latin typeface="Aptos"/>
                <a:cs typeface="Arial"/>
              </a:rPr>
              <a:t>S</a:t>
            </a:r>
            <a:r>
              <a:rPr sz="1200" spc="9" dirty="0" smtClean="0">
                <a:solidFill>
                  <a:srgbClr val="262C32"/>
                </a:solidFill>
                <a:latin typeface="Aptos"/>
                <a:cs typeface="Arial"/>
              </a:rPr>
              <a:t>i</a:t>
            </a:r>
            <a:r>
              <a:rPr sz="1200" spc="25" dirty="0" smtClean="0">
                <a:solidFill>
                  <a:srgbClr val="262C32"/>
                </a:solidFill>
                <a:latin typeface="Aptos"/>
                <a:cs typeface="Arial"/>
              </a:rPr>
              <a:t>gno</a:t>
            </a:r>
            <a:r>
              <a:rPr sz="1200" spc="0" dirty="0" smtClean="0">
                <a:solidFill>
                  <a:srgbClr val="262C32"/>
                </a:solidFill>
                <a:latin typeface="Aptos"/>
                <a:cs typeface="Arial"/>
              </a:rPr>
              <a:t>s</a:t>
            </a:r>
            <a:r>
              <a:rPr sz="1200" spc="126" dirty="0" smtClean="0">
                <a:solidFill>
                  <a:srgbClr val="262C32"/>
                </a:solidFill>
                <a:latin typeface="Aptos"/>
                <a:cs typeface="Arial"/>
              </a:rPr>
              <a:t> </a:t>
            </a:r>
            <a:r>
              <a:rPr sz="1200" spc="25" dirty="0" smtClean="0">
                <a:solidFill>
                  <a:srgbClr val="262C32"/>
                </a:solidFill>
                <a:latin typeface="Aptos"/>
                <a:cs typeface="Arial"/>
              </a:rPr>
              <a:t>qu</a:t>
            </a:r>
            <a:r>
              <a:rPr sz="1200" spc="0" dirty="0" smtClean="0">
                <a:solidFill>
                  <a:srgbClr val="262C32"/>
                </a:solidFill>
                <a:latin typeface="Aptos"/>
                <a:cs typeface="Arial"/>
              </a:rPr>
              <a:t>e</a:t>
            </a:r>
            <a:r>
              <a:rPr sz="1200" spc="94" dirty="0" smtClean="0">
                <a:solidFill>
                  <a:srgbClr val="262C32"/>
                </a:solidFill>
                <a:latin typeface="Aptos"/>
                <a:cs typeface="Arial"/>
              </a:rPr>
              <a:t> </a:t>
            </a:r>
            <a:r>
              <a:rPr sz="1200" spc="29" dirty="0" smtClean="0">
                <a:solidFill>
                  <a:srgbClr val="262C32"/>
                </a:solidFill>
                <a:latin typeface="Aptos"/>
                <a:cs typeface="Arial"/>
              </a:rPr>
              <a:t>en</a:t>
            </a:r>
            <a:r>
              <a:rPr sz="1200" spc="50" dirty="0" smtClean="0">
                <a:solidFill>
                  <a:srgbClr val="262C32"/>
                </a:solidFill>
                <a:latin typeface="Aptos"/>
                <a:cs typeface="Arial"/>
              </a:rPr>
              <a:t>co</a:t>
            </a:r>
            <a:r>
              <a:rPr sz="1200" spc="-20" dirty="0" smtClean="0">
                <a:solidFill>
                  <a:srgbClr val="262C32"/>
                </a:solidFill>
                <a:latin typeface="Aptos"/>
                <a:cs typeface="Arial"/>
              </a:rPr>
              <a:t>n</a:t>
            </a:r>
            <a:r>
              <a:rPr sz="1200" spc="86" dirty="0" smtClean="0">
                <a:solidFill>
                  <a:srgbClr val="262C32"/>
                </a:solidFill>
                <a:latin typeface="Aptos"/>
                <a:cs typeface="Arial"/>
              </a:rPr>
              <a:t>t</a:t>
            </a:r>
            <a:r>
              <a:rPr sz="1200" spc="11" dirty="0" smtClean="0">
                <a:solidFill>
                  <a:srgbClr val="262C32"/>
                </a:solidFill>
                <a:latin typeface="Aptos"/>
                <a:cs typeface="Arial"/>
              </a:rPr>
              <a:t>r</a:t>
            </a:r>
            <a:r>
              <a:rPr sz="1200" spc="29" dirty="0" smtClean="0">
                <a:solidFill>
                  <a:srgbClr val="262C32"/>
                </a:solidFill>
                <a:latin typeface="Aptos"/>
                <a:cs typeface="Arial"/>
              </a:rPr>
              <a:t>a</a:t>
            </a:r>
            <a:r>
              <a:rPr sz="1200" spc="41" dirty="0" smtClean="0">
                <a:solidFill>
                  <a:srgbClr val="262C32"/>
                </a:solidFill>
                <a:latin typeface="Aptos"/>
                <a:cs typeface="Arial"/>
              </a:rPr>
              <a:t>m</a:t>
            </a:r>
            <a:r>
              <a:rPr sz="1200" spc="75" dirty="0" smtClean="0">
                <a:solidFill>
                  <a:srgbClr val="262C32"/>
                </a:solidFill>
                <a:latin typeface="Aptos"/>
                <a:cs typeface="Arial"/>
              </a:rPr>
              <a:t>o</a:t>
            </a:r>
            <a:r>
              <a:rPr sz="1200" spc="-13" dirty="0" smtClean="0">
                <a:solidFill>
                  <a:srgbClr val="262C32"/>
                </a:solidFill>
                <a:latin typeface="Aptos"/>
                <a:cs typeface="Arial"/>
              </a:rPr>
              <a:t>s</a:t>
            </a:r>
            <a:r>
              <a:rPr sz="1200" spc="104" dirty="0" smtClean="0">
                <a:solidFill>
                  <a:srgbClr val="262C32"/>
                </a:solidFill>
                <a:latin typeface="Aptos"/>
                <a:cs typeface="Arial"/>
              </a:rPr>
              <a:t> </a:t>
            </a:r>
            <a:r>
              <a:rPr sz="1200" spc="9" dirty="0" smtClean="0">
                <a:solidFill>
                  <a:srgbClr val="262C32"/>
                </a:solidFill>
                <a:latin typeface="Aptos"/>
                <a:cs typeface="Arial"/>
              </a:rPr>
              <a:t>(</a:t>
            </a:r>
            <a:r>
              <a:rPr sz="1200" spc="25" dirty="0" smtClean="0">
                <a:solidFill>
                  <a:srgbClr val="262C32"/>
                </a:solidFill>
                <a:latin typeface="Aptos"/>
                <a:cs typeface="Arial"/>
              </a:rPr>
              <a:t>de</a:t>
            </a:r>
            <a:r>
              <a:rPr sz="1200" spc="14" dirty="0" smtClean="0">
                <a:solidFill>
                  <a:srgbClr val="262C32"/>
                </a:solidFill>
                <a:latin typeface="Aptos"/>
                <a:cs typeface="Arial"/>
              </a:rPr>
              <a:t>t</a:t>
            </a:r>
            <a:r>
              <a:rPr sz="1200" spc="25" dirty="0" smtClean="0">
                <a:solidFill>
                  <a:srgbClr val="262C32"/>
                </a:solidFill>
                <a:latin typeface="Aptos"/>
                <a:cs typeface="Arial"/>
              </a:rPr>
              <a:t>a</a:t>
            </a:r>
            <a:r>
              <a:rPr sz="1200" spc="0" dirty="0" smtClean="0">
                <a:solidFill>
                  <a:srgbClr val="262C32"/>
                </a:solidFill>
                <a:latin typeface="Aptos"/>
                <a:cs typeface="Arial"/>
              </a:rPr>
              <a:t>l</a:t>
            </a:r>
            <a:r>
              <a:rPr sz="1200" spc="14" dirty="0" smtClean="0">
                <a:solidFill>
                  <a:srgbClr val="262C32"/>
                </a:solidFill>
                <a:latin typeface="Aptos"/>
                <a:cs typeface="Arial"/>
              </a:rPr>
              <a:t>l</a:t>
            </a:r>
            <a:r>
              <a:rPr sz="1200" spc="25" dirty="0" smtClean="0">
                <a:solidFill>
                  <a:srgbClr val="262C32"/>
                </a:solidFill>
                <a:latin typeface="Aptos"/>
                <a:cs typeface="Arial"/>
              </a:rPr>
              <a:t>e</a:t>
            </a:r>
            <a:r>
              <a:rPr sz="1200" spc="0" dirty="0" smtClean="0">
                <a:solidFill>
                  <a:srgbClr val="262C32"/>
                </a:solidFill>
                <a:latin typeface="Aptos"/>
                <a:cs typeface="Arial"/>
              </a:rPr>
              <a:t>s</a:t>
            </a:r>
            <a:r>
              <a:rPr sz="1200" spc="93" dirty="0" smtClean="0">
                <a:solidFill>
                  <a:srgbClr val="262C32"/>
                </a:solidFill>
                <a:latin typeface="Aptos"/>
                <a:cs typeface="Arial"/>
              </a:rPr>
              <a:t> </a:t>
            </a:r>
            <a:r>
              <a:rPr sz="1200" spc="0" dirty="0" smtClean="0">
                <a:solidFill>
                  <a:srgbClr val="262C32"/>
                </a:solidFill>
                <a:latin typeface="Aptos"/>
                <a:cs typeface="Arial"/>
              </a:rPr>
              <a:t>f</a:t>
            </a:r>
            <a:r>
              <a:rPr sz="1200" spc="29" dirty="0" smtClean="0">
                <a:solidFill>
                  <a:srgbClr val="262C32"/>
                </a:solidFill>
                <a:latin typeface="Aptos"/>
                <a:cs typeface="Arial"/>
              </a:rPr>
              <a:t>í</a:t>
            </a:r>
            <a:r>
              <a:rPr sz="1200" spc="19" dirty="0" smtClean="0">
                <a:solidFill>
                  <a:srgbClr val="262C32"/>
                </a:solidFill>
                <a:latin typeface="Aptos"/>
                <a:cs typeface="Arial"/>
              </a:rPr>
              <a:t>s</a:t>
            </a:r>
            <a:r>
              <a:rPr sz="1200" spc="9" dirty="0" smtClean="0">
                <a:solidFill>
                  <a:srgbClr val="262C32"/>
                </a:solidFill>
                <a:latin typeface="Aptos"/>
                <a:cs typeface="Arial"/>
              </a:rPr>
              <a:t>i</a:t>
            </a:r>
            <a:r>
              <a:rPr sz="1200" spc="19" dirty="0" smtClean="0">
                <a:solidFill>
                  <a:srgbClr val="262C32"/>
                </a:solidFill>
                <a:latin typeface="Aptos"/>
                <a:cs typeface="Arial"/>
              </a:rPr>
              <a:t>c</a:t>
            </a:r>
            <a:r>
              <a:rPr sz="1200" spc="25" dirty="0" smtClean="0">
                <a:solidFill>
                  <a:srgbClr val="262C32"/>
                </a:solidFill>
                <a:latin typeface="Aptos"/>
                <a:cs typeface="Arial"/>
              </a:rPr>
              <a:t>o</a:t>
            </a:r>
            <a:r>
              <a:rPr sz="1200" spc="0" dirty="0" smtClean="0">
                <a:solidFill>
                  <a:srgbClr val="262C32"/>
                </a:solidFill>
                <a:latin typeface="Aptos"/>
                <a:cs typeface="Arial"/>
              </a:rPr>
              <a:t>s</a:t>
            </a:r>
            <a:r>
              <a:rPr sz="1200" spc="145" dirty="0" smtClean="0">
                <a:solidFill>
                  <a:srgbClr val="262C32"/>
                </a:solidFill>
                <a:latin typeface="Aptos"/>
                <a:cs typeface="Arial"/>
              </a:rPr>
              <a:t> </a:t>
            </a:r>
            <a:r>
              <a:rPr sz="1200" spc="25" dirty="0" smtClean="0">
                <a:solidFill>
                  <a:srgbClr val="262C32"/>
                </a:solidFill>
                <a:latin typeface="Aptos"/>
                <a:cs typeface="Arial"/>
              </a:rPr>
              <a:t>qu</a:t>
            </a:r>
            <a:r>
              <a:rPr sz="1200" spc="0" dirty="0" smtClean="0">
                <a:solidFill>
                  <a:srgbClr val="262C32"/>
                </a:solidFill>
                <a:latin typeface="Aptos"/>
                <a:cs typeface="Arial"/>
              </a:rPr>
              <a:t>e</a:t>
            </a:r>
            <a:r>
              <a:rPr sz="1200" spc="124" dirty="0" smtClean="0">
                <a:solidFill>
                  <a:srgbClr val="262C32"/>
                </a:solidFill>
                <a:latin typeface="Aptos"/>
                <a:cs typeface="Arial"/>
              </a:rPr>
              <a:t> </a:t>
            </a:r>
            <a:r>
              <a:rPr sz="1200" spc="25" dirty="0" smtClean="0">
                <a:solidFill>
                  <a:srgbClr val="262C32"/>
                </a:solidFill>
                <a:latin typeface="Aptos"/>
                <a:cs typeface="Arial"/>
              </a:rPr>
              <a:t>pode</a:t>
            </a:r>
            <a:r>
              <a:rPr sz="1200" spc="34" dirty="0" smtClean="0">
                <a:solidFill>
                  <a:srgbClr val="262C32"/>
                </a:solidFill>
                <a:latin typeface="Aptos"/>
                <a:cs typeface="Arial"/>
              </a:rPr>
              <a:t>m</a:t>
            </a:r>
            <a:r>
              <a:rPr sz="1200" spc="25" dirty="0" smtClean="0">
                <a:solidFill>
                  <a:srgbClr val="262C32"/>
                </a:solidFill>
                <a:latin typeface="Aptos"/>
                <a:cs typeface="Arial"/>
              </a:rPr>
              <a:t>o</a:t>
            </a:r>
            <a:r>
              <a:rPr sz="1200" spc="0" dirty="0" smtClean="0">
                <a:solidFill>
                  <a:srgbClr val="262C32"/>
                </a:solidFill>
                <a:latin typeface="Aptos"/>
                <a:cs typeface="Arial"/>
              </a:rPr>
              <a:t>s</a:t>
            </a:r>
            <a:r>
              <a:rPr sz="1200" spc="133" dirty="0" smtClean="0">
                <a:solidFill>
                  <a:srgbClr val="262C32"/>
                </a:solidFill>
                <a:latin typeface="Aptos"/>
                <a:cs typeface="Arial"/>
              </a:rPr>
              <a:t> </a:t>
            </a:r>
            <a:r>
              <a:rPr sz="1200" spc="28" dirty="0" smtClean="0">
                <a:solidFill>
                  <a:srgbClr val="262C32"/>
                </a:solidFill>
                <a:latin typeface="Aptos"/>
                <a:cs typeface="Arial"/>
              </a:rPr>
              <a:t>v</a:t>
            </a:r>
            <a:r>
              <a:rPr sz="1200" spc="50" dirty="0" smtClean="0">
                <a:solidFill>
                  <a:srgbClr val="262C32"/>
                </a:solidFill>
                <a:latin typeface="Aptos"/>
                <a:cs typeface="Arial"/>
              </a:rPr>
              <a:t>e</a:t>
            </a:r>
            <a:r>
              <a:rPr sz="1200" spc="34" dirty="0" smtClean="0">
                <a:solidFill>
                  <a:srgbClr val="262C32"/>
                </a:solidFill>
                <a:latin typeface="Aptos"/>
                <a:cs typeface="Arial"/>
              </a:rPr>
              <a:t>r</a:t>
            </a:r>
            <a:r>
              <a:rPr sz="1200" spc="-159" dirty="0" smtClean="0">
                <a:solidFill>
                  <a:srgbClr val="262C32"/>
                </a:solidFill>
                <a:latin typeface="Aptos"/>
                <a:cs typeface="Arial"/>
              </a:rPr>
              <a:t>,</a:t>
            </a:r>
            <a:r>
              <a:rPr sz="1200" spc="114" dirty="0" smtClean="0">
                <a:solidFill>
                  <a:srgbClr val="262C32"/>
                </a:solidFill>
                <a:latin typeface="Aptos"/>
                <a:cs typeface="Arial"/>
              </a:rPr>
              <a:t> </a:t>
            </a:r>
            <a:r>
              <a:rPr sz="1200" spc="11" dirty="0" smtClean="0">
                <a:solidFill>
                  <a:srgbClr val="262C32"/>
                </a:solidFill>
                <a:latin typeface="Aptos"/>
                <a:cs typeface="Arial"/>
              </a:rPr>
              <a:t>t</a:t>
            </a:r>
            <a:r>
              <a:rPr sz="1200" spc="29" dirty="0" smtClean="0">
                <a:solidFill>
                  <a:srgbClr val="262C32"/>
                </a:solidFill>
                <a:latin typeface="Aptos"/>
                <a:cs typeface="Arial"/>
              </a:rPr>
              <a:t>o</a:t>
            </a:r>
            <a:r>
              <a:rPr sz="1200" spc="55" dirty="0" smtClean="0">
                <a:solidFill>
                  <a:srgbClr val="262C32"/>
                </a:solidFill>
                <a:latin typeface="Aptos"/>
                <a:cs typeface="Arial"/>
              </a:rPr>
              <a:t>c</a:t>
            </a:r>
            <a:r>
              <a:rPr sz="1200" spc="29" dirty="0" smtClean="0">
                <a:solidFill>
                  <a:srgbClr val="262C32"/>
                </a:solidFill>
                <a:latin typeface="Aptos"/>
                <a:cs typeface="Arial"/>
              </a:rPr>
              <a:t>a</a:t>
            </a:r>
            <a:r>
              <a:rPr sz="1200" spc="34" dirty="0" smtClean="0">
                <a:solidFill>
                  <a:srgbClr val="262C32"/>
                </a:solidFill>
                <a:latin typeface="Aptos"/>
                <a:cs typeface="Arial"/>
              </a:rPr>
              <a:t>r</a:t>
            </a:r>
            <a:r>
              <a:rPr sz="1200" spc="-134" dirty="0" smtClean="0">
                <a:solidFill>
                  <a:srgbClr val="262C32"/>
                </a:solidFill>
                <a:latin typeface="Aptos"/>
                <a:cs typeface="Arial"/>
              </a:rPr>
              <a:t>,</a:t>
            </a:r>
            <a:r>
              <a:rPr sz="1200" spc="0" dirty="0" smtClean="0">
                <a:solidFill>
                  <a:srgbClr val="262C32"/>
                </a:solidFill>
                <a:latin typeface="Aptos"/>
                <a:cs typeface="Arial"/>
              </a:rPr>
              <a:t> </a:t>
            </a:r>
            <a:r>
              <a:rPr sz="1200" spc="-84" dirty="0" smtClean="0">
                <a:solidFill>
                  <a:srgbClr val="262C32"/>
                </a:solidFill>
                <a:latin typeface="Aptos"/>
                <a:cs typeface="Arial"/>
              </a:rPr>
              <a:t> </a:t>
            </a:r>
            <a:r>
              <a:rPr sz="1200" spc="-8" dirty="0" smtClean="0">
                <a:solidFill>
                  <a:srgbClr val="262C32"/>
                </a:solidFill>
                <a:latin typeface="Aptos"/>
                <a:cs typeface="Arial"/>
              </a:rPr>
              <a:t>m</a:t>
            </a:r>
            <a:r>
              <a:rPr sz="1200" spc="50" dirty="0" smtClean="0">
                <a:solidFill>
                  <a:srgbClr val="262C32"/>
                </a:solidFill>
                <a:latin typeface="Aptos"/>
                <a:cs typeface="Arial"/>
              </a:rPr>
              <a:t>ed</a:t>
            </a:r>
            <a:r>
              <a:rPr sz="1200" spc="14" dirty="0" smtClean="0">
                <a:solidFill>
                  <a:srgbClr val="262C32"/>
                </a:solidFill>
                <a:latin typeface="Aptos"/>
                <a:cs typeface="Arial"/>
              </a:rPr>
              <a:t>i</a:t>
            </a:r>
            <a:r>
              <a:rPr sz="1200" spc="34" dirty="0" smtClean="0">
                <a:solidFill>
                  <a:srgbClr val="262C32"/>
                </a:solidFill>
                <a:latin typeface="Aptos"/>
                <a:cs typeface="Arial"/>
              </a:rPr>
              <a:t>r</a:t>
            </a:r>
            <a:r>
              <a:rPr sz="1200" spc="-134" dirty="0" smtClean="0">
                <a:solidFill>
                  <a:srgbClr val="262C32"/>
                </a:solidFill>
                <a:latin typeface="Aptos"/>
                <a:cs typeface="Arial"/>
              </a:rPr>
              <a:t>,</a:t>
            </a:r>
            <a:r>
              <a:rPr sz="1200" spc="114" dirty="0" smtClean="0">
                <a:solidFill>
                  <a:srgbClr val="262C32"/>
                </a:solidFill>
                <a:latin typeface="Aptos"/>
                <a:cs typeface="Arial"/>
              </a:rPr>
              <a:t> </a:t>
            </a:r>
            <a:r>
              <a:rPr sz="1200" spc="19" dirty="0" smtClean="0">
                <a:solidFill>
                  <a:srgbClr val="262C32"/>
                </a:solidFill>
                <a:latin typeface="Aptos"/>
                <a:cs typeface="Arial"/>
              </a:rPr>
              <a:t>s</a:t>
            </a:r>
            <a:r>
              <a:rPr sz="1200" spc="9" dirty="0" smtClean="0">
                <a:solidFill>
                  <a:srgbClr val="262C32"/>
                </a:solidFill>
                <a:latin typeface="Aptos"/>
                <a:cs typeface="Arial"/>
              </a:rPr>
              <a:t>i</a:t>
            </a:r>
            <a:r>
              <a:rPr sz="1200" spc="0" dirty="0" smtClean="0">
                <a:solidFill>
                  <a:srgbClr val="262C32"/>
                </a:solidFill>
                <a:latin typeface="Aptos"/>
                <a:cs typeface="Arial"/>
              </a:rPr>
              <a:t>n </a:t>
            </a:r>
            <a:endParaRPr sz="900">
              <a:latin typeface="Arial"/>
              <a:cs typeface="Arial"/>
            </a:endParaRPr>
          </a:p>
          <a:p>
            <a:pPr marL="110236">
              <a:lnSpc>
                <a:spcPts val="1034"/>
              </a:lnSpc>
              <a:spcBef>
                <a:spcPts val="380"/>
              </a:spcBef>
              <a:spcAft>
                <a:spcPts val="300"/>
              </a:spcAft>
            </a:pPr>
            <a:r>
              <a:rPr sz="1200" spc="28" dirty="0" smtClean="0">
                <a:solidFill>
                  <a:srgbClr val="262C32"/>
                </a:solidFill>
                <a:latin typeface="Aptos"/>
                <a:cs typeface="Arial"/>
              </a:rPr>
              <a:t>realizar movilizaciones inadecuadas)</a:t>
            </a:r>
            <a:r>
              <a:rPr sz="1200" spc="28" dirty="0" smtClean="0">
                <a:solidFill>
                  <a:srgbClr val="262C32"/>
                </a:solidFill>
                <a:latin typeface="Aptos"/>
                <a:cs typeface="Arial"/>
              </a:rPr>
              <a:t>.</a:t>
            </a:r>
            <a:endParaRPr sz="900">
              <a:latin typeface="Arial"/>
              <a:cs typeface="Arial"/>
            </a:endParaRPr>
          </a:p>
          <a:p>
            <a:pPr marL="213867" marR="43664" indent="-85343">
              <a:lnSpc>
                <a:spcPts val="1034"/>
              </a:lnSpc>
              <a:spcBef>
                <a:spcPts val="655"/>
              </a:spcBef>
              <a:spcAft>
                <a:spcPts val="300"/>
              </a:spcAft>
            </a:pPr>
            <a:r>
              <a:rPr sz="1200" spc="18" dirty="0" smtClean="0">
                <a:solidFill>
                  <a:srgbClr val="262C32"/>
                </a:solidFill>
                <a:latin typeface="Aptos"/>
                <a:cs typeface="Arial"/>
              </a:rPr>
              <a:t>- </a:t>
            </a:r>
            <a:r>
              <a:rPr sz="1200" spc="18" dirty="0" smtClean="0">
                <a:solidFill>
                  <a:srgbClr val="262C32"/>
                </a:solidFill>
                <a:latin typeface="Aptos"/>
                <a:cs typeface="Arial"/>
              </a:rPr>
              <a:t>Signos que podemos ver como:  sudoración</a:t>
            </a:r>
            <a:r>
              <a:rPr sz="1200" spc="18" dirty="0" smtClean="0">
                <a:solidFill>
                  <a:srgbClr val="262C32"/>
                </a:solidFill>
                <a:latin typeface="Aptos"/>
                <a:cs typeface="Arial"/>
              </a:rPr>
              <a:t>,  </a:t>
            </a:r>
            <a:r>
              <a:rPr sz="1200" spc="18" dirty="0" smtClean="0">
                <a:solidFill>
                  <a:srgbClr val="262C32"/>
                </a:solidFill>
                <a:latin typeface="Aptos"/>
                <a:cs typeface="Arial"/>
              </a:rPr>
              <a:t>heridas</a:t>
            </a:r>
            <a:r>
              <a:rPr sz="1200" spc="18" dirty="0" smtClean="0">
                <a:solidFill>
                  <a:srgbClr val="262C32"/>
                </a:solidFill>
                <a:latin typeface="Aptos"/>
                <a:cs typeface="Arial"/>
              </a:rPr>
              <a:t>,  </a:t>
            </a:r>
            <a:r>
              <a:rPr sz="1200" spc="18" dirty="0" smtClean="0">
                <a:solidFill>
                  <a:srgbClr val="262C32"/>
                </a:solidFill>
                <a:latin typeface="Aptos"/>
                <a:cs typeface="Arial"/>
              </a:rPr>
              <a:t>orificios sangrantes</a:t>
            </a:r>
            <a:r>
              <a:rPr sz="1200" spc="18" dirty="0" smtClean="0">
                <a:solidFill>
                  <a:srgbClr val="262C32"/>
                </a:solidFill>
                <a:latin typeface="Aptos"/>
                <a:cs typeface="Arial"/>
              </a:rPr>
              <a:t>, </a:t>
            </a:r>
            <a:endParaRPr sz="900">
              <a:latin typeface="Arial"/>
              <a:cs typeface="Arial"/>
            </a:endParaRPr>
          </a:p>
          <a:p>
            <a:pPr marL="213867" marR="43664">
              <a:lnSpc>
                <a:spcPts val="1034"/>
              </a:lnSpc>
              <a:spcBef>
                <a:spcPts val="357"/>
              </a:spcBef>
              <a:spcAft>
                <a:spcPts val="300"/>
              </a:spcAft>
            </a:pPr>
            <a:r>
              <a:rPr sz="1200" spc="17" dirty="0" smtClean="0">
                <a:solidFill>
                  <a:srgbClr val="262C32"/>
                </a:solidFill>
                <a:latin typeface="Aptos"/>
                <a:cs typeface="Arial"/>
              </a:rPr>
              <a:t>contusiones</a:t>
            </a:r>
            <a:r>
              <a:rPr sz="1200" spc="17" dirty="0" smtClean="0">
                <a:solidFill>
                  <a:srgbClr val="262C32"/>
                </a:solidFill>
                <a:latin typeface="Aptos"/>
                <a:cs typeface="Arial"/>
              </a:rPr>
              <a:t>, </a:t>
            </a:r>
            <a:r>
              <a:rPr sz="1200" spc="17" dirty="0" smtClean="0">
                <a:solidFill>
                  <a:srgbClr val="262C32"/>
                </a:solidFill>
                <a:latin typeface="Aptos"/>
                <a:cs typeface="Arial"/>
              </a:rPr>
              <a:t>color de la  piel</a:t>
            </a:r>
            <a:r>
              <a:rPr sz="1200" spc="17" dirty="0" smtClean="0">
                <a:solidFill>
                  <a:srgbClr val="262C32"/>
                </a:solidFill>
                <a:latin typeface="Aptos"/>
                <a:cs typeface="Arial"/>
              </a:rPr>
              <a:t>,  </a:t>
            </a:r>
            <a:r>
              <a:rPr sz="1200" spc="17" dirty="0" smtClean="0">
                <a:solidFill>
                  <a:srgbClr val="262C32"/>
                </a:solidFill>
                <a:latin typeface="Aptos"/>
                <a:cs typeface="Arial"/>
              </a:rPr>
              <a:t>contracturas musculares</a:t>
            </a:r>
            <a:r>
              <a:rPr sz="1200" spc="17" dirty="0" smtClean="0">
                <a:solidFill>
                  <a:srgbClr val="262C32"/>
                </a:solidFill>
                <a:latin typeface="Aptos"/>
                <a:cs typeface="Arial"/>
              </a:rPr>
              <a:t>,  </a:t>
            </a:r>
            <a:r>
              <a:rPr sz="1200" spc="17" dirty="0" smtClean="0">
                <a:solidFill>
                  <a:srgbClr val="262C32"/>
                </a:solidFill>
                <a:latin typeface="Aptos"/>
                <a:cs typeface="Arial"/>
              </a:rPr>
              <a:t>deformidades</a:t>
            </a:r>
            <a:r>
              <a:rPr sz="1200" spc="17" dirty="0" smtClean="0">
                <a:solidFill>
                  <a:srgbClr val="262C32"/>
                </a:solidFill>
                <a:latin typeface="Aptos"/>
                <a:cs typeface="Arial"/>
              </a:rPr>
              <a:t>, </a:t>
            </a:r>
            <a:endParaRPr sz="900">
              <a:latin typeface="Arial"/>
              <a:cs typeface="Arial"/>
            </a:endParaRPr>
          </a:p>
          <a:p>
            <a:pPr marL="213867" marR="43664">
              <a:lnSpc>
                <a:spcPts val="1034"/>
              </a:lnSpc>
              <a:spcBef>
                <a:spcPts val="357"/>
              </a:spcBef>
              <a:spcAft>
                <a:spcPts val="300"/>
              </a:spcAft>
            </a:pPr>
            <a:r>
              <a:rPr sz="1200" spc="14" dirty="0" smtClean="0">
                <a:solidFill>
                  <a:srgbClr val="262C32"/>
                </a:solidFill>
                <a:latin typeface="Aptos"/>
                <a:cs typeface="Arial"/>
              </a:rPr>
              <a:t>acortamientos</a:t>
            </a:r>
            <a:r>
              <a:rPr sz="1200" spc="14" dirty="0" smtClean="0">
                <a:solidFill>
                  <a:srgbClr val="262C32"/>
                </a:solidFill>
                <a:latin typeface="Aptos"/>
                <a:cs typeface="Arial"/>
              </a:rPr>
              <a:t>,  </a:t>
            </a:r>
            <a:r>
              <a:rPr sz="1200" spc="14" dirty="0" smtClean="0">
                <a:solidFill>
                  <a:srgbClr val="262C32"/>
                </a:solidFill>
                <a:latin typeface="Aptos"/>
                <a:cs typeface="Arial"/>
              </a:rPr>
              <a:t>edemas ...</a:t>
            </a:r>
            <a:endParaRPr sz="900">
              <a:latin typeface="Arial"/>
              <a:cs typeface="Arial"/>
            </a:endParaRPr>
          </a:p>
          <a:p>
            <a:pPr marL="213868" marR="686792" indent="-85344">
              <a:lnSpc>
                <a:spcPts val="1034"/>
              </a:lnSpc>
              <a:spcBef>
                <a:spcPts val="677"/>
              </a:spcBef>
              <a:spcAft>
                <a:spcPts val="300"/>
              </a:spcAft>
            </a:pPr>
            <a:r>
              <a:rPr sz="1200" spc="25" dirty="0" smtClean="0">
                <a:solidFill>
                  <a:srgbClr val="262C32"/>
                </a:solidFill>
                <a:latin typeface="Aptos"/>
                <a:cs typeface="Arial"/>
              </a:rPr>
              <a:t>- </a:t>
            </a:r>
            <a:r>
              <a:rPr sz="1200" spc="25" dirty="0" smtClean="0">
                <a:solidFill>
                  <a:srgbClr val="262C32"/>
                </a:solidFill>
                <a:latin typeface="Aptos"/>
                <a:cs typeface="Arial"/>
              </a:rPr>
              <a:t>Signos que podemos palpar</a:t>
            </a:r>
            <a:r>
              <a:rPr sz="1200" spc="25" dirty="0" smtClean="0">
                <a:solidFill>
                  <a:srgbClr val="262C32"/>
                </a:solidFill>
                <a:latin typeface="Aptos"/>
                <a:cs typeface="Arial"/>
              </a:rPr>
              <a:t>:  </a:t>
            </a:r>
            <a:r>
              <a:rPr sz="1200" spc="25" dirty="0" smtClean="0">
                <a:solidFill>
                  <a:srgbClr val="262C32"/>
                </a:solidFill>
                <a:latin typeface="Aptos"/>
                <a:cs typeface="Arial"/>
              </a:rPr>
              <a:t>humedad</a:t>
            </a:r>
            <a:r>
              <a:rPr sz="1200" spc="25" dirty="0" smtClean="0">
                <a:solidFill>
                  <a:srgbClr val="262C32"/>
                </a:solidFill>
                <a:latin typeface="Aptos"/>
                <a:cs typeface="Arial"/>
              </a:rPr>
              <a:t>, </a:t>
            </a:r>
            <a:r>
              <a:rPr sz="1200" spc="25" dirty="0" smtClean="0">
                <a:solidFill>
                  <a:srgbClr val="262C32"/>
                </a:solidFill>
                <a:latin typeface="Aptos"/>
                <a:cs typeface="Arial"/>
              </a:rPr>
              <a:t>temperatura corporal</a:t>
            </a:r>
            <a:r>
              <a:rPr sz="1200" spc="25" dirty="0" smtClean="0">
                <a:solidFill>
                  <a:srgbClr val="262C32"/>
                </a:solidFill>
                <a:latin typeface="Aptos"/>
                <a:cs typeface="Arial"/>
              </a:rPr>
              <a:t>, </a:t>
            </a:r>
            <a:endParaRPr sz="900">
              <a:latin typeface="Arial"/>
              <a:cs typeface="Arial"/>
            </a:endParaRPr>
          </a:p>
          <a:p>
            <a:pPr marL="213868" marR="686792">
              <a:lnSpc>
                <a:spcPts val="1034"/>
              </a:lnSpc>
              <a:spcBef>
                <a:spcPts val="357"/>
              </a:spcBef>
              <a:spcAft>
                <a:spcPts val="300"/>
              </a:spcAft>
            </a:pPr>
            <a:r>
              <a:rPr sz="1200" spc="14" dirty="0" smtClean="0">
                <a:solidFill>
                  <a:srgbClr val="262C32"/>
                </a:solidFill>
                <a:latin typeface="Aptos"/>
                <a:cs typeface="Arial"/>
              </a:rPr>
              <a:t>deformidades</a:t>
            </a:r>
            <a:r>
              <a:rPr sz="1200" spc="14" dirty="0" smtClean="0">
                <a:solidFill>
                  <a:srgbClr val="262C32"/>
                </a:solidFill>
                <a:latin typeface="Aptos"/>
                <a:cs typeface="Arial"/>
              </a:rPr>
              <a:t>,  </a:t>
            </a:r>
            <a:r>
              <a:rPr sz="1200" spc="14" dirty="0" smtClean="0">
                <a:solidFill>
                  <a:srgbClr val="262C32"/>
                </a:solidFill>
                <a:latin typeface="Aptos"/>
                <a:cs typeface="Arial"/>
              </a:rPr>
              <a:t>asimetrías ...</a:t>
            </a:r>
            <a:endParaRPr sz="900">
              <a:latin typeface="Arial"/>
              <a:cs typeface="Arial"/>
            </a:endParaRPr>
          </a:p>
          <a:p>
            <a:pPr marL="216915" marR="159488" indent="-88391">
              <a:lnSpc>
                <a:spcPts val="1034"/>
              </a:lnSpc>
              <a:spcBef>
                <a:spcPts val="652"/>
              </a:spcBef>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Signos que podemos oír</a:t>
            </a:r>
            <a:r>
              <a:rPr sz="1200" spc="21" dirty="0" smtClean="0">
                <a:solidFill>
                  <a:srgbClr val="262C32"/>
                </a:solidFill>
                <a:latin typeface="Aptos"/>
                <a:cs typeface="Arial"/>
              </a:rPr>
              <a:t>:  </a:t>
            </a:r>
            <a:r>
              <a:rPr sz="1200" spc="21" dirty="0" smtClean="0">
                <a:solidFill>
                  <a:srgbClr val="262C32"/>
                </a:solidFill>
                <a:latin typeface="Aptos"/>
                <a:cs typeface="Arial"/>
              </a:rPr>
              <a:t>ruidos respiratorios</a:t>
            </a:r>
            <a:r>
              <a:rPr sz="1200" spc="21" dirty="0" smtClean="0">
                <a:solidFill>
                  <a:srgbClr val="262C32"/>
                </a:solidFill>
                <a:latin typeface="Aptos"/>
                <a:cs typeface="Arial"/>
              </a:rPr>
              <a:t>,  </a:t>
            </a:r>
            <a:r>
              <a:rPr sz="1200" spc="21" dirty="0" smtClean="0">
                <a:solidFill>
                  <a:srgbClr val="262C32"/>
                </a:solidFill>
                <a:latin typeface="Aptos"/>
                <a:cs typeface="Arial"/>
              </a:rPr>
              <a:t>respuestas inadecuadas</a:t>
            </a:r>
            <a:r>
              <a:rPr sz="1200" spc="21" dirty="0" smtClean="0">
                <a:solidFill>
                  <a:srgbClr val="262C32"/>
                </a:solidFill>
                <a:latin typeface="Aptos"/>
                <a:cs typeface="Arial"/>
              </a:rPr>
              <a:t>, </a:t>
            </a:r>
            <a:endParaRPr sz="900">
              <a:latin typeface="Arial"/>
              <a:cs typeface="Arial"/>
            </a:endParaRPr>
          </a:p>
          <a:p>
            <a:pPr marL="216915" marR="159488">
              <a:lnSpc>
                <a:spcPts val="1034"/>
              </a:lnSpc>
              <a:spcBef>
                <a:spcPts val="357"/>
              </a:spcBef>
              <a:spcAft>
                <a:spcPts val="300"/>
              </a:spcAft>
            </a:pPr>
            <a:r>
              <a:rPr sz="1200" spc="23" dirty="0" smtClean="0">
                <a:solidFill>
                  <a:srgbClr val="262C32"/>
                </a:solidFill>
                <a:latin typeface="Aptos"/>
                <a:cs typeface="Arial"/>
              </a:rPr>
              <a:t>sonidos incomprensibles ...</a:t>
            </a:r>
            <a:endParaRPr sz="900">
              <a:latin typeface="Arial"/>
              <a:cs typeface="Arial"/>
            </a:endParaRPr>
          </a:p>
          <a:p>
            <a:pPr marL="213867" marR="150344" indent="-85343">
              <a:lnSpc>
                <a:spcPts val="1034"/>
              </a:lnSpc>
              <a:spcBef>
                <a:spcPts val="652"/>
              </a:spcBef>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Signos que podemos oler</a:t>
            </a:r>
            <a:r>
              <a:rPr sz="1200" spc="21" dirty="0" smtClean="0">
                <a:solidFill>
                  <a:srgbClr val="262C32"/>
                </a:solidFill>
                <a:latin typeface="Aptos"/>
                <a:cs typeface="Arial"/>
              </a:rPr>
              <a:t>:  </a:t>
            </a:r>
            <a:r>
              <a:rPr sz="1200" spc="21" dirty="0" smtClean="0">
                <a:solidFill>
                  <a:srgbClr val="262C32"/>
                </a:solidFill>
                <a:latin typeface="Aptos"/>
                <a:cs typeface="Arial"/>
              </a:rPr>
              <a:t>alcohol</a:t>
            </a:r>
            <a:r>
              <a:rPr sz="1200" spc="21" dirty="0" smtClean="0">
                <a:solidFill>
                  <a:srgbClr val="262C32"/>
                </a:solidFill>
                <a:latin typeface="Aptos"/>
                <a:cs typeface="Arial"/>
              </a:rPr>
              <a:t>, </a:t>
            </a:r>
            <a:r>
              <a:rPr sz="1200" spc="21" dirty="0" smtClean="0">
                <a:solidFill>
                  <a:srgbClr val="262C32"/>
                </a:solidFill>
                <a:latin typeface="Aptos"/>
                <a:cs typeface="Arial"/>
              </a:rPr>
              <a:t>acetona</a:t>
            </a:r>
            <a:r>
              <a:rPr sz="1200" spc="21" dirty="0" smtClean="0">
                <a:solidFill>
                  <a:srgbClr val="262C32"/>
                </a:solidFill>
                <a:latin typeface="Aptos"/>
                <a:cs typeface="Arial"/>
              </a:rPr>
              <a:t>, </a:t>
            </a:r>
            <a:r>
              <a:rPr sz="1200" spc="21" dirty="0" smtClean="0">
                <a:solidFill>
                  <a:srgbClr val="262C32"/>
                </a:solidFill>
                <a:latin typeface="Aptos"/>
                <a:cs typeface="Arial"/>
              </a:rPr>
              <a:t>gasolina</a:t>
            </a:r>
            <a:r>
              <a:rPr sz="1200" spc="21" dirty="0" smtClean="0">
                <a:solidFill>
                  <a:srgbClr val="262C32"/>
                </a:solidFill>
                <a:latin typeface="Aptos"/>
                <a:cs typeface="Arial"/>
              </a:rPr>
              <a:t>, </a:t>
            </a:r>
            <a:r>
              <a:rPr sz="1200" spc="21" dirty="0" smtClean="0">
                <a:solidFill>
                  <a:srgbClr val="262C32"/>
                </a:solidFill>
                <a:latin typeface="Aptos"/>
                <a:cs typeface="Arial"/>
              </a:rPr>
              <a:t>disolventes</a:t>
            </a:r>
            <a:r>
              <a:rPr sz="1200" spc="21" dirty="0" smtClean="0">
                <a:solidFill>
                  <a:srgbClr val="262C32"/>
                </a:solidFill>
                <a:latin typeface="Aptos"/>
                <a:cs typeface="Arial"/>
              </a:rPr>
              <a:t>,  </a:t>
            </a:r>
            <a:r>
              <a:rPr sz="1200" spc="21" dirty="0" smtClean="0">
                <a:solidFill>
                  <a:srgbClr val="262C32"/>
                </a:solidFill>
                <a:latin typeface="Aptos"/>
                <a:cs typeface="Arial"/>
              </a:rPr>
              <a:t>cola</a:t>
            </a:r>
            <a:r>
              <a:rPr sz="1200" spc="21" dirty="0" smtClean="0">
                <a:solidFill>
                  <a:srgbClr val="262C32"/>
                </a:solidFill>
                <a:latin typeface="Aptos"/>
                <a:cs typeface="Arial"/>
              </a:rPr>
              <a:t>, </a:t>
            </a:r>
            <a:endParaRPr sz="900">
              <a:latin typeface="Arial"/>
              <a:cs typeface="Arial"/>
            </a:endParaRPr>
          </a:p>
          <a:p>
            <a:pPr marL="213867" marR="150344">
              <a:lnSpc>
                <a:spcPts val="1034"/>
              </a:lnSpc>
              <a:spcBef>
                <a:spcPts val="380"/>
              </a:spcBef>
              <a:spcAft>
                <a:spcPts val="300"/>
              </a:spcAft>
            </a:pPr>
            <a:r>
              <a:rPr sz="1200" spc="8" dirty="0" smtClean="0">
                <a:solidFill>
                  <a:srgbClr val="262C32"/>
                </a:solidFill>
                <a:latin typeface="Aptos"/>
                <a:cs typeface="Arial"/>
              </a:rPr>
              <a:t>orina</a:t>
            </a:r>
            <a:r>
              <a:rPr sz="1200" spc="8" dirty="0" smtClean="0">
                <a:solidFill>
                  <a:srgbClr val="262C32"/>
                </a:solidFill>
                <a:latin typeface="Aptos"/>
                <a:cs typeface="Arial"/>
              </a:rPr>
              <a:t>,  </a:t>
            </a:r>
            <a:r>
              <a:rPr sz="1200" spc="8" dirty="0" smtClean="0">
                <a:solidFill>
                  <a:srgbClr val="262C32"/>
                </a:solidFill>
                <a:latin typeface="Aptos"/>
                <a:cs typeface="Arial"/>
              </a:rPr>
              <a:t>excrementos</a:t>
            </a:r>
            <a:r>
              <a:rPr sz="1200" spc="8" dirty="0" smtClean="0">
                <a:solidFill>
                  <a:srgbClr val="262C32"/>
                </a:solidFill>
                <a:latin typeface="Aptos"/>
                <a:cs typeface="Arial"/>
              </a:rPr>
              <a:t>,  </a:t>
            </a:r>
            <a:r>
              <a:rPr sz="1200" spc="8" dirty="0" smtClean="0">
                <a:solidFill>
                  <a:srgbClr val="262C32"/>
                </a:solidFill>
                <a:latin typeface="Aptos"/>
                <a:cs typeface="Arial"/>
              </a:rPr>
              <a:t>sangre</a:t>
            </a:r>
            <a:r>
              <a:rPr sz="1200" spc="8" dirty="0" smtClean="0">
                <a:solidFill>
                  <a:srgbClr val="262C32"/>
                </a:solidFill>
                <a:latin typeface="Aptos"/>
                <a:cs typeface="Arial"/>
              </a:rPr>
              <a:t>,  </a:t>
            </a:r>
            <a:r>
              <a:rPr sz="1200" spc="8" dirty="0" smtClean="0">
                <a:solidFill>
                  <a:srgbClr val="262C32"/>
                </a:solidFill>
                <a:latin typeface="Aptos"/>
                <a:cs typeface="Arial"/>
              </a:rPr>
              <a:t>quemado </a:t>
            </a:r>
            <a:r>
              <a:rPr sz="1200" spc="8" dirty="0" smtClean="0">
                <a:solidFill>
                  <a:srgbClr val="262C32"/>
                </a:solidFill>
                <a:latin typeface="Aptos"/>
                <a:cs typeface="Arial"/>
              </a:rPr>
              <a:t>..</a:t>
            </a:r>
            <a:r>
              <a:rPr sz="1200" spc="8" dirty="0" smtClean="0">
                <a:solidFill>
                  <a:srgbClr val="262C32"/>
                </a:solidFill>
                <a:latin typeface="Aptos"/>
                <a:cs typeface="Arial"/>
              </a:rPr>
              <a:t>.</a:t>
            </a:r>
            <a:endParaRPr sz="900">
              <a:latin typeface="Arial"/>
              <a:cs typeface="Arial"/>
            </a:endParaRPr>
          </a:p>
          <a:p>
            <a:pPr marL="18795" marR="7015">
              <a:lnSpc>
                <a:spcPct val="95825"/>
              </a:lnSpc>
              <a:spcBef>
                <a:spcPts val="655"/>
              </a:spcBef>
              <a:spcAft>
                <a:spcPts val="300"/>
              </a:spcAft>
            </a:pPr>
            <a:r>
              <a:rPr sz="1200" spc="26" dirty="0" smtClean="0">
                <a:solidFill>
                  <a:srgbClr val="262C32"/>
                </a:solidFill>
                <a:latin typeface="Aptos"/>
                <a:cs typeface="Arial"/>
              </a:rPr>
              <a:t>- </a:t>
            </a:r>
            <a:r>
              <a:rPr sz="1200" spc="26" dirty="0" smtClean="0">
                <a:solidFill>
                  <a:srgbClr val="262C32"/>
                </a:solidFill>
                <a:latin typeface="Aptos"/>
                <a:cs typeface="Arial"/>
              </a:rPr>
              <a:t>Valorando sín</a:t>
            </a:r>
            <a:r>
              <a:rPr sz="1200" spc="26" dirty="0" smtClean="0">
                <a:solidFill>
                  <a:srgbClr val="262C32"/>
                </a:solidFill>
                <a:latin typeface="Aptos"/>
                <a:cs typeface="Arial"/>
              </a:rPr>
              <a:t>t</a:t>
            </a:r>
            <a:r>
              <a:rPr sz="1200" spc="26" dirty="0" smtClean="0">
                <a:solidFill>
                  <a:srgbClr val="262C32"/>
                </a:solidFill>
                <a:latin typeface="Aptos"/>
                <a:cs typeface="Arial"/>
              </a:rPr>
              <a:t>omas (sensaciones que la  persona puede describir).</a:t>
            </a:r>
            <a:endParaRPr sz="900">
              <a:latin typeface="Arial"/>
              <a:cs typeface="Arial"/>
            </a:endParaRPr>
          </a:p>
          <a:p>
            <a:pPr marL="128523" marR="7015">
              <a:lnSpc>
                <a:spcPct val="95825"/>
              </a:lnSpc>
              <a:spcBef>
                <a:spcPts val="645"/>
              </a:spcBef>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Dolor</a:t>
            </a:r>
            <a:endParaRPr sz="900">
              <a:latin typeface="Arial"/>
              <a:cs typeface="Arial"/>
            </a:endParaRPr>
          </a:p>
          <a:p>
            <a:pPr marL="128523" marR="7015">
              <a:lnSpc>
                <a:spcPct val="95825"/>
              </a:lnSpc>
              <a:spcBef>
                <a:spcPts val="645"/>
              </a:spcBef>
              <a:spcAft>
                <a:spcPts val="300"/>
              </a:spcAft>
            </a:pPr>
            <a:r>
              <a:rPr sz="1200" spc="51" dirty="0" smtClean="0">
                <a:solidFill>
                  <a:srgbClr val="262C32"/>
                </a:solidFill>
                <a:latin typeface="Aptos"/>
                <a:cs typeface="Arial"/>
              </a:rPr>
              <a:t>-</a:t>
            </a:r>
            <a:r>
              <a:rPr sz="1200" spc="51" dirty="0" smtClean="0">
                <a:solidFill>
                  <a:srgbClr val="262C32"/>
                </a:solidFill>
                <a:latin typeface="Aptos"/>
                <a:cs typeface="Arial"/>
              </a:rPr>
              <a:t>Ansiedad</a:t>
            </a:r>
            <a:endParaRPr sz="900">
              <a:latin typeface="Arial"/>
              <a:cs typeface="Arial"/>
            </a:endParaRPr>
          </a:p>
          <a:p>
            <a:pPr marL="128523" marR="7015">
              <a:lnSpc>
                <a:spcPct val="95825"/>
              </a:lnSpc>
              <a:spcBef>
                <a:spcPts val="645"/>
              </a:spcBef>
              <a:spcAft>
                <a:spcPts val="300"/>
              </a:spcAft>
            </a:pPr>
            <a:r>
              <a:rPr sz="1200" spc="13" dirty="0" smtClean="0">
                <a:solidFill>
                  <a:srgbClr val="262C32"/>
                </a:solidFill>
                <a:latin typeface="Aptos"/>
                <a:cs typeface="Arial"/>
              </a:rPr>
              <a:t>- </a:t>
            </a:r>
            <a:r>
              <a:rPr sz="1200" spc="13" dirty="0" smtClean="0">
                <a:solidFill>
                  <a:srgbClr val="262C32"/>
                </a:solidFill>
                <a:latin typeface="Aptos"/>
                <a:cs typeface="Arial"/>
              </a:rPr>
              <a:t>Calor</a:t>
            </a:r>
            <a:r>
              <a:rPr sz="1200" spc="13" dirty="0" smtClean="0">
                <a:solidFill>
                  <a:srgbClr val="262C32"/>
                </a:solidFill>
                <a:latin typeface="Aptos"/>
                <a:cs typeface="Arial"/>
              </a:rPr>
              <a:t>, </a:t>
            </a:r>
            <a:r>
              <a:rPr sz="1200" spc="13" dirty="0" smtClean="0">
                <a:solidFill>
                  <a:srgbClr val="262C32"/>
                </a:solidFill>
                <a:latin typeface="Aptos"/>
                <a:cs typeface="Arial"/>
              </a:rPr>
              <a:t>frío</a:t>
            </a:r>
            <a:endParaRPr sz="900">
              <a:latin typeface="Arial"/>
              <a:cs typeface="Arial"/>
            </a:endParaRPr>
          </a:p>
          <a:p>
            <a:pPr marL="128523" marR="7015">
              <a:lnSpc>
                <a:spcPct val="95825"/>
              </a:lnSpc>
              <a:spcBef>
                <a:spcPts val="645"/>
              </a:spcBef>
              <a:spcAft>
                <a:spcPts val="300"/>
              </a:spcAft>
            </a:pPr>
            <a:r>
              <a:rPr sz="1200" spc="27" dirty="0" smtClean="0">
                <a:solidFill>
                  <a:srgbClr val="262C32"/>
                </a:solidFill>
                <a:latin typeface="Aptos"/>
                <a:cs typeface="Arial"/>
              </a:rPr>
              <a:t>- </a:t>
            </a:r>
            <a:r>
              <a:rPr sz="1200" spc="27" dirty="0" smtClean="0">
                <a:solidFill>
                  <a:srgbClr val="262C32"/>
                </a:solidFill>
                <a:latin typeface="Aptos"/>
                <a:cs typeface="Arial"/>
              </a:rPr>
              <a:t>Náuseas</a:t>
            </a:r>
            <a:r>
              <a:rPr sz="1200" spc="27" dirty="0" smtClean="0">
                <a:solidFill>
                  <a:srgbClr val="262C32"/>
                </a:solidFill>
                <a:latin typeface="Aptos"/>
                <a:cs typeface="Arial"/>
              </a:rPr>
              <a:t>, </a:t>
            </a:r>
            <a:r>
              <a:rPr sz="1200" spc="27" dirty="0" smtClean="0">
                <a:solidFill>
                  <a:srgbClr val="262C32"/>
                </a:solidFill>
                <a:latin typeface="Aptos"/>
                <a:cs typeface="Arial"/>
              </a:rPr>
              <a:t>vértigo</a:t>
            </a:r>
            <a:endParaRPr sz="900">
              <a:latin typeface="Arial"/>
              <a:cs typeface="Arial"/>
            </a:endParaRPr>
          </a:p>
          <a:p>
            <a:pPr marL="128523" marR="7015">
              <a:lnSpc>
                <a:spcPct val="95825"/>
              </a:lnSpc>
              <a:spcBef>
                <a:spcPts val="645"/>
              </a:spcBef>
              <a:spcAft>
                <a:spcPts val="300"/>
              </a:spcAft>
            </a:pPr>
            <a:r>
              <a:rPr sz="1200" spc="32" dirty="0" smtClean="0">
                <a:solidFill>
                  <a:srgbClr val="262C32"/>
                </a:solidFill>
                <a:latin typeface="Aptos"/>
                <a:cs typeface="Arial"/>
              </a:rPr>
              <a:t>- </a:t>
            </a:r>
            <a:r>
              <a:rPr sz="1200" spc="32" dirty="0" smtClean="0">
                <a:solidFill>
                  <a:srgbClr val="262C32"/>
                </a:solidFill>
                <a:latin typeface="Aptos"/>
                <a:cs typeface="Arial"/>
              </a:rPr>
              <a:t>Sensación de hueso roto</a:t>
            </a:r>
            <a:endParaRPr sz="900">
              <a:latin typeface="Arial"/>
              <a:cs typeface="Arial"/>
            </a:endParaRPr>
          </a:p>
          <a:p>
            <a:pPr marL="128523" marR="7015">
              <a:lnSpc>
                <a:spcPct val="95825"/>
              </a:lnSpc>
              <a:spcBef>
                <a:spcPts val="645"/>
              </a:spcBef>
              <a:spcAft>
                <a:spcPts val="300"/>
              </a:spcAft>
            </a:pPr>
            <a:r>
              <a:rPr sz="1200" spc="22" dirty="0" smtClean="0">
                <a:solidFill>
                  <a:srgbClr val="262C32"/>
                </a:solidFill>
                <a:latin typeface="Aptos"/>
                <a:cs typeface="Arial"/>
              </a:rPr>
              <a:t>- </a:t>
            </a:r>
            <a:r>
              <a:rPr sz="1200" spc="22" dirty="0" smtClean="0">
                <a:solidFill>
                  <a:srgbClr val="262C32"/>
                </a:solidFill>
                <a:latin typeface="Aptos"/>
                <a:cs typeface="Arial"/>
              </a:rPr>
              <a:t>Sensación de muerte </a:t>
            </a:r>
            <a:r>
              <a:rPr sz="1200" spc="22" dirty="0" smtClean="0">
                <a:solidFill>
                  <a:srgbClr val="262C32"/>
                </a:solidFill>
                <a:latin typeface="Aptos"/>
                <a:cs typeface="Arial"/>
              </a:rPr>
              <a:t>.</a:t>
            </a:r>
            <a:r>
              <a:rPr sz="1200" spc="22" dirty="0" smtClean="0">
                <a:solidFill>
                  <a:srgbClr val="262C32"/>
                </a:solidFill>
                <a:latin typeface="Aptos"/>
                <a:cs typeface="Arial"/>
              </a:rPr>
              <a:t>.</a:t>
            </a:r>
            <a:r>
              <a:rPr sz="1200" spc="22" dirty="0" smtClean="0">
                <a:solidFill>
                  <a:srgbClr val="262C32"/>
                </a:solidFill>
                <a:latin typeface="Aptos"/>
                <a:cs typeface="Arial"/>
              </a:rPr>
              <a:t>.</a:t>
            </a:r>
            <a:endParaRPr sz="900">
              <a:latin typeface="Arial"/>
              <a:cs typeface="Arial"/>
            </a:endParaRPr>
          </a:p>
        </p:txBody>
      </p:sp>
      <p:sp>
        <p:nvSpPr>
          <p:cNvPr id="4" name="object 4"/>
          <p:cNvSpPr txBox="1"/>
          <p:nvPr/>
        </p:nvSpPr>
        <p:spPr>
          <a:xfrm>
            <a:off x="2083609" y="2433665"/>
            <a:ext cx="124724" cy="139700"/>
          </a:xfrm>
          <a:prstGeom prst="rect">
            <a:avLst/>
          </a:prstGeom>
        </p:spPr>
        <p:txBody>
          <a:bodyPr wrap="square" lIns="0" tIns="6477" rIns="0" bIns="0" rtlCol="0">
            <a:noAutofit/>
          </a:bodyPr>
          <a:lstStyle/>
          <a:p>
            <a:pPr marL="12700">
              <a:lnSpc>
                <a:spcPts val="1019"/>
              </a:lnSpc>
              <a:spcAft>
                <a:spcPts val="300"/>
              </a:spcAft>
            </a:pPr>
            <a:r>
              <a:rPr sz="1600" spc="-62" dirty="0" smtClean="0" b="1">
                <a:solidFill>
                  <a:srgbClr val="1E374E"/>
                </a:solidFill>
                <a:latin typeface="Aptos"/>
                <a:cs typeface="Arial"/>
              </a:rPr>
              <a:t>•</a:t>
            </a:r>
            <a:endParaRPr sz="900">
              <a:latin typeface="Arial"/>
              <a:cs typeface="Arial"/>
            </a:endParaRPr>
          </a:p>
        </p:txBody>
      </p:sp>
      <p:sp>
        <p:nvSpPr>
          <p:cNvPr id="3" name="object 3"/>
          <p:cNvSpPr txBox="1"/>
          <p:nvPr/>
        </p:nvSpPr>
        <p:spPr>
          <a:xfrm>
            <a:off x="2083609" y="3287105"/>
            <a:ext cx="124724" cy="139700"/>
          </a:xfrm>
          <a:prstGeom prst="rect">
            <a:avLst/>
          </a:prstGeom>
        </p:spPr>
        <p:txBody>
          <a:bodyPr wrap="square" lIns="0" tIns="6477" rIns="0" bIns="0" rtlCol="0">
            <a:noAutofit/>
          </a:bodyPr>
          <a:lstStyle/>
          <a:p>
            <a:pPr marL="12700">
              <a:lnSpc>
                <a:spcPts val="1019"/>
              </a:lnSpc>
              <a:spcAft>
                <a:spcPts val="300"/>
              </a:spcAft>
            </a:pPr>
            <a:r>
              <a:rPr sz="1200" spc="-62" dirty="0" smtClean="0">
                <a:solidFill>
                  <a:srgbClr val="262C32"/>
                </a:solidFill>
                <a:latin typeface="Aptos"/>
                <a:cs typeface="Arial"/>
              </a:rPr>
              <a:t>•</a:t>
            </a:r>
            <a:endParaRPr sz="9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spc="-63" dirty="0" smtClean="0">
                <a:solidFill>
                  <a:srgbClr val="343131"/>
                </a:solidFill>
                <a:latin typeface="Times New Roman"/>
                <a:cs typeface="Times New Roman"/>
              </a:rPr>
              <a:t>42</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10" name="object 10"/>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spc="-14" dirty="0" smtClean="0" b="1">
                <a:solidFill>
                  <a:srgbClr val="1E374E"/>
                </a:solidFill>
                <a:latin typeface="Aptos"/>
                <a:cs typeface="Times New Roman"/>
              </a:rPr>
              <a:t>Primeros Auxilios  </a:t>
            </a:r>
            <a:r>
              <a:rPr sz="1100" spc="-14" dirty="0" smtClean="0" b="1">
                <a:solidFill>
                  <a:srgbClr val="1E374E"/>
                </a:solidFill>
                <a:latin typeface="Aptos"/>
                <a:cs typeface="Times New Roman"/>
              </a:rPr>
              <a:t>Básicos</a:t>
            </a:r>
            <a:endParaRPr sz="700">
              <a:latin typeface="Times New Roman"/>
              <a:cs typeface="Times New Roman"/>
            </a:endParaRPr>
          </a:p>
        </p:txBody>
      </p:sp>
      <p:sp>
        <p:nvSpPr>
          <p:cNvPr id="9" name="object 9"/>
          <p:cNvSpPr txBox="1"/>
          <p:nvPr/>
        </p:nvSpPr>
        <p:spPr>
          <a:xfrm>
            <a:off x="5184130" y="1406777"/>
            <a:ext cx="1192253" cy="215900"/>
          </a:xfrm>
          <a:prstGeom prst="rect">
            <a:avLst/>
          </a:prstGeom>
        </p:spPr>
        <p:txBody>
          <a:bodyPr wrap="square" lIns="0" tIns="10350" rIns="0" bIns="0" rtlCol="0">
            <a:noAutofit/>
          </a:bodyPr>
          <a:lstStyle/>
          <a:p>
            <a:pPr marL="12700">
              <a:lnSpc>
                <a:spcPts val="1630"/>
              </a:lnSpc>
              <a:spcAft>
                <a:spcPts val="300"/>
              </a:spcAft>
            </a:pPr>
            <a:r>
              <a:rPr sz="1600" b="1" spc="-111" dirty="0" smtClean="0">
                <a:solidFill>
                  <a:srgbClr val="1E374E"/>
                </a:solidFill>
                <a:latin typeface="Aptos"/>
                <a:cs typeface="Times New Roman"/>
              </a:rPr>
              <a:t>Recuerde</a:t>
            </a:r>
            <a:endParaRPr sz="1500">
              <a:latin typeface="Times New Roman"/>
              <a:cs typeface="Times New Roman"/>
            </a:endParaRPr>
          </a:p>
        </p:txBody>
      </p:sp>
      <p:sp>
        <p:nvSpPr>
          <p:cNvPr id="8" name="object 8"/>
          <p:cNvSpPr txBox="1"/>
          <p:nvPr/>
        </p:nvSpPr>
        <p:spPr>
          <a:xfrm>
            <a:off x="3378893" y="2182582"/>
            <a:ext cx="4916778" cy="329184"/>
          </a:xfrm>
          <a:prstGeom prst="rect">
            <a:avLst/>
          </a:prstGeom>
        </p:spPr>
        <p:txBody>
          <a:bodyPr wrap="square" lIns="0" tIns="7111" rIns="0" bIns="0" rtlCol="0">
            <a:noAutofit/>
          </a:bodyPr>
          <a:lstStyle/>
          <a:p>
            <a:pPr algn="ctr">
              <a:lnSpc>
                <a:spcPts val="1120"/>
              </a:lnSpc>
              <a:spcAft>
                <a:spcPts val="300"/>
              </a:spcAft>
            </a:pPr>
            <a:r>
              <a:rPr sz="1600" spc="27" dirty="0" smtClean="0" b="1">
                <a:solidFill>
                  <a:srgbClr val="1E374E"/>
                </a:solidFill>
                <a:latin typeface="Aptos"/>
                <a:cs typeface="Arial"/>
              </a:rPr>
              <a:t>Realizarla sólo si la víctima está fuera de peligro</a:t>
            </a:r>
            <a:endParaRPr sz="1000">
              <a:latin typeface="Arial"/>
              <a:cs typeface="Arial"/>
            </a:endParaRPr>
          </a:p>
          <a:p>
            <a:pPr marL="981074" marR="1002350" algn="ctr">
              <a:lnSpc>
                <a:spcPct val="95825"/>
              </a:lnSpc>
              <a:spcBef>
                <a:spcPts val="184"/>
              </a:spcBef>
              <a:spcAft>
                <a:spcPts val="300"/>
              </a:spcAft>
            </a:pPr>
            <a:r>
              <a:rPr sz="1600" spc="12" dirty="0" smtClean="0" b="1">
                <a:solidFill>
                  <a:srgbClr val="1E374E"/>
                </a:solidFill>
                <a:latin typeface="Aptos"/>
                <a:cs typeface="Arial"/>
              </a:rPr>
              <a:t>vital  inmediato.</a:t>
            </a:r>
            <a:endParaRPr sz="1000">
              <a:latin typeface="Arial"/>
              <a:cs typeface="Arial"/>
            </a:endParaRPr>
          </a:p>
        </p:txBody>
      </p:sp>
      <p:sp>
        <p:nvSpPr>
          <p:cNvPr id="7" name="object 7"/>
          <p:cNvSpPr txBox="1"/>
          <p:nvPr/>
        </p:nvSpPr>
        <p:spPr>
          <a:xfrm>
            <a:off x="3914343" y="2965559"/>
            <a:ext cx="3842743" cy="338686"/>
          </a:xfrm>
          <a:prstGeom prst="rect">
            <a:avLst/>
          </a:prstGeom>
        </p:spPr>
        <p:txBody>
          <a:bodyPr wrap="square" lIns="0" tIns="7778" rIns="0" bIns="0" rtlCol="0">
            <a:noAutofit/>
          </a:bodyPr>
          <a:lstStyle/>
          <a:p>
            <a:pPr algn="ctr">
              <a:lnSpc>
                <a:spcPts val="1225"/>
              </a:lnSpc>
              <a:spcAft>
                <a:spcPts val="300"/>
              </a:spcAft>
            </a:pPr>
            <a:r>
              <a:rPr sz="1200" spc="23" dirty="0" smtClean="0">
                <a:solidFill>
                  <a:srgbClr val="262C32"/>
                </a:solidFill>
                <a:latin typeface="Aptos"/>
                <a:cs typeface="Arial"/>
              </a:rPr>
              <a:t>Historial ajustado de lo sucedido  </a:t>
            </a:r>
            <a:r>
              <a:rPr sz="1232" spc="7" dirty="0" smtClean="0">
                <a:solidFill>
                  <a:srgbClr val="262C32"/>
                </a:solidFill>
                <a:latin typeface="Aptos"/>
                <a:cs typeface="Times New Roman"/>
              </a:rPr>
              <a:t>y </a:t>
            </a:r>
            <a:r>
              <a:rPr sz="1200" spc="23" dirty="0" smtClean="0">
                <a:solidFill>
                  <a:srgbClr val="262C32"/>
                </a:solidFill>
                <a:latin typeface="Aptos"/>
                <a:cs typeface="Arial"/>
              </a:rPr>
              <a:t>de</a:t>
            </a:r>
            <a:endParaRPr sz="1000">
              <a:latin typeface="Arial"/>
              <a:cs typeface="Arial"/>
            </a:endParaRPr>
          </a:p>
          <a:p>
            <a:pPr marL="700658" marR="720062" algn="ctr">
              <a:lnSpc>
                <a:spcPct val="95825"/>
              </a:lnSpc>
              <a:spcBef>
                <a:spcPts val="153"/>
              </a:spcBef>
              <a:spcAft>
                <a:spcPts val="300"/>
              </a:spcAft>
            </a:pPr>
            <a:r>
              <a:rPr sz="1200" spc="19" dirty="0" smtClean="0">
                <a:solidFill>
                  <a:srgbClr val="262C32"/>
                </a:solidFill>
                <a:latin typeface="Aptos"/>
                <a:cs typeface="Arial"/>
              </a:rPr>
              <a:t>antecedentes.</a:t>
            </a:r>
            <a:endParaRPr sz="1000">
              <a:latin typeface="Arial"/>
              <a:cs typeface="Arial"/>
            </a:endParaRPr>
          </a:p>
        </p:txBody>
      </p:sp>
      <p:sp>
        <p:nvSpPr>
          <p:cNvPr id="6" name="object 6"/>
          <p:cNvSpPr txBox="1"/>
          <p:nvPr/>
        </p:nvSpPr>
        <p:spPr>
          <a:xfrm>
            <a:off x="4597681" y="3779734"/>
            <a:ext cx="2485872" cy="152400"/>
          </a:xfrm>
          <a:prstGeom prst="rect">
            <a:avLst/>
          </a:prstGeom>
        </p:spPr>
        <p:txBody>
          <a:bodyPr wrap="square" lIns="0" tIns="7111" rIns="0" bIns="0" rtlCol="0">
            <a:noAutofit/>
          </a:bodyPr>
          <a:lstStyle/>
          <a:p>
            <a:pPr marL="12700">
              <a:lnSpc>
                <a:spcPts val="1120"/>
              </a:lnSpc>
              <a:spcAft>
                <a:spcPts val="300"/>
              </a:spcAft>
            </a:pPr>
            <a:r>
              <a:rPr sz="1200" spc="28" dirty="0" smtClean="0">
                <a:solidFill>
                  <a:srgbClr val="262C32"/>
                </a:solidFill>
                <a:latin typeface="Aptos"/>
                <a:cs typeface="Arial"/>
              </a:rPr>
              <a:t>Busque pistas externas.</a:t>
            </a:r>
            <a:endParaRPr sz="1000">
              <a:latin typeface="Arial"/>
              <a:cs typeface="Arial"/>
            </a:endParaRPr>
          </a:p>
        </p:txBody>
      </p:sp>
      <p:sp>
        <p:nvSpPr>
          <p:cNvPr id="5" name="object 5"/>
          <p:cNvSpPr txBox="1"/>
          <p:nvPr/>
        </p:nvSpPr>
        <p:spPr>
          <a:xfrm>
            <a:off x="4730269" y="4377142"/>
            <a:ext cx="2072612" cy="152400"/>
          </a:xfrm>
          <a:prstGeom prst="rect">
            <a:avLst/>
          </a:prstGeom>
        </p:spPr>
        <p:txBody>
          <a:bodyPr wrap="square" lIns="0" tIns="7111" rIns="0" bIns="0" rtlCol="0">
            <a:noAutofit/>
          </a:bodyPr>
          <a:lstStyle/>
          <a:p>
            <a:pPr marL="12700">
              <a:lnSpc>
                <a:spcPts val="1120"/>
              </a:lnSpc>
              <a:spcAft>
                <a:spcPts val="300"/>
              </a:spcAft>
            </a:pPr>
            <a:r>
              <a:rPr sz="1200" spc="25" dirty="0" smtClean="0">
                <a:solidFill>
                  <a:srgbClr val="262C32"/>
                </a:solidFill>
                <a:latin typeface="Aptos"/>
                <a:cs typeface="Arial"/>
              </a:rPr>
              <a:t>Pregunte a testigos.</a:t>
            </a:r>
            <a:endParaRPr sz="1000">
              <a:latin typeface="Arial"/>
              <a:cs typeface="Arial"/>
            </a:endParaRPr>
          </a:p>
        </p:txBody>
      </p:sp>
      <p:sp>
        <p:nvSpPr>
          <p:cNvPr id="4" name="object 4"/>
          <p:cNvSpPr txBox="1"/>
          <p:nvPr/>
        </p:nvSpPr>
        <p:spPr>
          <a:xfrm>
            <a:off x="4011234" y="4980646"/>
            <a:ext cx="3642830" cy="505967"/>
          </a:xfrm>
          <a:prstGeom prst="rect">
            <a:avLst/>
          </a:prstGeom>
        </p:spPr>
        <p:txBody>
          <a:bodyPr wrap="square" lIns="0" tIns="7111" rIns="0" bIns="0" rtlCol="0">
            <a:noAutofit/>
          </a:bodyPr>
          <a:lstStyle/>
          <a:p>
            <a:pPr algn="ctr">
              <a:lnSpc>
                <a:spcPts val="1120"/>
              </a:lnSpc>
              <a:spcAft>
                <a:spcPts val="300"/>
              </a:spcAft>
            </a:pPr>
            <a:r>
              <a:rPr sz="1600" spc="17" dirty="0" smtClean="0" b="1">
                <a:solidFill>
                  <a:srgbClr val="1E374E"/>
                </a:solidFill>
                <a:latin typeface="Aptos"/>
                <a:cs typeface="Arial"/>
              </a:rPr>
              <a:t>Exploración  física de cabeza a pies:</a:t>
            </a:r>
            <a:endParaRPr sz="1000">
              <a:latin typeface="Arial"/>
              <a:cs typeface="Arial"/>
            </a:endParaRPr>
          </a:p>
          <a:p>
            <a:pPr marL="502538" marR="512862" algn="ctr">
              <a:lnSpc>
                <a:spcPct val="95825"/>
              </a:lnSpc>
              <a:spcBef>
                <a:spcPts val="184"/>
              </a:spcBef>
              <a:spcAft>
                <a:spcPts val="300"/>
              </a:spcAft>
            </a:pPr>
            <a:r>
              <a:rPr sz="1600" spc="24" dirty="0" smtClean="0" b="1">
                <a:solidFill>
                  <a:srgbClr val="1E374E"/>
                </a:solidFill>
                <a:latin typeface="Aptos"/>
                <a:cs typeface="Arial"/>
              </a:rPr>
              <a:t>• </a:t>
            </a:r>
            <a:r>
              <a:rPr sz="1600" spc="24" dirty="0" smtClean="0" b="1">
                <a:solidFill>
                  <a:srgbClr val="1E374E"/>
                </a:solidFill>
                <a:latin typeface="Aptos"/>
                <a:cs typeface="Arial"/>
              </a:rPr>
              <a:t>Evaluar síntomas</a:t>
            </a:r>
            <a:endParaRPr sz="1000">
              <a:latin typeface="Arial"/>
              <a:cs typeface="Arial"/>
            </a:endParaRPr>
          </a:p>
          <a:p>
            <a:pPr marL="603122" marR="613446" algn="ctr">
              <a:lnSpc>
                <a:spcPct val="95825"/>
              </a:lnSpc>
              <a:spcBef>
                <a:spcPts val="240"/>
              </a:spcBef>
              <a:spcAft>
                <a:spcPts val="300"/>
              </a:spcAft>
            </a:pPr>
            <a:r>
              <a:rPr sz="1600" spc="30" dirty="0" smtClean="0" b="1">
                <a:solidFill>
                  <a:srgbClr val="1E374E"/>
                </a:solidFill>
                <a:latin typeface="Aptos"/>
                <a:cs typeface="Arial"/>
              </a:rPr>
              <a:t>• </a:t>
            </a:r>
            <a:r>
              <a:rPr sz="1600" spc="30" dirty="0" smtClean="0" b="1">
                <a:solidFill>
                  <a:srgbClr val="1E374E"/>
                </a:solidFill>
                <a:latin typeface="Aptos"/>
                <a:cs typeface="Arial"/>
              </a:rPr>
              <a:t>Anotar signos</a:t>
            </a:r>
            <a:endParaRPr sz="1000">
              <a:latin typeface="Arial"/>
              <a:cs typeface="Arial"/>
            </a:endParaRPr>
          </a:p>
        </p:txBody>
      </p:sp>
      <p:sp>
        <p:nvSpPr>
          <p:cNvPr id="3" name="object 3"/>
          <p:cNvSpPr txBox="1"/>
          <p:nvPr/>
        </p:nvSpPr>
        <p:spPr>
          <a:xfrm>
            <a:off x="3649167" y="5919071"/>
            <a:ext cx="4361775" cy="341734"/>
          </a:xfrm>
          <a:prstGeom prst="rect">
            <a:avLst/>
          </a:prstGeom>
        </p:spPr>
        <p:txBody>
          <a:bodyPr wrap="square" lIns="0" tIns="7778" rIns="0" bIns="0" rtlCol="0">
            <a:noAutofit/>
          </a:bodyPr>
          <a:lstStyle/>
          <a:p>
            <a:pPr algn="ctr">
              <a:lnSpc>
                <a:spcPts val="1225"/>
              </a:lnSpc>
              <a:spcAft>
                <a:spcPts val="300"/>
              </a:spcAft>
            </a:pPr>
            <a:r>
              <a:rPr sz="1200" spc="25" dirty="0" smtClean="0">
                <a:solidFill>
                  <a:srgbClr val="262C32"/>
                </a:solidFill>
                <a:latin typeface="Aptos"/>
                <a:cs typeface="Arial"/>
              </a:rPr>
              <a:t>Alerte al 112 si es preciso </a:t>
            </a:r>
            <a:r>
              <a:rPr sz="1232" spc="30" dirty="0" smtClean="0">
                <a:solidFill>
                  <a:srgbClr val="262C32"/>
                </a:solidFill>
                <a:latin typeface="Aptos"/>
                <a:cs typeface="Times New Roman"/>
              </a:rPr>
              <a:t>y </a:t>
            </a:r>
            <a:r>
              <a:rPr sz="1200" spc="25" dirty="0" smtClean="0">
                <a:solidFill>
                  <a:srgbClr val="262C32"/>
                </a:solidFill>
                <a:latin typeface="Aptos"/>
                <a:cs typeface="Arial"/>
              </a:rPr>
              <a:t>no lo ha hecho</a:t>
            </a:r>
            <a:endParaRPr sz="1000">
              <a:latin typeface="Arial"/>
              <a:cs typeface="Arial"/>
            </a:endParaRPr>
          </a:p>
          <a:p>
            <a:pPr marL="1099946" marR="1109417" algn="ctr">
              <a:lnSpc>
                <a:spcPct val="95825"/>
              </a:lnSpc>
              <a:spcBef>
                <a:spcPts val="178"/>
              </a:spcBef>
              <a:spcAft>
                <a:spcPts val="300"/>
              </a:spcAft>
            </a:pPr>
            <a:r>
              <a:rPr sz="1200" spc="9" dirty="0" smtClean="0">
                <a:solidFill>
                  <a:srgbClr val="262C32"/>
                </a:solidFill>
                <a:latin typeface="Aptos"/>
                <a:cs typeface="Arial"/>
              </a:rPr>
              <a:t>antes.</a:t>
            </a:r>
            <a:endParaRPr sz="1000">
              <a:latin typeface="Arial"/>
              <a:cs typeface="Arial"/>
            </a:endParaRPr>
          </a:p>
        </p:txBody>
      </p:sp>
      <p:sp>
        <p:nvSpPr>
          <p:cNvPr id="2" name="object 2"/>
          <p:cNvSpPr txBox="1"/>
          <p:nvPr/>
        </p:nvSpPr>
        <p:spPr>
          <a:xfrm>
            <a:off x="5373115" y="7421015"/>
            <a:ext cx="1" cy="1"/>
          </a:xfrm>
          <a:prstGeom prst="rect">
            <a:avLst/>
          </a:prstGeom>
        </p:spPr>
        <p:txBody>
          <a:bodyPr wrap="square" lIns="0" tIns="2540" rIns="0" bIns="0" rtlCol="0">
            <a:noAutofit/>
          </a:bodyPr>
          <a:lstStyle/>
          <a:p>
            <a:pPr marL="12700">
              <a:lnSpc>
                <a:spcPct val="95825"/>
              </a:lnSpc>
            </a:pPr>
            <a:r>
              <a:rPr sz="600" spc="-75" dirty="0" smtClean="0">
                <a:solidFill>
                  <a:srgbClr val="231F1F"/>
                </a:solidFill>
                <a:latin typeface="Times New Roman"/>
                <a:cs typeface="Times New Roman"/>
              </a:rPr>
              <a:t>43</a:t>
            </a:r>
            <a:endParaRPr sz="600">
              <a:latin typeface="Times New Roman"/>
              <a:cs typeface="Times New Roman"/>
            </a:endParaRPr>
          </a:p>
        </p:txBody>
      </p:sp>
      <p:pic>
        <p:nvPicPr>
          <p:cNvPr id="12" name="Picture 11"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5969000" cy="448437"/>
          </a:xfrm>
          <a:prstGeom prst="rect">
            <a:avLst/>
          </a:prstGeom>
        </p:spPr>
        <p:txBody>
          <a:bodyPr wrap="square" lIns="71628" tIns="48920" rIns="71628" bIns="48920" rtlCol="0">
            <a:noAutofit/>
          </a:bodyPr>
          <a:lstStyle/>
          <a:p>
            <a:pPr marL="12700">
              <a:lnSpc>
                <a:spcPct val="95825"/>
              </a:lnSpc>
              <a:spcAft>
                <a:spcPts val="400"/>
              </a:spcAft>
            </a:pPr>
            <a:r>
              <a:rPr sz="1200" b="1" spc="-26" dirty="0" smtClean="0">
                <a:solidFill>
                  <a:srgbClr val="1E374E"/>
                </a:solidFill>
                <a:latin typeface="Aptos"/>
                <a:cs typeface="Times New Roman"/>
              </a:rPr>
              <a:t>Primeros Auxilios  </a:t>
            </a:r>
            <a:r>
              <a:rPr sz="1200" b="1" spc="-26"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835660" y="1141476"/>
            <a:ext cx="9789160" cy="815340"/>
          </a:xfrm>
          <a:prstGeom prst="rect">
            <a:avLst/>
          </a:prstGeom>
        </p:spPr>
        <p:txBody>
          <a:bodyPr wrap="square" lIns="71628" tIns="48920" rIns="71628" bIns="48920" rtlCol="0">
            <a:noAutofit/>
          </a:bodyPr>
          <a:lstStyle/>
          <a:p>
            <a:pPr marL="12700">
              <a:lnSpc>
                <a:spcPts val="1735"/>
              </a:lnSpc>
              <a:spcAft>
                <a:spcPts val="400"/>
              </a:spcAft>
            </a:pPr>
            <a:r>
              <a:rPr sz="2300" b="1" spc="-68" dirty="0" smtClean="0">
                <a:solidFill>
                  <a:srgbClr val="1E374E"/>
                </a:solidFill>
                <a:latin typeface="Aptos"/>
                <a:cs typeface="Times New Roman"/>
              </a:rPr>
              <a:t>Obstrucción de la vía aérea por un cuerpo extraño en</a:t>
            </a:r>
            <a:endParaRPr sz="1600">
              <a:latin typeface="Times New Roman"/>
              <a:cs typeface="Times New Roman"/>
            </a:endParaRPr>
          </a:p>
          <a:p>
            <a:pPr marL="12700" marR="30479">
              <a:lnSpc>
                <a:spcPct val="95825"/>
              </a:lnSpc>
              <a:spcAft>
                <a:spcPts val="400"/>
              </a:spcAft>
            </a:pPr>
            <a:r>
              <a:rPr sz="2300" b="1" spc="-99" dirty="0" smtClean="0">
                <a:solidFill>
                  <a:srgbClr val="1E374E"/>
                </a:solidFill>
                <a:latin typeface="Aptos"/>
                <a:cs typeface="Times New Roman"/>
              </a:rPr>
              <a:t>adultos</a:t>
            </a:r>
            <a:endParaRPr sz="1600">
              <a:latin typeface="Times New Roman"/>
              <a:cs typeface="Times New Roman"/>
            </a:endParaRPr>
          </a:p>
        </p:txBody>
      </p:sp>
      <p:sp>
        <p:nvSpPr>
          <p:cNvPr id="3" name="object 3"/>
          <p:cNvSpPr txBox="1"/>
          <p:nvPr/>
        </p:nvSpPr>
        <p:spPr>
          <a:xfrm>
            <a:off x="835660" y="2282952"/>
            <a:ext cx="9789160" cy="4321302"/>
          </a:xfrm>
          <a:prstGeom prst="rect">
            <a:avLst/>
          </a:prstGeom>
        </p:spPr>
        <p:txBody>
          <a:bodyPr wrap="square" lIns="71628" tIns="48920" rIns="71628" bIns="48920" rtlCol="0">
            <a:noAutofit/>
          </a:bodyPr>
          <a:lstStyle/>
          <a:p>
            <a:pPr marL="18796" marR="9205">
              <a:lnSpc>
                <a:spcPts val="1120"/>
              </a:lnSpc>
              <a:spcAft>
                <a:spcPts val="400"/>
              </a:spcAft>
            </a:pPr>
            <a:r>
              <a:rPr sz="1800" spc="0" dirty="0" smtClean="0">
                <a:solidFill>
                  <a:srgbClr val="262C32"/>
                </a:solidFill>
                <a:latin typeface="Aptos"/>
                <a:cs typeface="Arial"/>
              </a:rPr>
              <a:t>La obstrucción de las vías aéreas se produce debido a la introducción en</a:t>
            </a:r>
            <a:endParaRPr sz="1000">
              <a:latin typeface="Arial"/>
              <a:cs typeface="Arial"/>
            </a:endParaRPr>
          </a:p>
          <a:p>
            <a:pPr marL="18796" marR="229382" indent="-3048">
              <a:lnSpc>
                <a:spcPts val="1149"/>
              </a:lnSpc>
              <a:spcBef>
                <a:spcPts val="184"/>
              </a:spcBef>
              <a:spcAft>
                <a:spcPts val="400"/>
              </a:spcAft>
            </a:pPr>
            <a:r>
              <a:rPr sz="1800" spc="0" dirty="0" smtClean="0">
                <a:solidFill>
                  <a:srgbClr val="262C32"/>
                </a:solidFill>
                <a:latin typeface="Aptos"/>
                <a:cs typeface="Arial"/>
              </a:rPr>
              <a:t>el tracto respiratorio de un cuerpo extraño que impide el paso del aire para </a:t>
            </a:r>
            <a:endParaRPr sz="1000">
              <a:latin typeface="Arial"/>
              <a:cs typeface="Arial"/>
            </a:endParaRPr>
          </a:p>
          <a:p>
            <a:pPr marL="18796" marR="229382">
              <a:lnSpc>
                <a:spcPts val="1149"/>
              </a:lnSpc>
              <a:spcBef>
                <a:spcPts val="242"/>
              </a:spcBef>
              <a:spcAft>
                <a:spcPts val="400"/>
              </a:spcAft>
            </a:pPr>
            <a:r>
              <a:rPr sz="1800" spc="-3" dirty="0" smtClean="0">
                <a:solidFill>
                  <a:srgbClr val="262C32"/>
                </a:solidFill>
                <a:latin typeface="Aptos"/>
                <a:cs typeface="Arial"/>
              </a:rPr>
              <a:t>realizar adecuadamente la función respiratoria</a:t>
            </a:r>
            <a:r>
              <a:rPr sz="1800" spc="-3" dirty="0" smtClean="0">
                <a:solidFill>
                  <a:srgbClr val="262C32"/>
                </a:solidFill>
                <a:latin typeface="Aptos"/>
                <a:cs typeface="Arial"/>
              </a:rPr>
              <a:t>.</a:t>
            </a:r>
            <a:endParaRPr sz="1000">
              <a:latin typeface="Arial"/>
              <a:cs typeface="Arial"/>
            </a:endParaRPr>
          </a:p>
          <a:p>
            <a:pPr marL="18795" marR="9205">
              <a:lnSpc>
                <a:spcPct val="95825"/>
              </a:lnSpc>
              <a:spcBef>
                <a:spcPts val="537"/>
              </a:spcBef>
              <a:spcAft>
                <a:spcPts val="400"/>
              </a:spcAft>
            </a:pPr>
            <a:r>
              <a:rPr sz="1800" spc="-3" dirty="0" smtClean="0">
                <a:solidFill>
                  <a:srgbClr val="262C32"/>
                </a:solidFill>
                <a:latin typeface="Aptos"/>
                <a:cs typeface="Arial"/>
              </a:rPr>
              <a:t>La obstrucción puede ser de dos tipos</a:t>
            </a:r>
            <a:r>
              <a:rPr sz="1800" spc="-3" dirty="0" smtClean="0">
                <a:solidFill>
                  <a:srgbClr val="262C32"/>
                </a:solidFill>
                <a:latin typeface="Aptos"/>
                <a:cs typeface="Arial"/>
              </a:rPr>
              <a:t>:</a:t>
            </a:r>
            <a:endParaRPr sz="1000">
              <a:latin typeface="Arial"/>
              <a:cs typeface="Arial"/>
            </a:endParaRPr>
          </a:p>
          <a:p>
            <a:pPr marL="15747" marR="9205">
              <a:lnSpc>
                <a:spcPct val="95825"/>
              </a:lnSpc>
              <a:spcBef>
                <a:spcPts val="554"/>
              </a:spcBef>
              <a:spcAft>
                <a:spcPts val="400"/>
              </a:spcAft>
            </a:pPr>
            <a:r>
              <a:rPr sz="1800" b="1" spc="-7" dirty="0" smtClean="0">
                <a:solidFill>
                  <a:srgbClr val="262C32"/>
                </a:solidFill>
                <a:latin typeface="Aptos"/>
                <a:cs typeface="Arial"/>
              </a:rPr>
              <a:t>• </a:t>
            </a:r>
            <a:r>
              <a:rPr sz="1800" b="1" spc="-7" dirty="0" smtClean="0">
                <a:solidFill>
                  <a:srgbClr val="262C32"/>
                </a:solidFill>
                <a:latin typeface="Aptos"/>
                <a:cs typeface="Arial"/>
              </a:rPr>
              <a:t>Completa: </a:t>
            </a:r>
            <a:r>
              <a:rPr sz="1800" spc="-7" dirty="0" smtClean="0">
                <a:solidFill>
                  <a:srgbClr val="262C32"/>
                </a:solidFill>
                <a:latin typeface="Aptos"/>
                <a:cs typeface="Arial"/>
              </a:rPr>
              <a:t>cuando impide totalmente el  paso del aire.</a:t>
            </a:r>
            <a:endParaRPr sz="1000">
              <a:latin typeface="Arial"/>
              <a:cs typeface="Arial"/>
            </a:endParaRPr>
          </a:p>
          <a:p>
            <a:pPr marL="107187" marR="476270" indent="-91439">
              <a:lnSpc>
                <a:spcPts val="1178"/>
              </a:lnSpc>
              <a:spcBef>
                <a:spcPts val="530"/>
              </a:spcBef>
              <a:spcAft>
                <a:spcPts val="400"/>
              </a:spcAft>
            </a:pPr>
            <a:r>
              <a:rPr sz="1800" b="1" spc="0" dirty="0" smtClean="0">
                <a:solidFill>
                  <a:srgbClr val="262C32"/>
                </a:solidFill>
                <a:latin typeface="Aptos"/>
                <a:cs typeface="Arial"/>
              </a:rPr>
              <a:t>• </a:t>
            </a:r>
            <a:r>
              <a:rPr sz="1800" b="1" spc="0" dirty="0" smtClean="0">
                <a:solidFill>
                  <a:srgbClr val="262C32"/>
                </a:solidFill>
                <a:latin typeface="Aptos"/>
                <a:cs typeface="Arial"/>
              </a:rPr>
              <a:t>Incompleta o parcial: </a:t>
            </a:r>
            <a:r>
              <a:rPr sz="1800" spc="0" dirty="0" smtClean="0">
                <a:solidFill>
                  <a:srgbClr val="262C32"/>
                </a:solidFill>
                <a:latin typeface="Aptos"/>
                <a:cs typeface="Arial"/>
              </a:rPr>
              <a:t>cuando el paso de aire aún existe</a:t>
            </a:r>
            <a:r>
              <a:rPr sz="1800" spc="0" dirty="0" smtClean="0">
                <a:solidFill>
                  <a:srgbClr val="262C32"/>
                </a:solidFill>
                <a:latin typeface="Aptos"/>
                <a:cs typeface="Arial"/>
              </a:rPr>
              <a:t>, </a:t>
            </a:r>
            <a:r>
              <a:rPr sz="1800" spc="0" dirty="0" smtClean="0">
                <a:solidFill>
                  <a:srgbClr val="262C32"/>
                </a:solidFill>
                <a:latin typeface="Aptos"/>
                <a:cs typeface="Arial"/>
              </a:rPr>
              <a:t>aunque en </a:t>
            </a:r>
            <a:endParaRPr sz="1000">
              <a:latin typeface="Arial"/>
              <a:cs typeface="Arial"/>
            </a:endParaRPr>
          </a:p>
          <a:p>
            <a:pPr marL="107187" marR="476270">
              <a:lnSpc>
                <a:spcPts val="1149"/>
              </a:lnSpc>
              <a:spcBef>
                <a:spcPts val="248"/>
              </a:spcBef>
              <a:spcAft>
                <a:spcPts val="400"/>
              </a:spcAft>
            </a:pPr>
            <a:r>
              <a:rPr sz="1800" spc="-9" dirty="0" smtClean="0">
                <a:solidFill>
                  <a:srgbClr val="262C32"/>
                </a:solidFill>
                <a:latin typeface="Aptos"/>
                <a:cs typeface="Arial"/>
              </a:rPr>
              <a:t>cantidad mucho menor.</a:t>
            </a:r>
            <a:endParaRPr sz="1000">
              <a:latin typeface="Arial"/>
              <a:cs typeface="Arial"/>
            </a:endParaRPr>
          </a:p>
          <a:p>
            <a:pPr marL="12700" marR="283763" indent="9143">
              <a:lnSpc>
                <a:spcPts val="1149"/>
              </a:lnSpc>
              <a:spcBef>
                <a:spcPts val="537"/>
              </a:spcBef>
              <a:spcAft>
                <a:spcPts val="400"/>
              </a:spcAft>
            </a:pPr>
            <a:r>
              <a:rPr sz="1800" spc="-5" dirty="0" smtClean="0">
                <a:solidFill>
                  <a:srgbClr val="262C32"/>
                </a:solidFill>
                <a:latin typeface="Aptos"/>
                <a:cs typeface="Arial"/>
              </a:rPr>
              <a:t>El  reconocimiento de una obstrucción completa se realizará de una u otra </a:t>
            </a:r>
            <a:endParaRPr sz="1000">
              <a:latin typeface="Arial"/>
              <a:cs typeface="Arial"/>
            </a:endParaRPr>
          </a:p>
          <a:p>
            <a:pPr marL="12700" marR="283763">
              <a:lnSpc>
                <a:spcPts val="1149"/>
              </a:lnSpc>
              <a:spcBef>
                <a:spcPts val="242"/>
              </a:spcBef>
              <a:spcAft>
                <a:spcPts val="400"/>
              </a:spcAft>
            </a:pPr>
            <a:r>
              <a:rPr sz="1800" spc="-2" dirty="0" smtClean="0">
                <a:solidFill>
                  <a:srgbClr val="262C32"/>
                </a:solidFill>
                <a:latin typeface="Aptos"/>
                <a:cs typeface="Arial"/>
              </a:rPr>
              <a:t>forma dependiendo del estado de consciencia de la víctima</a:t>
            </a:r>
            <a:r>
              <a:rPr sz="1800" spc="-2" dirty="0" smtClean="0">
                <a:solidFill>
                  <a:srgbClr val="262C32"/>
                </a:solidFill>
                <a:latin typeface="Aptos"/>
                <a:cs typeface="Arial"/>
              </a:rPr>
              <a:t>:</a:t>
            </a:r>
            <a:endParaRPr sz="1000">
              <a:latin typeface="Arial"/>
              <a:cs typeface="Arial"/>
            </a:endParaRPr>
          </a:p>
          <a:p>
            <a:pPr marL="104139" indent="-88391">
              <a:lnSpc>
                <a:spcPts val="1178"/>
              </a:lnSpc>
              <a:spcBef>
                <a:spcPts val="537"/>
              </a:spcBef>
              <a:spcAft>
                <a:spcPts val="400"/>
              </a:spcAft>
            </a:pPr>
            <a:r>
              <a:rPr sz="1800" b="1" spc="-5" dirty="0" smtClean="0">
                <a:solidFill>
                  <a:srgbClr val="262C32"/>
                </a:solidFill>
                <a:latin typeface="Aptos"/>
                <a:cs typeface="Arial"/>
              </a:rPr>
              <a:t>• </a:t>
            </a:r>
            <a:r>
              <a:rPr sz="1800" b="1" spc="-5" dirty="0" smtClean="0">
                <a:solidFill>
                  <a:srgbClr val="262C32"/>
                </a:solidFill>
                <a:latin typeface="Aptos"/>
                <a:cs typeface="Arial"/>
              </a:rPr>
              <a:t>Víctima consciente:  </a:t>
            </a:r>
            <a:r>
              <a:rPr sz="1800" spc="-5" dirty="0" smtClean="0">
                <a:solidFill>
                  <a:srgbClr val="262C32"/>
                </a:solidFill>
                <a:latin typeface="Aptos"/>
                <a:cs typeface="Arial"/>
              </a:rPr>
              <a:t>De forma brusca</a:t>
            </a:r>
            <a:r>
              <a:rPr sz="1800" spc="-5" dirty="0" smtClean="0">
                <a:solidFill>
                  <a:srgbClr val="262C32"/>
                </a:solidFill>
                <a:latin typeface="Aptos"/>
                <a:cs typeface="Arial"/>
              </a:rPr>
              <a:t>, </a:t>
            </a:r>
            <a:r>
              <a:rPr sz="1800" spc="-5" dirty="0" smtClean="0">
                <a:solidFill>
                  <a:srgbClr val="262C32"/>
                </a:solidFill>
                <a:latin typeface="Aptos"/>
                <a:cs typeface="Arial"/>
              </a:rPr>
              <a:t>empieza a realizar ademanes </a:t>
            </a:r>
            <a:endParaRPr sz="1000">
              <a:latin typeface="Arial"/>
              <a:cs typeface="Arial"/>
            </a:endParaRPr>
          </a:p>
          <a:p>
            <a:pPr marL="104139">
              <a:lnSpc>
                <a:spcPts val="1149"/>
              </a:lnSpc>
              <a:spcBef>
                <a:spcPts val="260"/>
              </a:spcBef>
              <a:spcAft>
                <a:spcPts val="400"/>
              </a:spcAft>
            </a:pPr>
            <a:r>
              <a:rPr sz="1800" spc="-3" dirty="0" smtClean="0">
                <a:solidFill>
                  <a:srgbClr val="262C32"/>
                </a:solidFill>
                <a:latin typeface="Aptos"/>
                <a:cs typeface="Arial"/>
              </a:rPr>
              <a:t>violentos</a:t>
            </a:r>
            <a:r>
              <a:rPr sz="1800" spc="-3" dirty="0" smtClean="0">
                <a:solidFill>
                  <a:srgbClr val="262C32"/>
                </a:solidFill>
                <a:latin typeface="Aptos"/>
                <a:cs typeface="Arial"/>
              </a:rPr>
              <a:t>, </a:t>
            </a:r>
            <a:r>
              <a:rPr sz="1800" spc="-3" dirty="0" smtClean="0">
                <a:solidFill>
                  <a:srgbClr val="262C32"/>
                </a:solidFill>
                <a:latin typeface="Aptos"/>
                <a:cs typeface="Arial"/>
              </a:rPr>
              <a:t>se lleva las manos al cuello </a:t>
            </a:r>
            <a:r>
              <a:rPr sz="1800" spc="-3" dirty="0" smtClean="0">
                <a:solidFill>
                  <a:srgbClr val="262C32"/>
                </a:solidFill>
                <a:latin typeface="Aptos"/>
                <a:cs typeface="Arial"/>
              </a:rPr>
              <a:t>y </a:t>
            </a:r>
            <a:r>
              <a:rPr sz="1800" spc="-3" dirty="0" smtClean="0">
                <a:solidFill>
                  <a:srgbClr val="262C32"/>
                </a:solidFill>
                <a:latin typeface="Aptos"/>
                <a:cs typeface="Arial"/>
              </a:rPr>
              <a:t>su cara se congestiona.  No es capaz </a:t>
            </a:r>
            <a:endParaRPr sz="1000">
              <a:latin typeface="Arial"/>
              <a:cs typeface="Arial"/>
            </a:endParaRPr>
          </a:p>
          <a:p>
            <a:pPr marL="104139">
              <a:lnSpc>
                <a:spcPts val="1149"/>
              </a:lnSpc>
              <a:spcBef>
                <a:spcPts val="254"/>
              </a:spcBef>
              <a:spcAft>
                <a:spcPts val="400"/>
              </a:spcAft>
            </a:pPr>
            <a:r>
              <a:rPr sz="1800" spc="-8" dirty="0" smtClean="0">
                <a:solidFill>
                  <a:srgbClr val="262C32"/>
                </a:solidFill>
                <a:latin typeface="Aptos"/>
                <a:cs typeface="Arial"/>
              </a:rPr>
              <a:t>de hablar</a:t>
            </a:r>
            <a:r>
              <a:rPr sz="1800" spc="-8" dirty="0" smtClean="0">
                <a:solidFill>
                  <a:srgbClr val="262C32"/>
                </a:solidFill>
                <a:latin typeface="Aptos"/>
                <a:cs typeface="Arial"/>
              </a:rPr>
              <a:t>, </a:t>
            </a:r>
            <a:r>
              <a:rPr sz="1800" spc="-8" dirty="0" smtClean="0">
                <a:solidFill>
                  <a:srgbClr val="262C32"/>
                </a:solidFill>
                <a:latin typeface="Aptos"/>
                <a:cs typeface="Arial"/>
              </a:rPr>
              <a:t>toser o respirar.</a:t>
            </a:r>
            <a:endParaRPr sz="1000">
              <a:latin typeface="Arial"/>
              <a:cs typeface="Arial"/>
            </a:endParaRPr>
          </a:p>
          <a:p>
            <a:pPr marL="110235" marR="40557" indent="-94487">
              <a:lnSpc>
                <a:spcPts val="1178"/>
              </a:lnSpc>
              <a:spcBef>
                <a:spcPts val="534"/>
              </a:spcBef>
              <a:spcAft>
                <a:spcPts val="400"/>
              </a:spcAft>
            </a:pPr>
            <a:r>
              <a:rPr sz="1800" b="1" spc="-4" dirty="0" smtClean="0">
                <a:solidFill>
                  <a:srgbClr val="262C32"/>
                </a:solidFill>
                <a:latin typeface="Aptos"/>
                <a:cs typeface="Arial"/>
              </a:rPr>
              <a:t>• </a:t>
            </a:r>
            <a:r>
              <a:rPr sz="1800" b="1" spc="-4" dirty="0" smtClean="0">
                <a:solidFill>
                  <a:srgbClr val="262C32"/>
                </a:solidFill>
                <a:latin typeface="Aptos"/>
                <a:cs typeface="Arial"/>
              </a:rPr>
              <a:t>Víctima inconsciente:  </a:t>
            </a:r>
            <a:r>
              <a:rPr sz="1800" spc="-4" dirty="0" smtClean="0">
                <a:solidFill>
                  <a:srgbClr val="262C32"/>
                </a:solidFill>
                <a:latin typeface="Aptos"/>
                <a:cs typeface="Arial"/>
              </a:rPr>
              <a:t>Podemos llegar a es</a:t>
            </a:r>
            <a:r>
              <a:rPr sz="1800" spc="-4" dirty="0" smtClean="0">
                <a:solidFill>
                  <a:srgbClr val="262C32"/>
                </a:solidFill>
                <a:latin typeface="Aptos"/>
                <a:cs typeface="Arial"/>
              </a:rPr>
              <a:t>t</a:t>
            </a:r>
            <a:r>
              <a:rPr sz="1800" spc="-4" dirty="0" smtClean="0">
                <a:solidFill>
                  <a:srgbClr val="262C32"/>
                </a:solidFill>
                <a:latin typeface="Aptos"/>
                <a:cs typeface="Arial"/>
              </a:rPr>
              <a:t>e extremo cuando el estado de </a:t>
            </a:r>
            <a:endParaRPr sz="1000">
              <a:latin typeface="Arial"/>
              <a:cs typeface="Arial"/>
            </a:endParaRPr>
          </a:p>
          <a:p>
            <a:pPr marL="110235" marR="40557">
              <a:lnSpc>
                <a:spcPts val="1149"/>
              </a:lnSpc>
              <a:spcBef>
                <a:spcPts val="248"/>
              </a:spcBef>
              <a:spcAft>
                <a:spcPts val="400"/>
              </a:spcAft>
            </a:pPr>
            <a:r>
              <a:rPr sz="1800" spc="-1" dirty="0" smtClean="0">
                <a:solidFill>
                  <a:srgbClr val="262C32"/>
                </a:solidFill>
                <a:latin typeface="Aptos"/>
                <a:cs typeface="Arial"/>
              </a:rPr>
              <a:t>la víctima se ha ido complicando de forma progresiva</a:t>
            </a:r>
            <a:r>
              <a:rPr sz="1800" spc="-1" dirty="0" smtClean="0">
                <a:solidFill>
                  <a:srgbClr val="262C32"/>
                </a:solidFill>
                <a:latin typeface="Aptos"/>
                <a:cs typeface="Arial"/>
              </a:rPr>
              <a:t>, </a:t>
            </a:r>
            <a:r>
              <a:rPr sz="1800" spc="-1" dirty="0" smtClean="0">
                <a:solidFill>
                  <a:srgbClr val="262C32"/>
                </a:solidFill>
                <a:latin typeface="Aptos"/>
                <a:cs typeface="Arial"/>
              </a:rPr>
              <a:t>o cuando</a:t>
            </a:r>
            <a:r>
              <a:rPr sz="1800" spc="-1" dirty="0" smtClean="0">
                <a:solidFill>
                  <a:srgbClr val="262C32"/>
                </a:solidFill>
                <a:latin typeface="Aptos"/>
                <a:cs typeface="Arial"/>
              </a:rPr>
              <a:t>, </a:t>
            </a:r>
            <a:r>
              <a:rPr sz="1800" spc="-1" dirty="0" smtClean="0">
                <a:solidFill>
                  <a:srgbClr val="262C32"/>
                </a:solidFill>
                <a:latin typeface="Aptos"/>
                <a:cs typeface="Arial"/>
              </a:rPr>
              <a:t>al empezar</a:t>
            </a:r>
            <a:endParaRPr sz="1000">
              <a:latin typeface="Arial"/>
              <a:cs typeface="Arial"/>
            </a:endParaRPr>
          </a:p>
          <a:p>
            <a:pPr marL="81914" marR="318684" algn="ctr">
              <a:lnSpc>
                <a:spcPct val="95825"/>
              </a:lnSpc>
              <a:spcBef>
                <a:spcPts val="272"/>
              </a:spcBef>
              <a:spcAft>
                <a:spcPts val="400"/>
              </a:spcAft>
            </a:pPr>
            <a:r>
              <a:rPr sz="1800" spc="-1" dirty="0" smtClean="0">
                <a:solidFill>
                  <a:srgbClr val="262C32"/>
                </a:solidFill>
                <a:latin typeface="Aptos"/>
                <a:cs typeface="Arial"/>
              </a:rPr>
              <a:t>a realizar la ventilación artificial</a:t>
            </a:r>
            <a:r>
              <a:rPr sz="1800" spc="-1" dirty="0" smtClean="0">
                <a:solidFill>
                  <a:srgbClr val="262C32"/>
                </a:solidFill>
                <a:latin typeface="Aptos"/>
                <a:cs typeface="Arial"/>
              </a:rPr>
              <a:t>, </a:t>
            </a:r>
            <a:r>
              <a:rPr sz="1800" spc="-1" dirty="0" smtClean="0">
                <a:solidFill>
                  <a:srgbClr val="262C32"/>
                </a:solidFill>
                <a:latin typeface="Aptos"/>
                <a:cs typeface="Arial"/>
              </a:rPr>
              <a:t>encontremos una resistencia inusual al</a:t>
            </a:r>
            <a:endParaRPr sz="10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spc="-63" dirty="0" smtClean="0">
                <a:solidFill>
                  <a:srgbClr val="343131"/>
                </a:solidFill>
                <a:latin typeface="Times New Roman"/>
                <a:cs typeface="Times New Roman"/>
              </a:rPr>
              <a:t>44</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2231495" y="1353526"/>
            <a:ext cx="7264011" cy="685800"/>
          </a:xfrm>
          <a:prstGeom prst="rect">
            <a:avLst/>
          </a:prstGeom>
        </p:spPr>
        <p:txBody>
          <a:bodyPr wrap="square" lIns="0" tIns="7111" rIns="0" bIns="0" rtlCol="0">
            <a:noAutofit/>
          </a:bodyPr>
          <a:lstStyle/>
          <a:p>
            <a:pPr marL="18796">
              <a:lnSpc>
                <a:spcPts val="1120"/>
              </a:lnSpc>
              <a:spcAft>
                <a:spcPts val="300"/>
              </a:spcAft>
            </a:pPr>
            <a:r>
              <a:rPr sz="1200" spc="-4" dirty="0" smtClean="0">
                <a:solidFill>
                  <a:srgbClr val="262C32"/>
                </a:solidFill>
                <a:latin typeface="Aptos"/>
                <a:cs typeface="Arial"/>
              </a:rPr>
              <a:t>paso de aire</a:t>
            </a:r>
            <a:r>
              <a:rPr sz="1200" spc="-4" dirty="0" smtClean="0">
                <a:solidFill>
                  <a:srgbClr val="262C32"/>
                </a:solidFill>
                <a:latin typeface="Aptos"/>
                <a:cs typeface="Arial"/>
              </a:rPr>
              <a:t>,  </a:t>
            </a:r>
            <a:r>
              <a:rPr sz="1200" spc="-4" dirty="0" smtClean="0">
                <a:solidFill>
                  <a:srgbClr val="262C32"/>
                </a:solidFill>
                <a:latin typeface="Aptos"/>
                <a:cs typeface="Arial"/>
              </a:rPr>
              <a:t>no observándose movimientos torácicos</a:t>
            </a:r>
            <a:r>
              <a:rPr sz="1200" spc="-4" dirty="0" smtClean="0">
                <a:solidFill>
                  <a:srgbClr val="262C32"/>
                </a:solidFill>
                <a:latin typeface="Aptos"/>
                <a:cs typeface="Arial"/>
              </a:rPr>
              <a:t>, </a:t>
            </a:r>
            <a:r>
              <a:rPr sz="1200" spc="-4" dirty="0" smtClean="0">
                <a:solidFill>
                  <a:srgbClr val="262C32"/>
                </a:solidFill>
                <a:latin typeface="Aptos"/>
                <a:cs typeface="Arial"/>
              </a:rPr>
              <a:t>y habiendo verificado</a:t>
            </a:r>
            <a:endParaRPr sz="1000">
              <a:latin typeface="Arial"/>
              <a:cs typeface="Arial"/>
            </a:endParaRPr>
          </a:p>
          <a:p>
            <a:pPr marL="15748" marR="109404" indent="-3048">
              <a:lnSpc>
                <a:spcPts val="1390"/>
              </a:lnSpc>
              <a:spcBef>
                <a:spcPts val="103"/>
              </a:spcBef>
              <a:spcAft>
                <a:spcPts val="300"/>
              </a:spcAft>
            </a:pPr>
            <a:r>
              <a:rPr sz="1200" spc="-3" dirty="0" smtClean="0">
                <a:solidFill>
                  <a:srgbClr val="262C32"/>
                </a:solidFill>
                <a:latin typeface="Aptos"/>
                <a:cs typeface="Arial"/>
              </a:rPr>
              <a:t>que no es por una inadecuada maniobra frente-mentón. Otra forma de sospecharla es la información de las personas presentes cuando ocurrió el hecho.</a:t>
            </a:r>
            <a:endParaRPr sz="1000">
              <a:latin typeface="Arial"/>
              <a:cs typeface="Arial"/>
            </a:endParaRPr>
          </a:p>
        </p:txBody>
      </p:sp>
      <p:sp>
        <p:nvSpPr>
          <p:cNvPr id="5" name="object 5"/>
          <p:cNvSpPr txBox="1"/>
          <p:nvPr/>
        </p:nvSpPr>
        <p:spPr>
          <a:xfrm>
            <a:off x="2078509" y="2441662"/>
            <a:ext cx="7127240" cy="758952"/>
          </a:xfrm>
          <a:prstGeom prst="rect">
            <a:avLst/>
          </a:prstGeom>
        </p:spPr>
        <p:txBody>
          <a:bodyPr wrap="square" lIns="0" tIns="7111" rIns="0" bIns="0" rtlCol="0">
            <a:noAutofit/>
          </a:bodyPr>
          <a:lstStyle/>
          <a:p>
            <a:pPr marL="12700" marR="9205">
              <a:lnSpc>
                <a:spcPts val="1120"/>
              </a:lnSpc>
              <a:spcAft>
                <a:spcPts val="300"/>
              </a:spcAft>
            </a:pPr>
            <a:r>
              <a:rPr sz="1200" b="1" spc="-7" dirty="0" smtClean="0">
                <a:solidFill>
                  <a:srgbClr val="262C32"/>
                </a:solidFill>
                <a:latin typeface="Aptos"/>
                <a:cs typeface="Arial"/>
              </a:rPr>
              <a:t>Actuación</a:t>
            </a:r>
            <a:endParaRPr sz="1000">
              <a:latin typeface="Arial"/>
              <a:cs typeface="Arial"/>
            </a:endParaRPr>
          </a:p>
          <a:p>
            <a:pPr marL="15748" marR="9205">
              <a:lnSpc>
                <a:spcPct val="95825"/>
              </a:lnSpc>
              <a:spcBef>
                <a:spcPts val="474"/>
              </a:spcBef>
              <a:spcAft>
                <a:spcPts val="300"/>
              </a:spcAft>
            </a:pPr>
            <a:r>
              <a:rPr sz="1200" b="1" spc="-2" dirty="0" smtClean="0">
                <a:solidFill>
                  <a:srgbClr val="262C32"/>
                </a:solidFill>
                <a:latin typeface="Aptos"/>
                <a:cs typeface="Arial"/>
              </a:rPr>
              <a:t>• </a:t>
            </a:r>
            <a:r>
              <a:rPr sz="1200" b="1" spc="-2" dirty="0" smtClean="0">
                <a:solidFill>
                  <a:srgbClr val="262C32"/>
                </a:solidFill>
                <a:latin typeface="Aptos"/>
                <a:cs typeface="Arial"/>
              </a:rPr>
              <a:t>Víctima con obstrucción parcial o incompleta:</a:t>
            </a:r>
            <a:endParaRPr sz="1000">
              <a:latin typeface="Arial"/>
              <a:cs typeface="Arial"/>
            </a:endParaRPr>
          </a:p>
          <a:p>
            <a:pPr marL="104139" indent="6096">
              <a:lnSpc>
                <a:spcPts val="1420"/>
              </a:lnSpc>
              <a:spcBef>
                <a:spcPts val="401"/>
              </a:spcBef>
              <a:spcAft>
                <a:spcPts val="300"/>
              </a:spcAft>
            </a:pPr>
            <a:r>
              <a:rPr sz="1200" spc="-5" dirty="0" smtClean="0">
                <a:solidFill>
                  <a:srgbClr val="262C32"/>
                </a:solidFill>
                <a:latin typeface="Aptos"/>
                <a:cs typeface="Arial"/>
              </a:rPr>
              <a:t>La víctima tose</a:t>
            </a:r>
            <a:r>
              <a:rPr sz="1200" spc="-5" dirty="0" smtClean="0">
                <a:solidFill>
                  <a:srgbClr val="262C32"/>
                </a:solidFill>
                <a:latin typeface="Aptos"/>
                <a:cs typeface="Arial"/>
              </a:rPr>
              <a:t>,  </a:t>
            </a:r>
            <a:r>
              <a:rPr sz="1200" spc="-5" dirty="0" smtClean="0">
                <a:solidFill>
                  <a:srgbClr val="262C32"/>
                </a:solidFill>
                <a:latin typeface="Aptos"/>
                <a:cs typeface="Arial"/>
              </a:rPr>
              <a:t>habla y puede respirar.  Nuestra actuación </a:t>
            </a:r>
            <a:r>
              <a:rPr sz="1200" b="1" spc="-5" dirty="0" smtClean="0">
                <a:solidFill>
                  <a:srgbClr val="262C32"/>
                </a:solidFill>
                <a:latin typeface="Aptos"/>
                <a:cs typeface="Arial"/>
              </a:rPr>
              <a:t>se limitará a animar a toser a la víctima</a:t>
            </a:r>
            <a:r>
              <a:rPr sz="1200" b="1" spc="-5" dirty="0" smtClean="0">
                <a:solidFill>
                  <a:srgbClr val="262C32"/>
                </a:solidFill>
                <a:latin typeface="Aptos"/>
                <a:cs typeface="Arial"/>
              </a:rPr>
              <a:t>; </a:t>
            </a:r>
            <a:r>
              <a:rPr sz="1200" spc="-5" dirty="0" smtClean="0">
                <a:solidFill>
                  <a:srgbClr val="262C32"/>
                </a:solidFill>
                <a:latin typeface="Aptos"/>
                <a:cs typeface="Arial"/>
              </a:rPr>
              <a:t>los golpes en la espalda no están indicados.</a:t>
            </a:r>
            <a:endParaRPr sz="1000">
              <a:latin typeface="Arial"/>
              <a:cs typeface="Arial"/>
            </a:endParaRPr>
          </a:p>
        </p:txBody>
      </p:sp>
      <p:sp>
        <p:nvSpPr>
          <p:cNvPr id="4" name="object 4"/>
          <p:cNvSpPr txBox="1"/>
          <p:nvPr/>
        </p:nvSpPr>
        <p:spPr>
          <a:xfrm>
            <a:off x="2083609" y="3474934"/>
            <a:ext cx="7144883" cy="1432560"/>
          </a:xfrm>
          <a:prstGeom prst="rect">
            <a:avLst/>
          </a:prstGeom>
        </p:spPr>
        <p:txBody>
          <a:bodyPr wrap="square" lIns="0" tIns="7111" rIns="0" bIns="0" rtlCol="0">
            <a:noAutofit/>
          </a:bodyPr>
          <a:lstStyle/>
          <a:p>
            <a:pPr marL="12700" marR="9289">
              <a:lnSpc>
                <a:spcPts val="1120"/>
              </a:lnSpc>
              <a:spcAft>
                <a:spcPts val="300"/>
              </a:spcAft>
            </a:pPr>
            <a:r>
              <a:rPr sz="1200" b="1" spc="-1" dirty="0" smtClean="0">
                <a:solidFill>
                  <a:srgbClr val="262C32"/>
                </a:solidFill>
                <a:latin typeface="Aptos"/>
                <a:cs typeface="Arial"/>
              </a:rPr>
              <a:t>• </a:t>
            </a:r>
            <a:r>
              <a:rPr sz="1200" b="1" spc="-1" dirty="0" smtClean="0">
                <a:solidFill>
                  <a:srgbClr val="262C32"/>
                </a:solidFill>
                <a:latin typeface="Aptos"/>
                <a:cs typeface="Arial"/>
              </a:rPr>
              <a:t>Víctima consciente con obstrucción completa</a:t>
            </a:r>
            <a:endParaRPr sz="1000">
              <a:latin typeface="Arial"/>
              <a:cs typeface="Arial"/>
            </a:endParaRPr>
          </a:p>
          <a:p>
            <a:pPr marL="101091" indent="6096">
              <a:lnSpc>
                <a:spcPts val="1178"/>
              </a:lnSpc>
              <a:spcBef>
                <a:spcPts val="474"/>
              </a:spcBef>
              <a:spcAft>
                <a:spcPts val="300"/>
              </a:spcAft>
            </a:pPr>
            <a:r>
              <a:rPr sz="1200" spc="-4" dirty="0" smtClean="0">
                <a:solidFill>
                  <a:srgbClr val="262C32"/>
                </a:solidFill>
                <a:latin typeface="Aptos"/>
                <a:cs typeface="Arial"/>
              </a:rPr>
              <a:t>La víctima </a:t>
            </a:r>
            <a:r>
              <a:rPr sz="1200" b="1" spc="-4" dirty="0" smtClean="0">
                <a:solidFill>
                  <a:srgbClr val="262C32"/>
                </a:solidFill>
                <a:latin typeface="Aptos"/>
                <a:cs typeface="Arial"/>
              </a:rPr>
              <a:t>está consciente</a:t>
            </a:r>
            <a:r>
              <a:rPr sz="1200" b="1" spc="-4" dirty="0" smtClean="0">
                <a:solidFill>
                  <a:srgbClr val="262C32"/>
                </a:solidFill>
                <a:latin typeface="Aptos"/>
                <a:cs typeface="Arial"/>
              </a:rPr>
              <a:t>, </a:t>
            </a:r>
            <a:r>
              <a:rPr sz="1200" spc="-4" dirty="0" smtClean="0">
                <a:solidFill>
                  <a:srgbClr val="262C32"/>
                </a:solidFill>
                <a:latin typeface="Aptos"/>
                <a:cs typeface="Arial"/>
              </a:rPr>
              <a:t>pero no respira</a:t>
            </a:r>
            <a:r>
              <a:rPr sz="1200" spc="-4" dirty="0" smtClean="0">
                <a:solidFill>
                  <a:srgbClr val="262C32"/>
                </a:solidFill>
                <a:latin typeface="Aptos"/>
                <a:cs typeface="Arial"/>
              </a:rPr>
              <a:t>,  </a:t>
            </a:r>
            <a:r>
              <a:rPr sz="1200" spc="-4" dirty="0" smtClean="0">
                <a:solidFill>
                  <a:srgbClr val="262C32"/>
                </a:solidFill>
                <a:latin typeface="Aptos"/>
                <a:cs typeface="Arial"/>
              </a:rPr>
              <a:t>no puede contestar </a:t>
            </a:r>
            <a:endParaRPr sz="1000">
              <a:latin typeface="Arial"/>
              <a:cs typeface="Arial"/>
            </a:endParaRPr>
          </a:p>
          <a:p>
            <a:pPr marL="101091">
              <a:lnSpc>
                <a:spcPts val="1149"/>
              </a:lnSpc>
              <a:spcBef>
                <a:spcPts val="256"/>
              </a:spcBef>
              <a:spcAft>
                <a:spcPts val="300"/>
              </a:spcAft>
            </a:pPr>
            <a:r>
              <a:rPr sz="1200" spc="0" dirty="0" smtClean="0">
                <a:solidFill>
                  <a:srgbClr val="262C32"/>
                </a:solidFill>
                <a:latin typeface="Aptos"/>
                <a:cs typeface="Arial"/>
              </a:rPr>
              <a:t>hablando a nues</a:t>
            </a:r>
            <a:r>
              <a:rPr sz="1200" spc="0" dirty="0" smtClean="0">
                <a:solidFill>
                  <a:srgbClr val="262C32"/>
                </a:solidFill>
                <a:latin typeface="Aptos"/>
                <a:cs typeface="Arial"/>
              </a:rPr>
              <a:t>t</a:t>
            </a:r>
            <a:r>
              <a:rPr sz="1200" spc="0" dirty="0" smtClean="0">
                <a:solidFill>
                  <a:srgbClr val="262C32"/>
                </a:solidFill>
                <a:latin typeface="Aptos"/>
                <a:cs typeface="Arial"/>
              </a:rPr>
              <a:t>ras preguntas de qué le pasa</a:t>
            </a:r>
            <a:r>
              <a:rPr sz="1200" spc="0" dirty="0" smtClean="0">
                <a:solidFill>
                  <a:srgbClr val="262C32"/>
                </a:solidFill>
                <a:latin typeface="Aptos"/>
                <a:cs typeface="Arial"/>
              </a:rPr>
              <a:t>, </a:t>
            </a:r>
            <a:r>
              <a:rPr sz="1200" spc="0" dirty="0" smtClean="0">
                <a:solidFill>
                  <a:srgbClr val="262C32"/>
                </a:solidFill>
                <a:latin typeface="Aptos"/>
                <a:cs typeface="Arial"/>
              </a:rPr>
              <a:t>está agi</a:t>
            </a:r>
            <a:r>
              <a:rPr sz="1200" spc="0" dirty="0" smtClean="0">
                <a:solidFill>
                  <a:srgbClr val="262C32"/>
                </a:solidFill>
                <a:latin typeface="Aptos"/>
                <a:cs typeface="Arial"/>
              </a:rPr>
              <a:t>t</a:t>
            </a:r>
            <a:r>
              <a:rPr sz="1200" spc="0" dirty="0" smtClean="0">
                <a:solidFill>
                  <a:srgbClr val="262C32"/>
                </a:solidFill>
                <a:latin typeface="Aptos"/>
                <a:cs typeface="Arial"/>
              </a:rPr>
              <a:t>ada y el color de </a:t>
            </a:r>
            <a:endParaRPr sz="1000">
              <a:latin typeface="Arial"/>
              <a:cs typeface="Arial"/>
            </a:endParaRPr>
          </a:p>
          <a:p>
            <a:pPr marL="101091">
              <a:lnSpc>
                <a:spcPts val="1149"/>
              </a:lnSpc>
              <a:spcBef>
                <a:spcPts val="250"/>
              </a:spcBef>
              <a:spcAft>
                <a:spcPts val="300"/>
              </a:spcAft>
            </a:pPr>
            <a:r>
              <a:rPr sz="1200" spc="-4" dirty="0" smtClean="0">
                <a:solidFill>
                  <a:srgbClr val="262C32"/>
                </a:solidFill>
                <a:latin typeface="Aptos"/>
                <a:cs typeface="Arial"/>
              </a:rPr>
              <a:t>su piel se vuelve azulado progresivamente</a:t>
            </a:r>
            <a:r>
              <a:rPr sz="1200" spc="-4" dirty="0" smtClean="0">
                <a:solidFill>
                  <a:srgbClr val="262C32"/>
                </a:solidFill>
                <a:latin typeface="Aptos"/>
                <a:cs typeface="Arial"/>
              </a:rPr>
              <a:t>.  </a:t>
            </a:r>
            <a:r>
              <a:rPr sz="1200" spc="-4" dirty="0" smtClean="0">
                <a:solidFill>
                  <a:srgbClr val="262C32"/>
                </a:solidFill>
                <a:latin typeface="Aptos"/>
                <a:cs typeface="Arial"/>
              </a:rPr>
              <a:t>Nos encontramos ante una </a:t>
            </a:r>
            <a:endParaRPr sz="1000">
              <a:latin typeface="Arial"/>
              <a:cs typeface="Arial"/>
            </a:endParaRPr>
          </a:p>
          <a:p>
            <a:pPr marL="101091">
              <a:lnSpc>
                <a:spcPts val="1149"/>
              </a:lnSpc>
              <a:spcBef>
                <a:spcPts val="250"/>
              </a:spcBef>
              <a:spcAft>
                <a:spcPts val="300"/>
              </a:spcAft>
            </a:pPr>
            <a:r>
              <a:rPr sz="1200" spc="-3" dirty="0" smtClean="0">
                <a:solidFill>
                  <a:srgbClr val="262C32"/>
                </a:solidFill>
                <a:latin typeface="Aptos"/>
                <a:cs typeface="Arial"/>
              </a:rPr>
              <a:t>obstrucción total de la vía aérea y</a:t>
            </a:r>
            <a:r>
              <a:rPr sz="1200" spc="-3" dirty="0" smtClean="0">
                <a:solidFill>
                  <a:srgbClr val="262C32"/>
                </a:solidFill>
                <a:latin typeface="Aptos"/>
                <a:cs typeface="Arial"/>
              </a:rPr>
              <a:t>, </a:t>
            </a:r>
            <a:r>
              <a:rPr sz="1200" spc="-3" dirty="0" smtClean="0">
                <a:solidFill>
                  <a:srgbClr val="262C32"/>
                </a:solidFill>
                <a:latin typeface="Aptos"/>
                <a:cs typeface="Arial"/>
              </a:rPr>
              <a:t>antes de intentar ventilar a la víctima</a:t>
            </a:r>
            <a:r>
              <a:rPr sz="1200" spc="-3" dirty="0" smtClean="0">
                <a:solidFill>
                  <a:srgbClr val="262C32"/>
                </a:solidFill>
                <a:latin typeface="Aptos"/>
                <a:cs typeface="Arial"/>
              </a:rPr>
              <a:t>, </a:t>
            </a:r>
            <a:endParaRPr sz="1000">
              <a:latin typeface="Arial"/>
              <a:cs typeface="Arial"/>
            </a:endParaRPr>
          </a:p>
          <a:p>
            <a:pPr marL="101091">
              <a:lnSpc>
                <a:spcPts val="1179"/>
              </a:lnSpc>
              <a:spcBef>
                <a:spcPts val="250"/>
              </a:spcBef>
              <a:spcAft>
                <a:spcPts val="300"/>
              </a:spcAft>
            </a:pPr>
            <a:r>
              <a:rPr sz="1200" spc="0" dirty="0" smtClean="0">
                <a:solidFill>
                  <a:srgbClr val="262C32"/>
                </a:solidFill>
                <a:latin typeface="Aptos"/>
                <a:cs typeface="Arial"/>
              </a:rPr>
              <a:t>deberemos desobstruir la vía aérea mediante </a:t>
            </a:r>
            <a:r>
              <a:rPr sz="1200" b="1" spc="0" dirty="0" smtClean="0">
                <a:solidFill>
                  <a:srgbClr val="262C32"/>
                </a:solidFill>
                <a:latin typeface="Aptos"/>
                <a:cs typeface="Arial"/>
              </a:rPr>
              <a:t>golpes interescapulares </a:t>
            </a:r>
            <a:r>
              <a:rPr sz="1200" b="1" spc="0" dirty="0" smtClean="0">
                <a:solidFill>
                  <a:srgbClr val="262C32"/>
                </a:solidFill>
                <a:latin typeface="Aptos"/>
                <a:cs typeface="Times New Roman"/>
              </a:rPr>
              <a:t>y </a:t>
            </a:r>
            <a:endParaRPr sz="1000">
              <a:latin typeface="Arial"/>
              <a:cs typeface="Arial"/>
            </a:endParaRPr>
          </a:p>
          <a:p>
            <a:pPr marL="101091">
              <a:lnSpc>
                <a:spcPts val="1178"/>
              </a:lnSpc>
              <a:spcBef>
                <a:spcPts val="257"/>
              </a:spcBef>
              <a:spcAft>
                <a:spcPts val="300"/>
              </a:spcAft>
            </a:pPr>
            <a:r>
              <a:rPr sz="1200" b="1" spc="-1" dirty="0" smtClean="0">
                <a:solidFill>
                  <a:srgbClr val="262C32"/>
                </a:solidFill>
                <a:latin typeface="Aptos"/>
                <a:cs typeface="Arial"/>
              </a:rPr>
              <a:t>compresiones abdominales </a:t>
            </a:r>
            <a:r>
              <a:rPr sz="1200" spc="-1" dirty="0" smtClean="0">
                <a:solidFill>
                  <a:srgbClr val="262C32"/>
                </a:solidFill>
                <a:latin typeface="Aptos"/>
                <a:cs typeface="Arial"/>
              </a:rPr>
              <a:t>o maniobra de Heimlich</a:t>
            </a:r>
            <a:r>
              <a:rPr sz="1200" spc="-1" dirty="0" smtClean="0">
                <a:solidFill>
                  <a:srgbClr val="262C32"/>
                </a:solidFill>
                <a:latin typeface="Aptos"/>
                <a:cs typeface="Arial"/>
              </a:rPr>
              <a:t>, </a:t>
            </a:r>
            <a:r>
              <a:rPr sz="1200" spc="-1" dirty="0" smtClean="0">
                <a:solidFill>
                  <a:srgbClr val="262C32"/>
                </a:solidFill>
                <a:latin typeface="Aptos"/>
                <a:cs typeface="Arial"/>
              </a:rPr>
              <a:t>y solicitar ayuda lo</a:t>
            </a:r>
            <a:endParaRPr sz="1000">
              <a:latin typeface="Arial"/>
              <a:cs typeface="Arial"/>
            </a:endParaRPr>
          </a:p>
          <a:p>
            <a:pPr marL="101091" marR="9289">
              <a:lnSpc>
                <a:spcPts val="1150"/>
              </a:lnSpc>
              <a:spcBef>
                <a:spcPts val="314"/>
              </a:spcBef>
              <a:spcAft>
                <a:spcPts val="300"/>
              </a:spcAft>
            </a:pPr>
            <a:r>
              <a:rPr sz="1200" spc="-8" dirty="0" smtClean="0">
                <a:solidFill>
                  <a:srgbClr val="262C32"/>
                </a:solidFill>
                <a:latin typeface="Aptos"/>
                <a:cs typeface="Arial"/>
              </a:rPr>
              <a:t>antes posible.</a:t>
            </a:r>
            <a:endParaRPr sz="1000">
              <a:latin typeface="Arial"/>
              <a:cs typeface="Arial"/>
            </a:endParaRPr>
          </a:p>
        </p:txBody>
      </p:sp>
      <p:sp>
        <p:nvSpPr>
          <p:cNvPr id="3" name="object 3"/>
          <p:cNvSpPr txBox="1"/>
          <p:nvPr/>
        </p:nvSpPr>
        <p:spPr>
          <a:xfrm>
            <a:off x="8264249" y="7485023"/>
            <a:ext cx="1292460" cy="101600"/>
          </a:xfrm>
          <a:prstGeom prst="rect">
            <a:avLst/>
          </a:prstGeom>
        </p:spPr>
        <p:txBody>
          <a:bodyPr wrap="square" lIns="0" tIns="2540" rIns="0" bIns="0" rtlCol="0">
            <a:noAutofit/>
          </a:bodyPr>
          <a:lstStyle/>
          <a:p>
            <a:pPr marL="12700">
              <a:lnSpc>
                <a:spcPct val="95825"/>
              </a:lnSpc>
              <a:spcAft>
                <a:spcPts val="300"/>
              </a:spcAft>
            </a:pPr>
            <a:r>
              <a:rPr sz="1200" b="1" spc="780" dirty="0" smtClean="0">
                <a:solidFill>
                  <a:srgbClr val="262C32"/>
                </a:solidFill>
                <a:latin typeface="Aptos"/>
                <a:cs typeface="Times New Roman"/>
              </a:rPr>
              <a:t>-</a:t>
            </a:r>
            <a:r>
              <a:rPr sz="1200" b="1" spc="780" dirty="0" smtClean="0">
                <a:solidFill>
                  <a:srgbClr val="262C32"/>
                </a:solidFill>
                <a:latin typeface="Aptos"/>
                <a:cs typeface="Times New Roman"/>
              </a:rPr>
              <a:t>--</a:t>
            </a:r>
            <a:r>
              <a:rPr sz="1200" b="1" spc="780" dirty="0" smtClean="0">
                <a:solidFill>
                  <a:srgbClr val="262C32"/>
                </a:solidFill>
                <a:latin typeface="Aptos"/>
                <a:cs typeface="Times New Roman"/>
              </a:rPr>
              <a:t>---</a:t>
            </a:r>
            <a:endParaRPr sz="600">
              <a:latin typeface="Times New Roman"/>
              <a:cs typeface="Times New Roman"/>
            </a:endParaRPr>
          </a:p>
        </p:txBody>
      </p:sp>
      <p:sp>
        <p:nvSpPr>
          <p:cNvPr id="2" name="object 2"/>
          <p:cNvSpPr txBox="1"/>
          <p:nvPr/>
        </p:nvSpPr>
        <p:spPr>
          <a:xfrm>
            <a:off x="5373115" y="7485023"/>
            <a:ext cx="1" cy="1"/>
          </a:xfrm>
          <a:prstGeom prst="rect">
            <a:avLst/>
          </a:prstGeom>
        </p:spPr>
        <p:txBody>
          <a:bodyPr wrap="square" lIns="0" tIns="2540" rIns="0" bIns="0" rtlCol="0">
            <a:noAutofit/>
          </a:bodyPr>
          <a:lstStyle/>
          <a:p>
            <a:pPr marL="12700">
              <a:lnSpc>
                <a:spcPct val="95825"/>
              </a:lnSpc>
            </a:pPr>
            <a:r>
              <a:rPr sz="600" b="1" spc="-75" dirty="0" smtClean="0">
                <a:solidFill>
                  <a:srgbClr val="342F31"/>
                </a:solidFill>
                <a:latin typeface="Times New Roman"/>
                <a:cs typeface="Times New Roman"/>
              </a:rPr>
              <a:t>45</a:t>
            </a:r>
            <a:endParaRPr sz="600">
              <a:latin typeface="Times New Roman"/>
              <a:cs typeface="Times New Roman"/>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083609" y="1353526"/>
            <a:ext cx="7277463" cy="1719072"/>
          </a:xfrm>
          <a:prstGeom prst="rect">
            <a:avLst/>
          </a:prstGeom>
        </p:spPr>
        <p:txBody>
          <a:bodyPr wrap="square" lIns="0" tIns="7111" rIns="0" bIns="0" rtlCol="0">
            <a:noAutofit/>
          </a:bodyPr>
          <a:lstStyle/>
          <a:p>
            <a:pPr marL="12700" marR="21905">
              <a:lnSpc>
                <a:spcPts val="1120"/>
              </a:lnSpc>
              <a:spcAft>
                <a:spcPts val="300"/>
              </a:spcAft>
            </a:pPr>
            <a:r>
              <a:rPr sz="1200" b="1" spc="-4" dirty="0" smtClean="0">
                <a:solidFill>
                  <a:srgbClr val="262C32"/>
                </a:solidFill>
                <a:latin typeface="Aptos"/>
                <a:cs typeface="Arial"/>
              </a:rPr>
              <a:t>Golpes interescapulares.</a:t>
            </a:r>
            <a:endParaRPr sz="1000">
              <a:latin typeface="Arial"/>
              <a:cs typeface="Arial"/>
            </a:endParaRPr>
          </a:p>
          <a:p>
            <a:pPr marL="12700" marR="21905">
              <a:lnSpc>
                <a:spcPct val="95825"/>
              </a:lnSpc>
              <a:spcBef>
                <a:spcPts val="47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Situarse por detrás de la víctima a un lado de la espalda</a:t>
            </a:r>
            <a:r>
              <a:rPr sz="1200" spc="-2" dirty="0" smtClean="0">
                <a:solidFill>
                  <a:srgbClr val="262C32"/>
                </a:solidFill>
                <a:latin typeface="Aptos"/>
                <a:cs typeface="Arial"/>
              </a:rPr>
              <a:t>.</a:t>
            </a:r>
            <a:endParaRPr sz="1000">
              <a:latin typeface="Arial"/>
              <a:cs typeface="Arial"/>
            </a:endParaRPr>
          </a:p>
          <a:p>
            <a:pPr marL="12700">
              <a:lnSpc>
                <a:spcPct val="95825"/>
              </a:lnSpc>
              <a:spcBef>
                <a:spcPts val="554"/>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Pasar un brazo por debajo de su axila sosteniéndole el tórax con la mano </a:t>
            </a:r>
            <a:r>
              <a:rPr sz="1200" spc="0" dirty="0" smtClean="0">
                <a:solidFill>
                  <a:srgbClr val="262C32"/>
                </a:solidFill>
                <a:latin typeface="Aptos"/>
                <a:cs typeface="Arial"/>
              </a:rPr>
              <a:t>y</a:t>
            </a:r>
            <a:endParaRPr sz="900">
              <a:latin typeface="Arial"/>
              <a:cs typeface="Arial"/>
            </a:endParaRPr>
          </a:p>
          <a:p>
            <a:pPr marL="107187" marR="21905">
              <a:lnSpc>
                <a:spcPct val="95825"/>
              </a:lnSpc>
              <a:spcBef>
                <a:spcPts val="240"/>
              </a:spcBef>
              <a:spcAft>
                <a:spcPts val="300"/>
              </a:spcAft>
            </a:pPr>
            <a:r>
              <a:rPr sz="1200" spc="-4" dirty="0" smtClean="0">
                <a:solidFill>
                  <a:srgbClr val="262C32"/>
                </a:solidFill>
                <a:latin typeface="Aptos"/>
                <a:cs typeface="Arial"/>
              </a:rPr>
              <a:t>manteniendo inclinada a la víctima</a:t>
            </a:r>
            <a:r>
              <a:rPr sz="1200" spc="-4" dirty="0" smtClean="0">
                <a:solidFill>
                  <a:srgbClr val="262C32"/>
                </a:solidFill>
                <a:latin typeface="Aptos"/>
                <a:cs typeface="Arial"/>
              </a:rPr>
              <a:t>.</a:t>
            </a:r>
            <a:endParaRPr sz="1000">
              <a:latin typeface="Arial"/>
              <a:cs typeface="Arial"/>
            </a:endParaRPr>
          </a:p>
          <a:p>
            <a:pPr marL="101091" marR="356298" indent="-88391">
              <a:lnSpc>
                <a:spcPts val="1149"/>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Con la otra mano, dar hasta 5 palmadas enérgicas o golpes entre los </a:t>
            </a:r>
            <a:endParaRPr sz="1000">
              <a:latin typeface="Arial"/>
              <a:cs typeface="Arial"/>
            </a:endParaRPr>
          </a:p>
          <a:p>
            <a:pPr marL="101091" marR="356298">
              <a:lnSpc>
                <a:spcPts val="1149"/>
              </a:lnSpc>
              <a:spcBef>
                <a:spcPts val="242"/>
              </a:spcBef>
              <a:spcAft>
                <a:spcPts val="300"/>
              </a:spcAft>
            </a:pPr>
            <a:r>
              <a:rPr sz="1200" spc="-10" dirty="0" smtClean="0">
                <a:solidFill>
                  <a:srgbClr val="262C32"/>
                </a:solidFill>
                <a:latin typeface="Aptos"/>
                <a:cs typeface="Arial"/>
              </a:rPr>
              <a:t>omóplatos.</a:t>
            </a:r>
            <a:endParaRPr sz="1000">
              <a:latin typeface="Arial"/>
              <a:cs typeface="Arial"/>
            </a:endParaRPr>
          </a:p>
          <a:p>
            <a:pPr marL="107187" marR="72834" indent="-94487">
              <a:lnSpc>
                <a:spcPts val="1149"/>
              </a:lnSpc>
              <a:spcBef>
                <a:spcPts val="537"/>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Comprobar la efectividad a cada golpe interescapular. Si tras cinco golpes </a:t>
            </a:r>
            <a:endParaRPr sz="1000">
              <a:latin typeface="Arial"/>
              <a:cs typeface="Arial"/>
            </a:endParaRPr>
          </a:p>
          <a:p>
            <a:pPr marL="107187" marR="72834">
              <a:lnSpc>
                <a:spcPts val="1149"/>
              </a:lnSpc>
              <a:spcBef>
                <a:spcPts val="265"/>
              </a:spcBef>
              <a:spcAft>
                <a:spcPts val="300"/>
              </a:spcAft>
            </a:pPr>
            <a:r>
              <a:rPr sz="1200" spc="-1" dirty="0" smtClean="0">
                <a:solidFill>
                  <a:srgbClr val="262C32"/>
                </a:solidFill>
                <a:latin typeface="Aptos"/>
                <a:cs typeface="Arial"/>
              </a:rPr>
              <a:t>no hemos conseguido resolver el problema iniciaremos las compresiones</a:t>
            </a:r>
            <a:endParaRPr sz="1000">
              <a:latin typeface="Arial"/>
              <a:cs typeface="Arial"/>
            </a:endParaRPr>
          </a:p>
          <a:p>
            <a:pPr marL="101091" marR="21905">
              <a:lnSpc>
                <a:spcPts val="1135"/>
              </a:lnSpc>
              <a:spcBef>
                <a:spcPts val="322"/>
              </a:spcBef>
              <a:spcAft>
                <a:spcPts val="300"/>
              </a:spcAft>
            </a:pPr>
            <a:r>
              <a:rPr sz="1200" spc="-4" dirty="0" smtClean="0">
                <a:solidFill>
                  <a:srgbClr val="262C32"/>
                </a:solidFill>
                <a:latin typeface="Aptos"/>
                <a:cs typeface="Arial"/>
              </a:rPr>
              <a:t>abdominales o de Heimlich.</a:t>
            </a:r>
            <a:endParaRPr sz="1000">
              <a:latin typeface="Arial"/>
              <a:cs typeface="Arial"/>
            </a:endParaRPr>
          </a:p>
        </p:txBody>
      </p:sp>
      <p:sp>
        <p:nvSpPr>
          <p:cNvPr id="3" name="object 3"/>
          <p:cNvSpPr txBox="1"/>
          <p:nvPr/>
        </p:nvSpPr>
        <p:spPr>
          <a:xfrm>
            <a:off x="2078509" y="3410926"/>
            <a:ext cx="7497417" cy="1325880"/>
          </a:xfrm>
          <a:prstGeom prst="rect">
            <a:avLst/>
          </a:prstGeom>
        </p:spPr>
        <p:txBody>
          <a:bodyPr wrap="square" lIns="0" tIns="7111" rIns="0" bIns="0" rtlCol="0">
            <a:noAutofit/>
          </a:bodyPr>
          <a:lstStyle/>
          <a:p>
            <a:pPr marL="15747" marR="2761778" algn="just">
              <a:lnSpc>
                <a:spcPts val="1120"/>
              </a:lnSpc>
              <a:spcAft>
                <a:spcPts val="300"/>
              </a:spcAft>
            </a:pPr>
            <a:r>
              <a:rPr sz="1200" b="1" spc="-2" dirty="0" smtClean="0">
                <a:solidFill>
                  <a:srgbClr val="262C32"/>
                </a:solidFill>
                <a:latin typeface="Aptos"/>
                <a:cs typeface="Arial"/>
              </a:rPr>
              <a:t>Compresiones abdominales</a:t>
            </a:r>
            <a:endParaRPr sz="1000">
              <a:latin typeface="Arial"/>
              <a:cs typeface="Arial"/>
            </a:endParaRPr>
          </a:p>
          <a:p>
            <a:pPr marL="12700" marR="3530" indent="9143" algn="just">
              <a:lnSpc>
                <a:spcPts val="1149"/>
              </a:lnSpc>
              <a:spcBef>
                <a:spcPts val="474"/>
              </a:spcBef>
              <a:spcAft>
                <a:spcPts val="300"/>
              </a:spcAft>
            </a:pPr>
            <a:r>
              <a:rPr sz="1200" spc="-25" dirty="0" smtClean="0">
                <a:solidFill>
                  <a:srgbClr val="262C32"/>
                </a:solidFill>
                <a:latin typeface="Aptos"/>
                <a:cs typeface="Arial"/>
              </a:rPr>
              <a:t>E</a:t>
            </a:r>
            <a:r>
              <a:rPr sz="1200" spc="0" dirty="0" smtClean="0">
                <a:solidFill>
                  <a:srgbClr val="262C32"/>
                </a:solidFill>
                <a:latin typeface="Aptos"/>
                <a:cs typeface="Arial"/>
              </a:rPr>
              <a:t>s</a:t>
            </a:r>
            <a:r>
              <a:rPr sz="1200" spc="43" dirty="0" smtClean="0">
                <a:solidFill>
                  <a:srgbClr val="262C32"/>
                </a:solidFill>
                <a:latin typeface="Aptos"/>
                <a:cs typeface="Arial"/>
              </a:rPr>
              <a:t> </a:t>
            </a:r>
            <a:r>
              <a:rPr sz="1200" spc="-14" dirty="0" smtClean="0">
                <a:solidFill>
                  <a:srgbClr val="262C32"/>
                </a:solidFill>
                <a:latin typeface="Aptos"/>
                <a:cs typeface="Arial"/>
              </a:rPr>
              <a:t>u</a:t>
            </a:r>
            <a:r>
              <a:rPr sz="1200" spc="-19" dirty="0" smtClean="0">
                <a:solidFill>
                  <a:srgbClr val="262C32"/>
                </a:solidFill>
                <a:latin typeface="Aptos"/>
                <a:cs typeface="Arial"/>
              </a:rPr>
              <a:t>n</a:t>
            </a:r>
            <a:r>
              <a:rPr sz="1200" spc="0" dirty="0" smtClean="0">
                <a:solidFill>
                  <a:srgbClr val="262C32"/>
                </a:solidFill>
                <a:latin typeface="Aptos"/>
                <a:cs typeface="Arial"/>
              </a:rPr>
              <a:t>a</a:t>
            </a:r>
            <a:r>
              <a:rPr sz="1200" spc="12" dirty="0" smtClean="0">
                <a:solidFill>
                  <a:srgbClr val="262C32"/>
                </a:solidFill>
                <a:latin typeface="Aptos"/>
                <a:cs typeface="Arial"/>
              </a:rPr>
              <a:t> </a:t>
            </a:r>
            <a:r>
              <a:rPr sz="1200" spc="-9" dirty="0" smtClean="0">
                <a:solidFill>
                  <a:srgbClr val="262C32"/>
                </a:solidFill>
                <a:latin typeface="Aptos"/>
                <a:cs typeface="Arial"/>
              </a:rPr>
              <a:t>t</a:t>
            </a:r>
            <a:r>
              <a:rPr sz="1200" spc="-14" dirty="0" smtClean="0">
                <a:solidFill>
                  <a:srgbClr val="262C32"/>
                </a:solidFill>
                <a:latin typeface="Aptos"/>
                <a:cs typeface="Arial"/>
              </a:rPr>
              <a:t>é</a:t>
            </a:r>
            <a:r>
              <a:rPr sz="1200" spc="-19" dirty="0" smtClean="0">
                <a:solidFill>
                  <a:srgbClr val="262C32"/>
                </a:solidFill>
                <a:latin typeface="Aptos"/>
                <a:cs typeface="Arial"/>
              </a:rPr>
              <a:t>c</a:t>
            </a:r>
            <a:r>
              <a:rPr sz="1200" spc="-14" dirty="0" smtClean="0">
                <a:solidFill>
                  <a:srgbClr val="262C32"/>
                </a:solidFill>
                <a:latin typeface="Aptos"/>
                <a:cs typeface="Arial"/>
              </a:rPr>
              <a:t>n</a:t>
            </a:r>
            <a:r>
              <a:rPr sz="1200" spc="-9" dirty="0" smtClean="0">
                <a:solidFill>
                  <a:srgbClr val="262C32"/>
                </a:solidFill>
                <a:latin typeface="Aptos"/>
                <a:cs typeface="Arial"/>
              </a:rPr>
              <a:t>i</a:t>
            </a:r>
            <a:r>
              <a:rPr sz="1200" spc="-19" dirty="0" smtClean="0">
                <a:solidFill>
                  <a:srgbClr val="262C32"/>
                </a:solidFill>
                <a:latin typeface="Aptos"/>
                <a:cs typeface="Arial"/>
              </a:rPr>
              <a:t>c</a:t>
            </a:r>
            <a:r>
              <a:rPr sz="1200" spc="0" dirty="0" smtClean="0">
                <a:solidFill>
                  <a:srgbClr val="262C32"/>
                </a:solidFill>
                <a:latin typeface="Aptos"/>
                <a:cs typeface="Arial"/>
              </a:rPr>
              <a:t>a</a:t>
            </a:r>
            <a:r>
              <a:rPr sz="1200" spc="155" dirty="0" smtClean="0">
                <a:solidFill>
                  <a:srgbClr val="262C32"/>
                </a:solidFill>
                <a:latin typeface="Aptos"/>
                <a:cs typeface="Arial"/>
              </a:rPr>
              <a:t> </a:t>
            </a:r>
            <a:r>
              <a:rPr sz="1200" spc="-14" dirty="0" smtClean="0">
                <a:solidFill>
                  <a:srgbClr val="262C32"/>
                </a:solidFill>
                <a:latin typeface="Aptos"/>
                <a:cs typeface="Arial"/>
              </a:rPr>
              <a:t>qu</a:t>
            </a:r>
            <a:r>
              <a:rPr sz="1200" spc="0" dirty="0" smtClean="0">
                <a:solidFill>
                  <a:srgbClr val="262C32"/>
                </a:solidFill>
                <a:latin typeface="Aptos"/>
                <a:cs typeface="Arial"/>
              </a:rPr>
              <a:t>e</a:t>
            </a:r>
            <a:r>
              <a:rPr sz="1200" spc="81" dirty="0" smtClean="0">
                <a:solidFill>
                  <a:srgbClr val="262C32"/>
                </a:solidFill>
                <a:latin typeface="Aptos"/>
                <a:cs typeface="Arial"/>
              </a:rPr>
              <a:t> </a:t>
            </a:r>
            <a:r>
              <a:rPr sz="1200" spc="-19" dirty="0" smtClean="0">
                <a:solidFill>
                  <a:srgbClr val="262C32"/>
                </a:solidFill>
                <a:latin typeface="Aptos"/>
                <a:cs typeface="Arial"/>
              </a:rPr>
              <a:t>s</a:t>
            </a:r>
            <a:r>
              <a:rPr sz="1200" spc="0" dirty="0" smtClean="0">
                <a:solidFill>
                  <a:srgbClr val="262C32"/>
                </a:solidFill>
                <a:latin typeface="Aptos"/>
                <a:cs typeface="Arial"/>
              </a:rPr>
              <a:t>e</a:t>
            </a:r>
            <a:r>
              <a:rPr sz="1200" spc="76" dirty="0" smtClean="0">
                <a:solidFill>
                  <a:srgbClr val="262C32"/>
                </a:solidFill>
                <a:latin typeface="Aptos"/>
                <a:cs typeface="Arial"/>
              </a:rPr>
              <a:t> </a:t>
            </a:r>
            <a:r>
              <a:rPr sz="1200" spc="-9" dirty="0" smtClean="0">
                <a:solidFill>
                  <a:srgbClr val="262C32"/>
                </a:solidFill>
                <a:latin typeface="Aptos"/>
                <a:cs typeface="Arial"/>
              </a:rPr>
              <a:t>r</a:t>
            </a:r>
            <a:r>
              <a:rPr sz="1200" spc="-14" dirty="0" smtClean="0">
                <a:solidFill>
                  <a:srgbClr val="262C32"/>
                </a:solidFill>
                <a:latin typeface="Aptos"/>
                <a:cs typeface="Arial"/>
              </a:rPr>
              <a:t>e</a:t>
            </a:r>
            <a:r>
              <a:rPr sz="1200" spc="-19" dirty="0" smtClean="0">
                <a:solidFill>
                  <a:srgbClr val="262C32"/>
                </a:solidFill>
                <a:latin typeface="Aptos"/>
                <a:cs typeface="Arial"/>
              </a:rPr>
              <a:t>a</a:t>
            </a:r>
            <a:r>
              <a:rPr sz="1200" spc="-9" dirty="0" smtClean="0">
                <a:solidFill>
                  <a:srgbClr val="262C32"/>
                </a:solidFill>
                <a:latin typeface="Aptos"/>
                <a:cs typeface="Arial"/>
              </a:rPr>
              <a:t>li</a:t>
            </a:r>
            <a:r>
              <a:rPr sz="1200" spc="-19" dirty="0" smtClean="0">
                <a:solidFill>
                  <a:srgbClr val="262C32"/>
                </a:solidFill>
                <a:latin typeface="Aptos"/>
                <a:cs typeface="Arial"/>
              </a:rPr>
              <a:t>z</a:t>
            </a:r>
            <a:r>
              <a:rPr sz="1200" spc="0" dirty="0" smtClean="0">
                <a:solidFill>
                  <a:srgbClr val="262C32"/>
                </a:solidFill>
                <a:latin typeface="Aptos"/>
                <a:cs typeface="Arial"/>
              </a:rPr>
              <a:t>a</a:t>
            </a:r>
            <a:r>
              <a:rPr sz="1200" spc="103" dirty="0" smtClean="0">
                <a:solidFill>
                  <a:srgbClr val="262C32"/>
                </a:solidFill>
                <a:latin typeface="Aptos"/>
                <a:cs typeface="Arial"/>
              </a:rPr>
              <a:t> </a:t>
            </a:r>
            <a:r>
              <a:rPr sz="1200" spc="-19" dirty="0" smtClean="0">
                <a:solidFill>
                  <a:srgbClr val="262C32"/>
                </a:solidFill>
                <a:latin typeface="Aptos"/>
                <a:cs typeface="Arial"/>
              </a:rPr>
              <a:t>e</a:t>
            </a:r>
            <a:r>
              <a:rPr sz="1200" spc="0" dirty="0" smtClean="0">
                <a:solidFill>
                  <a:srgbClr val="262C32"/>
                </a:solidFill>
                <a:latin typeface="Aptos"/>
                <a:cs typeface="Arial"/>
              </a:rPr>
              <a:t>n</a:t>
            </a:r>
            <a:r>
              <a:rPr sz="1200" spc="68" dirty="0" smtClean="0">
                <a:solidFill>
                  <a:srgbClr val="262C32"/>
                </a:solidFill>
                <a:latin typeface="Aptos"/>
                <a:cs typeface="Arial"/>
              </a:rPr>
              <a:t> </a:t>
            </a:r>
            <a:r>
              <a:rPr sz="1200" spc="-19" dirty="0" smtClean="0">
                <a:solidFill>
                  <a:srgbClr val="262C32"/>
                </a:solidFill>
                <a:latin typeface="Aptos"/>
                <a:cs typeface="Arial"/>
              </a:rPr>
              <a:t>p</a:t>
            </a:r>
            <a:r>
              <a:rPr sz="1200" spc="-14" dirty="0" smtClean="0">
                <a:solidFill>
                  <a:srgbClr val="262C32"/>
                </a:solidFill>
                <a:latin typeface="Aptos"/>
                <a:cs typeface="Arial"/>
              </a:rPr>
              <a:t>re</a:t>
            </a:r>
            <a:r>
              <a:rPr sz="1200" spc="-19" dirty="0" smtClean="0">
                <a:solidFill>
                  <a:srgbClr val="262C32"/>
                </a:solidFill>
                <a:latin typeface="Aptos"/>
                <a:cs typeface="Arial"/>
              </a:rPr>
              <a:t>se</a:t>
            </a:r>
            <a:r>
              <a:rPr sz="1200" spc="-14" dirty="0" smtClean="0">
                <a:solidFill>
                  <a:srgbClr val="262C32"/>
                </a:solidFill>
                <a:latin typeface="Aptos"/>
                <a:cs typeface="Arial"/>
              </a:rPr>
              <a:t>n</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0" dirty="0" smtClean="0">
                <a:solidFill>
                  <a:srgbClr val="262C32"/>
                </a:solidFill>
                <a:latin typeface="Aptos"/>
                <a:cs typeface="Arial"/>
              </a:rPr>
              <a:t>a</a:t>
            </a:r>
            <a:r>
              <a:rPr sz="1200" spc="150"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70" dirty="0" smtClean="0">
                <a:solidFill>
                  <a:srgbClr val="262C32"/>
                </a:solidFill>
                <a:latin typeface="Aptos"/>
                <a:cs typeface="Arial"/>
              </a:rPr>
              <a:t> </a:t>
            </a:r>
            <a:r>
              <a:rPr sz="1200" spc="-19" dirty="0" smtClean="0">
                <a:solidFill>
                  <a:srgbClr val="262C32"/>
                </a:solidFill>
                <a:latin typeface="Aptos"/>
                <a:cs typeface="Arial"/>
              </a:rPr>
              <a:t>u</a:t>
            </a:r>
            <a:r>
              <a:rPr sz="1200" spc="-14" dirty="0" smtClean="0">
                <a:solidFill>
                  <a:srgbClr val="262C32"/>
                </a:solidFill>
                <a:latin typeface="Aptos"/>
                <a:cs typeface="Arial"/>
              </a:rPr>
              <a:t>n</a:t>
            </a:r>
            <a:r>
              <a:rPr sz="1200" spc="0" dirty="0" smtClean="0">
                <a:solidFill>
                  <a:srgbClr val="262C32"/>
                </a:solidFill>
                <a:latin typeface="Aptos"/>
                <a:cs typeface="Arial"/>
              </a:rPr>
              <a:t>a</a:t>
            </a:r>
            <a:r>
              <a:rPr sz="1200" spc="59" dirty="0" smtClean="0">
                <a:solidFill>
                  <a:srgbClr val="262C32"/>
                </a:solidFill>
                <a:latin typeface="Aptos"/>
                <a:cs typeface="Arial"/>
              </a:rPr>
              <a:t> </a:t>
            </a:r>
            <a:r>
              <a:rPr sz="1200" spc="-14" dirty="0" smtClean="0">
                <a:solidFill>
                  <a:srgbClr val="262C32"/>
                </a:solidFill>
                <a:latin typeface="Aptos"/>
                <a:cs typeface="Arial"/>
              </a:rPr>
              <a:t>ob</a:t>
            </a:r>
            <a:r>
              <a:rPr sz="1200" spc="-19" dirty="0" smtClean="0">
                <a:solidFill>
                  <a:srgbClr val="262C32"/>
                </a:solidFill>
                <a:latin typeface="Aptos"/>
                <a:cs typeface="Arial"/>
              </a:rPr>
              <a:t>s</a:t>
            </a:r>
            <a:r>
              <a:rPr sz="1200" spc="-9" dirty="0" smtClean="0">
                <a:solidFill>
                  <a:srgbClr val="262C32"/>
                </a:solidFill>
                <a:latin typeface="Aptos"/>
                <a:cs typeface="Arial"/>
              </a:rPr>
              <a:t>t</a:t>
            </a:r>
            <a:r>
              <a:rPr sz="1200" spc="-14" dirty="0" smtClean="0">
                <a:solidFill>
                  <a:srgbClr val="262C32"/>
                </a:solidFill>
                <a:latin typeface="Aptos"/>
                <a:cs typeface="Arial"/>
              </a:rPr>
              <a:t>r</a:t>
            </a:r>
            <a:r>
              <a:rPr sz="1200" spc="-19" dirty="0" smtClean="0">
                <a:solidFill>
                  <a:srgbClr val="262C32"/>
                </a:solidFill>
                <a:latin typeface="Aptos"/>
                <a:cs typeface="Arial"/>
              </a:rPr>
              <a:t>uc</a:t>
            </a:r>
            <a:r>
              <a:rPr sz="1200" spc="0" dirty="0" smtClean="0">
                <a:solidFill>
                  <a:srgbClr val="262C32"/>
                </a:solidFill>
                <a:latin typeface="Aptos"/>
                <a:cs typeface="Arial"/>
              </a:rPr>
              <a:t>c</a:t>
            </a:r>
            <a:r>
              <a:rPr sz="1200" spc="-25" dirty="0" smtClean="0">
                <a:solidFill>
                  <a:srgbClr val="262C32"/>
                </a:solidFill>
                <a:latin typeface="Aptos"/>
                <a:cs typeface="Arial"/>
              </a:rPr>
              <a:t>ió</a:t>
            </a:r>
            <a:r>
              <a:rPr sz="1200" spc="0" dirty="0" smtClean="0">
                <a:solidFill>
                  <a:srgbClr val="262C32"/>
                </a:solidFill>
                <a:latin typeface="Aptos"/>
                <a:cs typeface="Arial"/>
              </a:rPr>
              <a:t>n</a:t>
            </a:r>
            <a:r>
              <a:rPr sz="1200" spc="206" dirty="0" smtClean="0">
                <a:solidFill>
                  <a:srgbClr val="262C32"/>
                </a:solidFill>
                <a:latin typeface="Aptos"/>
                <a:cs typeface="Arial"/>
              </a:rPr>
              <a:t> </a:t>
            </a:r>
            <a:r>
              <a:rPr sz="1200" spc="-44" dirty="0" smtClean="0">
                <a:solidFill>
                  <a:srgbClr val="262C32"/>
                </a:solidFill>
                <a:latin typeface="Aptos"/>
                <a:cs typeface="Arial"/>
              </a:rPr>
              <a:t>c</a:t>
            </a:r>
            <a:r>
              <a:rPr sz="1200" spc="18" dirty="0" smtClean="0">
                <a:solidFill>
                  <a:srgbClr val="262C32"/>
                </a:solidFill>
                <a:latin typeface="Aptos"/>
                <a:cs typeface="Arial"/>
              </a:rPr>
              <a:t>o</a:t>
            </a:r>
            <a:r>
              <a:rPr sz="1200" spc="-18" dirty="0" smtClean="0">
                <a:solidFill>
                  <a:srgbClr val="262C32"/>
                </a:solidFill>
                <a:latin typeface="Aptos"/>
                <a:cs typeface="Arial"/>
              </a:rPr>
              <a:t>m</a:t>
            </a:r>
            <a:r>
              <a:rPr sz="1200" spc="18" dirty="0" smtClean="0">
                <a:solidFill>
                  <a:srgbClr val="262C32"/>
                </a:solidFill>
                <a:latin typeface="Aptos"/>
                <a:cs typeface="Arial"/>
              </a:rPr>
              <a:t>p</a:t>
            </a:r>
            <a:r>
              <a:rPr sz="1200" spc="-53" dirty="0" smtClean="0">
                <a:solidFill>
                  <a:srgbClr val="262C32"/>
                </a:solidFill>
                <a:latin typeface="Aptos"/>
                <a:cs typeface="Arial"/>
              </a:rPr>
              <a:t>l</a:t>
            </a:r>
            <a:r>
              <a:rPr sz="1200" spc="18" dirty="0" smtClean="0">
                <a:solidFill>
                  <a:srgbClr val="262C32"/>
                </a:solidFill>
                <a:latin typeface="Aptos"/>
                <a:cs typeface="Arial"/>
              </a:rPr>
              <a:t>e</a:t>
            </a:r>
            <a:r>
              <a:rPr sz="1200" spc="37" dirty="0" smtClean="0">
                <a:solidFill>
                  <a:srgbClr val="262C32"/>
                </a:solidFill>
                <a:latin typeface="Aptos"/>
                <a:cs typeface="Arial"/>
              </a:rPr>
              <a:t>t</a:t>
            </a:r>
            <a:r>
              <a:rPr sz="1200" spc="-61" dirty="0" smtClean="0">
                <a:solidFill>
                  <a:srgbClr val="262C32"/>
                </a:solidFill>
                <a:latin typeface="Aptos"/>
                <a:cs typeface="Arial"/>
              </a:rPr>
              <a:t>a</a:t>
            </a:r>
            <a:r>
              <a:rPr sz="1200" spc="114"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95" dirty="0" smtClean="0">
                <a:solidFill>
                  <a:srgbClr val="262C32"/>
                </a:solidFill>
                <a:latin typeface="Aptos"/>
                <a:cs typeface="Arial"/>
              </a:rPr>
              <a:t> </a:t>
            </a:r>
            <a:r>
              <a:rPr sz="1200" spc="-102" dirty="0" smtClean="0">
                <a:solidFill>
                  <a:srgbClr val="262C32"/>
                </a:solidFill>
                <a:latin typeface="Aptos"/>
                <a:cs typeface="Arial"/>
              </a:rPr>
              <a:t>l</a:t>
            </a:r>
            <a:r>
              <a:rPr sz="1200" spc="-11" dirty="0" smtClean="0">
                <a:solidFill>
                  <a:srgbClr val="262C32"/>
                </a:solidFill>
                <a:latin typeface="Aptos"/>
                <a:cs typeface="Arial"/>
              </a:rPr>
              <a:t>a</a:t>
            </a:r>
            <a:r>
              <a:rPr sz="1200" spc="-5" dirty="0" smtClean="0">
                <a:solidFill>
                  <a:srgbClr val="262C32"/>
                </a:solidFill>
                <a:latin typeface="Aptos"/>
                <a:cs typeface="Arial"/>
              </a:rPr>
              <a:t> </a:t>
            </a:r>
            <a:endParaRPr sz="1000">
              <a:latin typeface="Arial"/>
              <a:cs typeface="Arial"/>
            </a:endParaRPr>
          </a:p>
          <a:p>
            <a:pPr marL="12700" marR="3530" algn="just">
              <a:lnSpc>
                <a:spcPts val="1149"/>
              </a:lnSpc>
              <a:spcBef>
                <a:spcPts val="242"/>
              </a:spcBef>
              <a:spcAft>
                <a:spcPts val="300"/>
              </a:spcAft>
            </a:pPr>
            <a:r>
              <a:rPr sz="1200" spc="0" dirty="0" smtClean="0">
                <a:solidFill>
                  <a:srgbClr val="262C32"/>
                </a:solidFill>
                <a:latin typeface="Aptos"/>
                <a:cs typeface="Arial"/>
              </a:rPr>
              <a:t>vía aérea en una víctima adulta </a:t>
            </a:r>
            <a:r>
              <a:rPr sz="1200" spc="0" dirty="0" smtClean="0">
                <a:solidFill>
                  <a:srgbClr val="262C32"/>
                </a:solidFill>
                <a:latin typeface="Aptos"/>
                <a:cs typeface="Arial"/>
              </a:rPr>
              <a:t>y </a:t>
            </a:r>
            <a:r>
              <a:rPr sz="1200" spc="0" dirty="0" smtClean="0">
                <a:solidFill>
                  <a:srgbClr val="262C32"/>
                </a:solidFill>
                <a:latin typeface="Aptos"/>
                <a:cs typeface="Arial"/>
              </a:rPr>
              <a:t>consciente.</a:t>
            </a:r>
            <a:endParaRPr sz="1000">
              <a:latin typeface="Arial"/>
              <a:cs typeface="Arial"/>
            </a:endParaRPr>
          </a:p>
          <a:p>
            <a:pPr marL="18795" indent="3048" algn="just">
              <a:lnSpc>
                <a:spcPts val="1149"/>
              </a:lnSpc>
              <a:spcBef>
                <a:spcPts val="557"/>
              </a:spcBef>
              <a:spcAft>
                <a:spcPts val="300"/>
              </a:spcAft>
            </a:pPr>
            <a:r>
              <a:rPr sz="1200" spc="-91" dirty="0" smtClean="0">
                <a:solidFill>
                  <a:srgbClr val="262C32"/>
                </a:solidFill>
                <a:latin typeface="Aptos"/>
                <a:cs typeface="Arial"/>
              </a:rPr>
              <a:t>E</a:t>
            </a:r>
            <a:r>
              <a:rPr sz="1200" spc="-73" dirty="0" smtClean="0">
                <a:solidFill>
                  <a:srgbClr val="262C32"/>
                </a:solidFill>
                <a:latin typeface="Aptos"/>
                <a:cs typeface="Arial"/>
              </a:rPr>
              <a:t>l</a:t>
            </a:r>
            <a:r>
              <a:rPr sz="1200" spc="-19" dirty="0" smtClean="0">
                <a:solidFill>
                  <a:srgbClr val="262C32"/>
                </a:solidFill>
                <a:latin typeface="Aptos"/>
                <a:cs typeface="Arial"/>
              </a:rPr>
              <a:t> </a:t>
            </a:r>
            <a:r>
              <a:rPr sz="1200" spc="-26" dirty="0" smtClean="0">
                <a:solidFill>
                  <a:srgbClr val="262C32"/>
                </a:solidFill>
                <a:latin typeface="Aptos"/>
                <a:cs typeface="Arial"/>
              </a:rPr>
              <a:t>o</a:t>
            </a:r>
            <a:r>
              <a:rPr sz="1200" spc="-53" dirty="0" smtClean="0">
                <a:solidFill>
                  <a:srgbClr val="262C32"/>
                </a:solidFill>
                <a:latin typeface="Aptos"/>
                <a:cs typeface="Arial"/>
              </a:rPr>
              <a:t>b</a:t>
            </a:r>
            <a:r>
              <a:rPr sz="1200" spc="16" dirty="0" smtClean="0">
                <a:solidFill>
                  <a:srgbClr val="262C32"/>
                </a:solidFill>
                <a:latin typeface="Aptos"/>
                <a:cs typeface="Arial"/>
              </a:rPr>
              <a:t>j</a:t>
            </a:r>
            <a:r>
              <a:rPr sz="1200" spc="18" dirty="0" smtClean="0">
                <a:solidFill>
                  <a:srgbClr val="262C32"/>
                </a:solidFill>
                <a:latin typeface="Aptos"/>
                <a:cs typeface="Arial"/>
              </a:rPr>
              <a:t>e</a:t>
            </a:r>
            <a:r>
              <a:rPr sz="1200" spc="37" dirty="0" smtClean="0">
                <a:solidFill>
                  <a:srgbClr val="262C32"/>
                </a:solidFill>
                <a:latin typeface="Aptos"/>
                <a:cs typeface="Arial"/>
              </a:rPr>
              <a:t>t</a:t>
            </a:r>
            <a:r>
              <a:rPr sz="1200" spc="-53" dirty="0" smtClean="0">
                <a:solidFill>
                  <a:srgbClr val="262C32"/>
                </a:solidFill>
                <a:latin typeface="Aptos"/>
                <a:cs typeface="Arial"/>
              </a:rPr>
              <a:t>i</a:t>
            </a:r>
            <a:r>
              <a:rPr sz="1200" spc="30" dirty="0" smtClean="0">
                <a:solidFill>
                  <a:srgbClr val="262C32"/>
                </a:solidFill>
                <a:latin typeface="Aptos"/>
                <a:cs typeface="Arial"/>
              </a:rPr>
              <a:t>v</a:t>
            </a:r>
            <a:r>
              <a:rPr sz="1200" spc="-11" dirty="0" smtClean="0">
                <a:solidFill>
                  <a:srgbClr val="262C32"/>
                </a:solidFill>
                <a:latin typeface="Aptos"/>
                <a:cs typeface="Arial"/>
              </a:rPr>
              <a:t>o</a:t>
            </a:r>
            <a:r>
              <a:rPr sz="1200" spc="-79" dirty="0" smtClean="0">
                <a:solidFill>
                  <a:srgbClr val="262C32"/>
                </a:solidFill>
                <a:latin typeface="Aptos"/>
                <a:cs typeface="Arial"/>
              </a:rPr>
              <a:t> </a:t>
            </a:r>
            <a:r>
              <a:rPr sz="1200" spc="-14" dirty="0" smtClean="0">
                <a:solidFill>
                  <a:srgbClr val="262C32"/>
                </a:solidFill>
                <a:latin typeface="Aptos"/>
                <a:cs typeface="Arial"/>
              </a:rPr>
              <a:t>e</a:t>
            </a:r>
            <a:r>
              <a:rPr sz="1200" spc="0" dirty="0" smtClean="0">
                <a:solidFill>
                  <a:srgbClr val="262C32"/>
                </a:solidFill>
                <a:latin typeface="Aptos"/>
                <a:cs typeface="Arial"/>
              </a:rPr>
              <a:t>s</a:t>
            </a:r>
            <a:r>
              <a:rPr sz="1200" spc="-91" dirty="0" smtClean="0">
                <a:solidFill>
                  <a:srgbClr val="262C32"/>
                </a:solidFill>
                <a:latin typeface="Aptos"/>
                <a:cs typeface="Arial"/>
              </a:rPr>
              <a:t> </a:t>
            </a:r>
            <a:r>
              <a:rPr sz="1200" spc="-19" dirty="0" smtClean="0">
                <a:solidFill>
                  <a:srgbClr val="262C32"/>
                </a:solidFill>
                <a:latin typeface="Aptos"/>
                <a:cs typeface="Arial"/>
              </a:rPr>
              <a:t>consegu</a:t>
            </a:r>
            <a:r>
              <a:rPr sz="1200" spc="-9" dirty="0" smtClean="0">
                <a:solidFill>
                  <a:srgbClr val="262C32"/>
                </a:solidFill>
                <a:latin typeface="Aptos"/>
                <a:cs typeface="Arial"/>
              </a:rPr>
              <a:t>i</a:t>
            </a:r>
            <a:r>
              <a:rPr sz="1200" spc="0" dirty="0" smtClean="0">
                <a:solidFill>
                  <a:srgbClr val="262C32"/>
                </a:solidFill>
                <a:latin typeface="Aptos"/>
                <a:cs typeface="Arial"/>
              </a:rPr>
              <a:t>r</a:t>
            </a:r>
            <a:r>
              <a:rPr sz="1200" spc="2" dirty="0" smtClean="0">
                <a:solidFill>
                  <a:srgbClr val="262C32"/>
                </a:solidFill>
                <a:latin typeface="Aptos"/>
                <a:cs typeface="Arial"/>
              </a:rPr>
              <a:t> </a:t>
            </a:r>
            <a:r>
              <a:rPr sz="1200" spc="-14" dirty="0" smtClean="0">
                <a:solidFill>
                  <a:srgbClr val="262C32"/>
                </a:solidFill>
                <a:latin typeface="Aptos"/>
                <a:cs typeface="Arial"/>
              </a:rPr>
              <a:t>q</a:t>
            </a:r>
            <a:r>
              <a:rPr sz="1200" spc="-19" dirty="0" smtClean="0">
                <a:solidFill>
                  <a:srgbClr val="262C32"/>
                </a:solidFill>
                <a:latin typeface="Aptos"/>
                <a:cs typeface="Arial"/>
              </a:rPr>
              <a:t>u</a:t>
            </a:r>
            <a:r>
              <a:rPr sz="1200" spc="0" dirty="0" smtClean="0">
                <a:solidFill>
                  <a:srgbClr val="262C32"/>
                </a:solidFill>
                <a:latin typeface="Aptos"/>
                <a:cs typeface="Arial"/>
              </a:rPr>
              <a:t>e</a:t>
            </a:r>
            <a:r>
              <a:rPr sz="1200" spc="-60" dirty="0" smtClean="0">
                <a:solidFill>
                  <a:srgbClr val="262C32"/>
                </a:solidFill>
                <a:latin typeface="Aptos"/>
                <a:cs typeface="Arial"/>
              </a:rPr>
              <a:t> </a:t>
            </a:r>
            <a:r>
              <a:rPr sz="1200" spc="-53" dirty="0" smtClean="0">
                <a:solidFill>
                  <a:srgbClr val="262C32"/>
                </a:solidFill>
                <a:latin typeface="Aptos"/>
                <a:cs typeface="Arial"/>
              </a:rPr>
              <a:t>e</a:t>
            </a:r>
            <a:r>
              <a:rPr sz="1200" spc="-73" dirty="0" smtClean="0">
                <a:solidFill>
                  <a:srgbClr val="262C32"/>
                </a:solidFill>
                <a:latin typeface="Aptos"/>
                <a:cs typeface="Arial"/>
              </a:rPr>
              <a:t>l</a:t>
            </a:r>
            <a:r>
              <a:rPr sz="1200" spc="-19" dirty="0" smtClean="0">
                <a:solidFill>
                  <a:srgbClr val="262C32"/>
                </a:solidFill>
                <a:latin typeface="Aptos"/>
                <a:cs typeface="Arial"/>
              </a:rPr>
              <a:t> </a:t>
            </a:r>
            <a:r>
              <a:rPr sz="1200" spc="-14" dirty="0" smtClean="0">
                <a:solidFill>
                  <a:srgbClr val="262C32"/>
                </a:solidFill>
                <a:latin typeface="Aptos"/>
                <a:cs typeface="Arial"/>
              </a:rPr>
              <a:t>d</a:t>
            </a:r>
            <a:r>
              <a:rPr sz="1200" spc="-9" dirty="0" smtClean="0">
                <a:solidFill>
                  <a:srgbClr val="262C32"/>
                </a:solidFill>
                <a:latin typeface="Aptos"/>
                <a:cs typeface="Arial"/>
              </a:rPr>
              <a:t>i</a:t>
            </a:r>
            <a:r>
              <a:rPr sz="1200" spc="-19" dirty="0" smtClean="0">
                <a:solidFill>
                  <a:srgbClr val="262C32"/>
                </a:solidFill>
                <a:latin typeface="Aptos"/>
                <a:cs typeface="Arial"/>
              </a:rPr>
              <a:t>a</a:t>
            </a:r>
            <a:r>
              <a:rPr sz="1200" spc="0" dirty="0" smtClean="0">
                <a:solidFill>
                  <a:srgbClr val="262C32"/>
                </a:solidFill>
                <a:latin typeface="Aptos"/>
                <a:cs typeface="Arial"/>
              </a:rPr>
              <a:t>f</a:t>
            </a:r>
            <a:r>
              <a:rPr sz="1200" spc="-25" dirty="0" smtClean="0">
                <a:solidFill>
                  <a:srgbClr val="262C32"/>
                </a:solidFill>
                <a:latin typeface="Aptos"/>
                <a:cs typeface="Arial"/>
              </a:rPr>
              <a:t>r</a:t>
            </a:r>
            <a:r>
              <a:rPr sz="1200" spc="-14" dirty="0" smtClean="0">
                <a:solidFill>
                  <a:srgbClr val="262C32"/>
                </a:solidFill>
                <a:latin typeface="Aptos"/>
                <a:cs typeface="Arial"/>
              </a:rPr>
              <a:t>a</a:t>
            </a:r>
            <a:r>
              <a:rPr sz="1200" spc="-19" dirty="0" smtClean="0">
                <a:solidFill>
                  <a:srgbClr val="262C32"/>
                </a:solidFill>
                <a:latin typeface="Aptos"/>
                <a:cs typeface="Arial"/>
              </a:rPr>
              <a:t>g</a:t>
            </a:r>
            <a:r>
              <a:rPr sz="1200" spc="-34" dirty="0" smtClean="0">
                <a:solidFill>
                  <a:srgbClr val="262C32"/>
                </a:solidFill>
                <a:latin typeface="Aptos"/>
                <a:cs typeface="Arial"/>
              </a:rPr>
              <a:t>m</a:t>
            </a:r>
            <a:r>
              <a:rPr sz="1200" spc="0" dirty="0" smtClean="0">
                <a:solidFill>
                  <a:srgbClr val="262C32"/>
                </a:solidFill>
                <a:latin typeface="Aptos"/>
                <a:cs typeface="Arial"/>
              </a:rPr>
              <a:t>a</a:t>
            </a:r>
            <a:r>
              <a:rPr sz="1200" spc="22" dirty="0" smtClean="0">
                <a:solidFill>
                  <a:srgbClr val="262C32"/>
                </a:solidFill>
                <a:latin typeface="Aptos"/>
                <a:cs typeface="Arial"/>
              </a:rPr>
              <a:t> </a:t>
            </a:r>
            <a:r>
              <a:rPr sz="1200" spc="-48" dirty="0" smtClean="0">
                <a:solidFill>
                  <a:srgbClr val="262C32"/>
                </a:solidFill>
                <a:latin typeface="Aptos"/>
                <a:cs typeface="Arial"/>
              </a:rPr>
              <a:t>s</a:t>
            </a:r>
            <a:r>
              <a:rPr sz="1200" spc="-33" dirty="0" smtClean="0">
                <a:solidFill>
                  <a:srgbClr val="262C32"/>
                </a:solidFill>
                <a:latin typeface="Aptos"/>
                <a:cs typeface="Arial"/>
              </a:rPr>
              <a:t>e</a:t>
            </a:r>
            <a:r>
              <a:rPr sz="1200" spc="-51" dirty="0" smtClean="0">
                <a:solidFill>
                  <a:srgbClr val="262C32"/>
                </a:solidFill>
                <a:latin typeface="Aptos"/>
                <a:cs typeface="Arial"/>
              </a:rPr>
              <a:t> </a:t>
            </a:r>
            <a:r>
              <a:rPr sz="1200" spc="-15" dirty="0" smtClean="0">
                <a:solidFill>
                  <a:srgbClr val="262C32"/>
                </a:solidFill>
                <a:latin typeface="Aptos"/>
                <a:cs typeface="Arial"/>
              </a:rPr>
              <a:t>con</a:t>
            </a:r>
            <a:r>
              <a:rPr sz="1200" spc="-12" dirty="0" smtClean="0">
                <a:solidFill>
                  <a:srgbClr val="262C32"/>
                </a:solidFill>
                <a:latin typeface="Aptos"/>
                <a:cs typeface="Arial"/>
              </a:rPr>
              <a:t>tr</a:t>
            </a:r>
            <a:r>
              <a:rPr sz="1200" spc="-9" dirty="0" smtClean="0">
                <a:solidFill>
                  <a:srgbClr val="262C32"/>
                </a:solidFill>
                <a:latin typeface="Aptos"/>
                <a:cs typeface="Arial"/>
              </a:rPr>
              <a:t>a</a:t>
            </a:r>
            <a:r>
              <a:rPr sz="1200" spc="-8" dirty="0" smtClean="0">
                <a:solidFill>
                  <a:srgbClr val="262C32"/>
                </a:solidFill>
                <a:latin typeface="Aptos"/>
                <a:cs typeface="Arial"/>
              </a:rPr>
              <a:t>i</a:t>
            </a:r>
            <a:r>
              <a:rPr sz="1200" spc="-15" dirty="0" smtClean="0">
                <a:solidFill>
                  <a:srgbClr val="262C32"/>
                </a:solidFill>
                <a:latin typeface="Aptos"/>
                <a:cs typeface="Arial"/>
              </a:rPr>
              <a:t>g</a:t>
            </a:r>
            <a:r>
              <a:rPr sz="1200" spc="4" dirty="0" smtClean="0">
                <a:solidFill>
                  <a:srgbClr val="262C32"/>
                </a:solidFill>
                <a:latin typeface="Aptos"/>
                <a:cs typeface="Arial"/>
              </a:rPr>
              <a:t>a</a:t>
            </a:r>
            <a:r>
              <a:rPr sz="1200" spc="-51" dirty="0" smtClean="0">
                <a:solidFill>
                  <a:srgbClr val="262C32"/>
                </a:solidFill>
                <a:latin typeface="Aptos"/>
                <a:cs typeface="Arial"/>
              </a:rPr>
              <a:t> </a:t>
            </a:r>
            <a:r>
              <a:rPr sz="1200" spc="-19" dirty="0" smtClean="0">
                <a:solidFill>
                  <a:srgbClr val="262C32"/>
                </a:solidFill>
                <a:latin typeface="Aptos"/>
                <a:cs typeface="Arial"/>
              </a:rPr>
              <a:t>v</a:t>
            </a:r>
            <a:r>
              <a:rPr sz="1200" spc="-9" dirty="0" smtClean="0">
                <a:solidFill>
                  <a:srgbClr val="262C32"/>
                </a:solidFill>
                <a:latin typeface="Aptos"/>
                <a:cs typeface="Arial"/>
              </a:rPr>
              <a:t>i</a:t>
            </a:r>
            <a:r>
              <a:rPr sz="1200" spc="-19" dirty="0" smtClean="0">
                <a:solidFill>
                  <a:srgbClr val="262C32"/>
                </a:solidFill>
                <a:latin typeface="Aptos"/>
                <a:cs typeface="Arial"/>
              </a:rPr>
              <a:t>o</a:t>
            </a:r>
            <a:r>
              <a:rPr sz="1200" spc="-9" dirty="0" smtClean="0">
                <a:solidFill>
                  <a:srgbClr val="262C32"/>
                </a:solidFill>
                <a:latin typeface="Aptos"/>
                <a:cs typeface="Arial"/>
              </a:rPr>
              <a:t>l</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19" dirty="0" smtClean="0">
                <a:solidFill>
                  <a:srgbClr val="262C32"/>
                </a:solidFill>
                <a:latin typeface="Aptos"/>
                <a:cs typeface="Arial"/>
              </a:rPr>
              <a:t>a</a:t>
            </a:r>
            <a:r>
              <a:rPr sz="1200" spc="-34" dirty="0" smtClean="0">
                <a:solidFill>
                  <a:srgbClr val="262C32"/>
                </a:solidFill>
                <a:latin typeface="Aptos"/>
                <a:cs typeface="Arial"/>
              </a:rPr>
              <a:t>m</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0" dirty="0" smtClean="0">
                <a:solidFill>
                  <a:srgbClr val="262C32"/>
                </a:solidFill>
                <a:latin typeface="Aptos"/>
                <a:cs typeface="Arial"/>
              </a:rPr>
              <a:t>e</a:t>
            </a:r>
            <a:r>
              <a:rPr sz="1200" spc="139" dirty="0" smtClean="0">
                <a:solidFill>
                  <a:srgbClr val="262C32"/>
                </a:solidFill>
                <a:latin typeface="Aptos"/>
                <a:cs typeface="Arial"/>
              </a:rPr>
              <a:t> </a:t>
            </a:r>
            <a:r>
              <a:rPr sz="1200" spc="-53" dirty="0" smtClean="0">
                <a:solidFill>
                  <a:srgbClr val="262C32"/>
                </a:solidFill>
                <a:latin typeface="Aptos"/>
                <a:cs typeface="Arial"/>
              </a:rPr>
              <a:t>p</a:t>
            </a:r>
            <a:r>
              <a:rPr sz="1200" spc="2" dirty="0" smtClean="0">
                <a:solidFill>
                  <a:srgbClr val="262C32"/>
                </a:solidFill>
                <a:latin typeface="Aptos"/>
                <a:cs typeface="Arial"/>
              </a:rPr>
              <a:t>r</a:t>
            </a:r>
            <a:r>
              <a:rPr sz="1200" spc="-29" dirty="0" smtClean="0">
                <a:solidFill>
                  <a:srgbClr val="262C32"/>
                </a:solidFill>
                <a:latin typeface="Aptos"/>
                <a:cs typeface="Arial"/>
              </a:rPr>
              <a:t>o</a:t>
            </a:r>
            <a:r>
              <a:rPr sz="1200" spc="-3" dirty="0" smtClean="0">
                <a:solidFill>
                  <a:srgbClr val="262C32"/>
                </a:solidFill>
                <a:latin typeface="Aptos"/>
                <a:cs typeface="Arial"/>
              </a:rPr>
              <a:t>du</a:t>
            </a:r>
            <a:r>
              <a:rPr sz="1200" spc="14" dirty="0" smtClean="0">
                <a:solidFill>
                  <a:srgbClr val="262C32"/>
                </a:solidFill>
                <a:latin typeface="Aptos"/>
                <a:cs typeface="Arial"/>
              </a:rPr>
              <a:t>c</a:t>
            </a:r>
            <a:r>
              <a:rPr sz="1200" spc="-18" dirty="0" smtClean="0">
                <a:solidFill>
                  <a:srgbClr val="262C32"/>
                </a:solidFill>
                <a:latin typeface="Aptos"/>
                <a:cs typeface="Arial"/>
              </a:rPr>
              <a:t>i</a:t>
            </a:r>
            <a:r>
              <a:rPr sz="1200" spc="18" dirty="0" smtClean="0">
                <a:solidFill>
                  <a:srgbClr val="262C32"/>
                </a:solidFill>
                <a:latin typeface="Aptos"/>
                <a:cs typeface="Arial"/>
              </a:rPr>
              <a:t>e</a:t>
            </a:r>
            <a:r>
              <a:rPr sz="1200" spc="-26" dirty="0" smtClean="0">
                <a:solidFill>
                  <a:srgbClr val="262C32"/>
                </a:solidFill>
                <a:latin typeface="Aptos"/>
                <a:cs typeface="Arial"/>
              </a:rPr>
              <a:t>n</a:t>
            </a:r>
            <a:r>
              <a:rPr sz="1200" spc="-3" dirty="0" smtClean="0">
                <a:solidFill>
                  <a:srgbClr val="262C32"/>
                </a:solidFill>
                <a:latin typeface="Aptos"/>
                <a:cs typeface="Arial"/>
              </a:rPr>
              <a:t>d</a:t>
            </a:r>
            <a:r>
              <a:rPr sz="1200" spc="15" dirty="0" smtClean="0">
                <a:solidFill>
                  <a:srgbClr val="262C32"/>
                </a:solidFill>
                <a:latin typeface="Aptos"/>
                <a:cs typeface="Arial"/>
              </a:rPr>
              <a:t>o</a:t>
            </a:r>
            <a:r>
              <a:rPr sz="1200" spc="7" dirty="0" smtClean="0">
                <a:solidFill>
                  <a:srgbClr val="262C32"/>
                </a:solidFill>
                <a:latin typeface="Aptos"/>
                <a:cs typeface="Arial"/>
              </a:rPr>
              <a:t> </a:t>
            </a:r>
            <a:endParaRPr sz="1000">
              <a:latin typeface="Arial"/>
              <a:cs typeface="Arial"/>
            </a:endParaRPr>
          </a:p>
          <a:p>
            <a:pPr marL="18795" algn="just">
              <a:lnSpc>
                <a:spcPts val="1149"/>
              </a:lnSpc>
              <a:spcBef>
                <a:spcPts val="242"/>
              </a:spcBef>
              <a:spcAft>
                <a:spcPts val="300"/>
              </a:spcAft>
            </a:pPr>
            <a:r>
              <a:rPr sz="1200" spc="-3" dirty="0" smtClean="0">
                <a:solidFill>
                  <a:srgbClr val="262C32"/>
                </a:solidFill>
                <a:latin typeface="Aptos"/>
                <a:cs typeface="Arial"/>
              </a:rPr>
              <a:t>una compresión brusca de los pulmones </a:t>
            </a:r>
            <a:r>
              <a:rPr sz="1200" spc="-3" dirty="0" smtClean="0">
                <a:solidFill>
                  <a:srgbClr val="262C32"/>
                </a:solidFill>
                <a:latin typeface="Aptos"/>
                <a:cs typeface="Arial"/>
              </a:rPr>
              <a:t>y </a:t>
            </a:r>
            <a:r>
              <a:rPr sz="1200" spc="-3" dirty="0" smtClean="0">
                <a:solidFill>
                  <a:srgbClr val="262C32"/>
                </a:solidFill>
                <a:latin typeface="Aptos"/>
                <a:cs typeface="Arial"/>
              </a:rPr>
              <a:t>la salida de aire a gran velocidad, </a:t>
            </a:r>
            <a:endParaRPr sz="1000">
              <a:latin typeface="Arial"/>
              <a:cs typeface="Arial"/>
            </a:endParaRPr>
          </a:p>
          <a:p>
            <a:pPr marL="18795" algn="just">
              <a:lnSpc>
                <a:spcPts val="1149"/>
              </a:lnSpc>
              <a:spcBef>
                <a:spcPts val="242"/>
              </a:spcBef>
              <a:spcAft>
                <a:spcPts val="300"/>
              </a:spcAft>
            </a:pPr>
            <a:r>
              <a:rPr sz="1200" spc="-1" dirty="0" smtClean="0">
                <a:solidFill>
                  <a:srgbClr val="262C32"/>
                </a:solidFill>
                <a:latin typeface="Aptos"/>
                <a:cs typeface="Arial"/>
              </a:rPr>
              <a:t>impactando sobre el objeto enclavado </a:t>
            </a:r>
            <a:r>
              <a:rPr sz="1200" spc="-1" dirty="0" smtClean="0">
                <a:solidFill>
                  <a:srgbClr val="262C32"/>
                </a:solidFill>
                <a:latin typeface="Aptos"/>
                <a:cs typeface="Arial"/>
              </a:rPr>
              <a:t>y </a:t>
            </a:r>
            <a:r>
              <a:rPr sz="1200" spc="-1" dirty="0" smtClean="0">
                <a:solidFill>
                  <a:srgbClr val="262C32"/>
                </a:solidFill>
                <a:latin typeface="Aptos"/>
                <a:cs typeface="Arial"/>
              </a:rPr>
              <a:t>desplazándolo hacia fuera</a:t>
            </a:r>
            <a:r>
              <a:rPr sz="1200" spc="-1" dirty="0" smtClean="0">
                <a:solidFill>
                  <a:srgbClr val="262C32"/>
                </a:solidFill>
                <a:latin typeface="Aptos"/>
                <a:cs typeface="Arial"/>
              </a:rPr>
              <a:t>.</a:t>
            </a:r>
            <a:endParaRPr sz="1000">
              <a:latin typeface="Arial"/>
              <a:cs typeface="Arial"/>
            </a:endParaRPr>
          </a:p>
          <a:p>
            <a:pPr marL="15747" marR="635473" algn="just">
              <a:lnSpc>
                <a:spcPct val="95825"/>
              </a:lnSpc>
              <a:spcBef>
                <a:spcPts val="537"/>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Colocarse detrás de la víctima </a:t>
            </a:r>
            <a:r>
              <a:rPr sz="1200" spc="0" dirty="0" smtClean="0">
                <a:solidFill>
                  <a:srgbClr val="262C32"/>
                </a:solidFill>
                <a:latin typeface="Aptos"/>
                <a:cs typeface="Arial"/>
              </a:rPr>
              <a:t>y </a:t>
            </a:r>
            <a:r>
              <a:rPr sz="1200" spc="0" dirty="0" smtClean="0">
                <a:solidFill>
                  <a:srgbClr val="262C32"/>
                </a:solidFill>
                <a:latin typeface="Aptos"/>
                <a:cs typeface="Arial"/>
              </a:rPr>
              <a:t>rodearle la cintura con los brazos</a:t>
            </a:r>
            <a:r>
              <a:rPr sz="1200" spc="0"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b="1" spc="-63" dirty="0" smtClean="0">
                <a:solidFill>
                  <a:srgbClr val="231F21"/>
                </a:solidFill>
                <a:latin typeface="Times New Roman"/>
                <a:cs typeface="Times New Roman"/>
              </a:rPr>
              <a:t>46</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3" name="object 3"/>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2" name="object 2"/>
          <p:cNvSpPr txBox="1"/>
          <p:nvPr/>
        </p:nvSpPr>
        <p:spPr>
          <a:xfrm>
            <a:off x="2083609" y="1353526"/>
            <a:ext cx="7313027" cy="2999232"/>
          </a:xfrm>
          <a:prstGeom prst="rect">
            <a:avLst/>
          </a:prstGeom>
        </p:spPr>
        <p:txBody>
          <a:bodyPr wrap="square" lIns="0" tIns="7111" rIns="0" bIns="0" rtlCol="0">
            <a:noAutofit/>
          </a:bodyPr>
          <a:lstStyle/>
          <a:p>
            <a:pPr marL="12700" marR="9205">
              <a:lnSpc>
                <a:spcPts val="1120"/>
              </a:lnSpc>
              <a:spcAft>
                <a:spcPts val="300"/>
              </a:spcAft>
            </a:pPr>
            <a:r>
              <a:rPr sz="1200" spc="-7" dirty="0" smtClean="0">
                <a:solidFill>
                  <a:srgbClr val="262C32"/>
                </a:solidFill>
                <a:latin typeface="Aptos"/>
                <a:cs typeface="Arial"/>
              </a:rPr>
              <a:t>• </a:t>
            </a:r>
            <a:r>
              <a:rPr sz="1200" spc="-7" dirty="0" smtClean="0">
                <a:solidFill>
                  <a:srgbClr val="262C32"/>
                </a:solidFill>
                <a:latin typeface="Aptos"/>
                <a:cs typeface="Arial"/>
              </a:rPr>
              <a:t>Cerrar una mano y colocar el  nudillo del  pulgar por encima del ombligo</a:t>
            </a:r>
            <a:r>
              <a:rPr sz="1200" spc="-7" dirty="0" smtClean="0">
                <a:solidFill>
                  <a:srgbClr val="262C32"/>
                </a:solidFill>
                <a:latin typeface="Aptos"/>
                <a:cs typeface="Arial"/>
              </a:rPr>
              <a:t>, </a:t>
            </a:r>
            <a:r>
              <a:rPr sz="1200" spc="-7" dirty="0" smtClean="0">
                <a:solidFill>
                  <a:srgbClr val="262C32"/>
                </a:solidFill>
                <a:latin typeface="Aptos"/>
                <a:cs typeface="Arial"/>
              </a:rPr>
              <a:t>a</a:t>
            </a:r>
            <a:endParaRPr sz="1000">
              <a:latin typeface="Arial"/>
              <a:cs typeface="Arial"/>
            </a:endParaRPr>
          </a:p>
          <a:p>
            <a:pPr marL="107188" marR="9205">
              <a:lnSpc>
                <a:spcPct val="95825"/>
              </a:lnSpc>
              <a:spcBef>
                <a:spcPts val="209"/>
              </a:spcBef>
              <a:spcAft>
                <a:spcPts val="300"/>
              </a:spcAft>
            </a:pPr>
            <a:r>
              <a:rPr sz="1200" spc="-3" dirty="0" smtClean="0">
                <a:solidFill>
                  <a:srgbClr val="262C32"/>
                </a:solidFill>
                <a:latin typeface="Aptos"/>
                <a:cs typeface="Arial"/>
              </a:rPr>
              <a:t>nivel de "la boca del estomago"</a:t>
            </a:r>
            <a:r>
              <a:rPr sz="1200" spc="-3" dirty="0" smtClean="0">
                <a:solidFill>
                  <a:srgbClr val="262C32"/>
                </a:solidFill>
                <a:latin typeface="Aptos"/>
                <a:cs typeface="Arial"/>
              </a:rPr>
              <a:t>, </a:t>
            </a:r>
            <a:r>
              <a:rPr sz="1200" spc="-3" dirty="0" smtClean="0">
                <a:solidFill>
                  <a:srgbClr val="262C32"/>
                </a:solidFill>
                <a:latin typeface="Aptos"/>
                <a:cs typeface="Arial"/>
              </a:rPr>
              <a:t>entre el ombligo y el tórax.</a:t>
            </a:r>
            <a:endParaRPr sz="1000">
              <a:latin typeface="Arial"/>
              <a:cs typeface="Arial"/>
            </a:endParaRPr>
          </a:p>
          <a:p>
            <a:pPr marL="12700"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Cogerse el puño con la otra mano</a:t>
            </a:r>
            <a:r>
              <a:rPr sz="1200" spc="-3" dirty="0" smtClean="0">
                <a:solidFill>
                  <a:srgbClr val="262C32"/>
                </a:solidFill>
                <a:latin typeface="Aptos"/>
                <a:cs typeface="Arial"/>
              </a:rPr>
              <a:t>.</a:t>
            </a:r>
            <a:endParaRPr sz="1000">
              <a:latin typeface="Arial"/>
              <a:cs typeface="Arial"/>
            </a:endParaRPr>
          </a:p>
          <a:p>
            <a:pPr marL="101092" marR="149611" indent="-88391">
              <a:lnSpc>
                <a:spcPts val="1149"/>
              </a:lnSpc>
              <a:spcBef>
                <a:spcPts val="530"/>
              </a:spcBef>
              <a:spcAft>
                <a:spcPts val="300"/>
              </a:spcAft>
            </a:pPr>
            <a:r>
              <a:rPr sz="1200" spc="-11" dirty="0" smtClean="0">
                <a:solidFill>
                  <a:srgbClr val="262C32"/>
                </a:solidFill>
                <a:latin typeface="Aptos"/>
                <a:cs typeface="Arial"/>
              </a:rPr>
              <a:t>• </a:t>
            </a:r>
            <a:r>
              <a:rPr sz="1200" spc="-11" dirty="0" smtClean="0">
                <a:solidFill>
                  <a:srgbClr val="262C32"/>
                </a:solidFill>
                <a:latin typeface="Aptos"/>
                <a:cs typeface="Arial"/>
              </a:rPr>
              <a:t>Realizar una fuerte presión hacia adentro y hacia arriba con la finalidad de </a:t>
            </a:r>
            <a:endParaRPr sz="1000">
              <a:latin typeface="Arial"/>
              <a:cs typeface="Arial"/>
            </a:endParaRPr>
          </a:p>
          <a:p>
            <a:pPr marL="101092" marR="149611">
              <a:lnSpc>
                <a:spcPts val="1149"/>
              </a:lnSpc>
              <a:spcBef>
                <a:spcPts val="249"/>
              </a:spcBef>
              <a:spcAft>
                <a:spcPts val="300"/>
              </a:spcAft>
            </a:pPr>
            <a:r>
              <a:rPr sz="1200" spc="-13" dirty="0" smtClean="0">
                <a:solidFill>
                  <a:srgbClr val="262C32"/>
                </a:solidFill>
                <a:latin typeface="Aptos"/>
                <a:cs typeface="Arial"/>
              </a:rPr>
              <a:t>desplazar el diafragma hacia arriba</a:t>
            </a:r>
            <a:r>
              <a:rPr sz="1200" spc="-13" dirty="0" smtClean="0">
                <a:solidFill>
                  <a:srgbClr val="262C32"/>
                </a:solidFill>
                <a:latin typeface="Aptos"/>
                <a:cs typeface="Arial"/>
              </a:rPr>
              <a:t>, </a:t>
            </a:r>
            <a:r>
              <a:rPr sz="1200" spc="-13" dirty="0" smtClean="0">
                <a:solidFill>
                  <a:srgbClr val="262C32"/>
                </a:solidFill>
                <a:latin typeface="Aptos"/>
                <a:cs typeface="Arial"/>
              </a:rPr>
              <a:t>lo que provoca un aumento de presión </a:t>
            </a:r>
            <a:endParaRPr sz="1000">
              <a:latin typeface="Arial"/>
              <a:cs typeface="Arial"/>
            </a:endParaRPr>
          </a:p>
          <a:p>
            <a:pPr marL="101092" marR="149611">
              <a:lnSpc>
                <a:spcPts val="1149"/>
              </a:lnSpc>
              <a:spcBef>
                <a:spcPts val="249"/>
              </a:spcBef>
              <a:spcAft>
                <a:spcPts val="300"/>
              </a:spcAft>
            </a:pPr>
            <a:r>
              <a:rPr sz="1200" spc="-15" dirty="0" smtClean="0">
                <a:solidFill>
                  <a:srgbClr val="262C32"/>
                </a:solidFill>
                <a:latin typeface="Aptos"/>
                <a:cs typeface="Arial"/>
              </a:rPr>
              <a:t>en el tórax, obligando a salir al aire que queda dentro de los pulmones, </a:t>
            </a:r>
            <a:endParaRPr sz="1000">
              <a:latin typeface="Arial"/>
              <a:cs typeface="Arial"/>
            </a:endParaRPr>
          </a:p>
          <a:p>
            <a:pPr marL="101092" marR="149611">
              <a:lnSpc>
                <a:spcPts val="1149"/>
              </a:lnSpc>
              <a:spcBef>
                <a:spcPts val="249"/>
              </a:spcBef>
              <a:spcAft>
                <a:spcPts val="300"/>
              </a:spcAft>
            </a:pPr>
            <a:r>
              <a:rPr sz="1200" spc="-15" dirty="0" smtClean="0">
                <a:solidFill>
                  <a:srgbClr val="262C32"/>
                </a:solidFill>
                <a:latin typeface="Aptos"/>
                <a:cs typeface="Arial"/>
              </a:rPr>
              <a:t>arrastrando el cuerpo extraño</a:t>
            </a:r>
            <a:r>
              <a:rPr sz="1200" spc="-15" dirty="0" smtClean="0">
                <a:solidFill>
                  <a:srgbClr val="262C32"/>
                </a:solidFill>
                <a:latin typeface="Aptos"/>
                <a:cs typeface="Arial"/>
              </a:rPr>
              <a:t>.</a:t>
            </a:r>
            <a:endParaRPr sz="1000">
              <a:latin typeface="Arial"/>
              <a:cs typeface="Arial"/>
            </a:endParaRPr>
          </a:p>
          <a:p>
            <a:pPr marL="104140" marR="39227" indent="-91439">
              <a:lnSpc>
                <a:spcPts val="1149"/>
              </a:lnSpc>
              <a:spcBef>
                <a:spcPts val="534"/>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Comprobar con cada maniobra si ha salido el cuerpo extraño.  No debemos </a:t>
            </a:r>
            <a:endParaRPr sz="1000">
              <a:latin typeface="Arial"/>
              <a:cs typeface="Arial"/>
            </a:endParaRPr>
          </a:p>
          <a:p>
            <a:pPr marL="104140" marR="39227">
              <a:lnSpc>
                <a:spcPts val="1149"/>
              </a:lnSpc>
              <a:spcBef>
                <a:spcPts val="254"/>
              </a:spcBef>
              <a:spcAft>
                <a:spcPts val="300"/>
              </a:spcAft>
            </a:pPr>
            <a:r>
              <a:rPr sz="1200" spc="-2" dirty="0" smtClean="0">
                <a:solidFill>
                  <a:srgbClr val="262C32"/>
                </a:solidFill>
                <a:latin typeface="Aptos"/>
                <a:cs typeface="Arial"/>
              </a:rPr>
              <a:t>hacer barrido ni limpieza a ciegas</a:t>
            </a:r>
            <a:r>
              <a:rPr sz="1200" spc="-2" dirty="0" smtClean="0">
                <a:solidFill>
                  <a:srgbClr val="262C32"/>
                </a:solidFill>
                <a:latin typeface="Aptos"/>
                <a:cs typeface="Arial"/>
              </a:rPr>
              <a:t>; </a:t>
            </a:r>
            <a:r>
              <a:rPr sz="1200" spc="-2" dirty="0" smtClean="0">
                <a:solidFill>
                  <a:srgbClr val="262C32"/>
                </a:solidFill>
                <a:latin typeface="Aptos"/>
                <a:cs typeface="Arial"/>
              </a:rPr>
              <a:t>sólo se deben extraer los cuerpos </a:t>
            </a:r>
            <a:endParaRPr sz="1000">
              <a:latin typeface="Arial"/>
              <a:cs typeface="Arial"/>
            </a:endParaRPr>
          </a:p>
          <a:p>
            <a:pPr marL="104140" marR="39227">
              <a:lnSpc>
                <a:spcPts val="1149"/>
              </a:lnSpc>
              <a:spcBef>
                <a:spcPts val="254"/>
              </a:spcBef>
              <a:spcAft>
                <a:spcPts val="300"/>
              </a:spcAft>
            </a:pPr>
            <a:r>
              <a:rPr sz="1200" spc="-3" dirty="0" smtClean="0">
                <a:solidFill>
                  <a:srgbClr val="262C32"/>
                </a:solidFill>
                <a:latin typeface="Aptos"/>
                <a:cs typeface="Arial"/>
              </a:rPr>
              <a:t>extraños visibles y fácilmente extraíbles.</a:t>
            </a:r>
            <a:endParaRPr sz="1000">
              <a:latin typeface="Arial"/>
              <a:cs typeface="Arial"/>
            </a:endParaRPr>
          </a:p>
          <a:p>
            <a:pPr marL="12700" marR="79024" indent="6095">
              <a:lnSpc>
                <a:spcPts val="1149"/>
              </a:lnSpc>
              <a:spcBef>
                <a:spcPts val="534"/>
              </a:spcBef>
              <a:spcAft>
                <a:spcPts val="300"/>
              </a:spcAft>
            </a:pPr>
            <a:r>
              <a:rPr sz="1200" spc="-1" dirty="0" smtClean="0">
                <a:solidFill>
                  <a:srgbClr val="262C32"/>
                </a:solidFill>
                <a:latin typeface="Aptos"/>
                <a:cs typeface="Arial"/>
              </a:rPr>
              <a:t>Repetir la maniobra hasta 5 veces seguidas</a:t>
            </a:r>
            <a:r>
              <a:rPr sz="1200" spc="-1" dirty="0" smtClean="0">
                <a:solidFill>
                  <a:srgbClr val="262C32"/>
                </a:solidFill>
                <a:latin typeface="Aptos"/>
                <a:cs typeface="Arial"/>
              </a:rPr>
              <a:t>, </a:t>
            </a:r>
            <a:r>
              <a:rPr sz="1200" spc="-1" dirty="0" smtClean="0">
                <a:solidFill>
                  <a:srgbClr val="262C32"/>
                </a:solidFill>
                <a:latin typeface="Aptos"/>
                <a:cs typeface="Arial"/>
              </a:rPr>
              <a:t>comprobando la efectividad en </a:t>
            </a:r>
            <a:endParaRPr sz="1000">
              <a:latin typeface="Arial"/>
              <a:cs typeface="Arial"/>
            </a:endParaRPr>
          </a:p>
          <a:p>
            <a:pPr marL="12700" marR="79024">
              <a:lnSpc>
                <a:spcPts val="1149"/>
              </a:lnSpc>
              <a:spcBef>
                <a:spcPts val="242"/>
              </a:spcBef>
              <a:spcAft>
                <a:spcPts val="300"/>
              </a:spcAft>
            </a:pPr>
            <a:r>
              <a:rPr sz="1200" spc="-8" dirty="0" smtClean="0">
                <a:solidFill>
                  <a:srgbClr val="262C32"/>
                </a:solidFill>
                <a:latin typeface="Aptos"/>
                <a:cs typeface="Arial"/>
              </a:rPr>
              <a:t>cada compresión.</a:t>
            </a:r>
            <a:endParaRPr sz="1000">
              <a:latin typeface="Arial"/>
              <a:cs typeface="Arial"/>
            </a:endParaRPr>
          </a:p>
          <a:p>
            <a:pPr marL="12700" indent="6096">
              <a:lnSpc>
                <a:spcPts val="1149"/>
              </a:lnSpc>
              <a:spcBef>
                <a:spcPts val="537"/>
              </a:spcBef>
              <a:spcAft>
                <a:spcPts val="300"/>
              </a:spcAft>
            </a:pPr>
            <a:r>
              <a:rPr sz="1200" spc="-1" dirty="0" smtClean="0">
                <a:solidFill>
                  <a:srgbClr val="262C32"/>
                </a:solidFill>
                <a:latin typeface="Aptos"/>
                <a:cs typeface="Arial"/>
              </a:rPr>
              <a:t>Repetiremos el ciclo de 5 golpes interescapulares con 5 compresiones </a:t>
            </a:r>
            <a:endParaRPr sz="1000">
              <a:latin typeface="Arial"/>
              <a:cs typeface="Arial"/>
            </a:endParaRPr>
          </a:p>
          <a:p>
            <a:pPr marL="12700">
              <a:lnSpc>
                <a:spcPts val="1149"/>
              </a:lnSpc>
              <a:spcBef>
                <a:spcPts val="254"/>
              </a:spcBef>
              <a:spcAft>
                <a:spcPts val="300"/>
              </a:spcAft>
            </a:pPr>
            <a:r>
              <a:rPr sz="1200" spc="-1" dirty="0" smtClean="0">
                <a:solidFill>
                  <a:srgbClr val="262C32"/>
                </a:solidFill>
                <a:latin typeface="Aptos"/>
                <a:cs typeface="Arial"/>
              </a:rPr>
              <a:t>abdominales</a:t>
            </a:r>
            <a:r>
              <a:rPr sz="1200" spc="-1" dirty="0" smtClean="0">
                <a:solidFill>
                  <a:srgbClr val="262C32"/>
                </a:solidFill>
                <a:latin typeface="Aptos"/>
                <a:cs typeface="Arial"/>
              </a:rPr>
              <a:t>, </a:t>
            </a:r>
            <a:r>
              <a:rPr sz="1200" spc="-1" dirty="0" smtClean="0">
                <a:solidFill>
                  <a:srgbClr val="262C32"/>
                </a:solidFill>
                <a:latin typeface="Aptos"/>
                <a:cs typeface="Arial"/>
              </a:rPr>
              <a:t>comprobando la efectividad en cada actuación hasta que la </a:t>
            </a:r>
            <a:endParaRPr sz="1000">
              <a:latin typeface="Arial"/>
              <a:cs typeface="Arial"/>
            </a:endParaRPr>
          </a:p>
          <a:p>
            <a:pPr marL="12700">
              <a:lnSpc>
                <a:spcPts val="1149"/>
              </a:lnSpc>
              <a:spcBef>
                <a:spcPts val="254"/>
              </a:spcBef>
              <a:spcAft>
                <a:spcPts val="300"/>
              </a:spcAft>
            </a:pPr>
            <a:r>
              <a:rPr sz="1200" spc="-4" dirty="0" smtClean="0">
                <a:solidFill>
                  <a:srgbClr val="262C32"/>
                </a:solidFill>
                <a:latin typeface="Aptos"/>
                <a:cs typeface="Arial"/>
              </a:rPr>
              <a:t>obstrucción se haya resuelto</a:t>
            </a:r>
            <a:r>
              <a:rPr sz="1200" spc="-4" dirty="0" smtClean="0">
                <a:solidFill>
                  <a:srgbClr val="262C32"/>
                </a:solidFill>
                <a:latin typeface="Aptos"/>
                <a:cs typeface="Arial"/>
              </a:rPr>
              <a:t>,  </a:t>
            </a:r>
            <a:r>
              <a:rPr sz="1200" spc="-4" dirty="0" smtClean="0">
                <a:solidFill>
                  <a:srgbClr val="262C32"/>
                </a:solidFill>
                <a:latin typeface="Aptos"/>
                <a:cs typeface="Arial"/>
              </a:rPr>
              <a:t>la víctima quede inconsciente o llegue la ayuda</a:t>
            </a:r>
            <a:endParaRPr sz="1000">
              <a:latin typeface="Arial"/>
              <a:cs typeface="Arial"/>
            </a:endParaRPr>
          </a:p>
          <a:p>
            <a:pPr marL="12700" marR="9205">
              <a:lnSpc>
                <a:spcPts val="1145"/>
              </a:lnSpc>
              <a:spcBef>
                <a:spcPts val="311"/>
              </a:spcBef>
              <a:spcAft>
                <a:spcPts val="300"/>
              </a:spcAft>
            </a:pPr>
            <a:r>
              <a:rPr sz="1200" spc="-8" dirty="0" smtClean="0">
                <a:solidFill>
                  <a:srgbClr val="262C32"/>
                </a:solidFill>
                <a:latin typeface="Aptos"/>
                <a:cs typeface="Arial"/>
              </a:rPr>
              <a:t>especializada.</a:t>
            </a:r>
            <a:endParaRPr sz="1000">
              <a:latin typeface="Arial"/>
              <a:cs typeface="Arial"/>
            </a:endParaRPr>
          </a:p>
        </p:txBody>
      </p:sp>
      <p:pic>
        <p:nvPicPr>
          <p:cNvPr id="5" name="Picture 4"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078509" y="1353526"/>
            <a:ext cx="7298391" cy="1575816"/>
          </a:xfrm>
          <a:prstGeom prst="rect">
            <a:avLst/>
          </a:prstGeom>
        </p:spPr>
        <p:txBody>
          <a:bodyPr wrap="square" lIns="0" tIns="7111" rIns="0" bIns="0" rtlCol="0">
            <a:noAutofit/>
          </a:bodyPr>
          <a:lstStyle/>
          <a:p>
            <a:pPr marL="12700" marR="9205">
              <a:lnSpc>
                <a:spcPts val="1120"/>
              </a:lnSpc>
              <a:spcAft>
                <a:spcPts val="300"/>
              </a:spcAft>
            </a:pPr>
            <a:r>
              <a:rPr sz="1200" b="1" spc="-2" dirty="0" smtClean="0">
                <a:solidFill>
                  <a:srgbClr val="262C32"/>
                </a:solidFill>
                <a:latin typeface="Aptos"/>
                <a:cs typeface="Arial"/>
              </a:rPr>
              <a:t>Víctima inconsciente con obstrucción completa:</a:t>
            </a:r>
            <a:endParaRPr sz="1000">
              <a:latin typeface="Arial"/>
              <a:cs typeface="Arial"/>
            </a:endParaRPr>
          </a:p>
          <a:p>
            <a:pPr marL="15747" marR="151065" indent="0">
              <a:lnSpc>
                <a:spcPts val="1149"/>
              </a:lnSpc>
              <a:spcBef>
                <a:spcPts val="474"/>
              </a:spcBef>
              <a:spcAft>
                <a:spcPts val="300"/>
              </a:spcAft>
            </a:pPr>
            <a:r>
              <a:rPr sz="1200" spc="-1" dirty="0" smtClean="0">
                <a:solidFill>
                  <a:srgbClr val="262C32"/>
                </a:solidFill>
                <a:latin typeface="Aptos"/>
                <a:cs typeface="Arial"/>
              </a:rPr>
              <a:t>Si los ciclos de 5 golpes interescapulares alternados con 5 compresiones </a:t>
            </a:r>
            <a:endParaRPr sz="1000">
              <a:latin typeface="Arial"/>
              <a:cs typeface="Arial"/>
            </a:endParaRPr>
          </a:p>
          <a:p>
            <a:pPr marL="15747" marR="151065">
              <a:lnSpc>
                <a:spcPts val="1149"/>
              </a:lnSpc>
              <a:spcBef>
                <a:spcPts val="265"/>
              </a:spcBef>
              <a:spcAft>
                <a:spcPts val="300"/>
              </a:spcAft>
            </a:pPr>
            <a:r>
              <a:rPr sz="1200" spc="-2" dirty="0" smtClean="0">
                <a:solidFill>
                  <a:srgbClr val="262C32"/>
                </a:solidFill>
                <a:latin typeface="Aptos"/>
                <a:cs typeface="Arial"/>
              </a:rPr>
              <a:t>abdominales no solucionan la obstrucción y la víctima queda inconsciente</a:t>
            </a:r>
            <a:r>
              <a:rPr sz="1200" spc="-2" dirty="0" smtClean="0">
                <a:solidFill>
                  <a:srgbClr val="262C32"/>
                </a:solidFill>
                <a:latin typeface="Aptos"/>
                <a:cs typeface="Arial"/>
              </a:rPr>
              <a:t>:</a:t>
            </a:r>
            <a:endParaRPr sz="1000">
              <a:latin typeface="Arial"/>
              <a:cs typeface="Arial"/>
            </a:endParaRPr>
          </a:p>
          <a:p>
            <a:pPr marL="15747" marR="9205">
              <a:lnSpc>
                <a:spcPct val="95825"/>
              </a:lnSpc>
              <a:spcBef>
                <a:spcPts val="535"/>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Colocaremos a la víctima sobre el suelo con cuidado, en posición de RCP</a:t>
            </a:r>
            <a:r>
              <a:rPr sz="1200" spc="-3" dirty="0" smtClean="0">
                <a:solidFill>
                  <a:srgbClr val="262C32"/>
                </a:solidFill>
                <a:latin typeface="Aptos"/>
                <a:cs typeface="Arial"/>
              </a:rPr>
              <a:t>.</a:t>
            </a:r>
            <a:endParaRPr sz="1000">
              <a:latin typeface="Arial"/>
              <a:cs typeface="Arial"/>
            </a:endParaRPr>
          </a:p>
          <a:p>
            <a:pPr marL="15747" marR="9205">
              <a:lnSpc>
                <a:spcPct val="95825"/>
              </a:lnSpc>
              <a:spcBef>
                <a:spcPts val="506"/>
              </a:spcBef>
              <a:spcAft>
                <a:spcPts val="300"/>
              </a:spcAft>
            </a:pPr>
            <a:r>
              <a:rPr sz="1200" spc="-14" dirty="0" smtClean="0">
                <a:solidFill>
                  <a:srgbClr val="262C32"/>
                </a:solidFill>
                <a:latin typeface="Aptos"/>
                <a:cs typeface="Arial"/>
              </a:rPr>
              <a:t>• </a:t>
            </a:r>
            <a:r>
              <a:rPr sz="1200" spc="-14" dirty="0" smtClean="0">
                <a:solidFill>
                  <a:srgbClr val="262C32"/>
                </a:solidFill>
                <a:latin typeface="Aptos"/>
                <a:cs typeface="Arial"/>
              </a:rPr>
              <a:t>Alertar al 112</a:t>
            </a:r>
            <a:r>
              <a:rPr sz="1200" spc="-14" dirty="0" smtClean="0">
                <a:solidFill>
                  <a:srgbClr val="262C32"/>
                </a:solidFill>
                <a:latin typeface="Aptos"/>
                <a:cs typeface="Arial"/>
              </a:rPr>
              <a:t>.</a:t>
            </a:r>
            <a:endParaRPr sz="1000">
              <a:latin typeface="Arial"/>
              <a:cs typeface="Arial"/>
            </a:endParaRPr>
          </a:p>
          <a:p>
            <a:pPr marL="15747" marR="9205">
              <a:lnSpc>
                <a:spcPct val="95825"/>
              </a:lnSpc>
              <a:spcBef>
                <a:spcPts val="554"/>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Iniciaremos la RCP (ver página 23)</a:t>
            </a:r>
            <a:r>
              <a:rPr sz="1200" spc="-4" dirty="0" smtClean="0">
                <a:solidFill>
                  <a:srgbClr val="262C32"/>
                </a:solidFill>
                <a:latin typeface="Aptos"/>
                <a:cs typeface="Arial"/>
              </a:rPr>
              <a:t>.</a:t>
            </a:r>
            <a:endParaRPr sz="1000">
              <a:latin typeface="Arial"/>
              <a:cs typeface="Arial"/>
            </a:endParaRPr>
          </a:p>
          <a:p>
            <a:pPr marL="15747" indent="0">
              <a:lnSpc>
                <a:spcPts val="1390"/>
              </a:lnSpc>
              <a:spcBef>
                <a:spcPts val="424"/>
              </a:spcBef>
              <a:spcAft>
                <a:spcPts val="300"/>
              </a:spcAft>
            </a:pPr>
            <a:r>
              <a:rPr sz="1200" spc="-19" dirty="0" smtClean="0">
                <a:solidFill>
                  <a:srgbClr val="262C32"/>
                </a:solidFill>
                <a:latin typeface="Aptos"/>
                <a:cs typeface="Arial"/>
              </a:rPr>
              <a:t>S</a:t>
            </a:r>
            <a:r>
              <a:rPr sz="1200" spc="0" dirty="0" smtClean="0">
                <a:solidFill>
                  <a:srgbClr val="262C32"/>
                </a:solidFill>
                <a:latin typeface="Aptos"/>
                <a:cs typeface="Arial"/>
              </a:rPr>
              <a:t>e</a:t>
            </a:r>
            <a:r>
              <a:rPr sz="1200" spc="56" dirty="0" smtClean="0">
                <a:solidFill>
                  <a:srgbClr val="262C32"/>
                </a:solidFill>
                <a:latin typeface="Aptos"/>
                <a:cs typeface="Arial"/>
              </a:rPr>
              <a:t> </a:t>
            </a:r>
            <a:r>
              <a:rPr sz="1200" spc="-14" dirty="0" smtClean="0">
                <a:solidFill>
                  <a:srgbClr val="262C32"/>
                </a:solidFill>
                <a:latin typeface="Aptos"/>
                <a:cs typeface="Arial"/>
              </a:rPr>
              <a:t>h</a:t>
            </a:r>
            <a:r>
              <a:rPr sz="1200" spc="0" dirty="0" smtClean="0">
                <a:solidFill>
                  <a:srgbClr val="262C32"/>
                </a:solidFill>
                <a:latin typeface="Aptos"/>
                <a:cs typeface="Arial"/>
              </a:rPr>
              <a:t>a</a:t>
            </a:r>
            <a:r>
              <a:rPr sz="1200" spc="-29" dirty="0" smtClean="0">
                <a:solidFill>
                  <a:srgbClr val="262C32"/>
                </a:solidFill>
                <a:latin typeface="Aptos"/>
                <a:cs typeface="Arial"/>
              </a:rPr>
              <a:t> </a:t>
            </a:r>
            <a:r>
              <a:rPr sz="1200" spc="-19" dirty="0" smtClean="0">
                <a:solidFill>
                  <a:srgbClr val="262C32"/>
                </a:solidFill>
                <a:latin typeface="Aptos"/>
                <a:cs typeface="Arial"/>
              </a:rPr>
              <a:t>de</a:t>
            </a:r>
            <a:r>
              <a:rPr sz="1200" spc="-34" dirty="0" smtClean="0">
                <a:solidFill>
                  <a:srgbClr val="262C32"/>
                </a:solidFill>
                <a:latin typeface="Aptos"/>
                <a:cs typeface="Arial"/>
              </a:rPr>
              <a:t>m</a:t>
            </a:r>
            <a:r>
              <a:rPr sz="1200" spc="-19" dirty="0" smtClean="0">
                <a:solidFill>
                  <a:srgbClr val="262C32"/>
                </a:solidFill>
                <a:latin typeface="Aptos"/>
                <a:cs typeface="Arial"/>
              </a:rPr>
              <a:t>os</a:t>
            </a:r>
            <a:r>
              <a:rPr sz="1200" spc="-9" dirty="0" smtClean="0">
                <a:solidFill>
                  <a:srgbClr val="262C32"/>
                </a:solidFill>
                <a:latin typeface="Aptos"/>
                <a:cs typeface="Arial"/>
              </a:rPr>
              <a:t>t</a:t>
            </a:r>
            <a:r>
              <a:rPr sz="1200" spc="-14" dirty="0" smtClean="0">
                <a:solidFill>
                  <a:srgbClr val="262C32"/>
                </a:solidFill>
                <a:latin typeface="Aptos"/>
                <a:cs typeface="Arial"/>
              </a:rPr>
              <a:t>ra</a:t>
            </a:r>
            <a:r>
              <a:rPr sz="1200" spc="-19" dirty="0" smtClean="0">
                <a:solidFill>
                  <a:srgbClr val="262C32"/>
                </a:solidFill>
                <a:latin typeface="Aptos"/>
                <a:cs typeface="Arial"/>
              </a:rPr>
              <a:t>d</a:t>
            </a:r>
            <a:r>
              <a:rPr sz="1200" spc="0" dirty="0" smtClean="0">
                <a:solidFill>
                  <a:srgbClr val="262C32"/>
                </a:solidFill>
                <a:latin typeface="Aptos"/>
                <a:cs typeface="Arial"/>
              </a:rPr>
              <a:t>o</a:t>
            </a:r>
            <a:r>
              <a:rPr sz="1200" spc="159" dirty="0" smtClean="0">
                <a:solidFill>
                  <a:srgbClr val="262C32"/>
                </a:solidFill>
                <a:latin typeface="Aptos"/>
                <a:cs typeface="Arial"/>
              </a:rPr>
              <a:t> </a:t>
            </a:r>
            <a:r>
              <a:rPr sz="1200" spc="-14" dirty="0" smtClean="0">
                <a:solidFill>
                  <a:srgbClr val="262C32"/>
                </a:solidFill>
                <a:latin typeface="Aptos"/>
                <a:cs typeface="Arial"/>
              </a:rPr>
              <a:t>q</a:t>
            </a:r>
            <a:r>
              <a:rPr sz="1200" spc="-19" dirty="0" smtClean="0">
                <a:solidFill>
                  <a:srgbClr val="262C32"/>
                </a:solidFill>
                <a:latin typeface="Aptos"/>
                <a:cs typeface="Arial"/>
              </a:rPr>
              <a:t>u</a:t>
            </a:r>
            <a:r>
              <a:rPr sz="1200" spc="0" dirty="0" smtClean="0">
                <a:solidFill>
                  <a:srgbClr val="262C32"/>
                </a:solidFill>
                <a:latin typeface="Aptos"/>
                <a:cs typeface="Arial"/>
              </a:rPr>
              <a:t>e</a:t>
            </a:r>
            <a:r>
              <a:rPr sz="1200" spc="84" dirty="0" smtClean="0">
                <a:solidFill>
                  <a:srgbClr val="262C32"/>
                </a:solidFill>
                <a:latin typeface="Aptos"/>
                <a:cs typeface="Arial"/>
              </a:rPr>
              <a:t> </a:t>
            </a:r>
            <a:r>
              <a:rPr sz="1200" spc="-78" dirty="0" smtClean="0">
                <a:solidFill>
                  <a:srgbClr val="262C32"/>
                </a:solidFill>
                <a:latin typeface="Aptos"/>
                <a:cs typeface="Arial"/>
              </a:rPr>
              <a:t>l</a:t>
            </a:r>
            <a:r>
              <a:rPr sz="1200" spc="-3" dirty="0" smtClean="0">
                <a:solidFill>
                  <a:srgbClr val="262C32"/>
                </a:solidFill>
                <a:latin typeface="Aptos"/>
                <a:cs typeface="Arial"/>
              </a:rPr>
              <a:t>a</a:t>
            </a:r>
            <a:r>
              <a:rPr sz="1200" spc="0" dirty="0" smtClean="0">
                <a:solidFill>
                  <a:srgbClr val="262C32"/>
                </a:solidFill>
                <a:latin typeface="Aptos"/>
                <a:cs typeface="Arial"/>
              </a:rPr>
              <a:t>s</a:t>
            </a:r>
            <a:r>
              <a:rPr sz="1200" spc="64" dirty="0" smtClean="0">
                <a:solidFill>
                  <a:srgbClr val="262C32"/>
                </a:solidFill>
                <a:latin typeface="Aptos"/>
                <a:cs typeface="Arial"/>
              </a:rPr>
              <a:t> </a:t>
            </a:r>
            <a:r>
              <a:rPr sz="1200" spc="-19" dirty="0" smtClean="0">
                <a:solidFill>
                  <a:srgbClr val="262C32"/>
                </a:solidFill>
                <a:latin typeface="Aptos"/>
                <a:cs typeface="Arial"/>
              </a:rPr>
              <a:t>co</a:t>
            </a:r>
            <a:r>
              <a:rPr sz="1200" spc="-34" dirty="0" smtClean="0">
                <a:solidFill>
                  <a:srgbClr val="262C32"/>
                </a:solidFill>
                <a:latin typeface="Aptos"/>
                <a:cs typeface="Arial"/>
              </a:rPr>
              <a:t>m</a:t>
            </a:r>
            <a:r>
              <a:rPr sz="1200" spc="-19" dirty="0" smtClean="0">
                <a:solidFill>
                  <a:srgbClr val="262C32"/>
                </a:solidFill>
                <a:latin typeface="Aptos"/>
                <a:cs typeface="Arial"/>
              </a:rPr>
              <a:t>p</a:t>
            </a:r>
            <a:r>
              <a:rPr sz="1200" spc="-14" dirty="0" smtClean="0">
                <a:solidFill>
                  <a:srgbClr val="262C32"/>
                </a:solidFill>
                <a:latin typeface="Aptos"/>
                <a:cs typeface="Arial"/>
              </a:rPr>
              <a:t>re</a:t>
            </a:r>
            <a:r>
              <a:rPr sz="1200" spc="-19" dirty="0" smtClean="0">
                <a:solidFill>
                  <a:srgbClr val="262C32"/>
                </a:solidFill>
                <a:latin typeface="Aptos"/>
                <a:cs typeface="Arial"/>
              </a:rPr>
              <a:t>s</a:t>
            </a:r>
            <a:r>
              <a:rPr sz="1200" spc="-9" dirty="0" smtClean="0">
                <a:solidFill>
                  <a:srgbClr val="262C32"/>
                </a:solidFill>
                <a:latin typeface="Aptos"/>
                <a:cs typeface="Arial"/>
              </a:rPr>
              <a:t>i</a:t>
            </a:r>
            <a:r>
              <a:rPr sz="1200" spc="-19" dirty="0" smtClean="0">
                <a:solidFill>
                  <a:srgbClr val="262C32"/>
                </a:solidFill>
                <a:latin typeface="Aptos"/>
                <a:cs typeface="Arial"/>
              </a:rPr>
              <a:t>o</a:t>
            </a:r>
            <a:r>
              <a:rPr sz="1200" spc="-14" dirty="0" smtClean="0">
                <a:solidFill>
                  <a:srgbClr val="262C32"/>
                </a:solidFill>
                <a:latin typeface="Aptos"/>
                <a:cs typeface="Arial"/>
              </a:rPr>
              <a:t>n</a:t>
            </a:r>
            <a:r>
              <a:rPr sz="1200" spc="-19" dirty="0" smtClean="0">
                <a:solidFill>
                  <a:srgbClr val="262C32"/>
                </a:solidFill>
                <a:latin typeface="Aptos"/>
                <a:cs typeface="Arial"/>
              </a:rPr>
              <a:t>e</a:t>
            </a:r>
            <a:r>
              <a:rPr sz="1200" spc="0" dirty="0" smtClean="0">
                <a:solidFill>
                  <a:srgbClr val="262C32"/>
                </a:solidFill>
                <a:latin typeface="Aptos"/>
                <a:cs typeface="Arial"/>
              </a:rPr>
              <a:t>s</a:t>
            </a:r>
            <a:r>
              <a:rPr sz="1200" spc="162" dirty="0" smtClean="0">
                <a:solidFill>
                  <a:srgbClr val="262C32"/>
                </a:solidFill>
                <a:latin typeface="Aptos"/>
                <a:cs typeface="Arial"/>
              </a:rPr>
              <a:t> </a:t>
            </a:r>
            <a:r>
              <a:rPr sz="1200" spc="-9" dirty="0" smtClean="0">
                <a:solidFill>
                  <a:srgbClr val="262C32"/>
                </a:solidFill>
                <a:latin typeface="Aptos"/>
                <a:cs typeface="Arial"/>
              </a:rPr>
              <a:t>t</a:t>
            </a:r>
            <a:r>
              <a:rPr sz="1200" spc="-19" dirty="0" smtClean="0">
                <a:solidFill>
                  <a:srgbClr val="262C32"/>
                </a:solidFill>
                <a:latin typeface="Aptos"/>
                <a:cs typeface="Arial"/>
              </a:rPr>
              <a:t>o</a:t>
            </a:r>
            <a:r>
              <a:rPr sz="1200" spc="-14" dirty="0" smtClean="0">
                <a:solidFill>
                  <a:srgbClr val="262C32"/>
                </a:solidFill>
                <a:latin typeface="Aptos"/>
                <a:cs typeface="Arial"/>
              </a:rPr>
              <a:t>rá</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19" dirty="0" smtClean="0">
                <a:solidFill>
                  <a:srgbClr val="262C32"/>
                </a:solidFill>
                <a:latin typeface="Aptos"/>
                <a:cs typeface="Arial"/>
              </a:rPr>
              <a:t>c</a:t>
            </a:r>
            <a:r>
              <a:rPr sz="1200" spc="-14" dirty="0" smtClean="0">
                <a:solidFill>
                  <a:srgbClr val="262C32"/>
                </a:solidFill>
                <a:latin typeface="Aptos"/>
                <a:cs typeface="Arial"/>
              </a:rPr>
              <a:t>a</a:t>
            </a:r>
            <a:r>
              <a:rPr sz="1200" spc="0" dirty="0" smtClean="0">
                <a:solidFill>
                  <a:srgbClr val="262C32"/>
                </a:solidFill>
                <a:latin typeface="Aptos"/>
                <a:cs typeface="Arial"/>
              </a:rPr>
              <a:t>s</a:t>
            </a:r>
            <a:r>
              <a:rPr sz="1200" spc="144" dirty="0" smtClean="0">
                <a:solidFill>
                  <a:srgbClr val="262C32"/>
                </a:solidFill>
                <a:latin typeface="Aptos"/>
                <a:cs typeface="Arial"/>
              </a:rPr>
              <a:t> </a:t>
            </a:r>
            <a:r>
              <a:rPr sz="1200" spc="-14" dirty="0" smtClean="0">
                <a:solidFill>
                  <a:srgbClr val="262C32"/>
                </a:solidFill>
                <a:latin typeface="Aptos"/>
                <a:cs typeface="Arial"/>
              </a:rPr>
              <a:t>e</a:t>
            </a:r>
            <a:r>
              <a:rPr sz="1200" spc="0" dirty="0" smtClean="0">
                <a:solidFill>
                  <a:srgbClr val="262C32"/>
                </a:solidFill>
                <a:latin typeface="Aptos"/>
                <a:cs typeface="Arial"/>
              </a:rPr>
              <a:t>n</a:t>
            </a:r>
            <a:r>
              <a:rPr sz="1200" spc="17" dirty="0" smtClean="0">
                <a:solidFill>
                  <a:srgbClr val="262C32"/>
                </a:solidFill>
                <a:latin typeface="Aptos"/>
                <a:cs typeface="Arial"/>
              </a:rPr>
              <a:t> </a:t>
            </a:r>
            <a:r>
              <a:rPr sz="1200" spc="-19" dirty="0" smtClean="0">
                <a:solidFill>
                  <a:srgbClr val="262C32"/>
                </a:solidFill>
                <a:latin typeface="Aptos"/>
                <a:cs typeface="Arial"/>
              </a:rPr>
              <a:t>v</a:t>
            </a:r>
            <a:r>
              <a:rPr sz="1200" spc="-9" dirty="0" smtClean="0">
                <a:solidFill>
                  <a:srgbClr val="262C32"/>
                </a:solidFill>
                <a:latin typeface="Aptos"/>
                <a:cs typeface="Arial"/>
              </a:rPr>
              <a:t>í</a:t>
            </a:r>
            <a:r>
              <a:rPr sz="1200" spc="-19" dirty="0" smtClean="0">
                <a:solidFill>
                  <a:srgbClr val="262C32"/>
                </a:solidFill>
                <a:latin typeface="Aptos"/>
                <a:cs typeface="Arial"/>
              </a:rPr>
              <a:t>c</a:t>
            </a:r>
            <a:r>
              <a:rPr sz="1200" spc="-9" dirty="0" smtClean="0">
                <a:solidFill>
                  <a:srgbClr val="262C32"/>
                </a:solidFill>
                <a:latin typeface="Aptos"/>
                <a:cs typeface="Arial"/>
              </a:rPr>
              <a:t>ti</a:t>
            </a:r>
            <a:r>
              <a:rPr sz="1200" spc="-34" dirty="0" smtClean="0">
                <a:solidFill>
                  <a:srgbClr val="262C32"/>
                </a:solidFill>
                <a:latin typeface="Aptos"/>
                <a:cs typeface="Arial"/>
              </a:rPr>
              <a:t>m</a:t>
            </a:r>
            <a:r>
              <a:rPr sz="1200" spc="-19" dirty="0" smtClean="0">
                <a:solidFill>
                  <a:srgbClr val="262C32"/>
                </a:solidFill>
                <a:latin typeface="Aptos"/>
                <a:cs typeface="Arial"/>
              </a:rPr>
              <a:t>a</a:t>
            </a:r>
            <a:r>
              <a:rPr sz="1200" spc="0" dirty="0" smtClean="0">
                <a:solidFill>
                  <a:srgbClr val="262C32"/>
                </a:solidFill>
                <a:latin typeface="Aptos"/>
                <a:cs typeface="Arial"/>
              </a:rPr>
              <a:t>s</a:t>
            </a:r>
            <a:r>
              <a:rPr sz="1200" spc="165" dirty="0" smtClean="0">
                <a:solidFill>
                  <a:srgbClr val="262C32"/>
                </a:solidFill>
                <a:latin typeface="Aptos"/>
                <a:cs typeface="Arial"/>
              </a:rPr>
              <a:t> </a:t>
            </a:r>
            <a:r>
              <a:rPr sz="1200" spc="-78" dirty="0" smtClean="0">
                <a:solidFill>
                  <a:srgbClr val="262C32"/>
                </a:solidFill>
                <a:latin typeface="Aptos"/>
                <a:cs typeface="Arial"/>
              </a:rPr>
              <a:t>i</a:t>
            </a:r>
            <a:r>
              <a:rPr sz="1200" spc="-3" dirty="0" smtClean="0">
                <a:solidFill>
                  <a:srgbClr val="262C32"/>
                </a:solidFill>
                <a:latin typeface="Aptos"/>
                <a:cs typeface="Arial"/>
              </a:rPr>
              <a:t>n</a:t>
            </a:r>
            <a:r>
              <a:rPr sz="1200" spc="5" dirty="0" smtClean="0">
                <a:solidFill>
                  <a:srgbClr val="262C32"/>
                </a:solidFill>
                <a:latin typeface="Aptos"/>
                <a:cs typeface="Arial"/>
              </a:rPr>
              <a:t>c</a:t>
            </a:r>
            <a:r>
              <a:rPr sz="1200" spc="18" dirty="0" smtClean="0">
                <a:solidFill>
                  <a:srgbClr val="262C32"/>
                </a:solidFill>
                <a:latin typeface="Aptos"/>
                <a:cs typeface="Arial"/>
              </a:rPr>
              <a:t>o</a:t>
            </a:r>
            <a:r>
              <a:rPr sz="1200" spc="-26" dirty="0" smtClean="0">
                <a:solidFill>
                  <a:srgbClr val="262C32"/>
                </a:solidFill>
                <a:latin typeface="Aptos"/>
                <a:cs typeface="Arial"/>
              </a:rPr>
              <a:t>n</a:t>
            </a:r>
            <a:r>
              <a:rPr sz="1200" spc="5" dirty="0" smtClean="0">
                <a:solidFill>
                  <a:srgbClr val="262C32"/>
                </a:solidFill>
                <a:latin typeface="Aptos"/>
                <a:cs typeface="Arial"/>
              </a:rPr>
              <a:t>s</a:t>
            </a:r>
            <a:r>
              <a:rPr sz="1200" spc="14" dirty="0" smtClean="0">
                <a:solidFill>
                  <a:srgbClr val="262C32"/>
                </a:solidFill>
                <a:latin typeface="Aptos"/>
                <a:cs typeface="Arial"/>
              </a:rPr>
              <a:t>c</a:t>
            </a:r>
            <a:r>
              <a:rPr sz="1200" spc="-18" dirty="0" smtClean="0">
                <a:solidFill>
                  <a:srgbClr val="262C32"/>
                </a:solidFill>
                <a:latin typeface="Aptos"/>
                <a:cs typeface="Arial"/>
              </a:rPr>
              <a:t>i</a:t>
            </a:r>
            <a:r>
              <a:rPr sz="1200" spc="18" dirty="0" smtClean="0">
                <a:solidFill>
                  <a:srgbClr val="262C32"/>
                </a:solidFill>
                <a:latin typeface="Aptos"/>
                <a:cs typeface="Arial"/>
              </a:rPr>
              <a:t>e</a:t>
            </a:r>
            <a:r>
              <a:rPr sz="1200" spc="-53" dirty="0" smtClean="0">
                <a:solidFill>
                  <a:srgbClr val="262C32"/>
                </a:solidFill>
                <a:latin typeface="Aptos"/>
                <a:cs typeface="Arial"/>
              </a:rPr>
              <a:t>n</a:t>
            </a:r>
            <a:r>
              <a:rPr sz="1200" spc="57" dirty="0" smtClean="0">
                <a:solidFill>
                  <a:srgbClr val="262C32"/>
                </a:solidFill>
                <a:latin typeface="Aptos"/>
                <a:cs typeface="Arial"/>
              </a:rPr>
              <a:t>t</a:t>
            </a:r>
            <a:r>
              <a:rPr sz="1200" spc="-26" dirty="0" smtClean="0">
                <a:solidFill>
                  <a:srgbClr val="262C32"/>
                </a:solidFill>
                <a:latin typeface="Aptos"/>
                <a:cs typeface="Arial"/>
              </a:rPr>
              <a:t>e</a:t>
            </a:r>
            <a:r>
              <a:rPr sz="1200" spc="0" dirty="0" smtClean="0">
                <a:solidFill>
                  <a:srgbClr val="262C32"/>
                </a:solidFill>
                <a:latin typeface="Aptos"/>
                <a:cs typeface="Arial"/>
              </a:rPr>
              <a:t>s </a:t>
            </a:r>
            <a:r>
              <a:rPr sz="1200" spc="-19" dirty="0" smtClean="0">
                <a:solidFill>
                  <a:srgbClr val="262C32"/>
                </a:solidFill>
                <a:latin typeface="Aptos"/>
                <a:cs typeface="Arial"/>
              </a:rPr>
              <a:t>so</a:t>
            </a:r>
            <a:r>
              <a:rPr sz="1200" spc="0" dirty="0" smtClean="0">
                <a:solidFill>
                  <a:srgbClr val="262C32"/>
                </a:solidFill>
                <a:latin typeface="Aptos"/>
                <a:cs typeface="Arial"/>
              </a:rPr>
              <a:t>n</a:t>
            </a:r>
            <a:r>
              <a:rPr sz="1200" spc="67" dirty="0" smtClean="0">
                <a:solidFill>
                  <a:srgbClr val="262C32"/>
                </a:solidFill>
                <a:latin typeface="Aptos"/>
                <a:cs typeface="Arial"/>
              </a:rPr>
              <a:t> </a:t>
            </a:r>
            <a:r>
              <a:rPr sz="1200" spc="-29" dirty="0" smtClean="0">
                <a:solidFill>
                  <a:srgbClr val="262C32"/>
                </a:solidFill>
                <a:latin typeface="Aptos"/>
                <a:cs typeface="Arial"/>
              </a:rPr>
              <a:t>m</a:t>
            </a:r>
            <a:r>
              <a:rPr sz="1200" spc="-19" dirty="0" smtClean="0">
                <a:solidFill>
                  <a:srgbClr val="262C32"/>
                </a:solidFill>
                <a:latin typeface="Aptos"/>
                <a:cs typeface="Arial"/>
              </a:rPr>
              <a:t>á</a:t>
            </a:r>
            <a:r>
              <a:rPr sz="1200" spc="0" dirty="0" smtClean="0">
                <a:solidFill>
                  <a:srgbClr val="262C32"/>
                </a:solidFill>
                <a:latin typeface="Aptos"/>
                <a:cs typeface="Arial"/>
              </a:rPr>
              <a:t>s</a:t>
            </a:r>
            <a:r>
              <a:rPr sz="1200" spc="20" dirty="0" smtClean="0">
                <a:solidFill>
                  <a:srgbClr val="262C32"/>
                </a:solidFill>
                <a:latin typeface="Aptos"/>
                <a:cs typeface="Arial"/>
              </a:rPr>
              <a:t> </a:t>
            </a:r>
            <a:r>
              <a:rPr sz="1200" spc="-19" dirty="0" smtClean="0">
                <a:solidFill>
                  <a:srgbClr val="262C32"/>
                </a:solidFill>
                <a:latin typeface="Aptos"/>
                <a:cs typeface="Arial"/>
              </a:rPr>
              <a:t>e</a:t>
            </a:r>
            <a:r>
              <a:rPr sz="1200" spc="-9" dirty="0" smtClean="0">
                <a:solidFill>
                  <a:srgbClr val="262C32"/>
                </a:solidFill>
                <a:latin typeface="Aptos"/>
                <a:cs typeface="Arial"/>
              </a:rPr>
              <a:t>f</a:t>
            </a:r>
            <a:r>
              <a:rPr sz="1200" spc="-14" dirty="0" smtClean="0">
                <a:solidFill>
                  <a:srgbClr val="262C32"/>
                </a:solidFill>
                <a:latin typeface="Aptos"/>
                <a:cs typeface="Arial"/>
              </a:rPr>
              <a:t>e</a:t>
            </a:r>
            <a:r>
              <a:rPr sz="1200" spc="-19" dirty="0" smtClean="0">
                <a:solidFill>
                  <a:srgbClr val="262C32"/>
                </a:solidFill>
                <a:latin typeface="Aptos"/>
                <a:cs typeface="Arial"/>
              </a:rPr>
              <a:t>c</a:t>
            </a:r>
            <a:r>
              <a:rPr sz="1200" spc="-9" dirty="0" smtClean="0">
                <a:solidFill>
                  <a:srgbClr val="262C32"/>
                </a:solidFill>
                <a:latin typeface="Aptos"/>
                <a:cs typeface="Arial"/>
              </a:rPr>
              <a:t>ti</a:t>
            </a:r>
            <a:r>
              <a:rPr sz="1200" spc="-19" dirty="0" smtClean="0">
                <a:solidFill>
                  <a:srgbClr val="262C32"/>
                </a:solidFill>
                <a:latin typeface="Aptos"/>
                <a:cs typeface="Arial"/>
              </a:rPr>
              <a:t>v</a:t>
            </a:r>
            <a:r>
              <a:rPr sz="1200" spc="-14" dirty="0" smtClean="0">
                <a:solidFill>
                  <a:srgbClr val="262C32"/>
                </a:solidFill>
                <a:latin typeface="Aptos"/>
                <a:cs typeface="Arial"/>
              </a:rPr>
              <a:t>a</a:t>
            </a:r>
            <a:r>
              <a:rPr sz="1200" spc="0" dirty="0" smtClean="0">
                <a:solidFill>
                  <a:srgbClr val="262C32"/>
                </a:solidFill>
                <a:latin typeface="Aptos"/>
                <a:cs typeface="Arial"/>
              </a:rPr>
              <a:t>s</a:t>
            </a:r>
            <a:r>
              <a:rPr sz="1200" spc="106" dirty="0" smtClean="0">
                <a:solidFill>
                  <a:srgbClr val="262C32"/>
                </a:solidFill>
                <a:latin typeface="Aptos"/>
                <a:cs typeface="Arial"/>
              </a:rPr>
              <a:t> </a:t>
            </a:r>
            <a:r>
              <a:rPr sz="1200" spc="-14" dirty="0" smtClean="0">
                <a:solidFill>
                  <a:srgbClr val="262C32"/>
                </a:solidFill>
                <a:latin typeface="Aptos"/>
                <a:cs typeface="Arial"/>
              </a:rPr>
              <a:t>q</a:t>
            </a:r>
            <a:r>
              <a:rPr sz="1200" spc="-19" dirty="0" smtClean="0">
                <a:solidFill>
                  <a:srgbClr val="262C32"/>
                </a:solidFill>
                <a:latin typeface="Aptos"/>
                <a:cs typeface="Arial"/>
              </a:rPr>
              <a:t>u</a:t>
            </a:r>
            <a:r>
              <a:rPr sz="1200" spc="0" dirty="0" smtClean="0">
                <a:solidFill>
                  <a:srgbClr val="262C32"/>
                </a:solidFill>
                <a:latin typeface="Aptos"/>
                <a:cs typeface="Arial"/>
              </a:rPr>
              <a:t>e</a:t>
            </a:r>
            <a:r>
              <a:rPr sz="1200" spc="84" dirty="0" smtClean="0">
                <a:solidFill>
                  <a:srgbClr val="262C32"/>
                </a:solidFill>
                <a:latin typeface="Aptos"/>
                <a:cs typeface="Arial"/>
              </a:rPr>
              <a:t> </a:t>
            </a:r>
            <a:r>
              <a:rPr sz="1200" spc="-78" dirty="0" smtClean="0">
                <a:solidFill>
                  <a:srgbClr val="262C32"/>
                </a:solidFill>
                <a:latin typeface="Aptos"/>
                <a:cs typeface="Arial"/>
              </a:rPr>
              <a:t>l</a:t>
            </a:r>
            <a:r>
              <a:rPr sz="1200" spc="-3" dirty="0" smtClean="0">
                <a:solidFill>
                  <a:srgbClr val="262C32"/>
                </a:solidFill>
                <a:latin typeface="Aptos"/>
                <a:cs typeface="Arial"/>
              </a:rPr>
              <a:t>a</a:t>
            </a:r>
            <a:r>
              <a:rPr sz="1200" spc="0" dirty="0" smtClean="0">
                <a:solidFill>
                  <a:srgbClr val="262C32"/>
                </a:solidFill>
                <a:latin typeface="Aptos"/>
                <a:cs typeface="Arial"/>
              </a:rPr>
              <a:t>s</a:t>
            </a:r>
            <a:r>
              <a:rPr sz="1200" spc="39" dirty="0" smtClean="0">
                <a:solidFill>
                  <a:srgbClr val="262C32"/>
                </a:solidFill>
                <a:latin typeface="Aptos"/>
                <a:cs typeface="Arial"/>
              </a:rPr>
              <a:t> </a:t>
            </a:r>
            <a:r>
              <a:rPr sz="1200" spc="-9" dirty="0" smtClean="0">
                <a:solidFill>
                  <a:srgbClr val="262C32"/>
                </a:solidFill>
                <a:latin typeface="Aptos"/>
                <a:cs typeface="Arial"/>
              </a:rPr>
              <a:t>t</a:t>
            </a:r>
            <a:r>
              <a:rPr sz="1200" spc="-14" dirty="0" smtClean="0">
                <a:solidFill>
                  <a:srgbClr val="262C32"/>
                </a:solidFill>
                <a:latin typeface="Aptos"/>
                <a:cs typeface="Arial"/>
              </a:rPr>
              <a:t>é</a:t>
            </a:r>
            <a:r>
              <a:rPr sz="1200" spc="-19" dirty="0" smtClean="0">
                <a:solidFill>
                  <a:srgbClr val="262C32"/>
                </a:solidFill>
                <a:latin typeface="Aptos"/>
                <a:cs typeface="Arial"/>
              </a:rPr>
              <a:t>c</a:t>
            </a:r>
            <a:r>
              <a:rPr sz="1200" spc="-14" dirty="0" smtClean="0">
                <a:solidFill>
                  <a:srgbClr val="262C32"/>
                </a:solidFill>
                <a:latin typeface="Aptos"/>
                <a:cs typeface="Arial"/>
              </a:rPr>
              <a:t>n</a:t>
            </a:r>
            <a:r>
              <a:rPr sz="1200" spc="-9" dirty="0" smtClean="0">
                <a:solidFill>
                  <a:srgbClr val="262C32"/>
                </a:solidFill>
                <a:latin typeface="Aptos"/>
                <a:cs typeface="Arial"/>
              </a:rPr>
              <a:t>i</a:t>
            </a:r>
            <a:r>
              <a:rPr sz="1200" spc="-19" dirty="0" smtClean="0">
                <a:solidFill>
                  <a:srgbClr val="262C32"/>
                </a:solidFill>
                <a:latin typeface="Aptos"/>
                <a:cs typeface="Arial"/>
              </a:rPr>
              <a:t>ca</a:t>
            </a:r>
            <a:r>
              <a:rPr sz="1200" spc="0" dirty="0" smtClean="0">
                <a:solidFill>
                  <a:srgbClr val="262C32"/>
                </a:solidFill>
                <a:latin typeface="Aptos"/>
                <a:cs typeface="Arial"/>
              </a:rPr>
              <a:t>s</a:t>
            </a:r>
            <a:r>
              <a:rPr sz="1200" spc="133" dirty="0" smtClean="0">
                <a:solidFill>
                  <a:srgbClr val="262C32"/>
                </a:solidFill>
                <a:latin typeface="Aptos"/>
                <a:cs typeface="Arial"/>
              </a:rPr>
              <a:t> </a:t>
            </a:r>
            <a:r>
              <a:rPr sz="1200" spc="-53" dirty="0" smtClean="0">
                <a:solidFill>
                  <a:srgbClr val="262C32"/>
                </a:solidFill>
                <a:latin typeface="Aptos"/>
                <a:cs typeface="Arial"/>
              </a:rPr>
              <a:t>d</a:t>
            </a:r>
            <a:r>
              <a:rPr sz="1200" spc="-3" dirty="0" smtClean="0">
                <a:solidFill>
                  <a:srgbClr val="262C32"/>
                </a:solidFill>
                <a:latin typeface="Aptos"/>
                <a:cs typeface="Arial"/>
              </a:rPr>
              <a:t>e</a:t>
            </a:r>
            <a:r>
              <a:rPr sz="1200" spc="5" dirty="0" smtClean="0">
                <a:solidFill>
                  <a:srgbClr val="262C32"/>
                </a:solidFill>
                <a:latin typeface="Aptos"/>
                <a:cs typeface="Arial"/>
              </a:rPr>
              <a:t>s</a:t>
            </a:r>
            <a:r>
              <a:rPr sz="1200" spc="30" dirty="0" smtClean="0">
                <a:solidFill>
                  <a:srgbClr val="262C32"/>
                </a:solidFill>
                <a:latin typeface="Aptos"/>
                <a:cs typeface="Arial"/>
              </a:rPr>
              <a:t>c</a:t>
            </a:r>
            <a:r>
              <a:rPr sz="1200" spc="0" dirty="0" smtClean="0">
                <a:solidFill>
                  <a:srgbClr val="262C32"/>
                </a:solidFill>
                <a:latin typeface="Aptos"/>
                <a:cs typeface="Arial"/>
              </a:rPr>
              <a:t>r</a:t>
            </a:r>
            <a:r>
              <a:rPr sz="1200" spc="-53" dirty="0" smtClean="0">
                <a:solidFill>
                  <a:srgbClr val="262C32"/>
                </a:solidFill>
                <a:latin typeface="Aptos"/>
                <a:cs typeface="Arial"/>
              </a:rPr>
              <a:t>i</a:t>
            </a:r>
            <a:r>
              <a:rPr sz="1200" spc="37" dirty="0" smtClean="0">
                <a:solidFill>
                  <a:srgbClr val="262C32"/>
                </a:solidFill>
                <a:latin typeface="Aptos"/>
                <a:cs typeface="Arial"/>
              </a:rPr>
              <a:t>t</a:t>
            </a:r>
            <a:r>
              <a:rPr sz="1200" spc="-3" dirty="0" smtClean="0">
                <a:solidFill>
                  <a:srgbClr val="262C32"/>
                </a:solidFill>
                <a:latin typeface="Aptos"/>
                <a:cs typeface="Arial"/>
              </a:rPr>
              <a:t>a</a:t>
            </a:r>
            <a:r>
              <a:rPr sz="1200" spc="-25" dirty="0" smtClean="0">
                <a:solidFill>
                  <a:srgbClr val="262C32"/>
                </a:solidFill>
                <a:latin typeface="Aptos"/>
                <a:cs typeface="Arial"/>
              </a:rPr>
              <a:t>s</a:t>
            </a:r>
            <a:r>
              <a:rPr sz="1200" spc="64" dirty="0" smtClean="0">
                <a:solidFill>
                  <a:srgbClr val="262C32"/>
                </a:solidFill>
                <a:latin typeface="Aptos"/>
                <a:cs typeface="Arial"/>
              </a:rPr>
              <a:t> </a:t>
            </a:r>
            <a:r>
              <a:rPr sz="1200" spc="-14" dirty="0" smtClean="0">
                <a:solidFill>
                  <a:srgbClr val="262C32"/>
                </a:solidFill>
                <a:latin typeface="Aptos"/>
                <a:cs typeface="Arial"/>
              </a:rPr>
              <a:t>e</a:t>
            </a:r>
            <a:r>
              <a:rPr sz="1200" spc="0" dirty="0" smtClean="0">
                <a:solidFill>
                  <a:srgbClr val="262C32"/>
                </a:solidFill>
                <a:latin typeface="Aptos"/>
                <a:cs typeface="Arial"/>
              </a:rPr>
              <a:t>n</a:t>
            </a:r>
            <a:r>
              <a:rPr sz="1200" spc="17" dirty="0" smtClean="0">
                <a:solidFill>
                  <a:srgbClr val="262C32"/>
                </a:solidFill>
                <a:latin typeface="Aptos"/>
                <a:cs typeface="Arial"/>
              </a:rPr>
              <a:t> </a:t>
            </a:r>
            <a:r>
              <a:rPr sz="1200" spc="-53" dirty="0" smtClean="0">
                <a:solidFill>
                  <a:srgbClr val="262C32"/>
                </a:solidFill>
                <a:latin typeface="Aptos"/>
                <a:cs typeface="Arial"/>
              </a:rPr>
              <a:t>a</a:t>
            </a:r>
            <a:r>
              <a:rPr sz="1200" spc="-7" dirty="0" smtClean="0">
                <a:solidFill>
                  <a:srgbClr val="262C32"/>
                </a:solidFill>
                <a:latin typeface="Aptos"/>
                <a:cs typeface="Arial"/>
              </a:rPr>
              <a:t>l</a:t>
            </a:r>
            <a:r>
              <a:rPr sz="1200" spc="-3" dirty="0" smtClean="0">
                <a:solidFill>
                  <a:srgbClr val="262C32"/>
                </a:solidFill>
                <a:latin typeface="Aptos"/>
                <a:cs typeface="Arial"/>
              </a:rPr>
              <a:t>g</a:t>
            </a:r>
            <a:r>
              <a:rPr sz="1200" spc="18" dirty="0" smtClean="0">
                <a:solidFill>
                  <a:srgbClr val="262C32"/>
                </a:solidFill>
                <a:latin typeface="Aptos"/>
                <a:cs typeface="Arial"/>
              </a:rPr>
              <a:t>o</a:t>
            </a:r>
            <a:r>
              <a:rPr sz="1200" spc="24" dirty="0" smtClean="0">
                <a:solidFill>
                  <a:srgbClr val="262C32"/>
                </a:solidFill>
                <a:latin typeface="Aptos"/>
                <a:cs typeface="Arial"/>
              </a:rPr>
              <a:t>r</a:t>
            </a:r>
            <a:r>
              <a:rPr sz="1200" spc="-53" dirty="0" smtClean="0">
                <a:solidFill>
                  <a:srgbClr val="262C32"/>
                </a:solidFill>
                <a:latin typeface="Aptos"/>
                <a:cs typeface="Arial"/>
              </a:rPr>
              <a:t>i</a:t>
            </a:r>
            <a:r>
              <a:rPr sz="1200" spc="37" dirty="0" smtClean="0">
                <a:solidFill>
                  <a:srgbClr val="262C32"/>
                </a:solidFill>
                <a:latin typeface="Aptos"/>
                <a:cs typeface="Arial"/>
              </a:rPr>
              <a:t>t</a:t>
            </a:r>
            <a:r>
              <a:rPr sz="1200" spc="-18" dirty="0" smtClean="0">
                <a:solidFill>
                  <a:srgbClr val="262C32"/>
                </a:solidFill>
                <a:latin typeface="Aptos"/>
                <a:cs typeface="Arial"/>
              </a:rPr>
              <a:t>m</a:t>
            </a:r>
            <a:r>
              <a:rPr sz="1200" spc="-3" dirty="0" smtClean="0">
                <a:solidFill>
                  <a:srgbClr val="262C32"/>
                </a:solidFill>
                <a:latin typeface="Aptos"/>
                <a:cs typeface="Arial"/>
              </a:rPr>
              <a:t>o</a:t>
            </a:r>
            <a:r>
              <a:rPr sz="1200" spc="0" dirty="0" smtClean="0">
                <a:solidFill>
                  <a:srgbClr val="262C32"/>
                </a:solidFill>
                <a:latin typeface="Aptos"/>
                <a:cs typeface="Arial"/>
              </a:rPr>
              <a:t>s</a:t>
            </a:r>
            <a:r>
              <a:rPr sz="1200" spc="39" dirty="0" smtClean="0">
                <a:solidFill>
                  <a:srgbClr val="262C32"/>
                </a:solidFill>
                <a:latin typeface="Aptos"/>
                <a:cs typeface="Arial"/>
              </a:rPr>
              <a:t> </a:t>
            </a:r>
            <a:r>
              <a:rPr sz="1200" spc="-26" dirty="0" smtClean="0">
                <a:solidFill>
                  <a:srgbClr val="262C32"/>
                </a:solidFill>
                <a:latin typeface="Aptos"/>
                <a:cs typeface="Arial"/>
              </a:rPr>
              <a:t>an</a:t>
            </a:r>
            <a:r>
              <a:rPr sz="1200" spc="37" dirty="0" smtClean="0">
                <a:solidFill>
                  <a:srgbClr val="262C32"/>
                </a:solidFill>
                <a:latin typeface="Aptos"/>
                <a:cs typeface="Arial"/>
              </a:rPr>
              <a:t>t</a:t>
            </a:r>
            <a:r>
              <a:rPr sz="1200" spc="-3" dirty="0" smtClean="0">
                <a:solidFill>
                  <a:srgbClr val="262C32"/>
                </a:solidFill>
                <a:latin typeface="Aptos"/>
                <a:cs typeface="Arial"/>
              </a:rPr>
              <a:t>e</a:t>
            </a:r>
            <a:r>
              <a:rPr sz="1200" spc="24" dirty="0" smtClean="0">
                <a:solidFill>
                  <a:srgbClr val="262C32"/>
                </a:solidFill>
                <a:latin typeface="Aptos"/>
                <a:cs typeface="Arial"/>
              </a:rPr>
              <a:t>r</a:t>
            </a:r>
            <a:r>
              <a:rPr sz="1200" spc="-53" dirty="0" smtClean="0">
                <a:solidFill>
                  <a:srgbClr val="262C32"/>
                </a:solidFill>
                <a:latin typeface="Aptos"/>
                <a:cs typeface="Arial"/>
              </a:rPr>
              <a:t>i</a:t>
            </a:r>
            <a:r>
              <a:rPr sz="1200" spc="40" dirty="0" smtClean="0">
                <a:solidFill>
                  <a:srgbClr val="262C32"/>
                </a:solidFill>
                <a:latin typeface="Aptos"/>
                <a:cs typeface="Arial"/>
              </a:rPr>
              <a:t>o</a:t>
            </a:r>
            <a:r>
              <a:rPr sz="1200" spc="0" dirty="0" smtClean="0">
                <a:solidFill>
                  <a:srgbClr val="262C32"/>
                </a:solidFill>
                <a:latin typeface="Aptos"/>
                <a:cs typeface="Arial"/>
              </a:rPr>
              <a:t>r</a:t>
            </a:r>
            <a:r>
              <a:rPr sz="1200" spc="-26" dirty="0" smtClean="0">
                <a:solidFill>
                  <a:srgbClr val="262C32"/>
                </a:solidFill>
                <a:latin typeface="Aptos"/>
                <a:cs typeface="Arial"/>
              </a:rPr>
              <a:t>e</a:t>
            </a:r>
            <a:r>
              <a:rPr sz="1200" spc="30" dirty="0" smtClean="0">
                <a:solidFill>
                  <a:srgbClr val="262C32"/>
                </a:solidFill>
                <a:latin typeface="Aptos"/>
                <a:cs typeface="Arial"/>
              </a:rPr>
              <a:t>s</a:t>
            </a:r>
            <a:r>
              <a:rPr sz="1200" spc="-102"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2083609" y="3206710"/>
            <a:ext cx="7468533" cy="1682496"/>
          </a:xfrm>
          <a:prstGeom prst="rect">
            <a:avLst/>
          </a:prstGeom>
        </p:spPr>
        <p:txBody>
          <a:bodyPr wrap="square" lIns="0" tIns="7111" rIns="0" bIns="0" rtlCol="0">
            <a:noAutofit/>
          </a:bodyPr>
          <a:lstStyle/>
          <a:p>
            <a:pPr marL="12700" marR="9205">
              <a:lnSpc>
                <a:spcPts val="1120"/>
              </a:lnSpc>
              <a:spcAft>
                <a:spcPts val="300"/>
              </a:spcAft>
            </a:pPr>
            <a:r>
              <a:rPr sz="1200" b="1" spc="0" dirty="0" smtClean="0">
                <a:solidFill>
                  <a:srgbClr val="262C32"/>
                </a:solidFill>
                <a:latin typeface="Aptos"/>
                <a:cs typeface="Arial"/>
              </a:rPr>
              <a:t>Obstrucción de la vía aérea por cuerpos extraños en edades pediátricas</a:t>
            </a:r>
            <a:endParaRPr sz="1000">
              <a:latin typeface="Arial"/>
              <a:cs typeface="Arial"/>
            </a:endParaRPr>
          </a:p>
          <a:p>
            <a:pPr marL="12700" indent="0">
              <a:lnSpc>
                <a:spcPts val="1149"/>
              </a:lnSpc>
              <a:spcBef>
                <a:spcPts val="474"/>
              </a:spcBef>
              <a:spcAft>
                <a:spcPts val="300"/>
              </a:spcAft>
            </a:pPr>
            <a:r>
              <a:rPr sz="1200" spc="-4" dirty="0" smtClean="0">
                <a:solidFill>
                  <a:srgbClr val="262C32"/>
                </a:solidFill>
                <a:latin typeface="Aptos"/>
                <a:cs typeface="Arial"/>
              </a:rPr>
              <a:t>Si el  niño está respirando</a:t>
            </a:r>
            <a:r>
              <a:rPr sz="1200" spc="-4" dirty="0" smtClean="0">
                <a:solidFill>
                  <a:srgbClr val="262C32"/>
                </a:solidFill>
                <a:latin typeface="Aptos"/>
                <a:cs typeface="Arial"/>
              </a:rPr>
              <a:t>, </a:t>
            </a:r>
            <a:r>
              <a:rPr sz="1200" spc="-4" dirty="0" smtClean="0">
                <a:solidFill>
                  <a:srgbClr val="262C32"/>
                </a:solidFill>
                <a:latin typeface="Aptos"/>
                <a:cs typeface="Arial"/>
              </a:rPr>
              <a:t>tosiendo o llorando espontáneamente deberemos </a:t>
            </a:r>
            <a:endParaRPr sz="1000">
              <a:latin typeface="Arial"/>
              <a:cs typeface="Arial"/>
            </a:endParaRPr>
          </a:p>
          <a:p>
            <a:pPr marL="12700">
              <a:lnSpc>
                <a:spcPts val="1149"/>
              </a:lnSpc>
              <a:spcBef>
                <a:spcPts val="242"/>
              </a:spcBef>
              <a:spcAft>
                <a:spcPts val="300"/>
              </a:spcAft>
            </a:pPr>
            <a:r>
              <a:rPr sz="1200" spc="-6" dirty="0" smtClean="0">
                <a:solidFill>
                  <a:srgbClr val="262C32"/>
                </a:solidFill>
                <a:latin typeface="Aptos"/>
                <a:cs typeface="Arial"/>
              </a:rPr>
              <a:t>estimularle para que tosa y expulse el cuerpo extraño.  Si esto es inefectivo y el </a:t>
            </a:r>
            <a:endParaRPr sz="1000">
              <a:latin typeface="Arial"/>
              <a:cs typeface="Arial"/>
            </a:endParaRPr>
          </a:p>
          <a:p>
            <a:pPr marL="12700">
              <a:lnSpc>
                <a:spcPts val="1149"/>
              </a:lnSpc>
              <a:spcBef>
                <a:spcPts val="242"/>
              </a:spcBef>
              <a:spcAft>
                <a:spcPts val="300"/>
              </a:spcAft>
            </a:pPr>
            <a:r>
              <a:rPr sz="1200" spc="-2" dirty="0" smtClean="0">
                <a:solidFill>
                  <a:srgbClr val="262C32"/>
                </a:solidFill>
                <a:latin typeface="Aptos"/>
                <a:cs typeface="Arial"/>
              </a:rPr>
              <a:t>niño no respira pero está consciente procederemos a</a:t>
            </a:r>
            <a:r>
              <a:rPr sz="1200" spc="-2" dirty="0" smtClean="0">
                <a:solidFill>
                  <a:srgbClr val="262C32"/>
                </a:solidFill>
                <a:latin typeface="Aptos"/>
                <a:cs typeface="Arial"/>
              </a:rPr>
              <a:t>:</a:t>
            </a:r>
            <a:endParaRPr sz="1000">
              <a:latin typeface="Arial"/>
              <a:cs typeface="Arial"/>
            </a:endParaRPr>
          </a:p>
          <a:p>
            <a:pPr marL="12700" marR="9205">
              <a:lnSpc>
                <a:spcPct val="95825"/>
              </a:lnSpc>
              <a:spcBef>
                <a:spcPts val="537"/>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Solicitar ayuda</a:t>
            </a:r>
            <a:r>
              <a:rPr sz="1200" spc="-6" dirty="0" smtClean="0">
                <a:solidFill>
                  <a:srgbClr val="262C32"/>
                </a:solidFill>
                <a:latin typeface="Aptos"/>
                <a:cs typeface="Arial"/>
              </a:rPr>
              <a:t>.</a:t>
            </a:r>
            <a:endParaRPr sz="1000">
              <a:latin typeface="Arial"/>
              <a:cs typeface="Arial"/>
            </a:endParaRPr>
          </a:p>
          <a:p>
            <a:pPr marL="101092" marR="81164" indent="-88391">
              <a:lnSpc>
                <a:spcPts val="1149"/>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Extracción manual</a:t>
            </a:r>
            <a:r>
              <a:rPr sz="1200" spc="0" dirty="0" smtClean="0">
                <a:solidFill>
                  <a:srgbClr val="262C32"/>
                </a:solidFill>
                <a:latin typeface="Aptos"/>
                <a:cs typeface="Arial"/>
              </a:rPr>
              <a:t>: </a:t>
            </a:r>
            <a:r>
              <a:rPr sz="1200" spc="0" dirty="0" smtClean="0">
                <a:solidFill>
                  <a:srgbClr val="262C32"/>
                </a:solidFill>
                <a:latin typeface="Aptos"/>
                <a:cs typeface="Arial"/>
              </a:rPr>
              <a:t>sólo se realizará si el cuerpo extraño es fácil de ver y </a:t>
            </a:r>
            <a:endParaRPr sz="1000">
              <a:latin typeface="Arial"/>
              <a:cs typeface="Arial"/>
            </a:endParaRPr>
          </a:p>
          <a:p>
            <a:pPr marL="101092" marR="81164">
              <a:lnSpc>
                <a:spcPts val="1149"/>
              </a:lnSpc>
              <a:spcBef>
                <a:spcPts val="254"/>
              </a:spcBef>
              <a:spcAft>
                <a:spcPts val="300"/>
              </a:spcAft>
            </a:pPr>
            <a:r>
              <a:rPr sz="1200" spc="-4" dirty="0" smtClean="0">
                <a:solidFill>
                  <a:srgbClr val="262C32"/>
                </a:solidFill>
                <a:latin typeface="Aptos"/>
                <a:cs typeface="Arial"/>
              </a:rPr>
              <a:t>extraer</a:t>
            </a:r>
            <a:r>
              <a:rPr sz="1200" spc="-4" dirty="0" smtClean="0">
                <a:solidFill>
                  <a:srgbClr val="262C32"/>
                </a:solidFill>
                <a:latin typeface="Aptos"/>
                <a:cs typeface="Arial"/>
              </a:rPr>
              <a:t>. </a:t>
            </a:r>
            <a:r>
              <a:rPr sz="1200" spc="-4" dirty="0" smtClean="0">
                <a:solidFill>
                  <a:srgbClr val="262C32"/>
                </a:solidFill>
                <a:latin typeface="Aptos"/>
                <a:cs typeface="Arial"/>
              </a:rPr>
              <a:t>La extracción manual a ciegas no debe llevarse a cabo por el riesgo </a:t>
            </a:r>
            <a:endParaRPr sz="1000">
              <a:latin typeface="Arial"/>
              <a:cs typeface="Arial"/>
            </a:endParaRPr>
          </a:p>
          <a:p>
            <a:pPr marL="101092" marR="81164">
              <a:lnSpc>
                <a:spcPts val="1149"/>
              </a:lnSpc>
              <a:spcBef>
                <a:spcPts val="254"/>
              </a:spcBef>
              <a:spcAft>
                <a:spcPts val="300"/>
              </a:spcAft>
            </a:pPr>
            <a:r>
              <a:rPr sz="1200" spc="-4" dirty="0" smtClean="0">
                <a:solidFill>
                  <a:srgbClr val="262C32"/>
                </a:solidFill>
                <a:latin typeface="Aptos"/>
                <a:cs typeface="Arial"/>
              </a:rPr>
              <a:t>de empujar el cuerpo extraño hacia el  interior provocando una mayor</a:t>
            </a:r>
            <a:endParaRPr sz="1000">
              <a:latin typeface="Arial"/>
              <a:cs typeface="Arial"/>
            </a:endParaRPr>
          </a:p>
          <a:p>
            <a:pPr marL="78866" marR="3669129" algn="ctr">
              <a:lnSpc>
                <a:spcPct val="95825"/>
              </a:lnSpc>
              <a:spcBef>
                <a:spcPts val="274"/>
              </a:spcBef>
              <a:spcAft>
                <a:spcPts val="300"/>
              </a:spcAft>
            </a:pPr>
            <a:r>
              <a:rPr sz="1200" spc="-8" dirty="0" smtClean="0">
                <a:solidFill>
                  <a:srgbClr val="262C32"/>
                </a:solidFill>
                <a:latin typeface="Aptos"/>
                <a:cs typeface="Arial"/>
              </a:rPr>
              <a:t>obstrucción</a:t>
            </a:r>
            <a:r>
              <a:rPr sz="1200" spc="-8"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spc="-63" dirty="0" smtClean="0">
                <a:solidFill>
                  <a:srgbClr val="231F21"/>
                </a:solidFill>
                <a:latin typeface="Times New Roman"/>
                <a:cs typeface="Times New Roman"/>
              </a:rPr>
              <a:t>48</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083610" y="1353526"/>
            <a:ext cx="7308301" cy="865632"/>
          </a:xfrm>
          <a:prstGeom prst="rect">
            <a:avLst/>
          </a:prstGeom>
        </p:spPr>
        <p:txBody>
          <a:bodyPr wrap="square" lIns="0" tIns="7111" rIns="0" bIns="0" rtlCol="0">
            <a:noAutofit/>
          </a:bodyPr>
          <a:lstStyle/>
          <a:p>
            <a:pPr marL="12700" marR="9205">
              <a:lnSpc>
                <a:spcPts val="1120"/>
              </a:lnSpc>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Maniobras de expulsión</a:t>
            </a:r>
            <a:r>
              <a:rPr sz="1200" spc="-3" dirty="0" smtClean="0">
                <a:solidFill>
                  <a:srgbClr val="262C32"/>
                </a:solidFill>
                <a:latin typeface="Aptos"/>
                <a:cs typeface="Arial"/>
              </a:rPr>
              <a:t>: </a:t>
            </a:r>
            <a:r>
              <a:rPr sz="1200" spc="-3" dirty="0" smtClean="0">
                <a:solidFill>
                  <a:srgbClr val="262C32"/>
                </a:solidFill>
                <a:latin typeface="Aptos"/>
                <a:cs typeface="Arial"/>
              </a:rPr>
              <a:t>Si el  niño o lactante está consciente pero no</a:t>
            </a:r>
            <a:endParaRPr sz="1000">
              <a:latin typeface="Arial"/>
              <a:cs typeface="Arial"/>
            </a:endParaRPr>
          </a:p>
          <a:p>
            <a:pPr marL="101091" indent="6096">
              <a:lnSpc>
                <a:spcPts val="1149"/>
              </a:lnSpc>
              <a:spcBef>
                <a:spcPts val="209"/>
              </a:spcBef>
              <a:spcAft>
                <a:spcPts val="300"/>
              </a:spcAft>
            </a:pPr>
            <a:r>
              <a:rPr sz="1200" spc="-9" dirty="0" smtClean="0">
                <a:solidFill>
                  <a:srgbClr val="262C32"/>
                </a:solidFill>
                <a:latin typeface="Aptos"/>
                <a:cs typeface="Arial"/>
              </a:rPr>
              <a:t>respira,  iniciaremos golpes interescapulares,  hasta 5 golpes entre los </a:t>
            </a:r>
            <a:endParaRPr sz="1000">
              <a:latin typeface="Arial"/>
              <a:cs typeface="Arial"/>
            </a:endParaRPr>
          </a:p>
          <a:p>
            <a:pPr marL="101091">
              <a:lnSpc>
                <a:spcPts val="1149"/>
              </a:lnSpc>
              <a:spcBef>
                <a:spcPts val="242"/>
              </a:spcBef>
              <a:spcAft>
                <a:spcPts val="300"/>
              </a:spcAft>
            </a:pPr>
            <a:r>
              <a:rPr sz="1200" spc="-1" dirty="0" smtClean="0">
                <a:solidFill>
                  <a:srgbClr val="262C32"/>
                </a:solidFill>
                <a:latin typeface="Aptos"/>
                <a:cs typeface="Arial"/>
              </a:rPr>
              <a:t>omoplatos,  que  alternaremos con  5 compresiones torácicas en el lactante </a:t>
            </a:r>
            <a:endParaRPr sz="1000">
              <a:latin typeface="Arial"/>
              <a:cs typeface="Arial"/>
            </a:endParaRPr>
          </a:p>
          <a:p>
            <a:pPr marL="101091">
              <a:lnSpc>
                <a:spcPts val="1149"/>
              </a:lnSpc>
              <a:spcBef>
                <a:spcPts val="242"/>
              </a:spcBef>
              <a:spcAft>
                <a:spcPts val="300"/>
              </a:spcAft>
            </a:pPr>
            <a:r>
              <a:rPr sz="1200" spc="0" dirty="0" smtClean="0">
                <a:solidFill>
                  <a:srgbClr val="262C32"/>
                </a:solidFill>
                <a:latin typeface="Aptos"/>
                <a:cs typeface="Arial"/>
              </a:rPr>
              <a:t>o abdominales en el niño, comprobando la efectividad con cada golpe o</a:t>
            </a:r>
            <a:endParaRPr sz="1000">
              <a:latin typeface="Arial"/>
              <a:cs typeface="Arial"/>
            </a:endParaRPr>
          </a:p>
          <a:p>
            <a:pPr marL="104139" marR="9205">
              <a:lnSpc>
                <a:spcPct val="95825"/>
              </a:lnSpc>
              <a:spcBef>
                <a:spcPts val="272"/>
              </a:spcBef>
              <a:spcAft>
                <a:spcPts val="300"/>
              </a:spcAft>
            </a:pPr>
            <a:r>
              <a:rPr sz="1200" spc="-12" dirty="0" smtClean="0">
                <a:solidFill>
                  <a:srgbClr val="262C32"/>
                </a:solidFill>
                <a:latin typeface="Aptos"/>
                <a:cs typeface="Arial"/>
              </a:rPr>
              <a:t>compresión.</a:t>
            </a:r>
            <a:endParaRPr sz="1000">
              <a:latin typeface="Arial"/>
              <a:cs typeface="Arial"/>
            </a:endParaRPr>
          </a:p>
        </p:txBody>
      </p:sp>
      <p:sp>
        <p:nvSpPr>
          <p:cNvPr id="4" name="object 4"/>
          <p:cNvSpPr txBox="1"/>
          <p:nvPr/>
        </p:nvSpPr>
        <p:spPr>
          <a:xfrm>
            <a:off x="2083609" y="2493478"/>
            <a:ext cx="7317293" cy="2036064"/>
          </a:xfrm>
          <a:prstGeom prst="rect">
            <a:avLst/>
          </a:prstGeom>
        </p:spPr>
        <p:txBody>
          <a:bodyPr wrap="square" lIns="0" tIns="7111" rIns="0" bIns="0" rtlCol="0">
            <a:noAutofit/>
          </a:bodyPr>
          <a:lstStyle/>
          <a:p>
            <a:pPr marL="15748" marR="9205">
              <a:lnSpc>
                <a:spcPts val="1120"/>
              </a:lnSpc>
              <a:spcAft>
                <a:spcPts val="300"/>
              </a:spcAft>
            </a:pPr>
            <a:r>
              <a:rPr sz="1200" b="1" spc="-4" dirty="0" smtClean="0">
                <a:solidFill>
                  <a:srgbClr val="262C32"/>
                </a:solidFill>
                <a:latin typeface="Aptos"/>
                <a:cs typeface="Arial"/>
              </a:rPr>
              <a:t>Maniobras de expulsión en lactantes:</a:t>
            </a:r>
            <a:endParaRPr sz="1000">
              <a:latin typeface="Arial"/>
              <a:cs typeface="Arial"/>
            </a:endParaRPr>
          </a:p>
          <a:p>
            <a:pPr marL="101092" marR="176545" indent="-88391">
              <a:lnSpc>
                <a:spcPts val="1149"/>
              </a:lnSpc>
              <a:spcBef>
                <a:spcPts val="47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Colocaremos al lactante boca a bajo, apoyado sobre nuestro antebrazo, </a:t>
            </a:r>
            <a:endParaRPr sz="1000">
              <a:latin typeface="Arial"/>
              <a:cs typeface="Arial"/>
            </a:endParaRPr>
          </a:p>
          <a:p>
            <a:pPr marL="101092" marR="176545">
              <a:lnSpc>
                <a:spcPts val="1149"/>
              </a:lnSpc>
              <a:spcBef>
                <a:spcPts val="249"/>
              </a:spcBef>
              <a:spcAft>
                <a:spcPts val="300"/>
              </a:spcAft>
            </a:pPr>
            <a:r>
              <a:rPr sz="1200" spc="-3" dirty="0" smtClean="0">
                <a:solidFill>
                  <a:srgbClr val="262C32"/>
                </a:solidFill>
                <a:latin typeface="Aptos"/>
                <a:cs typeface="Arial"/>
              </a:rPr>
              <a:t>sujetándolo firmemente por la mandíbula con los dedos pulgar e índice. </a:t>
            </a:r>
            <a:endParaRPr sz="1000">
              <a:latin typeface="Arial"/>
              <a:cs typeface="Arial"/>
            </a:endParaRPr>
          </a:p>
          <a:p>
            <a:pPr marL="101092" marR="176545">
              <a:lnSpc>
                <a:spcPts val="1149"/>
              </a:lnSpc>
              <a:spcBef>
                <a:spcPts val="249"/>
              </a:spcBef>
              <a:spcAft>
                <a:spcPts val="300"/>
              </a:spcAft>
            </a:pPr>
            <a:r>
              <a:rPr sz="1200" spc="-1" dirty="0" smtClean="0">
                <a:solidFill>
                  <a:srgbClr val="262C32"/>
                </a:solidFill>
                <a:latin typeface="Aptos"/>
                <a:cs typeface="Arial"/>
              </a:rPr>
              <a:t>Mantendremos la cabeza ligeramente extendida procurando que esté en </a:t>
            </a:r>
            <a:endParaRPr sz="1000">
              <a:latin typeface="Arial"/>
              <a:cs typeface="Arial"/>
            </a:endParaRPr>
          </a:p>
          <a:p>
            <a:pPr marL="101092" marR="176545">
              <a:lnSpc>
                <a:spcPts val="1149"/>
              </a:lnSpc>
              <a:spcBef>
                <a:spcPts val="249"/>
              </a:spcBef>
              <a:spcAft>
                <a:spcPts val="300"/>
              </a:spcAft>
            </a:pPr>
            <a:r>
              <a:rPr sz="1200" spc="-5" dirty="0" smtClean="0">
                <a:solidFill>
                  <a:srgbClr val="262C32"/>
                </a:solidFill>
                <a:latin typeface="Aptos"/>
                <a:cs typeface="Arial"/>
              </a:rPr>
              <a:t>posición más baja que el tronco.</a:t>
            </a:r>
            <a:endParaRPr sz="1000">
              <a:latin typeface="Arial"/>
              <a:cs typeface="Arial"/>
            </a:endParaRPr>
          </a:p>
          <a:p>
            <a:pPr marL="104139" indent="-91439" algn="just">
              <a:lnSpc>
                <a:spcPts val="1149"/>
              </a:lnSpc>
              <a:spcBef>
                <a:spcPts val="534"/>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Golpearemos cinco veces con el talón de la mano en la zona interescapular </a:t>
            </a:r>
            <a:endParaRPr sz="1000">
              <a:latin typeface="Arial"/>
              <a:cs typeface="Arial"/>
            </a:endParaRPr>
          </a:p>
          <a:p>
            <a:pPr marL="104139" algn="just">
              <a:lnSpc>
                <a:spcPts val="1149"/>
              </a:lnSpc>
              <a:spcBef>
                <a:spcPts val="254"/>
              </a:spcBef>
              <a:spcAft>
                <a:spcPts val="300"/>
              </a:spcAft>
            </a:pPr>
            <a:r>
              <a:rPr sz="1200" spc="-4" dirty="0" smtClean="0">
                <a:solidFill>
                  <a:srgbClr val="262C32"/>
                </a:solidFill>
                <a:latin typeface="Aptos"/>
                <a:cs typeface="Arial"/>
              </a:rPr>
              <a:t>con impulsos secos y enérgicos, dejando transcurrir breves segundos entre </a:t>
            </a:r>
            <a:endParaRPr sz="1000">
              <a:latin typeface="Arial"/>
              <a:cs typeface="Arial"/>
            </a:endParaRPr>
          </a:p>
          <a:p>
            <a:pPr marL="104139" algn="just">
              <a:lnSpc>
                <a:spcPts val="1149"/>
              </a:lnSpc>
              <a:spcBef>
                <a:spcPts val="254"/>
              </a:spcBef>
              <a:spcAft>
                <a:spcPts val="300"/>
              </a:spcAft>
            </a:pPr>
            <a:r>
              <a:rPr sz="1200" spc="-4" dirty="0" smtClean="0">
                <a:solidFill>
                  <a:srgbClr val="262C32"/>
                </a:solidFill>
                <a:latin typeface="Aptos"/>
                <a:cs typeface="Arial"/>
              </a:rPr>
              <a:t>ellos para valorar la efectividad</a:t>
            </a:r>
            <a:r>
              <a:rPr sz="1200" spc="-4" dirty="0" smtClean="0">
                <a:solidFill>
                  <a:srgbClr val="262C32"/>
                </a:solidFill>
                <a:latin typeface="Aptos"/>
                <a:cs typeface="Arial"/>
              </a:rPr>
              <a:t>.</a:t>
            </a:r>
            <a:endParaRPr sz="1000">
              <a:latin typeface="Arial"/>
              <a:cs typeface="Arial"/>
            </a:endParaRPr>
          </a:p>
          <a:p>
            <a:pPr marL="101091" marR="205206" indent="-88391">
              <a:lnSpc>
                <a:spcPts val="1149"/>
              </a:lnSpc>
              <a:spcBef>
                <a:spcPts val="514"/>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Voltearemos al lactante cambiándolo al otro antebrazo poniéndolo boca </a:t>
            </a:r>
            <a:endParaRPr sz="1000">
              <a:latin typeface="Arial"/>
              <a:cs typeface="Arial"/>
            </a:endParaRPr>
          </a:p>
          <a:p>
            <a:pPr marL="101091" marR="205206">
              <a:lnSpc>
                <a:spcPts val="1149"/>
              </a:lnSpc>
              <a:spcBef>
                <a:spcPts val="265"/>
              </a:spcBef>
              <a:spcAft>
                <a:spcPts val="300"/>
              </a:spcAft>
            </a:pPr>
            <a:r>
              <a:rPr sz="1200" spc="-1" dirty="0" smtClean="0">
                <a:solidFill>
                  <a:srgbClr val="262C32"/>
                </a:solidFill>
                <a:latin typeface="Aptos"/>
                <a:cs typeface="Arial"/>
              </a:rPr>
              <a:t>arriba, sujetándole la cabeza con la mano y en posición más baja que el</a:t>
            </a:r>
            <a:endParaRPr sz="1000">
              <a:latin typeface="Arial"/>
              <a:cs typeface="Arial"/>
            </a:endParaRPr>
          </a:p>
          <a:p>
            <a:pPr marL="101091" marR="9205">
              <a:lnSpc>
                <a:spcPts val="1135"/>
              </a:lnSpc>
              <a:spcBef>
                <a:spcPts val="322"/>
              </a:spcBef>
              <a:spcAft>
                <a:spcPts val="300"/>
              </a:spcAft>
            </a:pPr>
            <a:r>
              <a:rPr sz="1200" spc="-12" dirty="0" smtClean="0">
                <a:solidFill>
                  <a:srgbClr val="262C32"/>
                </a:solidFill>
                <a:latin typeface="Aptos"/>
                <a:cs typeface="Arial"/>
              </a:rPr>
              <a:t>tronco</a:t>
            </a:r>
            <a:r>
              <a:rPr sz="1200" spc="-12"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7835888" y="7300896"/>
            <a:ext cx="1797425" cy="279400"/>
          </a:xfrm>
          <a:prstGeom prst="rect">
            <a:avLst/>
          </a:prstGeom>
        </p:spPr>
        <p:txBody>
          <a:bodyPr wrap="square" lIns="0" tIns="13620" rIns="0" bIns="0" rtlCol="0">
            <a:noAutofit/>
          </a:bodyPr>
          <a:lstStyle/>
          <a:p>
            <a:pPr marL="12700">
              <a:lnSpc>
                <a:spcPts val="2145"/>
              </a:lnSpc>
              <a:spcAft>
                <a:spcPts val="300"/>
              </a:spcAft>
            </a:pPr>
            <a:r>
              <a:rPr sz="2200" b="1" spc="-435" dirty="0" smtClean="0">
                <a:solidFill>
                  <a:srgbClr val="262C32"/>
                </a:solidFill>
                <a:latin typeface="Aptos"/>
                <a:cs typeface="Arial"/>
              </a:rPr>
              <a:t>--</a:t>
            </a:r>
            <a:r>
              <a:rPr sz="2200" b="1" spc="-435" dirty="0" smtClean="0">
                <a:solidFill>
                  <a:srgbClr val="262C32"/>
                </a:solidFill>
                <a:latin typeface="Aptos"/>
                <a:cs typeface="Arial"/>
              </a:rPr>
              <a:t>=====</a:t>
            </a:r>
            <a:r>
              <a:rPr sz="2200" b="1" spc="-435" dirty="0" smtClean="0">
                <a:solidFill>
                  <a:srgbClr val="262C32"/>
                </a:solidFill>
                <a:latin typeface="Aptos"/>
                <a:cs typeface="Arial"/>
              </a:rPr>
              <a:t>=</a:t>
            </a:r>
            <a:r>
              <a:rPr sz="2200" b="1" spc="-435" dirty="0" smtClean="0">
                <a:solidFill>
                  <a:srgbClr val="262C32"/>
                </a:solidFill>
                <a:latin typeface="Aptos"/>
                <a:cs typeface="Arial"/>
              </a:rPr>
              <a:t>1i</a:t>
            </a:r>
            <a:r>
              <a:rPr sz="2200" b="1" spc="-435" dirty="0" smtClean="0">
                <a:solidFill>
                  <a:srgbClr val="262C32"/>
                </a:solidFill>
                <a:latin typeface="Aptos"/>
                <a:cs typeface="Arial"/>
              </a:rPr>
              <a:t>t</a:t>
            </a:r>
            <a:r>
              <a:rPr sz="2200" b="1" spc="-435" dirty="0" smtClean="0">
                <a:solidFill>
                  <a:srgbClr val="262C32"/>
                </a:solidFill>
                <a:latin typeface="Aptos"/>
                <a:cs typeface="Arial"/>
              </a:rPr>
              <a:t>:1::</a:t>
            </a:r>
            <a:r>
              <a:rPr sz="2200" b="1" spc="-435" dirty="0" smtClean="0">
                <a:solidFill>
                  <a:srgbClr val="262C32"/>
                </a:solidFill>
                <a:latin typeface="Aptos"/>
                <a:cs typeface="Arial"/>
              </a:rPr>
              <a:t>:::</a:t>
            </a:r>
            <a:endParaRPr sz="2000">
              <a:latin typeface="Arial"/>
              <a:cs typeface="Arial"/>
            </a:endParaRPr>
          </a:p>
        </p:txBody>
      </p:sp>
      <p:sp>
        <p:nvSpPr>
          <p:cNvPr id="2" name="object 2"/>
          <p:cNvSpPr txBox="1"/>
          <p:nvPr/>
        </p:nvSpPr>
        <p:spPr>
          <a:xfrm>
            <a:off x="5373115" y="7445399"/>
            <a:ext cx="1" cy="1"/>
          </a:xfrm>
          <a:prstGeom prst="rect">
            <a:avLst/>
          </a:prstGeom>
        </p:spPr>
        <p:txBody>
          <a:bodyPr wrap="square" lIns="0" tIns="2540" rIns="0" bIns="0" rtlCol="0">
            <a:noAutofit/>
          </a:bodyPr>
          <a:lstStyle/>
          <a:p>
            <a:pPr marL="12700">
              <a:lnSpc>
                <a:spcPct val="95825"/>
              </a:lnSpc>
            </a:pPr>
            <a:r>
              <a:rPr sz="600" spc="-63" dirty="0" smtClean="0">
                <a:solidFill>
                  <a:srgbClr val="231F21"/>
                </a:solidFill>
                <a:latin typeface="Times New Roman"/>
                <a:cs typeface="Times New Roman"/>
              </a:rPr>
              <a:t>49</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083609" y="1353526"/>
            <a:ext cx="7471113" cy="1115568"/>
          </a:xfrm>
          <a:prstGeom prst="rect">
            <a:avLst/>
          </a:prstGeom>
        </p:spPr>
        <p:txBody>
          <a:bodyPr wrap="square" lIns="0" tIns="7111" rIns="0" bIns="0" rtlCol="0">
            <a:noAutofit/>
          </a:bodyPr>
          <a:lstStyle/>
          <a:p>
            <a:pPr marL="12700" marR="9205">
              <a:lnSpc>
                <a:spcPts val="1120"/>
              </a:lnSpc>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Efectuaremos cinco compresiones torácicas en la misma zona e igual que</a:t>
            </a:r>
            <a:endParaRPr sz="1000">
              <a:latin typeface="Arial"/>
              <a:cs typeface="Arial"/>
            </a:endParaRPr>
          </a:p>
          <a:p>
            <a:pPr marL="104139" marR="420624" indent="0">
              <a:lnSpc>
                <a:spcPts val="1149"/>
              </a:lnSpc>
              <a:spcBef>
                <a:spcPts val="209"/>
              </a:spcBef>
              <a:spcAft>
                <a:spcPts val="300"/>
              </a:spcAft>
            </a:pPr>
            <a:r>
              <a:rPr sz="1200" spc="-5" dirty="0" smtClean="0">
                <a:solidFill>
                  <a:srgbClr val="262C32"/>
                </a:solidFill>
                <a:latin typeface="Aptos"/>
                <a:cs typeface="Arial"/>
              </a:rPr>
              <a:t>el  masaje cardíaco pero más fuerte y algo más lento</a:t>
            </a:r>
            <a:r>
              <a:rPr sz="1200" spc="-5" dirty="0" smtClean="0">
                <a:solidFill>
                  <a:srgbClr val="262C32"/>
                </a:solidFill>
                <a:latin typeface="Aptos"/>
                <a:cs typeface="Arial"/>
              </a:rPr>
              <a:t>, </a:t>
            </a:r>
            <a:r>
              <a:rPr sz="1200" spc="-5" dirty="0" smtClean="0">
                <a:solidFill>
                  <a:srgbClr val="262C32"/>
                </a:solidFill>
                <a:latin typeface="Aptos"/>
                <a:cs typeface="Arial"/>
              </a:rPr>
              <a:t>comprobando la </a:t>
            </a:r>
            <a:endParaRPr sz="1000">
              <a:latin typeface="Arial"/>
              <a:cs typeface="Arial"/>
            </a:endParaRPr>
          </a:p>
          <a:p>
            <a:pPr marL="104139" marR="420624">
              <a:lnSpc>
                <a:spcPts val="1149"/>
              </a:lnSpc>
              <a:spcBef>
                <a:spcPts val="242"/>
              </a:spcBef>
              <a:spcAft>
                <a:spcPts val="300"/>
              </a:spcAft>
            </a:pPr>
            <a:r>
              <a:rPr sz="1200" spc="-4" dirty="0" smtClean="0">
                <a:solidFill>
                  <a:srgbClr val="262C32"/>
                </a:solidFill>
                <a:latin typeface="Aptos"/>
                <a:cs typeface="Arial"/>
              </a:rPr>
              <a:t>efectividad con cada compresión.</a:t>
            </a:r>
            <a:endParaRPr sz="1000">
              <a:latin typeface="Arial"/>
              <a:cs typeface="Arial"/>
            </a:endParaRPr>
          </a:p>
          <a:p>
            <a:pPr marL="12700" marR="9205">
              <a:lnSpc>
                <a:spcPct val="95825"/>
              </a:lnSpc>
              <a:spcBef>
                <a:spcPts val="537"/>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Examinaremos la boca y eliminaremos cualquier cuerpo extraño visible.</a:t>
            </a:r>
            <a:endParaRPr sz="1000">
              <a:latin typeface="Arial"/>
              <a:cs typeface="Arial"/>
            </a:endParaRPr>
          </a:p>
          <a:p>
            <a:pPr marL="104139" indent="-91439">
              <a:lnSpc>
                <a:spcPts val="1420"/>
              </a:lnSpc>
              <a:spcBef>
                <a:spcPts val="401"/>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Volveremos a realizar nuevos ciclos hasta conseguir la desobstrucción</a:t>
            </a:r>
            <a:r>
              <a:rPr sz="1200" spc="-4" dirty="0" smtClean="0">
                <a:solidFill>
                  <a:srgbClr val="262C32"/>
                </a:solidFill>
                <a:latin typeface="Aptos"/>
                <a:cs typeface="Arial"/>
              </a:rPr>
              <a:t>, </a:t>
            </a:r>
            <a:r>
              <a:rPr sz="1200" spc="-4" dirty="0" smtClean="0">
                <a:solidFill>
                  <a:srgbClr val="262C32"/>
                </a:solidFill>
                <a:latin typeface="Aptos"/>
                <a:cs typeface="Arial"/>
              </a:rPr>
              <a:t>o que el  lactante quede inconsciente.</a:t>
            </a:r>
            <a:endParaRPr sz="1000">
              <a:latin typeface="Arial"/>
              <a:cs typeface="Arial"/>
            </a:endParaRPr>
          </a:p>
        </p:txBody>
      </p:sp>
      <p:sp>
        <p:nvSpPr>
          <p:cNvPr id="3" name="object 3"/>
          <p:cNvSpPr txBox="1"/>
          <p:nvPr/>
        </p:nvSpPr>
        <p:spPr>
          <a:xfrm>
            <a:off x="2083609" y="2807422"/>
            <a:ext cx="7336321" cy="2142744"/>
          </a:xfrm>
          <a:prstGeom prst="rect">
            <a:avLst/>
          </a:prstGeom>
        </p:spPr>
        <p:txBody>
          <a:bodyPr wrap="square" lIns="0" tIns="7111" rIns="0" bIns="0" rtlCol="0">
            <a:noAutofit/>
          </a:bodyPr>
          <a:lstStyle/>
          <a:p>
            <a:pPr marL="15748" marR="9205">
              <a:lnSpc>
                <a:spcPts val="1120"/>
              </a:lnSpc>
              <a:spcAft>
                <a:spcPts val="300"/>
              </a:spcAft>
            </a:pPr>
            <a:r>
              <a:rPr sz="1200" b="1" spc="-5" dirty="0" smtClean="0">
                <a:solidFill>
                  <a:srgbClr val="262C32"/>
                </a:solidFill>
                <a:latin typeface="Aptos"/>
                <a:cs typeface="Arial"/>
              </a:rPr>
              <a:t>Maniobras de expulsión en niños:</a:t>
            </a:r>
            <a:endParaRPr sz="1000">
              <a:latin typeface="Arial"/>
              <a:cs typeface="Arial"/>
            </a:endParaRPr>
          </a:p>
          <a:p>
            <a:pPr marL="15748" marR="132398" indent="-3047">
              <a:lnSpc>
                <a:spcPts val="1149"/>
              </a:lnSpc>
              <a:spcBef>
                <a:spcPts val="474"/>
              </a:spcBef>
              <a:spcAft>
                <a:spcPts val="300"/>
              </a:spcAft>
            </a:pPr>
            <a:r>
              <a:rPr sz="1200" spc="-72" dirty="0" smtClean="0">
                <a:solidFill>
                  <a:srgbClr val="262C32"/>
                </a:solidFill>
                <a:latin typeface="Aptos"/>
                <a:cs typeface="Arial"/>
              </a:rPr>
              <a:t>S</a:t>
            </a:r>
            <a:r>
              <a:rPr sz="1200" spc="-17" dirty="0" smtClean="0">
                <a:solidFill>
                  <a:srgbClr val="262C32"/>
                </a:solidFill>
                <a:latin typeface="Aptos"/>
                <a:cs typeface="Arial"/>
              </a:rPr>
              <a:t>i</a:t>
            </a:r>
            <a:r>
              <a:rPr sz="1200" spc="99" dirty="0" smtClean="0">
                <a:solidFill>
                  <a:srgbClr val="262C32"/>
                </a:solidFill>
                <a:latin typeface="Aptos"/>
                <a:cs typeface="Arial"/>
              </a:rPr>
              <a:t> </a:t>
            </a:r>
            <a:r>
              <a:rPr sz="1200" spc="-19" dirty="0" smtClean="0">
                <a:solidFill>
                  <a:srgbClr val="262C32"/>
                </a:solidFill>
                <a:latin typeface="Aptos"/>
                <a:cs typeface="Arial"/>
              </a:rPr>
              <a:t>s</a:t>
            </a:r>
            <a:r>
              <a:rPr sz="1200" spc="0" dirty="0" smtClean="0">
                <a:solidFill>
                  <a:srgbClr val="262C32"/>
                </a:solidFill>
                <a:latin typeface="Aptos"/>
                <a:cs typeface="Arial"/>
              </a:rPr>
              <a:t>e</a:t>
            </a:r>
            <a:r>
              <a:rPr sz="1200" spc="-21" dirty="0" smtClean="0">
                <a:solidFill>
                  <a:srgbClr val="262C32"/>
                </a:solidFill>
                <a:latin typeface="Aptos"/>
                <a:cs typeface="Arial"/>
              </a:rPr>
              <a:t> </a:t>
            </a:r>
            <a:r>
              <a:rPr sz="1200" spc="-9" dirty="0" smtClean="0">
                <a:solidFill>
                  <a:srgbClr val="262C32"/>
                </a:solidFill>
                <a:latin typeface="Aptos"/>
                <a:cs typeface="Arial"/>
              </a:rPr>
              <a:t>tr</a:t>
            </a:r>
            <a:r>
              <a:rPr sz="1200" spc="-14" dirty="0" smtClean="0">
                <a:solidFill>
                  <a:srgbClr val="262C32"/>
                </a:solidFill>
                <a:latin typeface="Aptos"/>
                <a:cs typeface="Arial"/>
              </a:rPr>
              <a:t>a</a:t>
            </a:r>
            <a:r>
              <a:rPr sz="1200" spc="-9" dirty="0" smtClean="0">
                <a:solidFill>
                  <a:srgbClr val="262C32"/>
                </a:solidFill>
                <a:latin typeface="Aptos"/>
                <a:cs typeface="Arial"/>
              </a:rPr>
              <a:t>t</a:t>
            </a:r>
            <a:r>
              <a:rPr sz="1200" spc="0" dirty="0" smtClean="0">
                <a:solidFill>
                  <a:srgbClr val="262C32"/>
                </a:solidFill>
                <a:latin typeface="Aptos"/>
                <a:cs typeface="Arial"/>
              </a:rPr>
              <a:t>a</a:t>
            </a:r>
            <a:r>
              <a:rPr sz="1200" spc="79"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14" dirty="0" smtClean="0">
                <a:solidFill>
                  <a:srgbClr val="262C32"/>
                </a:solidFill>
                <a:latin typeface="Aptos"/>
                <a:cs typeface="Arial"/>
              </a:rPr>
              <a:t>u</a:t>
            </a:r>
            <a:r>
              <a:rPr sz="1200" spc="0" dirty="0" smtClean="0">
                <a:solidFill>
                  <a:srgbClr val="262C32"/>
                </a:solidFill>
                <a:latin typeface="Aptos"/>
                <a:cs typeface="Arial"/>
              </a:rPr>
              <a:t>n</a:t>
            </a:r>
            <a:r>
              <a:rPr sz="1200" spc="15" dirty="0" smtClean="0">
                <a:solidFill>
                  <a:srgbClr val="262C32"/>
                </a:solidFill>
                <a:latin typeface="Aptos"/>
                <a:cs typeface="Arial"/>
              </a:rPr>
              <a:t> </a:t>
            </a:r>
            <a:r>
              <a:rPr sz="1200" spc="-14" dirty="0" smtClean="0">
                <a:solidFill>
                  <a:srgbClr val="262C32"/>
                </a:solidFill>
                <a:latin typeface="Aptos"/>
                <a:cs typeface="Arial"/>
              </a:rPr>
              <a:t>n</a:t>
            </a:r>
            <a:r>
              <a:rPr sz="1200" spc="-9" dirty="0" smtClean="0">
                <a:solidFill>
                  <a:srgbClr val="262C32"/>
                </a:solidFill>
                <a:latin typeface="Aptos"/>
                <a:cs typeface="Arial"/>
              </a:rPr>
              <a:t>i</a:t>
            </a:r>
            <a:r>
              <a:rPr sz="1200" spc="-19" dirty="0" smtClean="0">
                <a:solidFill>
                  <a:srgbClr val="262C32"/>
                </a:solidFill>
                <a:latin typeface="Aptos"/>
                <a:cs typeface="Arial"/>
              </a:rPr>
              <a:t>ñ</a:t>
            </a:r>
            <a:r>
              <a:rPr sz="1200" spc="0" dirty="0" smtClean="0">
                <a:solidFill>
                  <a:srgbClr val="262C32"/>
                </a:solidFill>
                <a:latin typeface="Aptos"/>
                <a:cs typeface="Arial"/>
              </a:rPr>
              <a:t>o</a:t>
            </a:r>
            <a:r>
              <a:rPr sz="1200" spc="36" dirty="0" smtClean="0">
                <a:solidFill>
                  <a:srgbClr val="262C32"/>
                </a:solidFill>
                <a:latin typeface="Aptos"/>
                <a:cs typeface="Arial"/>
              </a:rPr>
              <a:t> </a:t>
            </a:r>
            <a:r>
              <a:rPr sz="1200" spc="-69" dirty="0" smtClean="0">
                <a:solidFill>
                  <a:srgbClr val="262C32"/>
                </a:solidFill>
                <a:latin typeface="Aptos"/>
                <a:cs typeface="Arial"/>
              </a:rPr>
              <a:t>(</a:t>
            </a:r>
            <a:r>
              <a:rPr sz="1200" spc="-3" dirty="0" smtClean="0">
                <a:solidFill>
                  <a:srgbClr val="262C32"/>
                </a:solidFill>
                <a:latin typeface="Aptos"/>
                <a:cs typeface="Arial"/>
              </a:rPr>
              <a:t>de</a:t>
            </a:r>
            <a:r>
              <a:rPr sz="1200" spc="5" dirty="0" smtClean="0">
                <a:solidFill>
                  <a:srgbClr val="262C32"/>
                </a:solidFill>
                <a:latin typeface="Aptos"/>
                <a:cs typeface="Arial"/>
              </a:rPr>
              <a:t>s</a:t>
            </a:r>
            <a:r>
              <a:rPr sz="1200" spc="-3" dirty="0" smtClean="0">
                <a:solidFill>
                  <a:srgbClr val="262C32"/>
                </a:solidFill>
                <a:latin typeface="Aptos"/>
                <a:cs typeface="Arial"/>
              </a:rPr>
              <a:t>d</a:t>
            </a:r>
            <a:r>
              <a:rPr sz="1200" spc="-11" dirty="0" smtClean="0">
                <a:solidFill>
                  <a:srgbClr val="262C32"/>
                </a:solidFill>
                <a:latin typeface="Aptos"/>
                <a:cs typeface="Arial"/>
              </a:rPr>
              <a:t>e</a:t>
            </a:r>
            <a:r>
              <a:rPr sz="1200" spc="139" dirty="0" smtClean="0">
                <a:solidFill>
                  <a:srgbClr val="262C32"/>
                </a:solidFill>
                <a:latin typeface="Aptos"/>
                <a:cs typeface="Arial"/>
              </a:rPr>
              <a:t> </a:t>
            </a:r>
            <a:r>
              <a:rPr sz="1200" spc="-283" dirty="0" smtClean="0">
                <a:solidFill>
                  <a:srgbClr val="262C32"/>
                </a:solidFill>
                <a:latin typeface="Aptos"/>
                <a:cs typeface="Arial"/>
              </a:rPr>
              <a:t>1</a:t>
            </a:r>
            <a:r>
              <a:rPr sz="1200" spc="-141" dirty="0" smtClean="0">
                <a:solidFill>
                  <a:srgbClr val="262C32"/>
                </a:solidFill>
                <a:latin typeface="Aptos"/>
                <a:cs typeface="Arial"/>
              </a:rPr>
              <a:t>  </a:t>
            </a:r>
            <a:r>
              <a:rPr sz="1200" spc="-75" dirty="0" smtClean="0">
                <a:solidFill>
                  <a:srgbClr val="262C32"/>
                </a:solidFill>
                <a:latin typeface="Aptos"/>
                <a:cs typeface="Arial"/>
              </a:rPr>
              <a:t> </a:t>
            </a:r>
            <a:r>
              <a:rPr sz="1200" spc="-14" dirty="0" smtClean="0">
                <a:solidFill>
                  <a:srgbClr val="262C32"/>
                </a:solidFill>
                <a:latin typeface="Aptos"/>
                <a:cs typeface="Arial"/>
              </a:rPr>
              <a:t>añ</a:t>
            </a:r>
            <a:r>
              <a:rPr sz="1200" spc="0" dirty="0" smtClean="0">
                <a:solidFill>
                  <a:srgbClr val="262C32"/>
                </a:solidFill>
                <a:latin typeface="Aptos"/>
                <a:cs typeface="Arial"/>
              </a:rPr>
              <a:t>o</a:t>
            </a:r>
            <a:r>
              <a:rPr sz="1200" spc="34" dirty="0" smtClean="0">
                <a:solidFill>
                  <a:srgbClr val="262C32"/>
                </a:solidFill>
                <a:latin typeface="Aptos"/>
                <a:cs typeface="Arial"/>
              </a:rPr>
              <a:t> </a:t>
            </a:r>
            <a:r>
              <a:rPr sz="1200" spc="0" dirty="0" smtClean="0">
                <a:solidFill>
                  <a:srgbClr val="262C32"/>
                </a:solidFill>
                <a:latin typeface="Aptos"/>
                <a:cs typeface="Arial"/>
              </a:rPr>
              <a:t>a</a:t>
            </a:r>
            <a:r>
              <a:rPr sz="1200" spc="28"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89" dirty="0" smtClean="0">
                <a:solidFill>
                  <a:srgbClr val="262C32"/>
                </a:solidFill>
                <a:latin typeface="Aptos"/>
                <a:cs typeface="Arial"/>
              </a:rPr>
              <a:t> </a:t>
            </a:r>
            <a:r>
              <a:rPr sz="1200" spc="-19" dirty="0" smtClean="0">
                <a:solidFill>
                  <a:srgbClr val="262C32"/>
                </a:solidFill>
                <a:latin typeface="Aptos"/>
                <a:cs typeface="Arial"/>
              </a:rPr>
              <a:t>pube</a:t>
            </a:r>
            <a:r>
              <a:rPr sz="1200" spc="0" dirty="0" smtClean="0">
                <a:solidFill>
                  <a:srgbClr val="262C32"/>
                </a:solidFill>
                <a:latin typeface="Aptos"/>
                <a:cs typeface="Arial"/>
              </a:rPr>
              <a:t>r</a:t>
            </a:r>
            <a:r>
              <a:rPr sz="1200" spc="-25" dirty="0" smtClean="0">
                <a:solidFill>
                  <a:srgbClr val="262C32"/>
                </a:solidFill>
                <a:latin typeface="Aptos"/>
                <a:cs typeface="Arial"/>
              </a:rPr>
              <a:t>t</a:t>
            </a:r>
            <a:r>
              <a:rPr sz="1200" spc="-14" dirty="0" smtClean="0">
                <a:solidFill>
                  <a:srgbClr val="262C32"/>
                </a:solidFill>
                <a:latin typeface="Aptos"/>
                <a:cs typeface="Arial"/>
              </a:rPr>
              <a:t>a</a:t>
            </a:r>
            <a:r>
              <a:rPr sz="1200" spc="-19" dirty="0" smtClean="0">
                <a:solidFill>
                  <a:srgbClr val="262C32"/>
                </a:solidFill>
                <a:latin typeface="Aptos"/>
                <a:cs typeface="Arial"/>
              </a:rPr>
              <a:t>d</a:t>
            </a:r>
            <a:r>
              <a:rPr sz="1200" spc="0" dirty="0" smtClean="0">
                <a:solidFill>
                  <a:srgbClr val="262C32"/>
                </a:solidFill>
                <a:latin typeface="Aptos"/>
                <a:cs typeface="Arial"/>
              </a:rPr>
              <a:t>)</a:t>
            </a:r>
            <a:r>
              <a:rPr sz="1200" spc="142" dirty="0" smtClean="0">
                <a:solidFill>
                  <a:srgbClr val="262C32"/>
                </a:solidFill>
                <a:latin typeface="Aptos"/>
                <a:cs typeface="Arial"/>
              </a:rPr>
              <a:t> </a:t>
            </a:r>
            <a:r>
              <a:rPr sz="1200" spc="-9" dirty="0" smtClean="0">
                <a:solidFill>
                  <a:srgbClr val="262C32"/>
                </a:solidFill>
                <a:latin typeface="Aptos"/>
                <a:cs typeface="Arial"/>
              </a:rPr>
              <a:t>r</a:t>
            </a:r>
            <a:r>
              <a:rPr sz="1200" spc="-14" dirty="0" smtClean="0">
                <a:solidFill>
                  <a:srgbClr val="262C32"/>
                </a:solidFill>
                <a:latin typeface="Aptos"/>
                <a:cs typeface="Arial"/>
              </a:rPr>
              <a:t>e</a:t>
            </a:r>
            <a:r>
              <a:rPr sz="1200" spc="-19" dirty="0" smtClean="0">
                <a:solidFill>
                  <a:srgbClr val="262C32"/>
                </a:solidFill>
                <a:latin typeface="Aptos"/>
                <a:cs typeface="Arial"/>
              </a:rPr>
              <a:t>a</a:t>
            </a:r>
            <a:r>
              <a:rPr sz="1200" spc="-9" dirty="0" smtClean="0">
                <a:solidFill>
                  <a:srgbClr val="262C32"/>
                </a:solidFill>
                <a:latin typeface="Aptos"/>
                <a:cs typeface="Arial"/>
              </a:rPr>
              <a:t>li</a:t>
            </a:r>
            <a:r>
              <a:rPr sz="1200" spc="-19" dirty="0" smtClean="0">
                <a:solidFill>
                  <a:srgbClr val="262C32"/>
                </a:solidFill>
                <a:latin typeface="Aptos"/>
                <a:cs typeface="Arial"/>
              </a:rPr>
              <a:t>za</a:t>
            </a:r>
            <a:r>
              <a:rPr sz="1200" spc="-14" dirty="0" smtClean="0">
                <a:solidFill>
                  <a:srgbClr val="262C32"/>
                </a:solidFill>
                <a:latin typeface="Aptos"/>
                <a:cs typeface="Arial"/>
              </a:rPr>
              <a:t>re</a:t>
            </a:r>
            <a:r>
              <a:rPr sz="1200" spc="-34" dirty="0" smtClean="0">
                <a:solidFill>
                  <a:srgbClr val="262C32"/>
                </a:solidFill>
                <a:latin typeface="Aptos"/>
                <a:cs typeface="Arial"/>
              </a:rPr>
              <a:t>m</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192" dirty="0" smtClean="0">
                <a:solidFill>
                  <a:srgbClr val="262C32"/>
                </a:solidFill>
                <a:latin typeface="Aptos"/>
                <a:cs typeface="Arial"/>
              </a:rPr>
              <a:t> </a:t>
            </a:r>
            <a:r>
              <a:rPr sz="1200" spc="-78" dirty="0" smtClean="0">
                <a:solidFill>
                  <a:srgbClr val="262C32"/>
                </a:solidFill>
                <a:latin typeface="Aptos"/>
                <a:cs typeface="Arial"/>
              </a:rPr>
              <a:t>l</a:t>
            </a:r>
            <a:r>
              <a:rPr sz="1200" spc="-3" dirty="0" smtClean="0">
                <a:solidFill>
                  <a:srgbClr val="262C32"/>
                </a:solidFill>
                <a:latin typeface="Aptos"/>
                <a:cs typeface="Arial"/>
              </a:rPr>
              <a:t>a</a:t>
            </a:r>
            <a:r>
              <a:rPr sz="1200" spc="0" dirty="0" smtClean="0">
                <a:solidFill>
                  <a:srgbClr val="262C32"/>
                </a:solidFill>
                <a:latin typeface="Aptos"/>
                <a:cs typeface="Arial"/>
              </a:rPr>
              <a:t>s</a:t>
            </a:r>
            <a:r>
              <a:rPr sz="1200" spc="84" dirty="0" smtClean="0">
                <a:solidFill>
                  <a:srgbClr val="262C32"/>
                </a:solidFill>
                <a:latin typeface="Aptos"/>
                <a:cs typeface="Arial"/>
              </a:rPr>
              <a:t> </a:t>
            </a:r>
            <a:r>
              <a:rPr sz="1200" spc="-88" dirty="0" smtClean="0">
                <a:solidFill>
                  <a:srgbClr val="262C32"/>
                </a:solidFill>
                <a:latin typeface="Aptos"/>
                <a:cs typeface="Arial"/>
              </a:rPr>
              <a:t>m</a:t>
            </a:r>
            <a:r>
              <a:rPr sz="1200" spc="-7" dirty="0" smtClean="0">
                <a:solidFill>
                  <a:srgbClr val="262C32"/>
                </a:solidFill>
                <a:latin typeface="Aptos"/>
                <a:cs typeface="Arial"/>
              </a:rPr>
              <a:t>i</a:t>
            </a:r>
            <a:r>
              <a:rPr sz="1200" spc="30" dirty="0" smtClean="0">
                <a:solidFill>
                  <a:srgbClr val="262C32"/>
                </a:solidFill>
                <a:latin typeface="Aptos"/>
                <a:cs typeface="Arial"/>
              </a:rPr>
              <a:t>s</a:t>
            </a:r>
            <a:r>
              <a:rPr sz="1200" spc="-18" dirty="0" smtClean="0">
                <a:solidFill>
                  <a:srgbClr val="262C32"/>
                </a:solidFill>
                <a:latin typeface="Aptos"/>
                <a:cs typeface="Arial"/>
              </a:rPr>
              <a:t>m</a:t>
            </a:r>
            <a:r>
              <a:rPr sz="1200" spc="-3" dirty="0" smtClean="0">
                <a:solidFill>
                  <a:srgbClr val="262C32"/>
                </a:solidFill>
                <a:latin typeface="Aptos"/>
                <a:cs typeface="Arial"/>
              </a:rPr>
              <a:t>a</a:t>
            </a:r>
            <a:r>
              <a:rPr sz="1200" spc="0" dirty="0" smtClean="0">
                <a:solidFill>
                  <a:srgbClr val="262C32"/>
                </a:solidFill>
                <a:latin typeface="Aptos"/>
                <a:cs typeface="Arial"/>
              </a:rPr>
              <a:t>s </a:t>
            </a:r>
            <a:endParaRPr sz="1000">
              <a:latin typeface="Arial"/>
              <a:cs typeface="Arial"/>
            </a:endParaRPr>
          </a:p>
          <a:p>
            <a:pPr marL="15748" marR="132398">
              <a:lnSpc>
                <a:spcPts val="1149"/>
              </a:lnSpc>
              <a:spcBef>
                <a:spcPts val="242"/>
              </a:spcBef>
              <a:spcAft>
                <a:spcPts val="300"/>
              </a:spcAft>
            </a:pPr>
            <a:r>
              <a:rPr sz="1200" spc="-4" dirty="0" smtClean="0">
                <a:solidFill>
                  <a:srgbClr val="262C32"/>
                </a:solidFill>
                <a:latin typeface="Aptos"/>
                <a:cs typeface="Arial"/>
              </a:rPr>
              <a:t>maniobras indicadas para el adulto.</a:t>
            </a:r>
            <a:endParaRPr sz="1000">
              <a:latin typeface="Arial"/>
              <a:cs typeface="Arial"/>
            </a:endParaRPr>
          </a:p>
          <a:p>
            <a:pPr marL="18796" marR="9205">
              <a:lnSpc>
                <a:spcPct val="95825"/>
              </a:lnSpc>
              <a:spcBef>
                <a:spcPts val="537"/>
              </a:spcBef>
              <a:spcAft>
                <a:spcPts val="300"/>
              </a:spcAft>
            </a:pPr>
            <a:r>
              <a:rPr sz="1200" spc="-13" dirty="0" smtClean="0">
                <a:solidFill>
                  <a:srgbClr val="262C32"/>
                </a:solidFill>
                <a:latin typeface="Aptos"/>
                <a:cs typeface="Arial"/>
              </a:rPr>
              <a:t>Realizaremos</a:t>
            </a:r>
            <a:r>
              <a:rPr sz="1200" spc="-13" dirty="0" smtClean="0">
                <a:solidFill>
                  <a:srgbClr val="262C32"/>
                </a:solidFill>
                <a:latin typeface="Aptos"/>
                <a:cs typeface="Arial"/>
              </a:rPr>
              <a:t>:</a:t>
            </a:r>
            <a:endParaRPr sz="1000">
              <a:latin typeface="Arial"/>
              <a:cs typeface="Arial"/>
            </a:endParaRPr>
          </a:p>
          <a:p>
            <a:pPr marL="107188" marR="25891" indent="-94488">
              <a:lnSpc>
                <a:spcPts val="1149"/>
              </a:lnSpc>
              <a:spcBef>
                <a:spcPts val="530"/>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Hasta 5 golpes interescapulares colocándonos al lado del niño</a:t>
            </a:r>
            <a:r>
              <a:rPr sz="1200" spc="-5" dirty="0" smtClean="0">
                <a:solidFill>
                  <a:srgbClr val="262C32"/>
                </a:solidFill>
                <a:latin typeface="Aptos"/>
                <a:cs typeface="Arial"/>
              </a:rPr>
              <a:t>,  </a:t>
            </a:r>
            <a:r>
              <a:rPr sz="1200" spc="-5" dirty="0" smtClean="0">
                <a:solidFill>
                  <a:srgbClr val="262C32"/>
                </a:solidFill>
                <a:latin typeface="Aptos"/>
                <a:cs typeface="Arial"/>
              </a:rPr>
              <a:t>ligeramente </a:t>
            </a:r>
            <a:endParaRPr sz="1000">
              <a:latin typeface="Arial"/>
              <a:cs typeface="Arial"/>
            </a:endParaRPr>
          </a:p>
          <a:p>
            <a:pPr marL="107188" marR="25891">
              <a:lnSpc>
                <a:spcPts val="1149"/>
              </a:lnSpc>
              <a:spcBef>
                <a:spcPts val="242"/>
              </a:spcBef>
              <a:spcAft>
                <a:spcPts val="300"/>
              </a:spcAft>
            </a:pPr>
            <a:r>
              <a:rPr sz="1200" spc="-6" dirty="0" smtClean="0">
                <a:solidFill>
                  <a:srgbClr val="262C32"/>
                </a:solidFill>
                <a:latin typeface="Aptos"/>
                <a:cs typeface="Arial"/>
              </a:rPr>
              <a:t>inclinado y con una mano en el tórax</a:t>
            </a:r>
            <a:r>
              <a:rPr sz="1200" spc="-6" dirty="0" smtClean="0">
                <a:solidFill>
                  <a:srgbClr val="262C32"/>
                </a:solidFill>
                <a:latin typeface="Aptos"/>
                <a:cs typeface="Arial"/>
              </a:rPr>
              <a:t>,  </a:t>
            </a:r>
            <a:r>
              <a:rPr sz="1200" spc="-6" dirty="0" smtClean="0">
                <a:solidFill>
                  <a:srgbClr val="262C32"/>
                </a:solidFill>
                <a:latin typeface="Aptos"/>
                <a:cs typeface="Arial"/>
              </a:rPr>
              <a:t>igual que en la técnica del adulto.</a:t>
            </a:r>
            <a:endParaRPr sz="1000">
              <a:latin typeface="Arial"/>
              <a:cs typeface="Arial"/>
            </a:endParaRPr>
          </a:p>
          <a:p>
            <a:pPr marL="12700" marR="9205">
              <a:lnSpc>
                <a:spcPct val="95825"/>
              </a:lnSpc>
              <a:spcBef>
                <a:spcPts val="557"/>
              </a:spcBef>
              <a:spcAft>
                <a:spcPts val="300"/>
              </a:spcAft>
            </a:pPr>
            <a:r>
              <a:rPr sz="1200" spc="-7" dirty="0" smtClean="0">
                <a:solidFill>
                  <a:srgbClr val="262C32"/>
                </a:solidFill>
                <a:latin typeface="Aptos"/>
                <a:cs typeface="Arial"/>
              </a:rPr>
              <a:t>• </a:t>
            </a:r>
            <a:r>
              <a:rPr sz="1200" spc="-7" dirty="0" smtClean="0">
                <a:solidFill>
                  <a:srgbClr val="262C32"/>
                </a:solidFill>
                <a:latin typeface="Aptos"/>
                <a:cs typeface="Arial"/>
              </a:rPr>
              <a:t>Posteriormente</a:t>
            </a:r>
            <a:r>
              <a:rPr sz="1200" spc="-7" dirty="0" smtClean="0">
                <a:solidFill>
                  <a:srgbClr val="262C32"/>
                </a:solidFill>
                <a:latin typeface="Aptos"/>
                <a:cs typeface="Arial"/>
              </a:rPr>
              <a:t>,  </a:t>
            </a:r>
            <a:r>
              <a:rPr sz="1200" spc="-7" dirty="0" smtClean="0">
                <a:solidFill>
                  <a:srgbClr val="262C32"/>
                </a:solidFill>
                <a:latin typeface="Aptos"/>
                <a:cs typeface="Arial"/>
              </a:rPr>
              <a:t>hasta cinco compresiones abdominales.</a:t>
            </a:r>
            <a:endParaRPr sz="1000">
              <a:latin typeface="Arial"/>
              <a:cs typeface="Arial"/>
            </a:endParaRPr>
          </a:p>
          <a:p>
            <a:pPr marL="12700" marR="9205">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Se debe comprobar la efectividad con cada golpe o compresión.</a:t>
            </a:r>
            <a:endParaRPr sz="1000">
              <a:latin typeface="Arial"/>
              <a:cs typeface="Arial"/>
            </a:endParaRPr>
          </a:p>
          <a:p>
            <a:pPr marL="12700" indent="6096">
              <a:lnSpc>
                <a:spcPts val="1390"/>
              </a:lnSpc>
              <a:spcBef>
                <a:spcPts val="424"/>
              </a:spcBef>
              <a:spcAft>
                <a:spcPts val="300"/>
              </a:spcAft>
            </a:pPr>
            <a:r>
              <a:rPr sz="1200" spc="-4" dirty="0" smtClean="0">
                <a:solidFill>
                  <a:srgbClr val="262C32"/>
                </a:solidFill>
                <a:latin typeface="Aptos"/>
                <a:cs typeface="Arial"/>
              </a:rPr>
              <a:t>En función del tamaño del niño</a:t>
            </a:r>
            <a:r>
              <a:rPr sz="1200" spc="-4" dirty="0" smtClean="0">
                <a:solidFill>
                  <a:srgbClr val="262C32"/>
                </a:solidFill>
                <a:latin typeface="Aptos"/>
                <a:cs typeface="Arial"/>
              </a:rPr>
              <a:t>,  </a:t>
            </a:r>
            <a:r>
              <a:rPr sz="1200" spc="-4" dirty="0" smtClean="0">
                <a:solidFill>
                  <a:srgbClr val="262C32"/>
                </a:solidFill>
                <a:latin typeface="Aptos"/>
                <a:cs typeface="Arial"/>
              </a:rPr>
              <a:t>podemos hacerlo poniéndonos de rodillas de</a:t>
            </a:r>
            <a:r>
              <a:rPr sz="1200" spc="-4" dirty="0" smtClean="0">
                <a:solidFill>
                  <a:srgbClr val="262C32"/>
                </a:solidFill>
                <a:latin typeface="Aptos"/>
                <a:cs typeface="Arial"/>
              </a:rPr>
              <a:t>t</a:t>
            </a:r>
            <a:r>
              <a:rPr sz="1200" spc="-4" dirty="0" smtClean="0">
                <a:solidFill>
                  <a:srgbClr val="262C32"/>
                </a:solidFill>
                <a:latin typeface="Aptos"/>
                <a:cs typeface="Arial"/>
              </a:rPr>
              <a:t>rás de él</a:t>
            </a:r>
            <a:r>
              <a:rPr sz="1200" spc="-4" dirty="0" smtClean="0">
                <a:solidFill>
                  <a:srgbClr val="262C32"/>
                </a:solidFill>
                <a:latin typeface="Aptos"/>
                <a:cs typeface="Arial"/>
              </a:rPr>
              <a:t>, </a:t>
            </a:r>
            <a:r>
              <a:rPr sz="1200" spc="-4" dirty="0" smtClean="0">
                <a:solidFill>
                  <a:srgbClr val="262C32"/>
                </a:solidFill>
                <a:latin typeface="Aptos"/>
                <a:cs typeface="Arial"/>
              </a:rPr>
              <a:t>o bien sujetándolo y utilizando un pun</a:t>
            </a:r>
            <a:r>
              <a:rPr sz="1200" spc="-4" dirty="0" smtClean="0">
                <a:solidFill>
                  <a:srgbClr val="262C32"/>
                </a:solidFill>
                <a:latin typeface="Aptos"/>
                <a:cs typeface="Arial"/>
              </a:rPr>
              <a:t>t</a:t>
            </a:r>
            <a:r>
              <a:rPr sz="1200" spc="-4" dirty="0" smtClean="0">
                <a:solidFill>
                  <a:srgbClr val="262C32"/>
                </a:solidFill>
                <a:latin typeface="Aptos"/>
                <a:cs typeface="Arial"/>
              </a:rPr>
              <a:t>o de apoyo para nosotros</a:t>
            </a:r>
            <a:r>
              <a:rPr sz="1200" spc="-4" dirty="0" smtClean="0">
                <a:solidFill>
                  <a:srgbClr val="262C32"/>
                </a:solidFill>
                <a:latin typeface="Aptos"/>
                <a:cs typeface="Arial"/>
              </a:rPr>
              <a:t>, </a:t>
            </a:r>
            <a:r>
              <a:rPr sz="1200" spc="-4" dirty="0" smtClean="0">
                <a:solidFill>
                  <a:srgbClr val="262C32"/>
                </a:solidFill>
                <a:latin typeface="Aptos"/>
                <a:cs typeface="Arial"/>
              </a:rPr>
              <a:t>como la pared.</a:t>
            </a:r>
            <a:endParaRPr sz="10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spc="-63" dirty="0" smtClean="0">
                <a:solidFill>
                  <a:srgbClr val="231F21"/>
                </a:solidFill>
                <a:latin typeface="Times New Roman"/>
                <a:cs typeface="Times New Roman"/>
              </a:rPr>
              <a:t>50</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11" name="object 11"/>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10" name="object 10"/>
          <p:cNvSpPr txBox="1"/>
          <p:nvPr/>
        </p:nvSpPr>
        <p:spPr>
          <a:xfrm>
            <a:off x="2083609" y="1353526"/>
            <a:ext cx="6970523" cy="972312"/>
          </a:xfrm>
          <a:prstGeom prst="rect">
            <a:avLst/>
          </a:prstGeom>
        </p:spPr>
        <p:txBody>
          <a:bodyPr wrap="square" lIns="0" tIns="7111" rIns="0" bIns="0" rtlCol="0">
            <a:noAutofit/>
          </a:bodyPr>
          <a:lstStyle/>
          <a:p>
            <a:pPr marL="12700" marR="19050">
              <a:lnSpc>
                <a:spcPts val="1120"/>
              </a:lnSpc>
              <a:spcAft>
                <a:spcPts val="300"/>
              </a:spcAft>
            </a:pPr>
            <a:r>
              <a:rPr sz="1200" spc="-2" dirty="0" smtClean="0">
                <a:solidFill>
                  <a:srgbClr val="262C32"/>
                </a:solidFill>
                <a:latin typeface="Aptos"/>
                <a:cs typeface="Arial"/>
              </a:rPr>
              <a:t>Cuando el niño o lactante pierde el conocimiento</a:t>
            </a:r>
            <a:r>
              <a:rPr sz="1200" spc="-2" dirty="0" smtClean="0">
                <a:solidFill>
                  <a:srgbClr val="262C32"/>
                </a:solidFill>
                <a:latin typeface="Aptos"/>
                <a:cs typeface="Arial"/>
              </a:rPr>
              <a:t>:</a:t>
            </a:r>
            <a:endParaRPr sz="1000">
              <a:latin typeface="Arial"/>
              <a:cs typeface="Arial"/>
            </a:endParaRPr>
          </a:p>
          <a:p>
            <a:pPr marL="12700" marR="19050">
              <a:lnSpc>
                <a:spcPct val="95825"/>
              </a:lnSpc>
              <a:spcBef>
                <a:spcPts val="474"/>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Alertar al 112 si no lo hemos realizado antes</a:t>
            </a:r>
            <a:r>
              <a:rPr sz="1200" spc="-5" dirty="0" smtClean="0">
                <a:solidFill>
                  <a:srgbClr val="262C32"/>
                </a:solidFill>
                <a:latin typeface="Aptos"/>
                <a:cs typeface="Arial"/>
              </a:rPr>
              <a:t>.</a:t>
            </a:r>
            <a:endParaRPr sz="1000">
              <a:latin typeface="Arial"/>
              <a:cs typeface="Arial"/>
            </a:endParaRPr>
          </a:p>
          <a:p>
            <a:pPr marL="12700">
              <a:lnSpc>
                <a:spcPct val="95825"/>
              </a:lnSpc>
              <a:spcBef>
                <a:spcPts val="554"/>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Colocaremos suavemente a la víctima en el suelo o una superficie dura</a:t>
            </a:r>
            <a:r>
              <a:rPr sz="1200" spc="-1" dirty="0" smtClean="0">
                <a:solidFill>
                  <a:srgbClr val="262C32"/>
                </a:solidFill>
                <a:latin typeface="Aptos"/>
                <a:cs typeface="Arial"/>
              </a:rPr>
              <a:t>.</a:t>
            </a:r>
            <a:endParaRPr sz="1000">
              <a:latin typeface="Arial"/>
              <a:cs typeface="Arial"/>
            </a:endParaRPr>
          </a:p>
          <a:p>
            <a:pPr marL="104139" marR="322193" indent="-91439">
              <a:lnSpc>
                <a:spcPts val="1390"/>
              </a:lnSpc>
              <a:spcBef>
                <a:spcPts val="424"/>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Iniciaremos las técnicas de RCP</a:t>
            </a:r>
            <a:r>
              <a:rPr sz="1200" spc="-6" dirty="0" smtClean="0">
                <a:solidFill>
                  <a:srgbClr val="262C32"/>
                </a:solidFill>
                <a:latin typeface="Aptos"/>
                <a:cs typeface="Arial"/>
              </a:rPr>
              <a:t>,  </a:t>
            </a:r>
            <a:r>
              <a:rPr sz="1200" spc="-6" dirty="0" smtClean="0">
                <a:solidFill>
                  <a:srgbClr val="262C32"/>
                </a:solidFill>
                <a:latin typeface="Aptos"/>
                <a:cs typeface="Arial"/>
              </a:rPr>
              <a:t>pudiendo iniciar directamente las compresiones torácicas.</a:t>
            </a:r>
            <a:endParaRPr sz="1000">
              <a:latin typeface="Arial"/>
              <a:cs typeface="Arial"/>
            </a:endParaRPr>
          </a:p>
        </p:txBody>
      </p:sp>
      <p:sp>
        <p:nvSpPr>
          <p:cNvPr id="9" name="object 9"/>
          <p:cNvSpPr txBox="1"/>
          <p:nvPr/>
        </p:nvSpPr>
        <p:spPr>
          <a:xfrm>
            <a:off x="4092827" y="4579410"/>
            <a:ext cx="3336011" cy="939800"/>
          </a:xfrm>
          <a:prstGeom prst="rect">
            <a:avLst/>
          </a:prstGeom>
        </p:spPr>
        <p:txBody>
          <a:bodyPr wrap="square" lIns="0" tIns="46990" rIns="0" bIns="0" rtlCol="0">
            <a:noAutofit/>
          </a:bodyPr>
          <a:lstStyle/>
          <a:p>
            <a:pPr marL="12700">
              <a:lnSpc>
                <a:spcPts val="7400"/>
              </a:lnSpc>
              <a:spcAft>
                <a:spcPts val="300"/>
              </a:spcAft>
            </a:pPr>
            <a:r>
              <a:rPr sz="1512" b="1" spc="29" baseline="173927" dirty="0" smtClean="0">
                <a:solidFill>
                  <a:srgbClr val="262C32"/>
                </a:solidFill>
                <a:latin typeface="Aptos"/>
                <a:cs typeface="Arial"/>
              </a:rPr>
              <a:t>ATRAGANTA</a:t>
            </a:r>
            <a:r>
              <a:rPr sz="2200" spc="-1661" dirty="0" smtClean="0">
                <a:solidFill>
                  <a:srgbClr val="262C32"/>
                </a:solidFill>
                <a:latin typeface="Aptos"/>
                <a:cs typeface="Times New Roman"/>
              </a:rPr>
              <a:t>.</a:t>
            </a:r>
            <a:r>
              <a:rPr sz="1512" b="1" spc="29" baseline="173927" dirty="0" smtClean="0">
                <a:solidFill>
                  <a:srgbClr val="262C32"/>
                </a:solidFill>
                <a:latin typeface="Aptos"/>
                <a:cs typeface="Arial"/>
              </a:rPr>
              <a:t>M</a:t>
            </a:r>
            <a:r>
              <a:rPr sz="2200" spc="-1661" dirty="0" smtClean="0">
                <a:solidFill>
                  <a:srgbClr val="262C32"/>
                </a:solidFill>
                <a:latin typeface="Aptos"/>
                <a:cs typeface="Times New Roman"/>
              </a:rPr>
              <a:t>.</a:t>
            </a:r>
            <a:r>
              <a:rPr sz="1512" b="1" spc="29" baseline="173927" dirty="0" smtClean="0">
                <a:solidFill>
                  <a:srgbClr val="262C32"/>
                </a:solidFill>
                <a:latin typeface="Aptos"/>
                <a:cs typeface="Arial"/>
              </a:rPr>
              <a:t>IENTO  SEVERO</a:t>
            </a:r>
            <a:endParaRPr sz="900">
              <a:latin typeface="Arial"/>
              <a:cs typeface="Arial"/>
            </a:endParaRPr>
          </a:p>
        </p:txBody>
      </p:sp>
      <p:sp>
        <p:nvSpPr>
          <p:cNvPr id="8" name="object 8"/>
          <p:cNvSpPr txBox="1"/>
          <p:nvPr/>
        </p:nvSpPr>
        <p:spPr>
          <a:xfrm>
            <a:off x="4689473" y="5356590"/>
            <a:ext cx="1914791" cy="355600"/>
          </a:xfrm>
          <a:prstGeom prst="rect">
            <a:avLst/>
          </a:prstGeom>
        </p:spPr>
        <p:txBody>
          <a:bodyPr wrap="square" lIns="0" tIns="17780" rIns="0" bIns="0" rtlCol="0">
            <a:noAutofit/>
          </a:bodyPr>
          <a:lstStyle/>
          <a:p>
            <a:pPr marL="12700">
              <a:lnSpc>
                <a:spcPts val="2800"/>
              </a:lnSpc>
              <a:spcAft>
                <a:spcPts val="300"/>
              </a:spcAft>
            </a:pPr>
            <a:r>
              <a:rPr sz="2200" spc="-466" dirty="0" smtClean="0">
                <a:solidFill>
                  <a:srgbClr val="262C32"/>
                </a:solidFill>
                <a:latin typeface="Aptos"/>
                <a:cs typeface="Arial Unicode MS"/>
              </a:rPr>
              <a:t>◄</a:t>
            </a:r>
            <a:r>
              <a:rPr sz="2200" spc="-473" dirty="0" smtClean="0">
                <a:solidFill>
                  <a:srgbClr val="262C32"/>
                </a:solidFill>
                <a:latin typeface="Aptos"/>
                <a:cs typeface="Arial Unicode MS"/>
              </a:rPr>
              <a:t>◄</a:t>
            </a:r>
            <a:r>
              <a:rPr sz="2200" spc="-483" dirty="0" smtClean="0">
                <a:solidFill>
                  <a:srgbClr val="262C32"/>
                </a:solidFill>
                <a:latin typeface="Aptos"/>
                <a:cs typeface="Arial Unicode MS"/>
              </a:rPr>
              <a:t>◄</a:t>
            </a:r>
            <a:r>
              <a:rPr sz="2200" spc="-223" dirty="0" smtClean="0">
                <a:solidFill>
                  <a:srgbClr val="262C32"/>
                </a:solidFill>
                <a:latin typeface="Aptos"/>
                <a:cs typeface="Arial Unicode MS"/>
              </a:rPr>
              <a:t>  </a:t>
            </a:r>
            <a:r>
              <a:rPr sz="2200" spc="188" dirty="0" smtClean="0">
                <a:solidFill>
                  <a:srgbClr val="262C32"/>
                </a:solidFill>
                <a:latin typeface="Aptos"/>
                <a:cs typeface="Arial Unicode MS"/>
              </a:rPr>
              <a:t> </a:t>
            </a:r>
            <a:r>
              <a:rPr sz="2200" spc="-466" dirty="0" smtClean="0">
                <a:solidFill>
                  <a:srgbClr val="262C32"/>
                </a:solidFill>
                <a:latin typeface="Aptos"/>
                <a:cs typeface="Arial Unicode MS"/>
              </a:rPr>
              <a:t>►►</a:t>
            </a:r>
            <a:r>
              <a:rPr sz="2200" spc="-483" dirty="0" smtClean="0">
                <a:solidFill>
                  <a:srgbClr val="262C32"/>
                </a:solidFill>
                <a:latin typeface="Aptos"/>
                <a:cs typeface="Arial Unicode MS"/>
              </a:rPr>
              <a:t>►</a:t>
            </a:r>
            <a:endParaRPr sz="2600">
              <a:latin typeface="Arial Unicode MS"/>
              <a:cs typeface="Arial Unicode MS"/>
            </a:endParaRPr>
          </a:p>
        </p:txBody>
      </p:sp>
      <p:sp>
        <p:nvSpPr>
          <p:cNvPr id="7" name="object 7"/>
          <p:cNvSpPr txBox="1"/>
          <p:nvPr/>
        </p:nvSpPr>
        <p:spPr>
          <a:xfrm>
            <a:off x="2761847" y="5448137"/>
            <a:ext cx="1454300" cy="139700"/>
          </a:xfrm>
          <a:prstGeom prst="rect">
            <a:avLst/>
          </a:prstGeom>
        </p:spPr>
        <p:txBody>
          <a:bodyPr wrap="square" lIns="0" tIns="6477" rIns="0" bIns="0" rtlCol="0">
            <a:noAutofit/>
          </a:bodyPr>
          <a:lstStyle/>
          <a:p>
            <a:pPr marL="12700">
              <a:lnSpc>
                <a:spcPts val="1019"/>
              </a:lnSpc>
              <a:spcAft>
                <a:spcPts val="300"/>
              </a:spcAft>
            </a:pPr>
            <a:r>
              <a:rPr sz="1200" b="1" spc="36" dirty="0" smtClean="0">
                <a:solidFill>
                  <a:srgbClr val="262C32"/>
                </a:solidFill>
                <a:latin typeface="Aptos"/>
                <a:cs typeface="Arial"/>
              </a:rPr>
              <a:t>Tos Inefectiva</a:t>
            </a:r>
            <a:endParaRPr sz="900">
              <a:latin typeface="Arial"/>
              <a:cs typeface="Arial"/>
            </a:endParaRPr>
          </a:p>
        </p:txBody>
      </p:sp>
      <p:sp>
        <p:nvSpPr>
          <p:cNvPr id="6" name="object 6"/>
          <p:cNvSpPr txBox="1"/>
          <p:nvPr/>
        </p:nvSpPr>
        <p:spPr>
          <a:xfrm>
            <a:off x="7183147" y="5445089"/>
            <a:ext cx="1286015" cy="415443"/>
          </a:xfrm>
          <a:prstGeom prst="rect">
            <a:avLst/>
          </a:prstGeom>
        </p:spPr>
        <p:txBody>
          <a:bodyPr wrap="square" lIns="0" tIns="6477" rIns="0" bIns="0" rtlCol="0">
            <a:noAutofit/>
          </a:bodyPr>
          <a:lstStyle/>
          <a:p>
            <a:pPr marL="12700">
              <a:lnSpc>
                <a:spcPts val="1019"/>
              </a:lnSpc>
              <a:spcAft>
                <a:spcPts val="300"/>
              </a:spcAft>
            </a:pPr>
            <a:r>
              <a:rPr sz="1200" b="1" spc="35" dirty="0" smtClean="0">
                <a:solidFill>
                  <a:srgbClr val="262C32"/>
                </a:solidFill>
                <a:latin typeface="Aptos"/>
                <a:cs typeface="Arial"/>
              </a:rPr>
              <a:t>Tos Efectiva</a:t>
            </a:r>
            <a:endParaRPr sz="900">
              <a:latin typeface="Arial"/>
              <a:cs typeface="Arial"/>
            </a:endParaRPr>
          </a:p>
          <a:p>
            <a:pPr marL="387603" marR="17145">
              <a:lnSpc>
                <a:spcPct val="95825"/>
              </a:lnSpc>
              <a:spcBef>
                <a:spcPts val="632"/>
              </a:spcBef>
              <a:spcAft>
                <a:spcPts val="300"/>
              </a:spcAft>
            </a:pPr>
            <a:r>
              <a:rPr sz="1456" b="1" spc="172" dirty="0" smtClean="0">
                <a:solidFill>
                  <a:srgbClr val="262C32"/>
                </a:solidFill>
                <a:latin typeface="Aptos"/>
                <a:cs typeface="Times New Roman"/>
              </a:rPr>
              <a:t>T</a:t>
            </a:r>
            <a:endParaRPr sz="1300">
              <a:latin typeface="Times New Roman"/>
              <a:cs typeface="Times New Roman"/>
            </a:endParaRPr>
          </a:p>
        </p:txBody>
      </p:sp>
      <p:sp>
        <p:nvSpPr>
          <p:cNvPr id="5" name="object 5"/>
          <p:cNvSpPr txBox="1"/>
          <p:nvPr/>
        </p:nvSpPr>
        <p:spPr>
          <a:xfrm>
            <a:off x="6943469" y="5957153"/>
            <a:ext cx="1876815" cy="1029077"/>
          </a:xfrm>
          <a:prstGeom prst="rect">
            <a:avLst/>
          </a:prstGeom>
        </p:spPr>
        <p:txBody>
          <a:bodyPr wrap="square" lIns="0" tIns="6477" rIns="0" bIns="0" rtlCol="0">
            <a:noAutofit/>
          </a:bodyPr>
          <a:lstStyle/>
          <a:p>
            <a:pPr marL="43243" marR="45477" algn="ctr">
              <a:lnSpc>
                <a:spcPts val="1019"/>
              </a:lnSpc>
              <a:spcAft>
                <a:spcPts val="300"/>
              </a:spcAft>
            </a:pPr>
            <a:r>
              <a:rPr sz="1600" b="1" spc="49" dirty="0" smtClean="0">
                <a:solidFill>
                  <a:srgbClr val="1E374E"/>
                </a:solidFill>
                <a:latin typeface="Aptos"/>
                <a:cs typeface="Arial"/>
              </a:rPr>
              <a:t>ANIME A TOSER</a:t>
            </a:r>
            <a:endParaRPr sz="900">
              <a:latin typeface="Arial"/>
              <a:cs typeface="Arial"/>
            </a:endParaRPr>
          </a:p>
          <a:p>
            <a:pPr marL="1747" marR="1747" algn="ctr">
              <a:lnSpc>
                <a:spcPts val="1149"/>
              </a:lnSpc>
              <a:spcBef>
                <a:spcPts val="209"/>
              </a:spcBef>
              <a:spcAft>
                <a:spcPts val="300"/>
              </a:spcAft>
            </a:pPr>
            <a:r>
              <a:rPr sz="1600" spc="53" dirty="0" smtClean="0" b="1">
                <a:solidFill>
                  <a:srgbClr val="1E374E"/>
                </a:solidFill>
                <a:latin typeface="Aptos"/>
                <a:cs typeface="Arial"/>
              </a:rPr>
              <a:t>C</a:t>
            </a:r>
            <a:r>
              <a:rPr sz="1600" spc="38" dirty="0" smtClean="0" b="1">
                <a:solidFill>
                  <a:srgbClr val="1E374E"/>
                </a:solidFill>
                <a:latin typeface="Aptos"/>
                <a:cs typeface="Arial"/>
              </a:rPr>
              <a:t>o</a:t>
            </a:r>
            <a:r>
              <a:rPr sz="1600" spc="43" dirty="0" smtClean="0" b="1">
                <a:solidFill>
                  <a:srgbClr val="1E374E"/>
                </a:solidFill>
                <a:latin typeface="Aptos"/>
                <a:cs typeface="Arial"/>
              </a:rPr>
              <a:t>n</a:t>
            </a:r>
            <a:r>
              <a:rPr sz="1600" spc="15" dirty="0" smtClean="0" b="1">
                <a:solidFill>
                  <a:srgbClr val="1E374E"/>
                </a:solidFill>
                <a:latin typeface="Aptos"/>
                <a:cs typeface="Arial"/>
              </a:rPr>
              <a:t>t</a:t>
            </a:r>
            <a:r>
              <a:rPr sz="1600" spc="23" dirty="0" smtClean="0" b="1">
                <a:solidFill>
                  <a:srgbClr val="1E374E"/>
                </a:solidFill>
                <a:latin typeface="Aptos"/>
                <a:cs typeface="Arial"/>
              </a:rPr>
              <a:t>i</a:t>
            </a:r>
            <a:r>
              <a:rPr sz="1600" spc="43" dirty="0" smtClean="0" b="1">
                <a:solidFill>
                  <a:srgbClr val="1E374E"/>
                </a:solidFill>
                <a:latin typeface="Aptos"/>
                <a:cs typeface="Arial"/>
              </a:rPr>
              <a:t>nua</a:t>
            </a:r>
            <a:r>
              <a:rPr sz="1600" spc="18" dirty="0" smtClean="0" b="1">
                <a:solidFill>
                  <a:srgbClr val="1E374E"/>
                </a:solidFill>
                <a:latin typeface="Aptos"/>
                <a:cs typeface="Arial"/>
              </a:rPr>
              <a:t>r</a:t>
            </a:r>
            <a:r>
              <a:rPr sz="1600" spc="79" dirty="0" smtClean="0" b="1">
                <a:solidFill>
                  <a:srgbClr val="1E374E"/>
                </a:solidFill>
                <a:latin typeface="Aptos"/>
                <a:cs typeface="Arial"/>
              </a:rPr>
              <a:t> </a:t>
            </a:r>
            <a:r>
              <a:rPr sz="1600" spc="-29" dirty="0" smtClean="0" b="1">
                <a:solidFill>
                  <a:srgbClr val="1E374E"/>
                </a:solidFill>
                <a:latin typeface="Aptos"/>
                <a:cs typeface="Arial"/>
              </a:rPr>
              <a:t>h</a:t>
            </a:r>
            <a:r>
              <a:rPr sz="1600" spc="-6" dirty="0" smtClean="0" b="1">
                <a:solidFill>
                  <a:srgbClr val="1E374E"/>
                </a:solidFill>
                <a:latin typeface="Aptos"/>
                <a:cs typeface="Arial"/>
              </a:rPr>
              <a:t>a</a:t>
            </a:r>
            <a:r>
              <a:rPr sz="1600" spc="49" dirty="0" smtClean="0" b="1">
                <a:solidFill>
                  <a:srgbClr val="1E374E"/>
                </a:solidFill>
                <a:latin typeface="Aptos"/>
                <a:cs typeface="Arial"/>
              </a:rPr>
              <a:t>s</a:t>
            </a:r>
            <a:r>
              <a:rPr sz="1600" spc="81" dirty="0" smtClean="0" b="1">
                <a:solidFill>
                  <a:srgbClr val="1E374E"/>
                </a:solidFill>
                <a:latin typeface="Aptos"/>
                <a:cs typeface="Arial"/>
              </a:rPr>
              <a:t>t</a:t>
            </a:r>
            <a:r>
              <a:rPr sz="1600" spc="-61" dirty="0" smtClean="0" b="1">
                <a:solidFill>
                  <a:srgbClr val="1E374E"/>
                </a:solidFill>
                <a:latin typeface="Aptos"/>
                <a:cs typeface="Arial"/>
              </a:rPr>
              <a:t>a</a:t>
            </a:r>
            <a:r>
              <a:rPr sz="1600" spc="0" dirty="0" smtClean="0" b="1">
                <a:solidFill>
                  <a:srgbClr val="1E374E"/>
                </a:solidFill>
                <a:latin typeface="Aptos"/>
                <a:cs typeface="Arial"/>
              </a:rPr>
              <a:t> </a:t>
            </a:r>
            <a:r>
              <a:rPr sz="1600" spc="-134" dirty="0" smtClean="0" b="1">
                <a:solidFill>
                  <a:srgbClr val="1E374E"/>
                </a:solidFill>
                <a:latin typeface="Aptos"/>
                <a:cs typeface="Arial"/>
              </a:rPr>
              <a:t> </a:t>
            </a:r>
            <a:r>
              <a:rPr sz="1600" spc="-52" dirty="0" smtClean="0" b="1">
                <a:solidFill>
                  <a:srgbClr val="1E374E"/>
                </a:solidFill>
                <a:latin typeface="Aptos"/>
                <a:cs typeface="Arial"/>
              </a:rPr>
              <a:t>l</a:t>
            </a:r>
            <a:r>
              <a:rPr sz="1600" spc="-11" dirty="0" smtClean="0" b="1">
                <a:solidFill>
                  <a:srgbClr val="1E374E"/>
                </a:solidFill>
                <a:latin typeface="Aptos"/>
                <a:cs typeface="Arial"/>
              </a:rPr>
              <a:t>a</a:t>
            </a:r>
            <a:r>
              <a:rPr sz="1600" spc="-5" dirty="0" smtClean="0" b="1">
                <a:solidFill>
                  <a:srgbClr val="1E374E"/>
                </a:solidFill>
                <a:latin typeface="Aptos"/>
                <a:cs typeface="Arial"/>
              </a:rPr>
              <a:t> </a:t>
            </a:r>
            <a:endParaRPr sz="1000">
              <a:latin typeface="Arial"/>
              <a:cs typeface="Arial"/>
            </a:endParaRPr>
          </a:p>
          <a:p>
            <a:pPr marL="1747" marR="1747" algn="ctr">
              <a:lnSpc>
                <a:spcPts val="1149"/>
              </a:lnSpc>
              <a:spcBef>
                <a:spcPts val="249"/>
              </a:spcBef>
              <a:spcAft>
                <a:spcPts val="300"/>
              </a:spcAft>
            </a:pPr>
            <a:r>
              <a:rPr sz="1600" spc="11" dirty="0" smtClean="0" b="1">
                <a:solidFill>
                  <a:srgbClr val="1E374E"/>
                </a:solidFill>
                <a:latin typeface="Aptos"/>
                <a:cs typeface="Arial"/>
              </a:rPr>
              <a:t>resolución  de la </a:t>
            </a:r>
            <a:endParaRPr sz="1000">
              <a:latin typeface="Arial"/>
              <a:cs typeface="Arial"/>
            </a:endParaRPr>
          </a:p>
          <a:p>
            <a:pPr marL="1747" marR="1747" algn="ctr">
              <a:lnSpc>
                <a:spcPts val="1149"/>
              </a:lnSpc>
              <a:spcBef>
                <a:spcPts val="249"/>
              </a:spcBef>
              <a:spcAft>
                <a:spcPts val="300"/>
              </a:spcAft>
            </a:pPr>
            <a:r>
              <a:rPr sz="1600" spc="35" dirty="0" smtClean="0" b="1">
                <a:solidFill>
                  <a:srgbClr val="1E374E"/>
                </a:solidFill>
                <a:latin typeface="Aptos"/>
                <a:cs typeface="Arial"/>
              </a:rPr>
              <a:t>obstrucción o que </a:t>
            </a:r>
            <a:endParaRPr sz="1000">
              <a:latin typeface="Arial"/>
              <a:cs typeface="Arial"/>
            </a:endParaRPr>
          </a:p>
          <a:p>
            <a:pPr marL="1747" marR="1747" algn="ctr">
              <a:lnSpc>
                <a:spcPts val="1149"/>
              </a:lnSpc>
              <a:spcBef>
                <a:spcPts val="249"/>
              </a:spcBef>
              <a:spcAft>
                <a:spcPts val="300"/>
              </a:spcAft>
            </a:pPr>
            <a:r>
              <a:rPr sz="1600" spc="24" dirty="0" smtClean="0" b="1">
                <a:solidFill>
                  <a:srgbClr val="1E374E"/>
                </a:solidFill>
                <a:latin typeface="Aptos"/>
                <a:cs typeface="Arial"/>
              </a:rPr>
              <a:t>la tos no</a:t>
            </a:r>
            <a:endParaRPr sz="1000">
              <a:latin typeface="Arial"/>
              <a:cs typeface="Arial"/>
            </a:endParaRPr>
          </a:p>
          <a:p>
            <a:pPr marL="182498" marR="185806" algn="ctr">
              <a:lnSpc>
                <a:spcPct val="95825"/>
              </a:lnSpc>
              <a:spcBef>
                <a:spcPts val="249"/>
              </a:spcBef>
              <a:spcAft>
                <a:spcPts val="300"/>
              </a:spcAft>
            </a:pPr>
            <a:r>
              <a:rPr sz="1600" spc="20" dirty="0" smtClean="0" b="1">
                <a:solidFill>
                  <a:srgbClr val="1E374E"/>
                </a:solidFill>
                <a:latin typeface="Aptos"/>
                <a:cs typeface="Arial"/>
              </a:rPr>
              <a:t>sea efectiva</a:t>
            </a:r>
            <a:endParaRPr sz="1000">
              <a:latin typeface="Arial"/>
              <a:cs typeface="Arial"/>
            </a:endParaRPr>
          </a:p>
        </p:txBody>
      </p:sp>
      <p:sp>
        <p:nvSpPr>
          <p:cNvPr id="4" name="object 4"/>
          <p:cNvSpPr txBox="1"/>
          <p:nvPr/>
        </p:nvSpPr>
        <p:spPr>
          <a:xfrm>
            <a:off x="4393700" y="6021947"/>
            <a:ext cx="2086358" cy="1348331"/>
          </a:xfrm>
          <a:prstGeom prst="rect">
            <a:avLst/>
          </a:prstGeom>
        </p:spPr>
        <p:txBody>
          <a:bodyPr wrap="square" lIns="0" tIns="9556" rIns="0" bIns="0" rtlCol="0">
            <a:noAutofit/>
          </a:bodyPr>
          <a:lstStyle/>
          <a:p>
            <a:pPr marL="262636">
              <a:lnSpc>
                <a:spcPts val="305"/>
              </a:lnSpc>
              <a:spcAft>
                <a:spcPts val="300"/>
              </a:spcAft>
            </a:pPr>
            <a:r>
              <a:rPr sz="1200" spc="-125" dirty="0" smtClean="0">
                <a:solidFill>
                  <a:srgbClr val="262C32"/>
                </a:solidFill>
                <a:latin typeface="Aptos"/>
                <a:cs typeface="Arial"/>
              </a:rPr>
              <a:t>1</a:t>
            </a:r>
            <a:endParaRPr sz="300">
              <a:latin typeface="Arial"/>
              <a:cs typeface="Arial"/>
            </a:endParaRPr>
          </a:p>
          <a:p>
            <a:pPr marL="195580">
              <a:lnSpc>
                <a:spcPts val="1290"/>
              </a:lnSpc>
              <a:spcBef>
                <a:spcPts val="49"/>
              </a:spcBef>
              <a:spcAft>
                <a:spcPts val="300"/>
              </a:spcAft>
            </a:pPr>
            <a:r>
              <a:rPr sz="1456" b="1" spc="172" dirty="0" smtClean="0">
                <a:solidFill>
                  <a:srgbClr val="262C32"/>
                </a:solidFill>
                <a:latin typeface="Aptos"/>
                <a:cs typeface="Times New Roman"/>
              </a:rPr>
              <a:t>T</a:t>
            </a:r>
            <a:endParaRPr sz="1300">
              <a:latin typeface="Times New Roman"/>
              <a:cs typeface="Times New Roman"/>
            </a:endParaRPr>
          </a:p>
          <a:p>
            <a:pPr marL="192595" marR="195088" algn="ctr">
              <a:lnSpc>
                <a:spcPct val="95825"/>
              </a:lnSpc>
              <a:spcBef>
                <a:spcPts val="754"/>
              </a:spcBef>
              <a:spcAft>
                <a:spcPts val="300"/>
              </a:spcAft>
            </a:pPr>
            <a:r>
              <a:rPr sz="1200" b="1" spc="52" dirty="0" smtClean="0">
                <a:solidFill>
                  <a:srgbClr val="262C32"/>
                </a:solidFill>
                <a:latin typeface="Aptos"/>
                <a:cs typeface="Arial"/>
              </a:rPr>
              <a:t>CONSCIENTE</a:t>
            </a:r>
            <a:endParaRPr sz="900">
              <a:latin typeface="Arial"/>
              <a:cs typeface="Arial"/>
            </a:endParaRPr>
          </a:p>
          <a:p>
            <a:pPr marL="97155" marR="97207" algn="ctr">
              <a:lnSpc>
                <a:spcPct val="95825"/>
              </a:lnSpc>
              <a:spcBef>
                <a:spcPts val="260"/>
              </a:spcBef>
              <a:spcAft>
                <a:spcPts val="300"/>
              </a:spcAft>
            </a:pPr>
            <a:r>
              <a:rPr sz="1200" spc="22" dirty="0" smtClean="0">
                <a:solidFill>
                  <a:srgbClr val="262C32"/>
                </a:solidFill>
                <a:latin typeface="Aptos"/>
                <a:cs typeface="Arial"/>
              </a:rPr>
              <a:t>5 golpes espalda</a:t>
            </a:r>
            <a:endParaRPr sz="1000">
              <a:latin typeface="Arial"/>
              <a:cs typeface="Arial"/>
            </a:endParaRPr>
          </a:p>
          <a:p>
            <a:pPr marL="123159" marR="123546" algn="ctr">
              <a:lnSpc>
                <a:spcPct val="95825"/>
              </a:lnSpc>
              <a:spcBef>
                <a:spcPts val="265"/>
              </a:spcBef>
              <a:spcAft>
                <a:spcPts val="300"/>
              </a:spcAft>
            </a:pPr>
            <a:r>
              <a:rPr sz="1200" spc="31" dirty="0" smtClean="0">
                <a:solidFill>
                  <a:srgbClr val="262C32"/>
                </a:solidFill>
                <a:latin typeface="Aptos"/>
                <a:cs typeface="Arial"/>
              </a:rPr>
              <a:t>5 compresiones</a:t>
            </a:r>
            <a:endParaRPr sz="1000">
              <a:latin typeface="Arial"/>
              <a:cs typeface="Arial"/>
            </a:endParaRPr>
          </a:p>
          <a:p>
            <a:pPr marL="345663" marR="346197" algn="ctr">
              <a:lnSpc>
                <a:spcPct val="95825"/>
              </a:lnSpc>
              <a:spcBef>
                <a:spcPts val="240"/>
              </a:spcBef>
              <a:spcAft>
                <a:spcPts val="300"/>
              </a:spcAft>
            </a:pPr>
            <a:r>
              <a:rPr sz="1200" spc="20" dirty="0" smtClean="0">
                <a:solidFill>
                  <a:srgbClr val="262C32"/>
                </a:solidFill>
                <a:latin typeface="Aptos"/>
                <a:cs typeface="Arial"/>
              </a:rPr>
              <a:t>Heimlich</a:t>
            </a:r>
            <a:endParaRPr sz="1000">
              <a:latin typeface="Arial"/>
              <a:cs typeface="Arial"/>
            </a:endParaRPr>
          </a:p>
          <a:p>
            <a:pPr marL="1747" marR="1747" indent="0" algn="ctr">
              <a:lnSpc>
                <a:spcPts val="1420"/>
              </a:lnSpc>
              <a:spcBef>
                <a:spcPts val="115"/>
              </a:spcBef>
              <a:spcAft>
                <a:spcPts val="300"/>
              </a:spcAft>
            </a:pPr>
            <a:r>
              <a:rPr sz="1200" spc="21" dirty="0" smtClean="0">
                <a:solidFill>
                  <a:srgbClr val="262C32"/>
                </a:solidFill>
                <a:latin typeface="Aptos"/>
                <a:cs typeface="Arial"/>
              </a:rPr>
              <a:t>(torácicas lactantes) (abdominales  niños)</a:t>
            </a:r>
            <a:endParaRPr sz="1000">
              <a:latin typeface="Arial"/>
              <a:cs typeface="Arial"/>
            </a:endParaRPr>
          </a:p>
        </p:txBody>
      </p:sp>
      <p:sp>
        <p:nvSpPr>
          <p:cNvPr id="3" name="object 3"/>
          <p:cNvSpPr txBox="1"/>
          <p:nvPr/>
        </p:nvSpPr>
        <p:spPr>
          <a:xfrm>
            <a:off x="2384481" y="6051032"/>
            <a:ext cx="1618134" cy="776701"/>
          </a:xfrm>
          <a:prstGeom prst="rect">
            <a:avLst/>
          </a:prstGeom>
        </p:spPr>
        <p:txBody>
          <a:bodyPr wrap="square" lIns="0" tIns="9048" rIns="0" bIns="0" rtlCol="0">
            <a:noAutofit/>
          </a:bodyPr>
          <a:lstStyle/>
          <a:p>
            <a:pPr marL="314452">
              <a:lnSpc>
                <a:spcPts val="1425"/>
              </a:lnSpc>
              <a:spcAft>
                <a:spcPts val="300"/>
              </a:spcAft>
            </a:pPr>
            <a:r>
              <a:rPr sz="1456" b="1" spc="146" dirty="0" smtClean="0">
                <a:solidFill>
                  <a:srgbClr val="262C32"/>
                </a:solidFill>
                <a:latin typeface="Aptos"/>
                <a:cs typeface="Times New Roman"/>
              </a:rPr>
              <a:t>T</a:t>
            </a:r>
            <a:endParaRPr sz="1300">
              <a:latin typeface="Times New Roman"/>
              <a:cs typeface="Times New Roman"/>
            </a:endParaRPr>
          </a:p>
          <a:p>
            <a:pPr marL="1747" marR="1747" indent="0" algn="ctr">
              <a:lnSpc>
                <a:spcPts val="1390"/>
              </a:lnSpc>
              <a:spcBef>
                <a:spcPts val="501"/>
              </a:spcBef>
              <a:spcAft>
                <a:spcPts val="300"/>
              </a:spcAft>
            </a:pPr>
            <a:r>
              <a:rPr sz="1200" b="1" spc="34" dirty="0" smtClean="0">
                <a:solidFill>
                  <a:srgbClr val="262C32"/>
                </a:solidFill>
                <a:latin typeface="Aptos"/>
                <a:cs typeface="Arial"/>
              </a:rPr>
              <a:t>INCONSCIENTE Abrir vía aérea </a:t>
            </a:r>
            <a:r>
              <a:rPr sz="1200" spc="34" dirty="0" smtClean="0">
                <a:solidFill>
                  <a:srgbClr val="262C32"/>
                </a:solidFill>
                <a:latin typeface="Aptos"/>
                <a:cs typeface="Arial"/>
              </a:rPr>
              <a:t>Iniciar RCP</a:t>
            </a:r>
            <a:endParaRPr sz="1000">
              <a:latin typeface="Arial"/>
              <a:cs typeface="Arial"/>
            </a:endParaRPr>
          </a:p>
        </p:txBody>
      </p:sp>
      <p:sp>
        <p:nvSpPr>
          <p:cNvPr id="2" name="object 2"/>
          <p:cNvSpPr txBox="1"/>
          <p:nvPr/>
        </p:nvSpPr>
        <p:spPr>
          <a:xfrm>
            <a:off x="5373115" y="7421015"/>
            <a:ext cx="1" cy="1"/>
          </a:xfrm>
          <a:prstGeom prst="rect">
            <a:avLst/>
          </a:prstGeom>
        </p:spPr>
        <p:txBody>
          <a:bodyPr wrap="square" lIns="0" tIns="2540" rIns="0" bIns="0" rtlCol="0">
            <a:noAutofit/>
          </a:bodyPr>
          <a:lstStyle/>
          <a:p>
            <a:pPr marL="12700">
              <a:lnSpc>
                <a:spcPct val="95825"/>
              </a:lnSpc>
            </a:pPr>
            <a:r>
              <a:rPr sz="600" spc="-87" dirty="0" smtClean="0">
                <a:solidFill>
                  <a:srgbClr val="231F21"/>
                </a:solidFill>
                <a:latin typeface="Times New Roman"/>
                <a:cs typeface="Times New Roman"/>
              </a:rPr>
              <a:t>51</a:t>
            </a:r>
            <a:endParaRPr sz="600">
              <a:latin typeface="Times New Roman"/>
              <a:cs typeface="Times New Roman"/>
            </a:endParaRPr>
          </a:p>
        </p:txBody>
      </p:sp>
      <p:pic>
        <p:nvPicPr>
          <p:cNvPr id="13" name="Picture 12"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8" name="object 8"/>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7" name="object 7"/>
          <p:cNvSpPr txBox="1"/>
          <p:nvPr/>
        </p:nvSpPr>
        <p:spPr>
          <a:xfrm>
            <a:off x="2083609" y="1359085"/>
            <a:ext cx="1567450" cy="203200"/>
          </a:xfrm>
          <a:prstGeom prst="rect">
            <a:avLst/>
          </a:prstGeom>
        </p:spPr>
        <p:txBody>
          <a:bodyPr wrap="square" lIns="0" tIns="9715" rIns="0" bIns="0" rtlCol="0">
            <a:noAutofit/>
          </a:bodyPr>
          <a:lstStyle/>
          <a:p>
            <a:pPr marL="12700">
              <a:lnSpc>
                <a:spcPts val="1530"/>
              </a:lnSpc>
              <a:spcAft>
                <a:spcPts val="300"/>
              </a:spcAft>
            </a:pPr>
            <a:r>
              <a:rPr sz="1600" b="1" spc="-80" dirty="0" smtClean="0">
                <a:solidFill>
                  <a:srgbClr val="1E374E"/>
                </a:solidFill>
                <a:latin typeface="Aptos"/>
                <a:cs typeface="Times New Roman"/>
              </a:rPr>
              <a:t>Hemorragias</a:t>
            </a:r>
            <a:endParaRPr sz="1400">
              <a:latin typeface="Times New Roman"/>
              <a:cs typeface="Times New Roman"/>
            </a:endParaRPr>
          </a:p>
        </p:txBody>
      </p:sp>
      <p:sp>
        <p:nvSpPr>
          <p:cNvPr id="6" name="object 6"/>
          <p:cNvSpPr txBox="1"/>
          <p:nvPr/>
        </p:nvSpPr>
        <p:spPr>
          <a:xfrm>
            <a:off x="2083609" y="1889974"/>
            <a:ext cx="7275477" cy="719966"/>
          </a:xfrm>
          <a:prstGeom prst="rect">
            <a:avLst/>
          </a:prstGeom>
        </p:spPr>
        <p:txBody>
          <a:bodyPr wrap="square" lIns="0" tIns="7143" rIns="0" bIns="0" rtlCol="0">
            <a:noAutofit/>
          </a:bodyPr>
          <a:lstStyle/>
          <a:p>
            <a:pPr marL="12700" marR="7015">
              <a:lnSpc>
                <a:spcPts val="1125"/>
              </a:lnSpc>
              <a:spcAft>
                <a:spcPts val="300"/>
              </a:spcAft>
            </a:pPr>
            <a:r>
              <a:rPr sz="1200" b="1" spc="-1" dirty="0" smtClean="0">
                <a:solidFill>
                  <a:srgbClr val="262C32"/>
                </a:solidFill>
                <a:latin typeface="Aptos"/>
                <a:cs typeface="Arial"/>
              </a:rPr>
              <a:t>Concepto </a:t>
            </a:r>
            <a:r>
              <a:rPr sz="1200" b="1" spc="32" dirty="0" smtClean="0">
                <a:solidFill>
                  <a:srgbClr val="262C32"/>
                </a:solidFill>
                <a:latin typeface="Aptos"/>
                <a:cs typeface="Times New Roman"/>
              </a:rPr>
              <a:t>y </a:t>
            </a:r>
            <a:r>
              <a:rPr sz="1200" b="1" spc="-1" dirty="0" smtClean="0">
                <a:solidFill>
                  <a:srgbClr val="262C32"/>
                </a:solidFill>
                <a:latin typeface="Aptos"/>
                <a:cs typeface="Arial"/>
              </a:rPr>
              <a:t>tipos de hemorragias</a:t>
            </a:r>
            <a:endParaRPr sz="1000">
              <a:latin typeface="Arial"/>
              <a:cs typeface="Arial"/>
            </a:endParaRPr>
          </a:p>
          <a:p>
            <a:pPr marL="15748" indent="3048">
              <a:lnSpc>
                <a:spcPts val="1034"/>
              </a:lnSpc>
              <a:spcBef>
                <a:spcPts val="563"/>
              </a:spcBef>
              <a:spcAft>
                <a:spcPts val="300"/>
              </a:spcAft>
            </a:pPr>
            <a:r>
              <a:rPr sz="1200" spc="34" dirty="0" smtClean="0">
                <a:solidFill>
                  <a:srgbClr val="262C32"/>
                </a:solidFill>
                <a:latin typeface="Aptos"/>
                <a:cs typeface="Arial"/>
              </a:rPr>
              <a:t>U</a:t>
            </a:r>
            <a:r>
              <a:rPr sz="1200" spc="25" dirty="0" smtClean="0">
                <a:solidFill>
                  <a:srgbClr val="262C32"/>
                </a:solidFill>
                <a:latin typeface="Aptos"/>
                <a:cs typeface="Arial"/>
              </a:rPr>
              <a:t>n</a:t>
            </a:r>
            <a:r>
              <a:rPr sz="1200" spc="0" dirty="0" smtClean="0">
                <a:solidFill>
                  <a:srgbClr val="262C32"/>
                </a:solidFill>
                <a:latin typeface="Aptos"/>
                <a:cs typeface="Arial"/>
              </a:rPr>
              <a:t>a</a:t>
            </a:r>
            <a:r>
              <a:rPr sz="1200" spc="85" dirty="0" smtClean="0">
                <a:solidFill>
                  <a:srgbClr val="262C32"/>
                </a:solidFill>
                <a:latin typeface="Aptos"/>
                <a:cs typeface="Arial"/>
              </a:rPr>
              <a:t> </a:t>
            </a:r>
            <a:r>
              <a:rPr sz="1200" spc="19" dirty="0" smtClean="0">
                <a:solidFill>
                  <a:srgbClr val="262C32"/>
                </a:solidFill>
                <a:latin typeface="Aptos"/>
                <a:cs typeface="Arial"/>
              </a:rPr>
              <a:t>h</a:t>
            </a:r>
            <a:r>
              <a:rPr sz="1200" spc="25" dirty="0" smtClean="0">
                <a:solidFill>
                  <a:srgbClr val="262C32"/>
                </a:solidFill>
                <a:latin typeface="Aptos"/>
                <a:cs typeface="Arial"/>
              </a:rPr>
              <a:t>e</a:t>
            </a:r>
            <a:r>
              <a:rPr sz="1200" spc="34" dirty="0" smtClean="0">
                <a:solidFill>
                  <a:srgbClr val="262C32"/>
                </a:solidFill>
                <a:latin typeface="Aptos"/>
                <a:cs typeface="Arial"/>
              </a:rPr>
              <a:t>m</a:t>
            </a:r>
            <a:r>
              <a:rPr sz="1200" spc="25" dirty="0" smtClean="0">
                <a:solidFill>
                  <a:srgbClr val="262C32"/>
                </a:solidFill>
                <a:latin typeface="Aptos"/>
                <a:cs typeface="Arial"/>
              </a:rPr>
              <a:t>o</a:t>
            </a:r>
            <a:r>
              <a:rPr sz="1200" spc="14" dirty="0" smtClean="0">
                <a:solidFill>
                  <a:srgbClr val="262C32"/>
                </a:solidFill>
                <a:latin typeface="Aptos"/>
                <a:cs typeface="Arial"/>
              </a:rPr>
              <a:t>rr</a:t>
            </a:r>
            <a:r>
              <a:rPr sz="1200" spc="25" dirty="0" smtClean="0">
                <a:solidFill>
                  <a:srgbClr val="262C32"/>
                </a:solidFill>
                <a:latin typeface="Aptos"/>
                <a:cs typeface="Arial"/>
              </a:rPr>
              <a:t>ag</a:t>
            </a:r>
            <a:r>
              <a:rPr sz="1200" spc="9" dirty="0" smtClean="0">
                <a:solidFill>
                  <a:srgbClr val="262C32"/>
                </a:solidFill>
                <a:latin typeface="Aptos"/>
                <a:cs typeface="Arial"/>
              </a:rPr>
              <a:t>i</a:t>
            </a:r>
            <a:r>
              <a:rPr sz="1200" spc="0" dirty="0" smtClean="0">
                <a:solidFill>
                  <a:srgbClr val="262C32"/>
                </a:solidFill>
                <a:latin typeface="Aptos"/>
                <a:cs typeface="Arial"/>
              </a:rPr>
              <a:t>a</a:t>
            </a:r>
            <a:r>
              <a:rPr sz="1200" spc="185" dirty="0" smtClean="0">
                <a:solidFill>
                  <a:srgbClr val="262C32"/>
                </a:solidFill>
                <a:latin typeface="Aptos"/>
                <a:cs typeface="Arial"/>
              </a:rPr>
              <a:t> </a:t>
            </a:r>
            <a:r>
              <a:rPr sz="1200" spc="25" dirty="0" smtClean="0">
                <a:solidFill>
                  <a:srgbClr val="262C32"/>
                </a:solidFill>
                <a:latin typeface="Aptos"/>
                <a:cs typeface="Arial"/>
              </a:rPr>
              <a:t>e</a:t>
            </a:r>
            <a:r>
              <a:rPr sz="1200" spc="0" dirty="0" smtClean="0">
                <a:solidFill>
                  <a:srgbClr val="262C32"/>
                </a:solidFill>
                <a:latin typeface="Aptos"/>
                <a:cs typeface="Arial"/>
              </a:rPr>
              <a:t>s</a:t>
            </a:r>
            <a:r>
              <a:rPr sz="1200" spc="93" dirty="0" smtClean="0">
                <a:solidFill>
                  <a:srgbClr val="262C32"/>
                </a:solidFill>
                <a:latin typeface="Aptos"/>
                <a:cs typeface="Arial"/>
              </a:rPr>
              <a:t> </a:t>
            </a:r>
            <a:r>
              <a:rPr sz="1200" spc="-80" dirty="0" smtClean="0">
                <a:solidFill>
                  <a:srgbClr val="262C32"/>
                </a:solidFill>
                <a:latin typeface="Aptos"/>
                <a:cs typeface="Arial"/>
              </a:rPr>
              <a:t>l</a:t>
            </a:r>
            <a:r>
              <a:rPr sz="1200" spc="4" dirty="0" smtClean="0">
                <a:solidFill>
                  <a:srgbClr val="262C32"/>
                </a:solidFill>
                <a:latin typeface="Aptos"/>
                <a:cs typeface="Arial"/>
              </a:rPr>
              <a:t>a</a:t>
            </a:r>
            <a:r>
              <a:rPr sz="1200" spc="109" dirty="0" smtClean="0">
                <a:solidFill>
                  <a:srgbClr val="262C32"/>
                </a:solidFill>
                <a:latin typeface="Aptos"/>
                <a:cs typeface="Arial"/>
              </a:rPr>
              <a:t> </a:t>
            </a:r>
            <a:r>
              <a:rPr sz="1200" spc="19" dirty="0" smtClean="0">
                <a:solidFill>
                  <a:srgbClr val="262C32"/>
                </a:solidFill>
                <a:latin typeface="Aptos"/>
                <a:cs typeface="Arial"/>
              </a:rPr>
              <a:t>s</a:t>
            </a:r>
            <a:r>
              <a:rPr sz="1200" spc="25" dirty="0" smtClean="0">
                <a:solidFill>
                  <a:srgbClr val="262C32"/>
                </a:solidFill>
                <a:latin typeface="Aptos"/>
                <a:cs typeface="Arial"/>
              </a:rPr>
              <a:t>a</a:t>
            </a:r>
            <a:r>
              <a:rPr sz="1200" spc="9" dirty="0" smtClean="0">
                <a:solidFill>
                  <a:srgbClr val="262C32"/>
                </a:solidFill>
                <a:latin typeface="Aptos"/>
                <a:cs typeface="Arial"/>
              </a:rPr>
              <a:t>li</a:t>
            </a:r>
            <a:r>
              <a:rPr sz="1200" spc="25" dirty="0" smtClean="0">
                <a:solidFill>
                  <a:srgbClr val="262C32"/>
                </a:solidFill>
                <a:latin typeface="Aptos"/>
                <a:cs typeface="Arial"/>
              </a:rPr>
              <a:t>d</a:t>
            </a:r>
            <a:r>
              <a:rPr sz="1200" spc="0" dirty="0" smtClean="0">
                <a:solidFill>
                  <a:srgbClr val="262C32"/>
                </a:solidFill>
                <a:latin typeface="Aptos"/>
                <a:cs typeface="Arial"/>
              </a:rPr>
              <a:t>a</a:t>
            </a:r>
            <a:r>
              <a:rPr sz="1200" spc="119" dirty="0" smtClean="0">
                <a:solidFill>
                  <a:srgbClr val="262C32"/>
                </a:solidFill>
                <a:latin typeface="Aptos"/>
                <a:cs typeface="Arial"/>
              </a:rPr>
              <a:t> </a:t>
            </a:r>
            <a:r>
              <a:rPr sz="1200" spc="25" dirty="0" smtClean="0">
                <a:solidFill>
                  <a:srgbClr val="262C32"/>
                </a:solidFill>
                <a:latin typeface="Aptos"/>
                <a:cs typeface="Arial"/>
              </a:rPr>
              <a:t>d</a:t>
            </a:r>
            <a:r>
              <a:rPr sz="1200" spc="0" dirty="0" smtClean="0">
                <a:solidFill>
                  <a:srgbClr val="262C32"/>
                </a:solidFill>
                <a:latin typeface="Aptos"/>
                <a:cs typeface="Arial"/>
              </a:rPr>
              <a:t>e</a:t>
            </a:r>
            <a:r>
              <a:rPr sz="1200" spc="69" dirty="0" smtClean="0">
                <a:solidFill>
                  <a:srgbClr val="262C32"/>
                </a:solidFill>
                <a:latin typeface="Aptos"/>
                <a:cs typeface="Arial"/>
              </a:rPr>
              <a:t> </a:t>
            </a:r>
            <a:r>
              <a:rPr sz="1200" spc="19" dirty="0" smtClean="0">
                <a:solidFill>
                  <a:srgbClr val="262C32"/>
                </a:solidFill>
                <a:latin typeface="Aptos"/>
                <a:cs typeface="Arial"/>
              </a:rPr>
              <a:t>s</a:t>
            </a:r>
            <a:r>
              <a:rPr sz="1200" spc="25" dirty="0" smtClean="0">
                <a:solidFill>
                  <a:srgbClr val="262C32"/>
                </a:solidFill>
                <a:latin typeface="Aptos"/>
                <a:cs typeface="Arial"/>
              </a:rPr>
              <a:t>ang</a:t>
            </a:r>
            <a:r>
              <a:rPr sz="1200" spc="14" dirty="0" smtClean="0">
                <a:solidFill>
                  <a:srgbClr val="262C32"/>
                </a:solidFill>
                <a:latin typeface="Aptos"/>
                <a:cs typeface="Arial"/>
              </a:rPr>
              <a:t>r</a:t>
            </a:r>
            <a:r>
              <a:rPr sz="1200" spc="0" dirty="0" smtClean="0">
                <a:solidFill>
                  <a:srgbClr val="262C32"/>
                </a:solidFill>
                <a:latin typeface="Aptos"/>
                <a:cs typeface="Arial"/>
              </a:rPr>
              <a:t>e</a:t>
            </a:r>
            <a:r>
              <a:rPr sz="1200" spc="127" dirty="0" smtClean="0">
                <a:solidFill>
                  <a:srgbClr val="262C32"/>
                </a:solidFill>
                <a:latin typeface="Aptos"/>
                <a:cs typeface="Arial"/>
              </a:rPr>
              <a:t> </a:t>
            </a:r>
            <a:r>
              <a:rPr sz="1200" spc="25" dirty="0" smtClean="0">
                <a:solidFill>
                  <a:srgbClr val="262C32"/>
                </a:solidFill>
                <a:latin typeface="Aptos"/>
                <a:cs typeface="Arial"/>
              </a:rPr>
              <a:t>d</a:t>
            </a:r>
            <a:r>
              <a:rPr sz="1200" spc="0" dirty="0" smtClean="0">
                <a:solidFill>
                  <a:srgbClr val="262C32"/>
                </a:solidFill>
                <a:latin typeface="Aptos"/>
                <a:cs typeface="Arial"/>
              </a:rPr>
              <a:t>e</a:t>
            </a:r>
            <a:r>
              <a:rPr sz="1200" spc="119" dirty="0" smtClean="0">
                <a:solidFill>
                  <a:srgbClr val="262C32"/>
                </a:solidFill>
                <a:latin typeface="Aptos"/>
                <a:cs typeface="Arial"/>
              </a:rPr>
              <a:t> </a:t>
            </a:r>
            <a:r>
              <a:rPr sz="1200" spc="-80" dirty="0" smtClean="0">
                <a:solidFill>
                  <a:srgbClr val="262C32"/>
                </a:solidFill>
                <a:latin typeface="Aptos"/>
                <a:cs typeface="Arial"/>
              </a:rPr>
              <a:t>l</a:t>
            </a:r>
            <a:r>
              <a:rPr sz="1200" spc="75" dirty="0" smtClean="0">
                <a:solidFill>
                  <a:srgbClr val="262C32"/>
                </a:solidFill>
                <a:latin typeface="Aptos"/>
                <a:cs typeface="Arial"/>
              </a:rPr>
              <a:t>o</a:t>
            </a:r>
            <a:r>
              <a:rPr sz="1200" spc="-13" dirty="0" smtClean="0">
                <a:solidFill>
                  <a:srgbClr val="262C32"/>
                </a:solidFill>
                <a:latin typeface="Aptos"/>
                <a:cs typeface="Arial"/>
              </a:rPr>
              <a:t>s</a:t>
            </a:r>
            <a:r>
              <a:rPr sz="1200" spc="79" dirty="0" smtClean="0">
                <a:solidFill>
                  <a:srgbClr val="262C32"/>
                </a:solidFill>
                <a:latin typeface="Aptos"/>
                <a:cs typeface="Arial"/>
              </a:rPr>
              <a:t> </a:t>
            </a:r>
            <a:r>
              <a:rPr sz="1200" spc="19" dirty="0" smtClean="0">
                <a:solidFill>
                  <a:srgbClr val="262C32"/>
                </a:solidFill>
                <a:latin typeface="Aptos"/>
                <a:cs typeface="Arial"/>
              </a:rPr>
              <a:t>v</a:t>
            </a:r>
            <a:r>
              <a:rPr sz="1200" spc="25" dirty="0" smtClean="0">
                <a:solidFill>
                  <a:srgbClr val="262C32"/>
                </a:solidFill>
                <a:latin typeface="Aptos"/>
                <a:cs typeface="Arial"/>
              </a:rPr>
              <a:t>a</a:t>
            </a:r>
            <a:r>
              <a:rPr sz="1200" spc="19" dirty="0" smtClean="0">
                <a:solidFill>
                  <a:srgbClr val="262C32"/>
                </a:solidFill>
                <a:latin typeface="Aptos"/>
                <a:cs typeface="Arial"/>
              </a:rPr>
              <a:t>s</a:t>
            </a:r>
            <a:r>
              <a:rPr sz="1200" spc="25" dirty="0" smtClean="0">
                <a:solidFill>
                  <a:srgbClr val="262C32"/>
                </a:solidFill>
                <a:latin typeface="Aptos"/>
                <a:cs typeface="Arial"/>
              </a:rPr>
              <a:t>o</a:t>
            </a:r>
            <a:r>
              <a:rPr sz="1200" spc="0" dirty="0" smtClean="0">
                <a:solidFill>
                  <a:srgbClr val="262C32"/>
                </a:solidFill>
                <a:latin typeface="Aptos"/>
                <a:cs typeface="Arial"/>
              </a:rPr>
              <a:t>s</a:t>
            </a:r>
            <a:r>
              <a:rPr sz="1200" spc="139" dirty="0" smtClean="0">
                <a:solidFill>
                  <a:srgbClr val="262C32"/>
                </a:solidFill>
                <a:latin typeface="Aptos"/>
                <a:cs typeface="Arial"/>
              </a:rPr>
              <a:t> </a:t>
            </a:r>
            <a:r>
              <a:rPr sz="1200" spc="5" dirty="0" smtClean="0">
                <a:solidFill>
                  <a:srgbClr val="262C32"/>
                </a:solidFill>
                <a:latin typeface="Aptos"/>
                <a:cs typeface="Arial"/>
              </a:rPr>
              <a:t>s</a:t>
            </a:r>
            <a:r>
              <a:rPr sz="1200" spc="50" dirty="0" smtClean="0">
                <a:solidFill>
                  <a:srgbClr val="262C32"/>
                </a:solidFill>
                <a:latin typeface="Aptos"/>
                <a:cs typeface="Arial"/>
              </a:rPr>
              <a:t>a</a:t>
            </a:r>
            <a:r>
              <a:rPr sz="1200" spc="3" dirty="0" smtClean="0">
                <a:solidFill>
                  <a:srgbClr val="262C32"/>
                </a:solidFill>
                <a:latin typeface="Aptos"/>
                <a:cs typeface="Arial"/>
              </a:rPr>
              <a:t>n</a:t>
            </a:r>
            <a:r>
              <a:rPr sz="1200" spc="75" dirty="0" smtClean="0">
                <a:solidFill>
                  <a:srgbClr val="262C32"/>
                </a:solidFill>
                <a:latin typeface="Aptos"/>
                <a:cs typeface="Arial"/>
              </a:rPr>
              <a:t>g</a:t>
            </a:r>
            <a:r>
              <a:rPr sz="1200" spc="50" dirty="0" smtClean="0">
                <a:solidFill>
                  <a:srgbClr val="262C32"/>
                </a:solidFill>
                <a:latin typeface="Aptos"/>
                <a:cs typeface="Arial"/>
              </a:rPr>
              <a:t>u</a:t>
            </a:r>
            <a:r>
              <a:rPr sz="1200" spc="11" dirty="0" smtClean="0">
                <a:solidFill>
                  <a:srgbClr val="262C32"/>
                </a:solidFill>
                <a:latin typeface="Aptos"/>
                <a:cs typeface="Arial"/>
              </a:rPr>
              <a:t>í</a:t>
            </a:r>
            <a:r>
              <a:rPr sz="1200" spc="3" dirty="0" smtClean="0">
                <a:solidFill>
                  <a:srgbClr val="262C32"/>
                </a:solidFill>
                <a:latin typeface="Aptos"/>
                <a:cs typeface="Arial"/>
              </a:rPr>
              <a:t>n</a:t>
            </a:r>
            <a:r>
              <a:rPr sz="1200" spc="50" dirty="0" smtClean="0">
                <a:solidFill>
                  <a:srgbClr val="262C32"/>
                </a:solidFill>
                <a:latin typeface="Aptos"/>
                <a:cs typeface="Arial"/>
              </a:rPr>
              <a:t>eo</a:t>
            </a:r>
            <a:r>
              <a:rPr sz="1200" spc="78" dirty="0" smtClean="0">
                <a:solidFill>
                  <a:srgbClr val="262C32"/>
                </a:solidFill>
                <a:latin typeface="Aptos"/>
                <a:cs typeface="Arial"/>
              </a:rPr>
              <a:t>s</a:t>
            </a:r>
            <a:r>
              <a:rPr sz="1200" spc="-89" dirty="0" smtClean="0">
                <a:solidFill>
                  <a:srgbClr val="262C32"/>
                </a:solidFill>
                <a:latin typeface="Aptos"/>
                <a:cs typeface="Arial"/>
              </a:rPr>
              <a:t>.</a:t>
            </a:r>
            <a:r>
              <a:rPr sz="1200" spc="0" dirty="0" smtClean="0">
                <a:solidFill>
                  <a:srgbClr val="262C32"/>
                </a:solidFill>
                <a:latin typeface="Aptos"/>
                <a:cs typeface="Arial"/>
              </a:rPr>
              <a:t> </a:t>
            </a:r>
            <a:r>
              <a:rPr sz="1200" spc="-79" dirty="0" smtClean="0">
                <a:solidFill>
                  <a:srgbClr val="262C32"/>
                </a:solidFill>
                <a:latin typeface="Aptos"/>
                <a:cs typeface="Arial"/>
              </a:rPr>
              <a:t> </a:t>
            </a:r>
            <a:r>
              <a:rPr sz="1200" spc="0" dirty="0" smtClean="0">
                <a:solidFill>
                  <a:srgbClr val="262C32"/>
                </a:solidFill>
                <a:latin typeface="Aptos"/>
                <a:cs typeface="Arial"/>
              </a:rPr>
              <a:t>E</a:t>
            </a:r>
            <a:r>
              <a:rPr sz="1200" spc="-85" dirty="0" smtClean="0">
                <a:solidFill>
                  <a:srgbClr val="262C32"/>
                </a:solidFill>
                <a:latin typeface="Aptos"/>
                <a:cs typeface="Arial"/>
              </a:rPr>
              <a:t>l</a:t>
            </a:r>
            <a:r>
              <a:rPr sz="1200" spc="114" dirty="0" smtClean="0">
                <a:solidFill>
                  <a:srgbClr val="262C32"/>
                </a:solidFill>
                <a:latin typeface="Aptos"/>
                <a:cs typeface="Arial"/>
              </a:rPr>
              <a:t> </a:t>
            </a:r>
            <a:r>
              <a:rPr sz="1200" spc="29" dirty="0" smtClean="0">
                <a:solidFill>
                  <a:srgbClr val="262C32"/>
                </a:solidFill>
                <a:latin typeface="Aptos"/>
                <a:cs typeface="Arial"/>
              </a:rPr>
              <a:t>o</a:t>
            </a:r>
            <a:r>
              <a:rPr sz="1200" spc="3" dirty="0" smtClean="0">
                <a:solidFill>
                  <a:srgbClr val="262C32"/>
                </a:solidFill>
                <a:latin typeface="Aptos"/>
                <a:cs typeface="Arial"/>
              </a:rPr>
              <a:t>b</a:t>
            </a:r>
            <a:r>
              <a:rPr sz="1200" spc="14" dirty="0" smtClean="0">
                <a:solidFill>
                  <a:srgbClr val="262C32"/>
                </a:solidFill>
                <a:latin typeface="Aptos"/>
                <a:cs typeface="Arial"/>
              </a:rPr>
              <a:t>j</a:t>
            </a:r>
            <a:r>
              <a:rPr sz="1200" spc="50" dirty="0" smtClean="0">
                <a:solidFill>
                  <a:srgbClr val="262C32"/>
                </a:solidFill>
                <a:latin typeface="Aptos"/>
                <a:cs typeface="Arial"/>
              </a:rPr>
              <a:t>e</a:t>
            </a:r>
            <a:r>
              <a:rPr sz="1200" spc="61" dirty="0" smtClean="0">
                <a:solidFill>
                  <a:srgbClr val="262C32"/>
                </a:solidFill>
                <a:latin typeface="Aptos"/>
                <a:cs typeface="Arial"/>
              </a:rPr>
              <a:t>t</a:t>
            </a:r>
            <a:r>
              <a:rPr sz="1200" spc="-56" dirty="0" smtClean="0">
                <a:solidFill>
                  <a:srgbClr val="262C32"/>
                </a:solidFill>
                <a:latin typeface="Aptos"/>
                <a:cs typeface="Arial"/>
              </a:rPr>
              <a:t>i</a:t>
            </a:r>
            <a:r>
              <a:rPr sz="1200" spc="78" dirty="0" smtClean="0">
                <a:solidFill>
                  <a:srgbClr val="262C32"/>
                </a:solidFill>
                <a:latin typeface="Aptos"/>
                <a:cs typeface="Arial"/>
              </a:rPr>
              <a:t>v</a:t>
            </a:r>
            <a:r>
              <a:rPr sz="1200" spc="-20" dirty="0" smtClean="0">
                <a:solidFill>
                  <a:srgbClr val="262C32"/>
                </a:solidFill>
                <a:latin typeface="Aptos"/>
                <a:cs typeface="Arial"/>
              </a:rPr>
              <a:t>o</a:t>
            </a:r>
            <a:r>
              <a:rPr sz="1200" spc="109" dirty="0" smtClean="0">
                <a:solidFill>
                  <a:srgbClr val="262C32"/>
                </a:solidFill>
                <a:latin typeface="Aptos"/>
                <a:cs typeface="Arial"/>
              </a:rPr>
              <a:t> </a:t>
            </a:r>
            <a:r>
              <a:rPr sz="1200" spc="25" dirty="0" smtClean="0">
                <a:solidFill>
                  <a:srgbClr val="262C32"/>
                </a:solidFill>
                <a:latin typeface="Aptos"/>
                <a:cs typeface="Arial"/>
              </a:rPr>
              <a:t>d</a:t>
            </a:r>
            <a:r>
              <a:rPr sz="1200" spc="0" dirty="0" smtClean="0">
                <a:solidFill>
                  <a:srgbClr val="262C32"/>
                </a:solidFill>
                <a:latin typeface="Aptos"/>
                <a:cs typeface="Arial"/>
              </a:rPr>
              <a:t>e </a:t>
            </a:r>
            <a:endParaRPr sz="900">
              <a:latin typeface="Arial"/>
              <a:cs typeface="Arial"/>
            </a:endParaRPr>
          </a:p>
          <a:p>
            <a:pPr marL="15748">
              <a:lnSpc>
                <a:spcPts val="1034"/>
              </a:lnSpc>
              <a:spcBef>
                <a:spcPts val="380"/>
              </a:spcBef>
              <a:spcAft>
                <a:spcPts val="300"/>
              </a:spcAft>
            </a:pPr>
            <a:r>
              <a:rPr sz="1200" spc="20" dirty="0" smtClean="0">
                <a:solidFill>
                  <a:srgbClr val="262C32"/>
                </a:solidFill>
                <a:latin typeface="Aptos"/>
                <a:cs typeface="Arial"/>
              </a:rPr>
              <a:t>la  persona que presta los  primeros auxilios es detener la  pérdida de sangre del</a:t>
            </a:r>
            <a:endParaRPr sz="900">
              <a:latin typeface="Arial"/>
              <a:cs typeface="Arial"/>
            </a:endParaRPr>
          </a:p>
          <a:p>
            <a:pPr marL="12700" marR="7015">
              <a:lnSpc>
                <a:spcPts val="1019"/>
              </a:lnSpc>
              <a:spcBef>
                <a:spcPts val="431"/>
              </a:spcBef>
              <a:spcAft>
                <a:spcPts val="300"/>
              </a:spcAft>
            </a:pPr>
            <a:r>
              <a:rPr sz="1200" spc="30" dirty="0" smtClean="0">
                <a:solidFill>
                  <a:srgbClr val="262C32"/>
                </a:solidFill>
                <a:latin typeface="Aptos"/>
                <a:cs typeface="Arial"/>
              </a:rPr>
              <a:t>accidentado siempre que sea posible.</a:t>
            </a:r>
            <a:endParaRPr sz="900">
              <a:latin typeface="Arial"/>
              <a:cs typeface="Arial"/>
            </a:endParaRPr>
          </a:p>
        </p:txBody>
      </p:sp>
      <p:sp>
        <p:nvSpPr>
          <p:cNvPr id="5" name="object 5"/>
          <p:cNvSpPr txBox="1"/>
          <p:nvPr/>
        </p:nvSpPr>
        <p:spPr>
          <a:xfrm>
            <a:off x="2078509" y="2886670"/>
            <a:ext cx="7441668" cy="1253366"/>
          </a:xfrm>
          <a:prstGeom prst="rect">
            <a:avLst/>
          </a:prstGeom>
        </p:spPr>
        <p:txBody>
          <a:bodyPr wrap="square" lIns="0" tIns="7111" rIns="0" bIns="0" rtlCol="0">
            <a:noAutofit/>
          </a:bodyPr>
          <a:lstStyle/>
          <a:p>
            <a:pPr marL="15747" marR="7015">
              <a:lnSpc>
                <a:spcPts val="1120"/>
              </a:lnSpc>
              <a:spcAft>
                <a:spcPts val="300"/>
              </a:spcAft>
            </a:pPr>
            <a:r>
              <a:rPr sz="1200" b="1" spc="-1" dirty="0" smtClean="0">
                <a:solidFill>
                  <a:srgbClr val="262C32"/>
                </a:solidFill>
                <a:latin typeface="Aptos"/>
                <a:cs typeface="Arial"/>
              </a:rPr>
              <a:t>Gravedad de las hemorragias</a:t>
            </a:r>
            <a:endParaRPr sz="1000">
              <a:latin typeface="Arial"/>
              <a:cs typeface="Arial"/>
            </a:endParaRPr>
          </a:p>
          <a:p>
            <a:pPr marL="12700" indent="6095">
              <a:lnSpc>
                <a:spcPts val="1034"/>
              </a:lnSpc>
              <a:spcBef>
                <a:spcPts val="567"/>
              </a:spcBef>
              <a:spcAft>
                <a:spcPts val="300"/>
              </a:spcAft>
            </a:pPr>
            <a:r>
              <a:rPr sz="1200" spc="27" dirty="0" smtClean="0">
                <a:solidFill>
                  <a:srgbClr val="262C32"/>
                </a:solidFill>
                <a:latin typeface="Aptos"/>
                <a:cs typeface="Arial"/>
              </a:rPr>
              <a:t>Las posibilidades de supervivencia de una víctima que ha sufrido  una </a:t>
            </a:r>
            <a:endParaRPr sz="900">
              <a:latin typeface="Arial"/>
              <a:cs typeface="Arial"/>
            </a:endParaRPr>
          </a:p>
          <a:p>
            <a:pPr marL="12700">
              <a:lnSpc>
                <a:spcPts val="1034"/>
              </a:lnSpc>
              <a:spcBef>
                <a:spcPts val="369"/>
              </a:spcBef>
              <a:spcAft>
                <a:spcPts val="300"/>
              </a:spcAft>
            </a:pPr>
            <a:r>
              <a:rPr sz="1200" spc="28" dirty="0" smtClean="0">
                <a:solidFill>
                  <a:srgbClr val="262C32"/>
                </a:solidFill>
                <a:latin typeface="Aptos"/>
                <a:cs typeface="Arial"/>
              </a:rPr>
              <a:t>hemorragia aguda están en relación  con el volumen de sangre perdida por los </a:t>
            </a:r>
            <a:endParaRPr sz="900">
              <a:latin typeface="Arial"/>
              <a:cs typeface="Arial"/>
            </a:endParaRPr>
          </a:p>
          <a:p>
            <a:pPr marL="12700">
              <a:lnSpc>
                <a:spcPts val="1034"/>
              </a:lnSpc>
              <a:spcBef>
                <a:spcPts val="369"/>
              </a:spcBef>
              <a:spcAft>
                <a:spcPts val="300"/>
              </a:spcAft>
            </a:pPr>
            <a:r>
              <a:rPr sz="1200" spc="23" dirty="0" smtClean="0">
                <a:solidFill>
                  <a:srgbClr val="262C32"/>
                </a:solidFill>
                <a:latin typeface="Aptos"/>
                <a:cs typeface="Arial"/>
              </a:rPr>
              <a:t>vasos sanguíneos</a:t>
            </a:r>
            <a:r>
              <a:rPr sz="1200" spc="23" dirty="0" smtClean="0">
                <a:solidFill>
                  <a:srgbClr val="262C32"/>
                </a:solidFill>
                <a:latin typeface="Aptos"/>
                <a:cs typeface="Arial"/>
              </a:rPr>
              <a:t>: </a:t>
            </a:r>
            <a:r>
              <a:rPr sz="1200" spc="23" dirty="0" smtClean="0">
                <a:solidFill>
                  <a:srgbClr val="262C32"/>
                </a:solidFill>
                <a:latin typeface="Aptos"/>
                <a:cs typeface="Arial"/>
              </a:rPr>
              <a:t>a más volumen perdido</a:t>
            </a:r>
            <a:r>
              <a:rPr sz="1200" spc="23" dirty="0" smtClean="0">
                <a:solidFill>
                  <a:srgbClr val="262C32"/>
                </a:solidFill>
                <a:latin typeface="Aptos"/>
                <a:cs typeface="Arial"/>
              </a:rPr>
              <a:t>,  </a:t>
            </a:r>
            <a:r>
              <a:rPr sz="1200" spc="23" dirty="0" smtClean="0">
                <a:solidFill>
                  <a:srgbClr val="262C32"/>
                </a:solidFill>
                <a:latin typeface="Aptos"/>
                <a:cs typeface="Arial"/>
              </a:rPr>
              <a:t>mayor riesgo  para el  mantenimiento </a:t>
            </a:r>
            <a:endParaRPr sz="900">
              <a:latin typeface="Arial"/>
              <a:cs typeface="Arial"/>
            </a:endParaRPr>
          </a:p>
          <a:p>
            <a:pPr marL="12700">
              <a:lnSpc>
                <a:spcPts val="1034"/>
              </a:lnSpc>
              <a:spcBef>
                <a:spcPts val="369"/>
              </a:spcBef>
              <a:spcAft>
                <a:spcPts val="300"/>
              </a:spcAft>
            </a:pPr>
            <a:r>
              <a:rPr sz="1200" spc="16" dirty="0" smtClean="0">
                <a:solidFill>
                  <a:srgbClr val="262C32"/>
                </a:solidFill>
                <a:latin typeface="Aptos"/>
                <a:cs typeface="Arial"/>
              </a:rPr>
              <a:t>de la vida</a:t>
            </a:r>
            <a:r>
              <a:rPr sz="1200" spc="16" dirty="0" smtClean="0">
                <a:solidFill>
                  <a:srgbClr val="262C32"/>
                </a:solidFill>
                <a:latin typeface="Aptos"/>
                <a:cs typeface="Arial"/>
              </a:rPr>
              <a:t>.  </a:t>
            </a:r>
            <a:r>
              <a:rPr sz="1200" spc="16" dirty="0" smtClean="0">
                <a:solidFill>
                  <a:srgbClr val="262C32"/>
                </a:solidFill>
                <a:latin typeface="Aptos"/>
                <a:cs typeface="Arial"/>
              </a:rPr>
              <a:t>La cantidad  de sangre circulante va en relación  con el  peso y tamaño</a:t>
            </a:r>
            <a:r>
              <a:rPr sz="1200" spc="16" dirty="0" smtClean="0">
                <a:solidFill>
                  <a:srgbClr val="262C32"/>
                </a:solidFill>
                <a:latin typeface="Aptos"/>
                <a:cs typeface="Arial"/>
              </a:rPr>
              <a:t>, </a:t>
            </a:r>
            <a:endParaRPr sz="900">
              <a:latin typeface="Arial"/>
              <a:cs typeface="Arial"/>
            </a:endParaRPr>
          </a:p>
          <a:p>
            <a:pPr marL="12700">
              <a:lnSpc>
                <a:spcPts val="1034"/>
              </a:lnSpc>
              <a:spcBef>
                <a:spcPts val="369"/>
              </a:spcBef>
              <a:spcAft>
                <a:spcPts val="300"/>
              </a:spcAft>
            </a:pPr>
            <a:r>
              <a:rPr sz="1200" spc="22" dirty="0" smtClean="0">
                <a:solidFill>
                  <a:srgbClr val="262C32"/>
                </a:solidFill>
                <a:latin typeface="Aptos"/>
                <a:cs typeface="Arial"/>
              </a:rPr>
              <a:t>por lo que no será lo  mismo una pérdida de sangre de 200 ce en un niño de 1 O</a:t>
            </a:r>
            <a:endParaRPr sz="900">
              <a:latin typeface="Arial"/>
              <a:cs typeface="Arial"/>
            </a:endParaRPr>
          </a:p>
          <a:p>
            <a:pPr marL="18795" marR="7015">
              <a:lnSpc>
                <a:spcPts val="1035"/>
              </a:lnSpc>
              <a:spcBef>
                <a:spcPts val="421"/>
              </a:spcBef>
              <a:spcAft>
                <a:spcPts val="300"/>
              </a:spcAft>
            </a:pPr>
            <a:r>
              <a:rPr sz="1200" spc="20" dirty="0" smtClean="0">
                <a:solidFill>
                  <a:srgbClr val="262C32"/>
                </a:solidFill>
                <a:latin typeface="Aptos"/>
                <a:cs typeface="Arial"/>
              </a:rPr>
              <a:t>Kg</a:t>
            </a:r>
            <a:r>
              <a:rPr sz="1200" spc="20" dirty="0" smtClean="0">
                <a:solidFill>
                  <a:srgbClr val="262C32"/>
                </a:solidFill>
                <a:latin typeface="Aptos"/>
                <a:cs typeface="Arial"/>
              </a:rPr>
              <a:t>,  </a:t>
            </a:r>
            <a:r>
              <a:rPr sz="1200" spc="20" dirty="0" smtClean="0">
                <a:solidFill>
                  <a:srgbClr val="262C32"/>
                </a:solidFill>
                <a:latin typeface="Aptos"/>
                <a:cs typeface="Arial"/>
              </a:rPr>
              <a:t>en uno de 20 o en un adulto.</a:t>
            </a:r>
            <a:endParaRPr sz="900">
              <a:latin typeface="Arial"/>
              <a:cs typeface="Arial"/>
            </a:endParaRPr>
          </a:p>
        </p:txBody>
      </p:sp>
      <p:sp>
        <p:nvSpPr>
          <p:cNvPr id="4" name="object 4"/>
          <p:cNvSpPr txBox="1"/>
          <p:nvPr/>
        </p:nvSpPr>
        <p:spPr>
          <a:xfrm>
            <a:off x="2083609" y="4486870"/>
            <a:ext cx="7393423" cy="1110110"/>
          </a:xfrm>
          <a:prstGeom prst="rect">
            <a:avLst/>
          </a:prstGeom>
        </p:spPr>
        <p:txBody>
          <a:bodyPr wrap="square" lIns="0" tIns="7111" rIns="0" bIns="0" rtlCol="0">
            <a:noAutofit/>
          </a:bodyPr>
          <a:lstStyle/>
          <a:p>
            <a:pPr marL="15748" marR="7015">
              <a:lnSpc>
                <a:spcPts val="1120"/>
              </a:lnSpc>
              <a:spcAft>
                <a:spcPts val="300"/>
              </a:spcAft>
            </a:pPr>
            <a:r>
              <a:rPr sz="1200" b="1" spc="-4" dirty="0" smtClean="0">
                <a:solidFill>
                  <a:srgbClr val="262C32"/>
                </a:solidFill>
                <a:latin typeface="Aptos"/>
                <a:cs typeface="Arial"/>
              </a:rPr>
              <a:t>Hemorragias externas</a:t>
            </a:r>
            <a:endParaRPr sz="1000">
              <a:latin typeface="Arial"/>
              <a:cs typeface="Arial"/>
            </a:endParaRPr>
          </a:p>
          <a:p>
            <a:pPr marL="12700" marR="543895" indent="0">
              <a:lnSpc>
                <a:spcPts val="1034"/>
              </a:lnSpc>
              <a:spcBef>
                <a:spcPts val="567"/>
              </a:spcBef>
              <a:spcAft>
                <a:spcPts val="300"/>
              </a:spcAft>
            </a:pPr>
            <a:r>
              <a:rPr sz="1200" spc="28" dirty="0" smtClean="0">
                <a:solidFill>
                  <a:srgbClr val="262C32"/>
                </a:solidFill>
                <a:latin typeface="Aptos"/>
                <a:cs typeface="Arial"/>
              </a:rPr>
              <a:t>Son aquellas hemorragias en las que la sangre se vierte al exterior del </a:t>
            </a:r>
            <a:endParaRPr sz="900">
              <a:latin typeface="Arial"/>
              <a:cs typeface="Arial"/>
            </a:endParaRPr>
          </a:p>
          <a:p>
            <a:pPr marL="12700" marR="543895">
              <a:lnSpc>
                <a:spcPts val="1034"/>
              </a:lnSpc>
              <a:spcBef>
                <a:spcPts val="357"/>
              </a:spcBef>
              <a:spcAft>
                <a:spcPts val="300"/>
              </a:spcAft>
            </a:pPr>
            <a:r>
              <a:rPr sz="1200" spc="30" dirty="0" smtClean="0">
                <a:solidFill>
                  <a:srgbClr val="262C32"/>
                </a:solidFill>
                <a:latin typeface="Aptos"/>
                <a:cs typeface="Arial"/>
              </a:rPr>
              <a:t>organismo a través de una herida</a:t>
            </a:r>
            <a:r>
              <a:rPr sz="1200" spc="30" dirty="0" smtClean="0">
                <a:solidFill>
                  <a:srgbClr val="262C32"/>
                </a:solidFill>
                <a:latin typeface="Aptos"/>
                <a:cs typeface="Arial"/>
              </a:rPr>
              <a:t>.</a:t>
            </a:r>
            <a:endParaRPr sz="900">
              <a:latin typeface="Arial"/>
              <a:cs typeface="Arial"/>
            </a:endParaRPr>
          </a:p>
          <a:p>
            <a:pPr marL="15748" marR="7015">
              <a:lnSpc>
                <a:spcPct val="95825"/>
              </a:lnSpc>
              <a:spcBef>
                <a:spcPts val="652"/>
              </a:spcBef>
              <a:spcAft>
                <a:spcPts val="300"/>
              </a:spcAft>
            </a:pPr>
            <a:r>
              <a:rPr sz="1200" spc="33" dirty="0" smtClean="0">
                <a:solidFill>
                  <a:srgbClr val="262C32"/>
                </a:solidFill>
                <a:latin typeface="Aptos"/>
                <a:cs typeface="Arial"/>
              </a:rPr>
              <a:t>Las hemorragias más importantes se producen en las extremidades</a:t>
            </a:r>
            <a:r>
              <a:rPr sz="1200" spc="33" dirty="0" smtClean="0">
                <a:solidFill>
                  <a:srgbClr val="262C32"/>
                </a:solidFill>
                <a:latin typeface="Aptos"/>
                <a:cs typeface="Arial"/>
              </a:rPr>
              <a:t>, </a:t>
            </a:r>
            <a:r>
              <a:rPr sz="1200" spc="33" dirty="0" smtClean="0">
                <a:solidFill>
                  <a:srgbClr val="262C32"/>
                </a:solidFill>
                <a:latin typeface="Aptos"/>
                <a:cs typeface="Arial"/>
              </a:rPr>
              <a:t>ya que</a:t>
            </a:r>
            <a:endParaRPr sz="900">
              <a:latin typeface="Arial"/>
              <a:cs typeface="Arial"/>
            </a:endParaRPr>
          </a:p>
          <a:p>
            <a:pPr marL="15747" indent="-3047">
              <a:lnSpc>
                <a:spcPts val="1420"/>
              </a:lnSpc>
              <a:spcBef>
                <a:spcPts val="136"/>
              </a:spcBef>
              <a:spcAft>
                <a:spcPts val="300"/>
              </a:spcAft>
            </a:pPr>
            <a:r>
              <a:rPr sz="1200" spc="19" dirty="0" smtClean="0">
                <a:solidFill>
                  <a:srgbClr val="262C32"/>
                </a:solidFill>
                <a:latin typeface="Aptos"/>
                <a:cs typeface="Arial"/>
              </a:rPr>
              <a:t>s</a:t>
            </a:r>
            <a:r>
              <a:rPr sz="1200" spc="25" dirty="0" smtClean="0">
                <a:solidFill>
                  <a:srgbClr val="262C32"/>
                </a:solidFill>
                <a:latin typeface="Aptos"/>
                <a:cs typeface="Arial"/>
              </a:rPr>
              <a:t>o</a:t>
            </a:r>
            <a:r>
              <a:rPr sz="1200" spc="0" dirty="0" smtClean="0">
                <a:solidFill>
                  <a:srgbClr val="262C32"/>
                </a:solidFill>
                <a:latin typeface="Aptos"/>
                <a:cs typeface="Arial"/>
              </a:rPr>
              <a:t>n</a:t>
            </a:r>
            <a:r>
              <a:rPr sz="1200" spc="125" dirty="0" smtClean="0">
                <a:solidFill>
                  <a:srgbClr val="262C32"/>
                </a:solidFill>
                <a:latin typeface="Aptos"/>
                <a:cs typeface="Arial"/>
              </a:rPr>
              <a:t> </a:t>
            </a:r>
            <a:r>
              <a:rPr sz="1200" spc="-80" dirty="0" smtClean="0">
                <a:solidFill>
                  <a:srgbClr val="262C32"/>
                </a:solidFill>
                <a:latin typeface="Aptos"/>
                <a:cs typeface="Arial"/>
              </a:rPr>
              <a:t>l</a:t>
            </a:r>
            <a:r>
              <a:rPr sz="1200" spc="50" dirty="0" smtClean="0">
                <a:solidFill>
                  <a:srgbClr val="262C32"/>
                </a:solidFill>
                <a:latin typeface="Aptos"/>
                <a:cs typeface="Arial"/>
              </a:rPr>
              <a:t>a</a:t>
            </a:r>
            <a:r>
              <a:rPr sz="1200" spc="8" dirty="0" smtClean="0">
                <a:solidFill>
                  <a:srgbClr val="262C32"/>
                </a:solidFill>
                <a:latin typeface="Aptos"/>
                <a:cs typeface="Arial"/>
              </a:rPr>
              <a:t>s</a:t>
            </a:r>
            <a:r>
              <a:rPr sz="1200" spc="0" dirty="0" smtClean="0">
                <a:solidFill>
                  <a:srgbClr val="262C32"/>
                </a:solidFill>
                <a:latin typeface="Aptos"/>
                <a:cs typeface="Arial"/>
              </a:rPr>
              <a:t> </a:t>
            </a:r>
            <a:r>
              <a:rPr sz="1200" spc="-119" dirty="0" smtClean="0">
                <a:solidFill>
                  <a:srgbClr val="262C32"/>
                </a:solidFill>
                <a:latin typeface="Aptos"/>
                <a:cs typeface="Arial"/>
              </a:rPr>
              <a:t> </a:t>
            </a:r>
            <a:r>
              <a:rPr sz="1200" spc="25" dirty="0" smtClean="0">
                <a:solidFill>
                  <a:srgbClr val="262C32"/>
                </a:solidFill>
                <a:latin typeface="Aptos"/>
                <a:cs typeface="Arial"/>
              </a:rPr>
              <a:t>pa</a:t>
            </a:r>
            <a:r>
              <a:rPr sz="1200" spc="0" dirty="0" smtClean="0">
                <a:solidFill>
                  <a:srgbClr val="262C32"/>
                </a:solidFill>
                <a:latin typeface="Aptos"/>
                <a:cs typeface="Arial"/>
              </a:rPr>
              <a:t>r</a:t>
            </a:r>
            <a:r>
              <a:rPr sz="1200" spc="25" dirty="0" smtClean="0">
                <a:solidFill>
                  <a:srgbClr val="262C32"/>
                </a:solidFill>
                <a:latin typeface="Aptos"/>
                <a:cs typeface="Arial"/>
              </a:rPr>
              <a:t>te</a:t>
            </a:r>
            <a:r>
              <a:rPr sz="1200" spc="0" dirty="0" smtClean="0">
                <a:solidFill>
                  <a:srgbClr val="262C32"/>
                </a:solidFill>
                <a:latin typeface="Aptos"/>
                <a:cs typeface="Arial"/>
              </a:rPr>
              <a:t>s</a:t>
            </a:r>
            <a:r>
              <a:rPr sz="1200" spc="78" dirty="0" smtClean="0">
                <a:solidFill>
                  <a:srgbClr val="262C32"/>
                </a:solidFill>
                <a:latin typeface="Aptos"/>
                <a:cs typeface="Arial"/>
              </a:rPr>
              <a:t> </a:t>
            </a:r>
            <a:r>
              <a:rPr sz="1200" spc="3" dirty="0" smtClean="0">
                <a:solidFill>
                  <a:srgbClr val="262C32"/>
                </a:solidFill>
                <a:latin typeface="Aptos"/>
                <a:cs typeface="Arial"/>
              </a:rPr>
              <a:t>d</a:t>
            </a:r>
            <a:r>
              <a:rPr sz="1200" spc="75" dirty="0" smtClean="0">
                <a:solidFill>
                  <a:srgbClr val="262C32"/>
                </a:solidFill>
                <a:latin typeface="Aptos"/>
                <a:cs typeface="Arial"/>
              </a:rPr>
              <a:t>e</a:t>
            </a:r>
            <a:r>
              <a:rPr sz="1200" spc="-85" dirty="0" smtClean="0">
                <a:solidFill>
                  <a:srgbClr val="262C32"/>
                </a:solidFill>
                <a:latin typeface="Aptos"/>
                <a:cs typeface="Arial"/>
              </a:rPr>
              <a:t>l</a:t>
            </a:r>
            <a:r>
              <a:rPr sz="1200" spc="114" dirty="0" smtClean="0">
                <a:solidFill>
                  <a:srgbClr val="262C32"/>
                </a:solidFill>
                <a:latin typeface="Aptos"/>
                <a:cs typeface="Arial"/>
              </a:rPr>
              <a:t> </a:t>
            </a:r>
            <a:r>
              <a:rPr sz="1200" spc="19" dirty="0" smtClean="0">
                <a:solidFill>
                  <a:srgbClr val="262C32"/>
                </a:solidFill>
                <a:latin typeface="Aptos"/>
                <a:cs typeface="Arial"/>
              </a:rPr>
              <a:t>c</a:t>
            </a:r>
            <a:r>
              <a:rPr sz="1200" spc="25" dirty="0" smtClean="0">
                <a:solidFill>
                  <a:srgbClr val="262C32"/>
                </a:solidFill>
                <a:latin typeface="Aptos"/>
                <a:cs typeface="Arial"/>
              </a:rPr>
              <a:t>ue</a:t>
            </a:r>
            <a:r>
              <a:rPr sz="1200" spc="14" dirty="0" smtClean="0">
                <a:solidFill>
                  <a:srgbClr val="262C32"/>
                </a:solidFill>
                <a:latin typeface="Aptos"/>
                <a:cs typeface="Arial"/>
              </a:rPr>
              <a:t>r</a:t>
            </a:r>
            <a:r>
              <a:rPr sz="1200" spc="25" dirty="0" smtClean="0">
                <a:solidFill>
                  <a:srgbClr val="262C32"/>
                </a:solidFill>
                <a:latin typeface="Aptos"/>
                <a:cs typeface="Arial"/>
              </a:rPr>
              <a:t>p</a:t>
            </a:r>
            <a:r>
              <a:rPr sz="1200" spc="0" dirty="0" smtClean="0">
                <a:solidFill>
                  <a:srgbClr val="262C32"/>
                </a:solidFill>
                <a:latin typeface="Aptos"/>
                <a:cs typeface="Arial"/>
              </a:rPr>
              <a:t>o</a:t>
            </a:r>
            <a:r>
              <a:rPr sz="1200" spc="179" dirty="0" smtClean="0">
                <a:solidFill>
                  <a:srgbClr val="262C32"/>
                </a:solidFill>
                <a:latin typeface="Aptos"/>
                <a:cs typeface="Arial"/>
              </a:rPr>
              <a:t> </a:t>
            </a:r>
            <a:r>
              <a:rPr sz="1200" spc="29" dirty="0" smtClean="0">
                <a:solidFill>
                  <a:srgbClr val="262C32"/>
                </a:solidFill>
                <a:latin typeface="Aptos"/>
                <a:cs typeface="Arial"/>
              </a:rPr>
              <a:t>m</a:t>
            </a:r>
            <a:r>
              <a:rPr sz="1200" spc="25" dirty="0" smtClean="0">
                <a:solidFill>
                  <a:srgbClr val="262C32"/>
                </a:solidFill>
                <a:latin typeface="Aptos"/>
                <a:cs typeface="Arial"/>
              </a:rPr>
              <a:t>á</a:t>
            </a:r>
            <a:r>
              <a:rPr sz="1200" spc="0" dirty="0" smtClean="0">
                <a:solidFill>
                  <a:srgbClr val="262C32"/>
                </a:solidFill>
                <a:latin typeface="Aptos"/>
                <a:cs typeface="Arial"/>
              </a:rPr>
              <a:t>s</a:t>
            </a:r>
            <a:r>
              <a:rPr sz="1200" spc="79" dirty="0" smtClean="0">
                <a:solidFill>
                  <a:srgbClr val="262C32"/>
                </a:solidFill>
                <a:latin typeface="Aptos"/>
                <a:cs typeface="Arial"/>
              </a:rPr>
              <a:t> </a:t>
            </a:r>
            <a:r>
              <a:rPr sz="1200" spc="25" dirty="0" smtClean="0">
                <a:solidFill>
                  <a:srgbClr val="262C32"/>
                </a:solidFill>
                <a:latin typeface="Aptos"/>
                <a:cs typeface="Arial"/>
              </a:rPr>
              <a:t>e</a:t>
            </a:r>
            <a:r>
              <a:rPr sz="1200" spc="19" dirty="0" smtClean="0">
                <a:solidFill>
                  <a:srgbClr val="262C32"/>
                </a:solidFill>
                <a:latin typeface="Aptos"/>
                <a:cs typeface="Arial"/>
              </a:rPr>
              <a:t>x</a:t>
            </a:r>
            <a:r>
              <a:rPr sz="1200" spc="25" dirty="0" smtClean="0">
                <a:solidFill>
                  <a:srgbClr val="262C32"/>
                </a:solidFill>
                <a:latin typeface="Aptos"/>
                <a:cs typeface="Arial"/>
              </a:rPr>
              <a:t>pue</a:t>
            </a:r>
            <a:r>
              <a:rPr sz="1200" spc="19" dirty="0" smtClean="0">
                <a:solidFill>
                  <a:srgbClr val="262C32"/>
                </a:solidFill>
                <a:latin typeface="Aptos"/>
                <a:cs typeface="Arial"/>
              </a:rPr>
              <a:t>s</a:t>
            </a:r>
            <a:r>
              <a:rPr sz="1200" spc="14" dirty="0" smtClean="0">
                <a:solidFill>
                  <a:srgbClr val="262C32"/>
                </a:solidFill>
                <a:latin typeface="Aptos"/>
                <a:cs typeface="Arial"/>
              </a:rPr>
              <a:t>t</a:t>
            </a:r>
            <a:r>
              <a:rPr sz="1200" spc="25" dirty="0" smtClean="0">
                <a:solidFill>
                  <a:srgbClr val="262C32"/>
                </a:solidFill>
                <a:latin typeface="Aptos"/>
                <a:cs typeface="Arial"/>
              </a:rPr>
              <a:t>a</a:t>
            </a:r>
            <a:r>
              <a:rPr sz="1200" spc="0" dirty="0" smtClean="0">
                <a:solidFill>
                  <a:srgbClr val="262C32"/>
                </a:solidFill>
                <a:latin typeface="Aptos"/>
                <a:cs typeface="Arial"/>
              </a:rPr>
              <a:t>s</a:t>
            </a:r>
            <a:r>
              <a:rPr sz="1200" spc="174" dirty="0" smtClean="0">
                <a:solidFill>
                  <a:srgbClr val="262C32"/>
                </a:solidFill>
                <a:latin typeface="Aptos"/>
                <a:cs typeface="Arial"/>
              </a:rPr>
              <a:t> </a:t>
            </a:r>
            <a:r>
              <a:rPr sz="1200" spc="0" dirty="0" smtClean="0">
                <a:solidFill>
                  <a:srgbClr val="262C32"/>
                </a:solidFill>
                <a:latin typeface="Aptos"/>
                <a:cs typeface="Arial"/>
              </a:rPr>
              <a:t>a</a:t>
            </a:r>
            <a:r>
              <a:rPr sz="1200" spc="39" dirty="0" smtClean="0">
                <a:solidFill>
                  <a:srgbClr val="262C32"/>
                </a:solidFill>
                <a:latin typeface="Aptos"/>
                <a:cs typeface="Arial"/>
              </a:rPr>
              <a:t> </a:t>
            </a:r>
            <a:r>
              <a:rPr sz="1200" spc="11" dirty="0" smtClean="0">
                <a:solidFill>
                  <a:srgbClr val="262C32"/>
                </a:solidFill>
                <a:latin typeface="Aptos"/>
                <a:cs typeface="Arial"/>
              </a:rPr>
              <a:t>t</a:t>
            </a:r>
            <a:r>
              <a:rPr sz="1200" spc="34" dirty="0" smtClean="0">
                <a:solidFill>
                  <a:srgbClr val="262C32"/>
                </a:solidFill>
                <a:latin typeface="Aptos"/>
                <a:cs typeface="Arial"/>
              </a:rPr>
              <a:t>r</a:t>
            </a:r>
            <a:r>
              <a:rPr sz="1200" spc="29" dirty="0" smtClean="0">
                <a:solidFill>
                  <a:srgbClr val="262C32"/>
                </a:solidFill>
                <a:latin typeface="Aptos"/>
                <a:cs typeface="Arial"/>
              </a:rPr>
              <a:t>au</a:t>
            </a:r>
            <a:r>
              <a:rPr sz="1200" spc="63" dirty="0" smtClean="0">
                <a:solidFill>
                  <a:srgbClr val="262C32"/>
                </a:solidFill>
                <a:latin typeface="Aptos"/>
                <a:cs typeface="Arial"/>
              </a:rPr>
              <a:t>m</a:t>
            </a:r>
            <a:r>
              <a:rPr sz="1200" spc="29" dirty="0" smtClean="0">
                <a:solidFill>
                  <a:srgbClr val="262C32"/>
                </a:solidFill>
                <a:latin typeface="Aptos"/>
                <a:cs typeface="Arial"/>
              </a:rPr>
              <a:t>a</a:t>
            </a:r>
            <a:r>
              <a:rPr sz="1200" spc="61" dirty="0" smtClean="0">
                <a:solidFill>
                  <a:srgbClr val="262C32"/>
                </a:solidFill>
                <a:latin typeface="Aptos"/>
                <a:cs typeface="Arial"/>
              </a:rPr>
              <a:t>t</a:t>
            </a:r>
            <a:r>
              <a:rPr sz="1200" spc="-29" dirty="0" smtClean="0">
                <a:solidFill>
                  <a:srgbClr val="262C32"/>
                </a:solidFill>
                <a:latin typeface="Aptos"/>
                <a:cs typeface="Arial"/>
              </a:rPr>
              <a:t>i</a:t>
            </a:r>
            <a:r>
              <a:rPr sz="1200" spc="78" dirty="0" smtClean="0">
                <a:solidFill>
                  <a:srgbClr val="262C32"/>
                </a:solidFill>
                <a:latin typeface="Aptos"/>
                <a:cs typeface="Arial"/>
              </a:rPr>
              <a:t>s</a:t>
            </a:r>
            <a:r>
              <a:rPr sz="1200" spc="41" dirty="0" smtClean="0">
                <a:solidFill>
                  <a:srgbClr val="262C32"/>
                </a:solidFill>
                <a:latin typeface="Aptos"/>
                <a:cs typeface="Arial"/>
              </a:rPr>
              <a:t>m</a:t>
            </a:r>
            <a:r>
              <a:rPr sz="1200" spc="50" dirty="0" smtClean="0">
                <a:solidFill>
                  <a:srgbClr val="262C32"/>
                </a:solidFill>
                <a:latin typeface="Aptos"/>
                <a:cs typeface="Arial"/>
              </a:rPr>
              <a:t>o</a:t>
            </a:r>
            <a:r>
              <a:rPr sz="1200" spc="55" dirty="0" smtClean="0">
                <a:solidFill>
                  <a:srgbClr val="262C32"/>
                </a:solidFill>
                <a:latin typeface="Aptos"/>
                <a:cs typeface="Arial"/>
              </a:rPr>
              <a:t>s</a:t>
            </a:r>
            <a:r>
              <a:rPr sz="1200" spc="-89" dirty="0" smtClean="0">
                <a:solidFill>
                  <a:srgbClr val="262C32"/>
                </a:solidFill>
                <a:latin typeface="Aptos"/>
                <a:cs typeface="Arial"/>
              </a:rPr>
              <a:t>,</a:t>
            </a:r>
            <a:r>
              <a:rPr sz="1200" spc="119" dirty="0" smtClean="0">
                <a:solidFill>
                  <a:srgbClr val="262C32"/>
                </a:solidFill>
                <a:latin typeface="Aptos"/>
                <a:cs typeface="Arial"/>
              </a:rPr>
              <a:t> </a:t>
            </a:r>
            <a:r>
              <a:rPr sz="1200" spc="0" dirty="0" smtClean="0">
                <a:solidFill>
                  <a:srgbClr val="262C32"/>
                </a:solidFill>
                <a:latin typeface="Aptos"/>
                <a:cs typeface="Arial"/>
              </a:rPr>
              <a:t>y</a:t>
            </a:r>
            <a:r>
              <a:rPr sz="1200" spc="91" dirty="0" smtClean="0">
                <a:solidFill>
                  <a:srgbClr val="262C32"/>
                </a:solidFill>
                <a:latin typeface="Aptos"/>
                <a:cs typeface="Arial"/>
              </a:rPr>
              <a:t> </a:t>
            </a:r>
            <a:r>
              <a:rPr sz="1200" spc="25" dirty="0" smtClean="0">
                <a:solidFill>
                  <a:srgbClr val="262C32"/>
                </a:solidFill>
                <a:latin typeface="Aptos"/>
                <a:cs typeface="Arial"/>
              </a:rPr>
              <a:t>po</a:t>
            </a:r>
            <a:r>
              <a:rPr sz="1200" spc="0" dirty="0" smtClean="0">
                <a:solidFill>
                  <a:srgbClr val="262C32"/>
                </a:solidFill>
                <a:latin typeface="Aptos"/>
                <a:cs typeface="Arial"/>
              </a:rPr>
              <a:t>r</a:t>
            </a:r>
            <a:r>
              <a:rPr sz="1200" spc="56" dirty="0" smtClean="0">
                <a:solidFill>
                  <a:srgbClr val="262C32"/>
                </a:solidFill>
                <a:latin typeface="Aptos"/>
                <a:cs typeface="Arial"/>
              </a:rPr>
              <a:t> </a:t>
            </a:r>
            <a:r>
              <a:rPr sz="1200" spc="25" dirty="0" smtClean="0">
                <a:solidFill>
                  <a:srgbClr val="262C32"/>
                </a:solidFill>
                <a:latin typeface="Aptos"/>
                <a:cs typeface="Arial"/>
              </a:rPr>
              <a:t>dond</a:t>
            </a:r>
            <a:r>
              <a:rPr sz="1200" spc="0" dirty="0" smtClean="0">
                <a:solidFill>
                  <a:srgbClr val="262C32"/>
                </a:solidFill>
                <a:latin typeface="Aptos"/>
                <a:cs typeface="Arial"/>
              </a:rPr>
              <a:t>e</a:t>
            </a:r>
            <a:r>
              <a:rPr sz="1200" spc="174" dirty="0" smtClean="0">
                <a:solidFill>
                  <a:srgbClr val="262C32"/>
                </a:solidFill>
                <a:latin typeface="Aptos"/>
                <a:cs typeface="Arial"/>
              </a:rPr>
              <a:t> </a:t>
            </a:r>
            <a:r>
              <a:rPr sz="1200" spc="-80" dirty="0" smtClean="0">
                <a:solidFill>
                  <a:srgbClr val="262C32"/>
                </a:solidFill>
                <a:latin typeface="Aptos"/>
                <a:cs typeface="Arial"/>
              </a:rPr>
              <a:t>l</a:t>
            </a:r>
            <a:r>
              <a:rPr sz="1200" spc="50" dirty="0" smtClean="0">
                <a:solidFill>
                  <a:srgbClr val="262C32"/>
                </a:solidFill>
                <a:latin typeface="Aptos"/>
                <a:cs typeface="Arial"/>
              </a:rPr>
              <a:t>o</a:t>
            </a:r>
            <a:r>
              <a:rPr sz="1200" spc="8" dirty="0" smtClean="0">
                <a:solidFill>
                  <a:srgbClr val="262C32"/>
                </a:solidFill>
                <a:latin typeface="Aptos"/>
                <a:cs typeface="Arial"/>
              </a:rPr>
              <a:t>s</a:t>
            </a:r>
            <a:r>
              <a:rPr sz="1200" spc="84" dirty="0" smtClean="0">
                <a:solidFill>
                  <a:srgbClr val="262C32"/>
                </a:solidFill>
                <a:latin typeface="Aptos"/>
                <a:cs typeface="Arial"/>
              </a:rPr>
              <a:t> </a:t>
            </a:r>
            <a:r>
              <a:rPr sz="1200" spc="5" dirty="0" smtClean="0">
                <a:solidFill>
                  <a:srgbClr val="262C32"/>
                </a:solidFill>
                <a:latin typeface="Aptos"/>
                <a:cs typeface="Arial"/>
              </a:rPr>
              <a:t>v</a:t>
            </a:r>
            <a:r>
              <a:rPr sz="1200" spc="29" dirty="0" smtClean="0">
                <a:solidFill>
                  <a:srgbClr val="262C32"/>
                </a:solidFill>
                <a:latin typeface="Aptos"/>
                <a:cs typeface="Arial"/>
              </a:rPr>
              <a:t>a</a:t>
            </a:r>
            <a:r>
              <a:rPr sz="1200" spc="55" dirty="0" smtClean="0">
                <a:solidFill>
                  <a:srgbClr val="262C32"/>
                </a:solidFill>
                <a:latin typeface="Aptos"/>
                <a:cs typeface="Arial"/>
              </a:rPr>
              <a:t>s</a:t>
            </a:r>
            <a:r>
              <a:rPr sz="1200" spc="50" dirty="0" smtClean="0">
                <a:solidFill>
                  <a:srgbClr val="262C32"/>
                </a:solidFill>
                <a:latin typeface="Aptos"/>
                <a:cs typeface="Arial"/>
              </a:rPr>
              <a:t>o</a:t>
            </a:r>
            <a:r>
              <a:rPr sz="1200" spc="-13" dirty="0" smtClean="0">
                <a:solidFill>
                  <a:srgbClr val="262C32"/>
                </a:solidFill>
                <a:latin typeface="Aptos"/>
                <a:cs typeface="Arial"/>
              </a:rPr>
              <a:t>s</a:t>
            </a:r>
            <a:r>
              <a:rPr sz="1200" spc="-7" dirty="0" smtClean="0">
                <a:solidFill>
                  <a:srgbClr val="262C32"/>
                </a:solidFill>
                <a:latin typeface="Aptos"/>
                <a:cs typeface="Arial"/>
              </a:rPr>
              <a:t> </a:t>
            </a:r>
            <a:r>
              <a:rPr sz="1200" spc="25" dirty="0" smtClean="0">
                <a:solidFill>
                  <a:srgbClr val="262C32"/>
                </a:solidFill>
                <a:latin typeface="Aptos"/>
                <a:cs typeface="Arial"/>
              </a:rPr>
              <a:t>pasa</a:t>
            </a:r>
            <a:r>
              <a:rPr sz="1200" spc="0" dirty="0" smtClean="0">
                <a:solidFill>
                  <a:srgbClr val="262C32"/>
                </a:solidFill>
                <a:latin typeface="Aptos"/>
                <a:cs typeface="Arial"/>
              </a:rPr>
              <a:t>n</a:t>
            </a:r>
            <a:r>
              <a:rPr sz="1200" spc="105" dirty="0" smtClean="0">
                <a:solidFill>
                  <a:srgbClr val="262C32"/>
                </a:solidFill>
                <a:latin typeface="Aptos"/>
                <a:cs typeface="Arial"/>
              </a:rPr>
              <a:t> </a:t>
            </a:r>
            <a:r>
              <a:rPr sz="1200" spc="25" dirty="0" smtClean="0">
                <a:solidFill>
                  <a:srgbClr val="262C32"/>
                </a:solidFill>
                <a:latin typeface="Aptos"/>
                <a:cs typeface="Arial"/>
              </a:rPr>
              <a:t>d</a:t>
            </a:r>
            <a:r>
              <a:rPr sz="1200" spc="0" dirty="0" smtClean="0">
                <a:solidFill>
                  <a:srgbClr val="262C32"/>
                </a:solidFill>
                <a:latin typeface="Aptos"/>
                <a:cs typeface="Arial"/>
              </a:rPr>
              <a:t>e</a:t>
            </a:r>
            <a:r>
              <a:rPr sz="1200" spc="44" dirty="0" smtClean="0">
                <a:solidFill>
                  <a:srgbClr val="262C32"/>
                </a:solidFill>
                <a:latin typeface="Aptos"/>
                <a:cs typeface="Arial"/>
              </a:rPr>
              <a:t> </a:t>
            </a:r>
            <a:r>
              <a:rPr sz="1200" spc="-9" dirty="0" smtClean="0">
                <a:solidFill>
                  <a:srgbClr val="262C32"/>
                </a:solidFill>
                <a:latin typeface="Aptos"/>
                <a:cs typeface="Arial"/>
              </a:rPr>
              <a:t>f</a:t>
            </a:r>
            <a:r>
              <a:rPr sz="1200" spc="25" dirty="0" smtClean="0">
                <a:solidFill>
                  <a:srgbClr val="262C32"/>
                </a:solidFill>
                <a:latin typeface="Aptos"/>
                <a:cs typeface="Arial"/>
              </a:rPr>
              <a:t>o</a:t>
            </a:r>
            <a:r>
              <a:rPr sz="1200" spc="14" dirty="0" smtClean="0">
                <a:solidFill>
                  <a:srgbClr val="262C32"/>
                </a:solidFill>
                <a:latin typeface="Aptos"/>
                <a:cs typeface="Arial"/>
              </a:rPr>
              <a:t>r</a:t>
            </a:r>
            <a:r>
              <a:rPr sz="1200" spc="34" dirty="0" smtClean="0">
                <a:solidFill>
                  <a:srgbClr val="262C32"/>
                </a:solidFill>
                <a:latin typeface="Aptos"/>
                <a:cs typeface="Arial"/>
              </a:rPr>
              <a:t>m</a:t>
            </a:r>
            <a:r>
              <a:rPr sz="1200" spc="0" dirty="0" smtClean="0">
                <a:solidFill>
                  <a:srgbClr val="262C32"/>
                </a:solidFill>
                <a:latin typeface="Aptos"/>
                <a:cs typeface="Arial"/>
              </a:rPr>
              <a:t>a</a:t>
            </a:r>
            <a:r>
              <a:rPr sz="1200" spc="197" dirty="0" smtClean="0">
                <a:solidFill>
                  <a:srgbClr val="262C32"/>
                </a:solidFill>
                <a:latin typeface="Aptos"/>
                <a:cs typeface="Arial"/>
              </a:rPr>
              <a:t> </a:t>
            </a:r>
            <a:r>
              <a:rPr sz="1200" spc="29" dirty="0" smtClean="0">
                <a:solidFill>
                  <a:srgbClr val="262C32"/>
                </a:solidFill>
                <a:latin typeface="Aptos"/>
                <a:cs typeface="Arial"/>
              </a:rPr>
              <a:t>m</a:t>
            </a:r>
            <a:r>
              <a:rPr sz="1200" spc="25" dirty="0" smtClean="0">
                <a:solidFill>
                  <a:srgbClr val="262C32"/>
                </a:solidFill>
                <a:latin typeface="Aptos"/>
                <a:cs typeface="Arial"/>
              </a:rPr>
              <a:t>á</a:t>
            </a:r>
            <a:r>
              <a:rPr sz="1200" spc="0" dirty="0" smtClean="0">
                <a:solidFill>
                  <a:srgbClr val="262C32"/>
                </a:solidFill>
                <a:latin typeface="Aptos"/>
                <a:cs typeface="Arial"/>
              </a:rPr>
              <a:t>s</a:t>
            </a:r>
            <a:r>
              <a:rPr sz="1200" spc="81" dirty="0" smtClean="0">
                <a:solidFill>
                  <a:srgbClr val="262C32"/>
                </a:solidFill>
                <a:latin typeface="Aptos"/>
                <a:cs typeface="Arial"/>
              </a:rPr>
              <a:t> </a:t>
            </a:r>
            <a:r>
              <a:rPr sz="1200" spc="28" dirty="0" smtClean="0">
                <a:solidFill>
                  <a:srgbClr val="262C32"/>
                </a:solidFill>
                <a:latin typeface="Aptos"/>
                <a:cs typeface="Arial"/>
              </a:rPr>
              <a:t>s</a:t>
            </a:r>
            <a:r>
              <a:rPr sz="1200" spc="29" dirty="0" smtClean="0">
                <a:solidFill>
                  <a:srgbClr val="262C32"/>
                </a:solidFill>
                <a:latin typeface="Aptos"/>
                <a:cs typeface="Arial"/>
              </a:rPr>
              <a:t>u</a:t>
            </a:r>
            <a:r>
              <a:rPr sz="1200" spc="50" dirty="0" smtClean="0">
                <a:solidFill>
                  <a:srgbClr val="262C32"/>
                </a:solidFill>
                <a:latin typeface="Aptos"/>
                <a:cs typeface="Arial"/>
              </a:rPr>
              <a:t>pe</a:t>
            </a:r>
            <a:r>
              <a:rPr sz="1200" spc="22" dirty="0" smtClean="0">
                <a:solidFill>
                  <a:srgbClr val="262C32"/>
                </a:solidFill>
                <a:latin typeface="Aptos"/>
                <a:cs typeface="Arial"/>
              </a:rPr>
              <a:t>r</a:t>
            </a:r>
            <a:r>
              <a:rPr sz="1200" spc="48" dirty="0" smtClean="0">
                <a:solidFill>
                  <a:srgbClr val="262C32"/>
                </a:solidFill>
                <a:latin typeface="Aptos"/>
                <a:cs typeface="Arial"/>
              </a:rPr>
              <a:t>f</a:t>
            </a:r>
            <a:r>
              <a:rPr sz="1200" spc="-29" dirty="0" smtClean="0">
                <a:solidFill>
                  <a:srgbClr val="262C32"/>
                </a:solidFill>
                <a:latin typeface="Aptos"/>
                <a:cs typeface="Arial"/>
              </a:rPr>
              <a:t>i</a:t>
            </a:r>
            <a:r>
              <a:rPr sz="1200" spc="50" dirty="0" smtClean="0">
                <a:solidFill>
                  <a:srgbClr val="262C32"/>
                </a:solidFill>
                <a:latin typeface="Aptos"/>
                <a:cs typeface="Arial"/>
              </a:rPr>
              <a:t>c</a:t>
            </a:r>
            <a:r>
              <a:rPr sz="1200" spc="-29" dirty="0" smtClean="0">
                <a:solidFill>
                  <a:srgbClr val="262C32"/>
                </a:solidFill>
                <a:latin typeface="Aptos"/>
                <a:cs typeface="Arial"/>
              </a:rPr>
              <a:t>i</a:t>
            </a:r>
            <a:r>
              <a:rPr sz="1200" spc="75" dirty="0" smtClean="0">
                <a:solidFill>
                  <a:srgbClr val="262C32"/>
                </a:solidFill>
                <a:latin typeface="Aptos"/>
                <a:cs typeface="Arial"/>
              </a:rPr>
              <a:t>a</a:t>
            </a:r>
            <a:r>
              <a:rPr sz="1200" spc="-42" dirty="0" smtClean="0">
                <a:solidFill>
                  <a:srgbClr val="262C32"/>
                </a:solidFill>
                <a:latin typeface="Aptos"/>
                <a:cs typeface="Arial"/>
              </a:rPr>
              <a:t>l.</a:t>
            </a:r>
            <a:endParaRPr sz="900">
              <a:latin typeface="Arial"/>
              <a:cs typeface="Arial"/>
            </a:endParaRPr>
          </a:p>
        </p:txBody>
      </p:sp>
      <p:sp>
        <p:nvSpPr>
          <p:cNvPr id="3" name="object 3"/>
          <p:cNvSpPr txBox="1"/>
          <p:nvPr/>
        </p:nvSpPr>
        <p:spPr>
          <a:xfrm>
            <a:off x="2078509" y="5873710"/>
            <a:ext cx="6994784" cy="1573406"/>
          </a:xfrm>
          <a:prstGeom prst="rect">
            <a:avLst/>
          </a:prstGeom>
        </p:spPr>
        <p:txBody>
          <a:bodyPr wrap="square" lIns="0" tIns="7111" rIns="0" bIns="0" rtlCol="0">
            <a:noAutofit/>
          </a:bodyPr>
          <a:lstStyle/>
          <a:p>
            <a:pPr marL="12700" marR="7015">
              <a:lnSpc>
                <a:spcPts val="1120"/>
              </a:lnSpc>
              <a:spcAft>
                <a:spcPts val="300"/>
              </a:spcAft>
            </a:pPr>
            <a:r>
              <a:rPr sz="1200" b="1" spc="-5" dirty="0" smtClean="0">
                <a:solidFill>
                  <a:srgbClr val="262C32"/>
                </a:solidFill>
                <a:latin typeface="Aptos"/>
                <a:cs typeface="Arial"/>
              </a:rPr>
              <a:t>Actuación</a:t>
            </a:r>
            <a:endParaRPr sz="1000">
              <a:latin typeface="Arial"/>
              <a:cs typeface="Arial"/>
            </a:endParaRPr>
          </a:p>
          <a:p>
            <a:pPr marL="15748" marR="7015">
              <a:lnSpc>
                <a:spcPct val="95825"/>
              </a:lnSpc>
              <a:spcBef>
                <a:spcPts val="474"/>
              </a:spcBef>
              <a:spcAft>
                <a:spcPts val="300"/>
              </a:spcAft>
            </a:pPr>
            <a:r>
              <a:rPr sz="1200" b="1" spc="-11" dirty="0" smtClean="0">
                <a:solidFill>
                  <a:srgbClr val="262C32"/>
                </a:solidFill>
                <a:latin typeface="Aptos"/>
                <a:cs typeface="Arial"/>
              </a:rPr>
              <a:t>• </a:t>
            </a:r>
            <a:r>
              <a:rPr sz="1200" b="1" spc="-11" dirty="0" smtClean="0">
                <a:solidFill>
                  <a:srgbClr val="262C32"/>
                </a:solidFill>
                <a:latin typeface="Aptos"/>
                <a:cs typeface="Arial"/>
              </a:rPr>
              <a:t>¿Qué debemos hacer?</a:t>
            </a:r>
            <a:endParaRPr sz="1000">
              <a:latin typeface="Arial"/>
              <a:cs typeface="Arial"/>
            </a:endParaRPr>
          </a:p>
          <a:p>
            <a:pPr marL="107188" marR="7015">
              <a:lnSpc>
                <a:spcPct val="95825"/>
              </a:lnSpc>
              <a:spcBef>
                <a:spcPts val="623"/>
              </a:spcBef>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Utilizar elementos de protección (guantes ... ).</a:t>
            </a:r>
            <a:endParaRPr sz="900">
              <a:latin typeface="Arial"/>
              <a:cs typeface="Arial"/>
            </a:endParaRPr>
          </a:p>
          <a:p>
            <a:pPr marL="107188" marR="7015">
              <a:lnSpc>
                <a:spcPct val="95825"/>
              </a:lnSpc>
              <a:spcBef>
                <a:spcPts val="645"/>
              </a:spcBef>
              <a:spcAft>
                <a:spcPts val="300"/>
              </a:spcAft>
            </a:pPr>
            <a:r>
              <a:rPr sz="1200" spc="33" dirty="0" smtClean="0">
                <a:solidFill>
                  <a:srgbClr val="262C32"/>
                </a:solidFill>
                <a:latin typeface="Aptos"/>
                <a:cs typeface="Arial"/>
              </a:rPr>
              <a:t>•</a:t>
            </a:r>
            <a:r>
              <a:rPr sz="1200" spc="33" dirty="0" smtClean="0">
                <a:solidFill>
                  <a:srgbClr val="262C32"/>
                </a:solidFill>
                <a:latin typeface="Aptos"/>
                <a:cs typeface="Arial"/>
              </a:rPr>
              <a:t>Valorarla  pérdida sanguínea (es preferible calcular en exceso)</a:t>
            </a:r>
            <a:r>
              <a:rPr sz="1200" spc="33" dirty="0" smtClean="0">
                <a:solidFill>
                  <a:srgbClr val="262C32"/>
                </a:solidFill>
                <a:latin typeface="Aptos"/>
                <a:cs typeface="Arial"/>
              </a:rPr>
              <a:t>.</a:t>
            </a:r>
            <a:endParaRPr sz="900">
              <a:latin typeface="Arial"/>
              <a:cs typeface="Arial"/>
            </a:endParaRPr>
          </a:p>
          <a:p>
            <a:pPr marL="195580" marR="215354" indent="-88392">
              <a:lnSpc>
                <a:spcPts val="1034"/>
              </a:lnSpc>
              <a:spcBef>
                <a:spcPts val="645"/>
              </a:spcBef>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Controlar y detener la  hemorragia mediante compresión directa.  (Ver </a:t>
            </a:r>
            <a:endParaRPr sz="900">
              <a:latin typeface="Arial"/>
              <a:cs typeface="Arial"/>
            </a:endParaRPr>
          </a:p>
          <a:p>
            <a:pPr marL="195580" marR="215354">
              <a:lnSpc>
                <a:spcPts val="1034"/>
              </a:lnSpc>
              <a:spcBef>
                <a:spcPts val="380"/>
              </a:spcBef>
              <a:spcAft>
                <a:spcPts val="300"/>
              </a:spcAft>
            </a:pPr>
            <a:r>
              <a:rPr sz="1200" spc="29" dirty="0" smtClean="0">
                <a:solidFill>
                  <a:srgbClr val="262C32"/>
                </a:solidFill>
                <a:latin typeface="Aptos"/>
                <a:cs typeface="Arial"/>
              </a:rPr>
              <a:t>compresión directa.)</a:t>
            </a:r>
            <a:endParaRPr sz="900">
              <a:latin typeface="Arial"/>
              <a:cs typeface="Arial"/>
            </a:endParaRPr>
          </a:p>
          <a:p>
            <a:pPr marL="198628" indent="-91440">
              <a:lnSpc>
                <a:spcPts val="1390"/>
              </a:lnSpc>
              <a:spcBef>
                <a:spcPts val="455"/>
              </a:spcBef>
              <a:spcAft>
                <a:spcPts val="300"/>
              </a:spcAft>
            </a:pPr>
            <a:r>
              <a:rPr sz="1200" spc="27" dirty="0" smtClean="0">
                <a:solidFill>
                  <a:srgbClr val="262C32"/>
                </a:solidFill>
                <a:latin typeface="Aptos"/>
                <a:cs typeface="Arial"/>
              </a:rPr>
              <a:t>• </a:t>
            </a:r>
            <a:r>
              <a:rPr sz="1200" spc="27" dirty="0" smtClean="0">
                <a:solidFill>
                  <a:srgbClr val="262C32"/>
                </a:solidFill>
                <a:latin typeface="Aptos"/>
                <a:cs typeface="Arial"/>
              </a:rPr>
              <a:t>En caso de que se haya detenido la  hemorragia</a:t>
            </a:r>
            <a:r>
              <a:rPr sz="1200" spc="27" dirty="0" smtClean="0">
                <a:solidFill>
                  <a:srgbClr val="262C32"/>
                </a:solidFill>
                <a:latin typeface="Aptos"/>
                <a:cs typeface="Arial"/>
              </a:rPr>
              <a:t>, </a:t>
            </a:r>
            <a:r>
              <a:rPr sz="1200" spc="27" dirty="0" smtClean="0">
                <a:solidFill>
                  <a:srgbClr val="262C32"/>
                </a:solidFill>
                <a:latin typeface="Aptos"/>
                <a:cs typeface="Arial"/>
              </a:rPr>
              <a:t>se procederá a cubrir la herida</a:t>
            </a:r>
            <a:r>
              <a:rPr sz="1200" spc="27" dirty="0" smtClean="0">
                <a:solidFill>
                  <a:srgbClr val="262C32"/>
                </a:solidFill>
                <a:latin typeface="Aptos"/>
                <a:cs typeface="Arial"/>
              </a:rPr>
              <a:t>, </a:t>
            </a:r>
            <a:r>
              <a:rPr sz="1200" spc="27" dirty="0" smtClean="0">
                <a:solidFill>
                  <a:srgbClr val="262C32"/>
                </a:solidFill>
                <a:latin typeface="Aptos"/>
                <a:cs typeface="Arial"/>
              </a:rPr>
              <a:t>y se trasladará al accidentado a un centro sanitario.</a:t>
            </a:r>
            <a:endParaRPr sz="9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b="1" spc="-63" dirty="0" smtClean="0">
                <a:solidFill>
                  <a:srgbClr val="231F21"/>
                </a:solidFill>
                <a:latin typeface="Times New Roman"/>
                <a:cs typeface="Times New Roman"/>
              </a:rPr>
              <a:t>5</a:t>
            </a:r>
            <a:r>
              <a:rPr sz="600" b="1" spc="-63" dirty="0" smtClean="0">
                <a:solidFill>
                  <a:srgbClr val="363334"/>
                </a:solidFill>
                <a:latin typeface="Times New Roman"/>
                <a:cs typeface="Times New Roman"/>
              </a:rPr>
              <a:t>2</a:t>
            </a:r>
            <a:endParaRPr sz="600">
              <a:latin typeface="Times New Roman"/>
              <a:cs typeface="Times New Roman"/>
            </a:endParaRPr>
          </a:p>
        </p:txBody>
      </p:sp>
      <p:pic>
        <p:nvPicPr>
          <p:cNvPr id="10" name="Picture 9"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236597" y="1363817"/>
            <a:ext cx="6719966" cy="959612"/>
          </a:xfrm>
          <a:prstGeom prst="rect">
            <a:avLst/>
          </a:prstGeom>
        </p:spPr>
        <p:txBody>
          <a:bodyPr wrap="square" lIns="0" tIns="6477" rIns="0" bIns="0" rtlCol="0">
            <a:noAutofit/>
          </a:bodyPr>
          <a:lstStyle/>
          <a:p>
            <a:pPr marL="12700" marR="7015">
              <a:lnSpc>
                <a:spcPts val="1019"/>
              </a:lnSpc>
              <a:spcAft>
                <a:spcPts val="300"/>
              </a:spcAft>
            </a:pPr>
            <a:r>
              <a:rPr sz="1200" spc="26" dirty="0" smtClean="0">
                <a:solidFill>
                  <a:srgbClr val="262C32"/>
                </a:solidFill>
                <a:latin typeface="Aptos"/>
                <a:cs typeface="Arial"/>
              </a:rPr>
              <a:t>• </a:t>
            </a:r>
            <a:r>
              <a:rPr sz="1200" spc="26" dirty="0" smtClean="0">
                <a:solidFill>
                  <a:srgbClr val="262C32"/>
                </a:solidFill>
                <a:latin typeface="Aptos"/>
                <a:cs typeface="Arial"/>
              </a:rPr>
              <a:t>Control del  estado de la consciencia y actuar en consecuencia</a:t>
            </a:r>
            <a:r>
              <a:rPr sz="1200" spc="26" dirty="0" smtClean="0">
                <a:solidFill>
                  <a:srgbClr val="262C32"/>
                </a:solidFill>
                <a:latin typeface="Aptos"/>
                <a:cs typeface="Arial"/>
              </a:rPr>
              <a:t>:</a:t>
            </a:r>
            <a:endParaRPr sz="900">
              <a:latin typeface="Arial"/>
              <a:cs typeface="Arial"/>
            </a:endParaRPr>
          </a:p>
          <a:p>
            <a:pPr marL="12700" marR="7015">
              <a:lnSpc>
                <a:spcPct val="95825"/>
              </a:lnSpc>
              <a:spcBef>
                <a:spcPts val="570"/>
              </a:spcBef>
              <a:spcAft>
                <a:spcPts val="300"/>
              </a:spcAft>
            </a:pPr>
            <a:r>
              <a:rPr sz="1200" spc="7" dirty="0" smtClean="0">
                <a:solidFill>
                  <a:srgbClr val="262C32"/>
                </a:solidFill>
                <a:latin typeface="Aptos"/>
                <a:cs typeface="Arial"/>
              </a:rPr>
              <a:t>• </a:t>
            </a:r>
            <a:r>
              <a:rPr sz="1200" spc="7" dirty="0" smtClean="0">
                <a:solidFill>
                  <a:srgbClr val="262C32"/>
                </a:solidFill>
                <a:latin typeface="Aptos"/>
                <a:cs typeface="Arial"/>
              </a:rPr>
              <a:t>Alertar al  112,  si es necesario</a:t>
            </a:r>
            <a:r>
              <a:rPr sz="1200" spc="7" dirty="0" smtClean="0">
                <a:solidFill>
                  <a:srgbClr val="262C32"/>
                </a:solidFill>
                <a:latin typeface="Aptos"/>
                <a:cs typeface="Arial"/>
              </a:rPr>
              <a:t>.</a:t>
            </a:r>
            <a:endParaRPr sz="900">
              <a:latin typeface="Arial"/>
              <a:cs typeface="Arial"/>
            </a:endParaRPr>
          </a:p>
          <a:p>
            <a:pPr marL="104140" indent="-91439">
              <a:lnSpc>
                <a:spcPts val="1034"/>
              </a:lnSpc>
              <a:spcBef>
                <a:spcPts val="693"/>
              </a:spcBef>
              <a:spcAft>
                <a:spcPts val="300"/>
              </a:spcAft>
            </a:pPr>
            <a:r>
              <a:rPr sz="1200" spc="-62" dirty="0" smtClean="0">
                <a:solidFill>
                  <a:srgbClr val="262C32"/>
                </a:solidFill>
                <a:latin typeface="Aptos"/>
                <a:cs typeface="Arial"/>
              </a:rPr>
              <a:t>•</a:t>
            </a:r>
            <a:r>
              <a:rPr sz="1200" spc="74" dirty="0" smtClean="0">
                <a:solidFill>
                  <a:srgbClr val="262C32"/>
                </a:solidFill>
                <a:latin typeface="Aptos"/>
                <a:cs typeface="Arial"/>
              </a:rPr>
              <a:t> </a:t>
            </a:r>
            <a:r>
              <a:rPr sz="1200" spc="-44" dirty="0" smtClean="0">
                <a:solidFill>
                  <a:srgbClr val="262C32"/>
                </a:solidFill>
                <a:latin typeface="Aptos"/>
                <a:cs typeface="Arial"/>
              </a:rPr>
              <a:t>T</a:t>
            </a:r>
            <a:r>
              <a:rPr sz="1200" spc="25" dirty="0" smtClean="0">
                <a:solidFill>
                  <a:srgbClr val="262C32"/>
                </a:solidFill>
                <a:latin typeface="Aptos"/>
                <a:cs typeface="Arial"/>
              </a:rPr>
              <a:t>ende</a:t>
            </a:r>
            <a:r>
              <a:rPr sz="1200" spc="0" dirty="0" smtClean="0">
                <a:solidFill>
                  <a:srgbClr val="262C32"/>
                </a:solidFill>
                <a:latin typeface="Aptos"/>
                <a:cs typeface="Arial"/>
              </a:rPr>
              <a:t>r</a:t>
            </a:r>
            <a:r>
              <a:rPr sz="1200" spc="110" dirty="0" smtClean="0">
                <a:solidFill>
                  <a:srgbClr val="262C32"/>
                </a:solidFill>
                <a:latin typeface="Aptos"/>
                <a:cs typeface="Arial"/>
              </a:rPr>
              <a:t> </a:t>
            </a:r>
            <a:r>
              <a:rPr sz="1200" spc="0" dirty="0" smtClean="0">
                <a:solidFill>
                  <a:srgbClr val="262C32"/>
                </a:solidFill>
                <a:latin typeface="Aptos"/>
                <a:cs typeface="Arial"/>
              </a:rPr>
              <a:t>a</a:t>
            </a:r>
            <a:r>
              <a:rPr sz="1200" spc="89" dirty="0" smtClean="0">
                <a:solidFill>
                  <a:srgbClr val="262C32"/>
                </a:solidFill>
                <a:latin typeface="Aptos"/>
                <a:cs typeface="Arial"/>
              </a:rPr>
              <a:t> </a:t>
            </a:r>
            <a:r>
              <a:rPr sz="1200" spc="-80" dirty="0" smtClean="0">
                <a:solidFill>
                  <a:srgbClr val="262C32"/>
                </a:solidFill>
                <a:latin typeface="Aptos"/>
                <a:cs typeface="Arial"/>
              </a:rPr>
              <a:t>l</a:t>
            </a:r>
            <a:r>
              <a:rPr sz="1200" spc="4" dirty="0" smtClean="0">
                <a:solidFill>
                  <a:srgbClr val="262C32"/>
                </a:solidFill>
                <a:latin typeface="Aptos"/>
                <a:cs typeface="Arial"/>
              </a:rPr>
              <a:t>a</a:t>
            </a:r>
            <a:r>
              <a:rPr sz="1200" spc="109" dirty="0" smtClean="0">
                <a:solidFill>
                  <a:srgbClr val="262C32"/>
                </a:solidFill>
                <a:latin typeface="Aptos"/>
                <a:cs typeface="Arial"/>
              </a:rPr>
              <a:t> </a:t>
            </a:r>
            <a:r>
              <a:rPr sz="1200" spc="50" dirty="0" smtClean="0">
                <a:solidFill>
                  <a:srgbClr val="262C32"/>
                </a:solidFill>
                <a:latin typeface="Aptos"/>
                <a:cs typeface="Arial"/>
              </a:rPr>
              <a:t>v</a:t>
            </a:r>
            <a:r>
              <a:rPr sz="1200" spc="-9" dirty="0" smtClean="0">
                <a:solidFill>
                  <a:srgbClr val="262C32"/>
                </a:solidFill>
                <a:latin typeface="Aptos"/>
                <a:cs typeface="Arial"/>
              </a:rPr>
              <a:t>í</a:t>
            </a:r>
            <a:r>
              <a:rPr sz="1200" spc="28" dirty="0" smtClean="0">
                <a:solidFill>
                  <a:srgbClr val="262C32"/>
                </a:solidFill>
                <a:latin typeface="Aptos"/>
                <a:cs typeface="Arial"/>
              </a:rPr>
              <a:t>c</a:t>
            </a:r>
            <a:r>
              <a:rPr sz="1200" spc="38" dirty="0" smtClean="0">
                <a:solidFill>
                  <a:srgbClr val="262C32"/>
                </a:solidFill>
                <a:latin typeface="Aptos"/>
                <a:cs typeface="Arial"/>
              </a:rPr>
              <a:t>t</a:t>
            </a:r>
            <a:r>
              <a:rPr sz="1200" spc="-29" dirty="0" smtClean="0">
                <a:solidFill>
                  <a:srgbClr val="262C32"/>
                </a:solidFill>
                <a:latin typeface="Aptos"/>
                <a:cs typeface="Arial"/>
              </a:rPr>
              <a:t>i</a:t>
            </a:r>
            <a:r>
              <a:rPr sz="1200" spc="63" dirty="0" smtClean="0">
                <a:solidFill>
                  <a:srgbClr val="262C32"/>
                </a:solidFill>
                <a:latin typeface="Aptos"/>
                <a:cs typeface="Arial"/>
              </a:rPr>
              <a:t>m</a:t>
            </a:r>
            <a:r>
              <a:rPr sz="1200" spc="4" dirty="0" smtClean="0">
                <a:solidFill>
                  <a:srgbClr val="262C32"/>
                </a:solidFill>
                <a:latin typeface="Aptos"/>
                <a:cs typeface="Arial"/>
              </a:rPr>
              <a:t>a</a:t>
            </a:r>
            <a:r>
              <a:rPr sz="1200" spc="109" dirty="0" smtClean="0">
                <a:solidFill>
                  <a:srgbClr val="262C32"/>
                </a:solidFill>
                <a:latin typeface="Aptos"/>
                <a:cs typeface="Arial"/>
              </a:rPr>
              <a:t> </a:t>
            </a:r>
            <a:r>
              <a:rPr sz="1200" spc="25" dirty="0" smtClean="0">
                <a:solidFill>
                  <a:srgbClr val="262C32"/>
                </a:solidFill>
                <a:latin typeface="Aptos"/>
                <a:cs typeface="Arial"/>
              </a:rPr>
              <a:t>e</a:t>
            </a:r>
            <a:r>
              <a:rPr sz="1200" spc="0" dirty="0" smtClean="0">
                <a:solidFill>
                  <a:srgbClr val="262C32"/>
                </a:solidFill>
                <a:latin typeface="Aptos"/>
                <a:cs typeface="Arial"/>
              </a:rPr>
              <a:t>n</a:t>
            </a:r>
            <a:r>
              <a:rPr sz="1200" spc="69" dirty="0" smtClean="0">
                <a:solidFill>
                  <a:srgbClr val="262C32"/>
                </a:solidFill>
                <a:latin typeface="Aptos"/>
                <a:cs typeface="Arial"/>
              </a:rPr>
              <a:t> </a:t>
            </a:r>
            <a:r>
              <a:rPr sz="1200" spc="29" dirty="0" smtClean="0">
                <a:solidFill>
                  <a:srgbClr val="262C32"/>
                </a:solidFill>
                <a:latin typeface="Aptos"/>
                <a:cs typeface="Arial"/>
              </a:rPr>
              <a:t>e</a:t>
            </a:r>
            <a:r>
              <a:rPr sz="1200" spc="-61" dirty="0" smtClean="0">
                <a:solidFill>
                  <a:srgbClr val="262C32"/>
                </a:solidFill>
                <a:latin typeface="Aptos"/>
                <a:cs typeface="Arial"/>
              </a:rPr>
              <a:t>l</a:t>
            </a:r>
            <a:r>
              <a:rPr sz="1200" spc="114" dirty="0" smtClean="0">
                <a:solidFill>
                  <a:srgbClr val="262C32"/>
                </a:solidFill>
                <a:latin typeface="Aptos"/>
                <a:cs typeface="Arial"/>
              </a:rPr>
              <a:t> </a:t>
            </a:r>
            <a:r>
              <a:rPr sz="1200" spc="19" dirty="0" smtClean="0">
                <a:solidFill>
                  <a:srgbClr val="262C32"/>
                </a:solidFill>
                <a:latin typeface="Aptos"/>
                <a:cs typeface="Arial"/>
              </a:rPr>
              <a:t>s</a:t>
            </a:r>
            <a:r>
              <a:rPr sz="1200" spc="25" dirty="0" smtClean="0">
                <a:solidFill>
                  <a:srgbClr val="262C32"/>
                </a:solidFill>
                <a:latin typeface="Aptos"/>
                <a:cs typeface="Arial"/>
              </a:rPr>
              <a:t>ue</a:t>
            </a:r>
            <a:r>
              <a:rPr sz="1200" spc="9" dirty="0" smtClean="0">
                <a:solidFill>
                  <a:srgbClr val="262C32"/>
                </a:solidFill>
                <a:latin typeface="Aptos"/>
                <a:cs typeface="Arial"/>
              </a:rPr>
              <a:t>l</a:t>
            </a:r>
            <a:r>
              <a:rPr sz="1200" spc="0" dirty="0" smtClean="0">
                <a:solidFill>
                  <a:srgbClr val="262C32"/>
                </a:solidFill>
                <a:latin typeface="Aptos"/>
                <a:cs typeface="Arial"/>
              </a:rPr>
              <a:t>o</a:t>
            </a:r>
            <a:r>
              <a:rPr sz="1200" spc="139" dirty="0" smtClean="0">
                <a:solidFill>
                  <a:srgbClr val="262C32"/>
                </a:solidFill>
                <a:latin typeface="Aptos"/>
                <a:cs typeface="Arial"/>
              </a:rPr>
              <a:t> </a:t>
            </a:r>
            <a:r>
              <a:rPr sz="1200" spc="25" dirty="0" smtClean="0">
                <a:solidFill>
                  <a:srgbClr val="262C32"/>
                </a:solidFill>
                <a:latin typeface="Aptos"/>
                <a:cs typeface="Arial"/>
              </a:rPr>
              <a:t>bo</a:t>
            </a:r>
            <a:r>
              <a:rPr sz="1200" spc="19" dirty="0" smtClean="0">
                <a:solidFill>
                  <a:srgbClr val="262C32"/>
                </a:solidFill>
                <a:latin typeface="Aptos"/>
                <a:cs typeface="Arial"/>
              </a:rPr>
              <a:t>c</a:t>
            </a:r>
            <a:r>
              <a:rPr sz="1200" spc="0" dirty="0" smtClean="0">
                <a:solidFill>
                  <a:srgbClr val="262C32"/>
                </a:solidFill>
                <a:latin typeface="Aptos"/>
                <a:cs typeface="Arial"/>
              </a:rPr>
              <a:t>a</a:t>
            </a:r>
            <a:r>
              <a:rPr sz="1200" spc="78" dirty="0" smtClean="0">
                <a:solidFill>
                  <a:srgbClr val="262C32"/>
                </a:solidFill>
                <a:latin typeface="Aptos"/>
                <a:cs typeface="Arial"/>
              </a:rPr>
              <a:t> </a:t>
            </a:r>
            <a:r>
              <a:rPr sz="1200" spc="29" dirty="0" smtClean="0">
                <a:solidFill>
                  <a:srgbClr val="262C32"/>
                </a:solidFill>
                <a:latin typeface="Aptos"/>
                <a:cs typeface="Arial"/>
              </a:rPr>
              <a:t>a</a:t>
            </a:r>
            <a:r>
              <a:rPr sz="1200" spc="34" dirty="0" smtClean="0">
                <a:solidFill>
                  <a:srgbClr val="262C32"/>
                </a:solidFill>
                <a:latin typeface="Aptos"/>
                <a:cs typeface="Arial"/>
              </a:rPr>
              <a:t>rr</a:t>
            </a:r>
            <a:r>
              <a:rPr sz="1200" spc="-29" dirty="0" smtClean="0">
                <a:solidFill>
                  <a:srgbClr val="262C32"/>
                </a:solidFill>
                <a:latin typeface="Aptos"/>
                <a:cs typeface="Arial"/>
              </a:rPr>
              <a:t>i</a:t>
            </a:r>
            <a:r>
              <a:rPr sz="1200" spc="29" dirty="0" smtClean="0">
                <a:solidFill>
                  <a:srgbClr val="262C32"/>
                </a:solidFill>
                <a:latin typeface="Aptos"/>
                <a:cs typeface="Arial"/>
              </a:rPr>
              <a:t>b</a:t>
            </a:r>
            <a:r>
              <a:rPr sz="1200" spc="-20" dirty="0" smtClean="0">
                <a:solidFill>
                  <a:srgbClr val="262C32"/>
                </a:solidFill>
                <a:latin typeface="Aptos"/>
                <a:cs typeface="Arial"/>
              </a:rPr>
              <a:t>a</a:t>
            </a:r>
            <a:r>
              <a:rPr sz="1200" spc="109" dirty="0" smtClean="0">
                <a:solidFill>
                  <a:srgbClr val="262C32"/>
                </a:solidFill>
                <a:latin typeface="Aptos"/>
                <a:cs typeface="Arial"/>
              </a:rPr>
              <a:t> </a:t>
            </a:r>
            <a:r>
              <a:rPr sz="1200" spc="0" dirty="0" smtClean="0">
                <a:solidFill>
                  <a:srgbClr val="262C32"/>
                </a:solidFill>
                <a:latin typeface="Aptos"/>
                <a:cs typeface="Arial"/>
              </a:rPr>
              <a:t>y</a:t>
            </a:r>
            <a:r>
              <a:rPr sz="1200" spc="66" dirty="0" smtClean="0">
                <a:solidFill>
                  <a:srgbClr val="262C32"/>
                </a:solidFill>
                <a:latin typeface="Aptos"/>
                <a:cs typeface="Arial"/>
              </a:rPr>
              <a:t> </a:t>
            </a:r>
            <a:r>
              <a:rPr sz="1200" spc="29" dirty="0" smtClean="0">
                <a:solidFill>
                  <a:srgbClr val="262C32"/>
                </a:solidFill>
                <a:latin typeface="Aptos"/>
                <a:cs typeface="Arial"/>
              </a:rPr>
              <a:t>e</a:t>
            </a:r>
            <a:r>
              <a:rPr sz="1200" spc="-29" dirty="0" smtClean="0">
                <a:solidFill>
                  <a:srgbClr val="262C32"/>
                </a:solidFill>
                <a:latin typeface="Aptos"/>
                <a:cs typeface="Arial"/>
              </a:rPr>
              <a:t>l</a:t>
            </a:r>
            <a:r>
              <a:rPr sz="1200" spc="50" dirty="0" smtClean="0">
                <a:solidFill>
                  <a:srgbClr val="262C32"/>
                </a:solidFill>
                <a:latin typeface="Aptos"/>
                <a:cs typeface="Arial"/>
              </a:rPr>
              <a:t>e</a:t>
            </a:r>
            <a:r>
              <a:rPr sz="1200" spc="55" dirty="0" smtClean="0">
                <a:solidFill>
                  <a:srgbClr val="262C32"/>
                </a:solidFill>
                <a:latin typeface="Aptos"/>
                <a:cs typeface="Arial"/>
              </a:rPr>
              <a:t>v</a:t>
            </a:r>
            <a:r>
              <a:rPr sz="1200" spc="50" dirty="0" smtClean="0">
                <a:solidFill>
                  <a:srgbClr val="262C32"/>
                </a:solidFill>
                <a:latin typeface="Aptos"/>
                <a:cs typeface="Arial"/>
              </a:rPr>
              <a:t>á</a:t>
            </a:r>
            <a:r>
              <a:rPr sz="1200" spc="3" dirty="0" smtClean="0">
                <a:solidFill>
                  <a:srgbClr val="262C32"/>
                </a:solidFill>
                <a:latin typeface="Aptos"/>
                <a:cs typeface="Arial"/>
              </a:rPr>
              <a:t>n</a:t>
            </a:r>
            <a:r>
              <a:rPr sz="1200" spc="50" dirty="0" smtClean="0">
                <a:solidFill>
                  <a:srgbClr val="262C32"/>
                </a:solidFill>
                <a:latin typeface="Aptos"/>
                <a:cs typeface="Arial"/>
              </a:rPr>
              <a:t>d</a:t>
            </a:r>
            <a:r>
              <a:rPr sz="1200" spc="75" dirty="0" smtClean="0">
                <a:solidFill>
                  <a:srgbClr val="262C32"/>
                </a:solidFill>
                <a:latin typeface="Aptos"/>
                <a:cs typeface="Arial"/>
              </a:rPr>
              <a:t>o</a:t>
            </a:r>
            <a:r>
              <a:rPr sz="1200" spc="-29" dirty="0" smtClean="0">
                <a:solidFill>
                  <a:srgbClr val="262C32"/>
                </a:solidFill>
                <a:latin typeface="Aptos"/>
                <a:cs typeface="Arial"/>
              </a:rPr>
              <a:t>l</a:t>
            </a:r>
            <a:r>
              <a:rPr sz="1200" spc="4" dirty="0" smtClean="0">
                <a:solidFill>
                  <a:srgbClr val="262C32"/>
                </a:solidFill>
                <a:latin typeface="Aptos"/>
                <a:cs typeface="Arial"/>
              </a:rPr>
              <a:t>e</a:t>
            </a:r>
            <a:r>
              <a:rPr sz="1200" spc="0" dirty="0" smtClean="0">
                <a:solidFill>
                  <a:srgbClr val="262C32"/>
                </a:solidFill>
                <a:latin typeface="Aptos"/>
                <a:cs typeface="Arial"/>
              </a:rPr>
              <a:t> </a:t>
            </a:r>
            <a:r>
              <a:rPr sz="1200" spc="-89" dirty="0" smtClean="0">
                <a:solidFill>
                  <a:srgbClr val="262C32"/>
                </a:solidFill>
                <a:latin typeface="Aptos"/>
                <a:cs typeface="Arial"/>
              </a:rPr>
              <a:t> </a:t>
            </a:r>
            <a:r>
              <a:rPr sz="1200" spc="-80" dirty="0" smtClean="0">
                <a:solidFill>
                  <a:srgbClr val="262C32"/>
                </a:solidFill>
                <a:latin typeface="Aptos"/>
                <a:cs typeface="Arial"/>
              </a:rPr>
              <a:t>l</a:t>
            </a:r>
            <a:r>
              <a:rPr sz="1200" spc="14" dirty="0" smtClean="0">
                <a:solidFill>
                  <a:srgbClr val="262C32"/>
                </a:solidFill>
                <a:latin typeface="Aptos"/>
                <a:cs typeface="Arial"/>
              </a:rPr>
              <a:t>i</a:t>
            </a:r>
            <a:r>
              <a:rPr sz="1200" spc="29" dirty="0" smtClean="0">
                <a:solidFill>
                  <a:srgbClr val="262C32"/>
                </a:solidFill>
                <a:latin typeface="Aptos"/>
                <a:cs typeface="Arial"/>
              </a:rPr>
              <a:t>g</a:t>
            </a:r>
            <a:r>
              <a:rPr sz="1200" spc="75" dirty="0" smtClean="0">
                <a:solidFill>
                  <a:srgbClr val="262C32"/>
                </a:solidFill>
                <a:latin typeface="Aptos"/>
                <a:cs typeface="Arial"/>
              </a:rPr>
              <a:t>e</a:t>
            </a:r>
            <a:r>
              <a:rPr sz="1200" spc="34" dirty="0" smtClean="0">
                <a:solidFill>
                  <a:srgbClr val="262C32"/>
                </a:solidFill>
                <a:latin typeface="Aptos"/>
                <a:cs typeface="Arial"/>
              </a:rPr>
              <a:t>r</a:t>
            </a:r>
            <a:r>
              <a:rPr sz="1200" spc="29" dirty="0" smtClean="0">
                <a:solidFill>
                  <a:srgbClr val="262C32"/>
                </a:solidFill>
                <a:latin typeface="Aptos"/>
                <a:cs typeface="Arial"/>
              </a:rPr>
              <a:t>a</a:t>
            </a:r>
            <a:r>
              <a:rPr sz="1200" spc="41" dirty="0" smtClean="0">
                <a:solidFill>
                  <a:srgbClr val="262C32"/>
                </a:solidFill>
                <a:latin typeface="Aptos"/>
                <a:cs typeface="Arial"/>
              </a:rPr>
              <a:t>m</a:t>
            </a:r>
            <a:r>
              <a:rPr sz="1200" spc="75" dirty="0" smtClean="0">
                <a:solidFill>
                  <a:srgbClr val="262C32"/>
                </a:solidFill>
                <a:latin typeface="Aptos"/>
                <a:cs typeface="Arial"/>
              </a:rPr>
              <a:t>e</a:t>
            </a:r>
            <a:r>
              <a:rPr sz="1200" spc="3" dirty="0" smtClean="0">
                <a:solidFill>
                  <a:srgbClr val="262C32"/>
                </a:solidFill>
                <a:latin typeface="Aptos"/>
                <a:cs typeface="Arial"/>
              </a:rPr>
              <a:t>n</a:t>
            </a:r>
            <a:r>
              <a:rPr sz="1200" spc="61" dirty="0" smtClean="0">
                <a:solidFill>
                  <a:srgbClr val="262C32"/>
                </a:solidFill>
                <a:latin typeface="Aptos"/>
                <a:cs typeface="Arial"/>
              </a:rPr>
              <a:t>t</a:t>
            </a:r>
            <a:r>
              <a:rPr sz="1200" spc="-20" dirty="0" smtClean="0">
                <a:solidFill>
                  <a:srgbClr val="262C32"/>
                </a:solidFill>
                <a:latin typeface="Aptos"/>
                <a:cs typeface="Arial"/>
              </a:rPr>
              <a:t>e</a:t>
            </a:r>
            <a:r>
              <a:rPr sz="1200" spc="0" dirty="0" smtClean="0">
                <a:solidFill>
                  <a:srgbClr val="262C32"/>
                </a:solidFill>
                <a:latin typeface="Aptos"/>
                <a:cs typeface="Arial"/>
              </a:rPr>
              <a:t> </a:t>
            </a:r>
            <a:r>
              <a:rPr sz="1200" spc="-114" dirty="0" smtClean="0">
                <a:solidFill>
                  <a:srgbClr val="262C32"/>
                </a:solidFill>
                <a:latin typeface="Aptos"/>
                <a:cs typeface="Arial"/>
              </a:rPr>
              <a:t> </a:t>
            </a:r>
            <a:r>
              <a:rPr sz="1200" spc="-80" dirty="0" smtClean="0">
                <a:solidFill>
                  <a:srgbClr val="262C32"/>
                </a:solidFill>
                <a:latin typeface="Aptos"/>
                <a:cs typeface="Arial"/>
              </a:rPr>
              <a:t>l</a:t>
            </a:r>
            <a:r>
              <a:rPr sz="1200" spc="50" dirty="0" smtClean="0">
                <a:solidFill>
                  <a:srgbClr val="262C32"/>
                </a:solidFill>
                <a:latin typeface="Aptos"/>
                <a:cs typeface="Arial"/>
              </a:rPr>
              <a:t>a</a:t>
            </a:r>
            <a:r>
              <a:rPr sz="1200" spc="8" dirty="0" smtClean="0">
                <a:solidFill>
                  <a:srgbClr val="262C32"/>
                </a:solidFill>
                <a:latin typeface="Aptos"/>
                <a:cs typeface="Arial"/>
              </a:rPr>
              <a:t>s</a:t>
            </a:r>
            <a:r>
              <a:rPr sz="1200" spc="3" dirty="0" smtClean="0">
                <a:solidFill>
                  <a:srgbClr val="262C32"/>
                </a:solidFill>
                <a:latin typeface="Aptos"/>
                <a:cs typeface="Arial"/>
              </a:rPr>
              <a:t> </a:t>
            </a:r>
            <a:endParaRPr sz="900">
              <a:latin typeface="Arial"/>
              <a:cs typeface="Arial"/>
            </a:endParaRPr>
          </a:p>
          <a:p>
            <a:pPr marL="104140">
              <a:lnSpc>
                <a:spcPts val="1034"/>
              </a:lnSpc>
              <a:spcBef>
                <a:spcPts val="357"/>
              </a:spcBef>
              <a:spcAft>
                <a:spcPts val="300"/>
              </a:spcAft>
            </a:pPr>
            <a:r>
              <a:rPr sz="1200" spc="12" dirty="0" smtClean="0">
                <a:solidFill>
                  <a:srgbClr val="262C32"/>
                </a:solidFill>
                <a:latin typeface="Aptos"/>
                <a:cs typeface="Arial"/>
              </a:rPr>
              <a:t>piernas</a:t>
            </a:r>
            <a:r>
              <a:rPr sz="1200" spc="12" dirty="0" smtClean="0">
                <a:solidFill>
                  <a:srgbClr val="262C32"/>
                </a:solidFill>
                <a:latin typeface="Aptos"/>
                <a:cs typeface="Arial"/>
              </a:rPr>
              <a:t>,  </a:t>
            </a:r>
            <a:r>
              <a:rPr sz="1200" spc="12" dirty="0" smtClean="0">
                <a:solidFill>
                  <a:srgbClr val="262C32"/>
                </a:solidFill>
                <a:latin typeface="Aptos"/>
                <a:cs typeface="Arial"/>
              </a:rPr>
              <a:t>si las  lesiones que presenta lo  permiten</a:t>
            </a:r>
            <a:r>
              <a:rPr sz="1200" spc="12" dirty="0" smtClean="0">
                <a:solidFill>
                  <a:srgbClr val="262C32"/>
                </a:solidFill>
                <a:latin typeface="Aptos"/>
                <a:cs typeface="Arial"/>
              </a:rPr>
              <a:t>.</a:t>
            </a:r>
            <a:endParaRPr sz="900">
              <a:latin typeface="Arial"/>
              <a:cs typeface="Arial"/>
            </a:endParaRPr>
          </a:p>
          <a:p>
            <a:pPr marL="12700" marR="7015">
              <a:lnSpc>
                <a:spcPct val="95825"/>
              </a:lnSpc>
              <a:spcBef>
                <a:spcPts val="652"/>
              </a:spcBef>
              <a:spcAft>
                <a:spcPts val="300"/>
              </a:spcAft>
            </a:pPr>
            <a:r>
              <a:rPr sz="1200" spc="26" dirty="0" smtClean="0">
                <a:solidFill>
                  <a:srgbClr val="262C32"/>
                </a:solidFill>
                <a:latin typeface="Aptos"/>
                <a:cs typeface="Arial"/>
              </a:rPr>
              <a:t>• </a:t>
            </a:r>
            <a:r>
              <a:rPr sz="1200" spc="26" dirty="0" smtClean="0">
                <a:solidFill>
                  <a:srgbClr val="262C32"/>
                </a:solidFill>
                <a:latin typeface="Aptos"/>
                <a:cs typeface="Arial"/>
              </a:rPr>
              <a:t>Este preparado para iniciar una RCP.</a:t>
            </a:r>
            <a:endParaRPr sz="900">
              <a:latin typeface="Arial"/>
              <a:cs typeface="Arial"/>
            </a:endParaRPr>
          </a:p>
        </p:txBody>
      </p:sp>
      <p:sp>
        <p:nvSpPr>
          <p:cNvPr id="3" name="object 3"/>
          <p:cNvSpPr txBox="1"/>
          <p:nvPr/>
        </p:nvSpPr>
        <p:spPr>
          <a:xfrm>
            <a:off x="2083610" y="2610449"/>
            <a:ext cx="7433562" cy="1136396"/>
          </a:xfrm>
          <a:prstGeom prst="rect">
            <a:avLst/>
          </a:prstGeom>
        </p:spPr>
        <p:txBody>
          <a:bodyPr wrap="square" lIns="0" tIns="6477" rIns="0" bIns="0" rtlCol="0">
            <a:noAutofit/>
          </a:bodyPr>
          <a:lstStyle/>
          <a:p>
            <a:pPr marL="12700" marR="7015">
              <a:lnSpc>
                <a:spcPts val="1019"/>
              </a:lnSpc>
              <a:spcAft>
                <a:spcPts val="300"/>
              </a:spcAft>
            </a:pPr>
            <a:r>
              <a:rPr sz="1200" b="1" spc="39" dirty="0" smtClean="0">
                <a:solidFill>
                  <a:srgbClr val="262C32"/>
                </a:solidFill>
                <a:latin typeface="Aptos"/>
                <a:cs typeface="Arial"/>
              </a:rPr>
              <a:t>• </a:t>
            </a:r>
            <a:r>
              <a:rPr sz="1200" b="1" spc="39" dirty="0" smtClean="0">
                <a:solidFill>
                  <a:srgbClr val="262C32"/>
                </a:solidFill>
                <a:latin typeface="Aptos"/>
                <a:cs typeface="Arial"/>
              </a:rPr>
              <a:t>¿Qué no debemos hacer?</a:t>
            </a:r>
            <a:endParaRPr sz="900">
              <a:latin typeface="Arial"/>
              <a:cs typeface="Arial"/>
            </a:endParaRPr>
          </a:p>
          <a:p>
            <a:pPr marL="104140" marR="7015">
              <a:lnSpc>
                <a:spcPct val="95825"/>
              </a:lnSpc>
              <a:spcBef>
                <a:spcPts val="570"/>
              </a:spcBef>
              <a:spcAft>
                <a:spcPts val="300"/>
              </a:spcAft>
            </a:pPr>
            <a:r>
              <a:rPr sz="1200" spc="14" dirty="0" smtClean="0">
                <a:solidFill>
                  <a:srgbClr val="262C32"/>
                </a:solidFill>
                <a:latin typeface="Aptos"/>
                <a:cs typeface="Arial"/>
              </a:rPr>
              <a:t>• </a:t>
            </a:r>
            <a:r>
              <a:rPr sz="1200" spc="14" dirty="0" smtClean="0">
                <a:solidFill>
                  <a:srgbClr val="262C32"/>
                </a:solidFill>
                <a:latin typeface="Aptos"/>
                <a:cs typeface="Arial"/>
              </a:rPr>
              <a:t>Aplicar un "torniquete"  sobre la  extremidad.</a:t>
            </a:r>
            <a:endParaRPr sz="900">
              <a:latin typeface="Arial"/>
              <a:cs typeface="Arial"/>
            </a:endParaRPr>
          </a:p>
          <a:p>
            <a:pPr marL="192532" marR="518289" indent="-88391">
              <a:lnSpc>
                <a:spcPts val="1034"/>
              </a:lnSpc>
              <a:spcBef>
                <a:spcPts val="669"/>
              </a:spcBef>
              <a:spcAft>
                <a:spcPts val="300"/>
              </a:spcAft>
            </a:pPr>
            <a:r>
              <a:rPr sz="1200" spc="18" dirty="0" smtClean="0">
                <a:solidFill>
                  <a:srgbClr val="262C32"/>
                </a:solidFill>
                <a:latin typeface="Aptos"/>
                <a:cs typeface="Arial"/>
              </a:rPr>
              <a:t>• </a:t>
            </a:r>
            <a:r>
              <a:rPr sz="1200" spc="18" dirty="0" smtClean="0">
                <a:solidFill>
                  <a:srgbClr val="262C32"/>
                </a:solidFill>
                <a:latin typeface="Aptos"/>
                <a:cs typeface="Arial"/>
              </a:rPr>
              <a:t>Aplicar remedios como poner pimienta,  pegamento ...  sobre el  punto </a:t>
            </a:r>
            <a:endParaRPr sz="900">
              <a:latin typeface="Arial"/>
              <a:cs typeface="Arial"/>
            </a:endParaRPr>
          </a:p>
          <a:p>
            <a:pPr marL="192532" marR="518289">
              <a:lnSpc>
                <a:spcPts val="1034"/>
              </a:lnSpc>
              <a:spcBef>
                <a:spcPts val="380"/>
              </a:spcBef>
              <a:spcAft>
                <a:spcPts val="300"/>
              </a:spcAft>
            </a:pPr>
            <a:r>
              <a:rPr sz="1200" spc="22" dirty="0" smtClean="0">
                <a:solidFill>
                  <a:srgbClr val="262C32"/>
                </a:solidFill>
                <a:latin typeface="Aptos"/>
                <a:cs typeface="Arial"/>
              </a:rPr>
              <a:t>sangrante.</a:t>
            </a:r>
            <a:endParaRPr sz="900">
              <a:latin typeface="Arial"/>
              <a:cs typeface="Arial"/>
            </a:endParaRPr>
          </a:p>
          <a:p>
            <a:pPr marL="195580" indent="-91440">
              <a:lnSpc>
                <a:spcPts val="1390"/>
              </a:lnSpc>
              <a:spcBef>
                <a:spcPts val="455"/>
              </a:spcBef>
              <a:spcAft>
                <a:spcPts val="300"/>
              </a:spcAft>
            </a:pPr>
            <a:r>
              <a:rPr sz="1200" spc="27" dirty="0" smtClean="0">
                <a:solidFill>
                  <a:srgbClr val="262C32"/>
                </a:solidFill>
                <a:latin typeface="Aptos"/>
                <a:cs typeface="Arial"/>
              </a:rPr>
              <a:t>•  </a:t>
            </a:r>
            <a:r>
              <a:rPr sz="1200" spc="27" dirty="0" smtClean="0">
                <a:solidFill>
                  <a:srgbClr val="262C32"/>
                </a:solidFill>
                <a:latin typeface="Aptos"/>
                <a:cs typeface="Arial"/>
              </a:rPr>
              <a:t>Ir levantando el apósito para ver si sangra sin que haya transcurrido el tiempo necesario de compresión.</a:t>
            </a:r>
            <a:endParaRPr sz="900">
              <a:latin typeface="Arial"/>
              <a:cs typeface="Arial"/>
            </a:endParaRPr>
          </a:p>
        </p:txBody>
      </p:sp>
      <p:sp>
        <p:nvSpPr>
          <p:cNvPr id="2" name="object 2"/>
          <p:cNvSpPr txBox="1"/>
          <p:nvPr/>
        </p:nvSpPr>
        <p:spPr>
          <a:xfrm>
            <a:off x="5373116" y="7421015"/>
            <a:ext cx="1" cy="1"/>
          </a:xfrm>
          <a:prstGeom prst="rect">
            <a:avLst/>
          </a:prstGeom>
        </p:spPr>
        <p:txBody>
          <a:bodyPr wrap="square" lIns="0" tIns="2540" rIns="0" bIns="0" rtlCol="0">
            <a:noAutofit/>
          </a:bodyPr>
          <a:lstStyle/>
          <a:p>
            <a:pPr marL="12700">
              <a:lnSpc>
                <a:spcPct val="95825"/>
              </a:lnSpc>
            </a:pPr>
            <a:r>
              <a:rPr sz="600" spc="-75" dirty="0" smtClean="0">
                <a:solidFill>
                  <a:srgbClr val="231F21"/>
                </a:solidFill>
                <a:latin typeface="Times New Roman"/>
                <a:cs typeface="Times New Roman"/>
              </a:rPr>
              <a:t>53</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656590" y="285369"/>
            <a:ext cx="5969000" cy="448437"/>
          </a:xfrm>
          <a:prstGeom prst="rect">
            <a:avLst/>
          </a:prstGeom>
        </p:spPr>
        <p:txBody>
          <a:bodyPr wrap="square" lIns="71628" tIns="48920" rIns="71628" bIns="48920" rtlCol="0">
            <a:noAutofit/>
          </a:bodyPr>
          <a:lstStyle/>
          <a:p>
            <a:pPr marL="12700">
              <a:lnSpc>
                <a:spcPct val="95825"/>
              </a:lnSpc>
              <a:spcAft>
                <a:spcPts val="400"/>
              </a:spcAft>
            </a:pPr>
            <a:r>
              <a:rPr sz="1200" b="1" spc="-26" dirty="0" smtClean="0">
                <a:solidFill>
                  <a:srgbClr val="1E374E"/>
                </a:solidFill>
                <a:latin typeface="Aptos"/>
                <a:cs typeface="Times New Roman"/>
              </a:rPr>
              <a:t>Primeros Auxilios  </a:t>
            </a:r>
            <a:r>
              <a:rPr sz="1200" b="1" spc="-26" dirty="0" smtClean="0">
                <a:solidFill>
                  <a:srgbClr val="1E374E"/>
                </a:solidFill>
                <a:latin typeface="Aptos"/>
                <a:cs typeface="Times New Roman"/>
              </a:rPr>
              <a:t>Básicos</a:t>
            </a:r>
            <a:endParaRPr sz="700">
              <a:latin typeface="Times New Roman"/>
              <a:cs typeface="Times New Roman"/>
            </a:endParaRPr>
          </a:p>
        </p:txBody>
      </p:sp>
      <p:sp>
        <p:nvSpPr>
          <p:cNvPr id="3" name="object 3"/>
          <p:cNvSpPr txBox="1"/>
          <p:nvPr/>
        </p:nvSpPr>
        <p:spPr>
          <a:xfrm>
            <a:off x="835660" y="1141476"/>
            <a:ext cx="9789160" cy="5544312"/>
          </a:xfrm>
          <a:prstGeom prst="rect">
            <a:avLst/>
          </a:prstGeom>
        </p:spPr>
        <p:txBody>
          <a:bodyPr wrap="square" lIns="71628" tIns="48920" rIns="71628" bIns="48920" rtlCol="0">
            <a:noAutofit/>
          </a:bodyPr>
          <a:lstStyle/>
          <a:p>
            <a:pPr marL="12700" marR="7015">
              <a:lnSpc>
                <a:spcPts val="1019"/>
              </a:lnSpc>
              <a:spcAft>
                <a:spcPts val="400"/>
              </a:spcAft>
            </a:pPr>
            <a:r>
              <a:rPr sz="1800" b="1" spc="30" dirty="0" smtClean="0">
                <a:solidFill>
                  <a:srgbClr val="262C32"/>
                </a:solidFill>
                <a:latin typeface="Aptos"/>
                <a:cs typeface="Arial"/>
              </a:rPr>
              <a:t>Compresión  directa</a:t>
            </a:r>
            <a:endParaRPr sz="900">
              <a:latin typeface="Arial"/>
              <a:cs typeface="Arial"/>
            </a:endParaRPr>
          </a:p>
          <a:p>
            <a:pPr marL="15748" marR="7015">
              <a:lnSpc>
                <a:spcPct val="95825"/>
              </a:lnSpc>
              <a:spcBef>
                <a:spcPts val="618"/>
              </a:spcBef>
              <a:spcAft>
                <a:spcPts val="400"/>
              </a:spcAft>
            </a:pPr>
            <a:r>
              <a:rPr sz="1800" spc="27" dirty="0" smtClean="0">
                <a:solidFill>
                  <a:srgbClr val="262C32"/>
                </a:solidFill>
                <a:latin typeface="Aptos"/>
                <a:cs typeface="Arial"/>
              </a:rPr>
              <a:t>Para efectuar una compresión directa hay que seguir los siguientes  pasos</a:t>
            </a:r>
            <a:r>
              <a:rPr sz="1800" spc="27" dirty="0" smtClean="0">
                <a:solidFill>
                  <a:srgbClr val="262C32"/>
                </a:solidFill>
                <a:latin typeface="Aptos"/>
                <a:cs typeface="Arial"/>
              </a:rPr>
              <a:t>:</a:t>
            </a:r>
            <a:endParaRPr sz="900">
              <a:latin typeface="Arial"/>
              <a:cs typeface="Arial"/>
            </a:endParaRPr>
          </a:p>
          <a:p>
            <a:pPr marL="12700" indent="0">
              <a:lnSpc>
                <a:spcPts val="1034"/>
              </a:lnSpc>
              <a:spcBef>
                <a:spcPts val="645"/>
              </a:spcBef>
              <a:spcAft>
                <a:spcPts val="400"/>
              </a:spcAft>
            </a:pPr>
            <a:r>
              <a:rPr sz="1800" spc="29" dirty="0" smtClean="0">
                <a:solidFill>
                  <a:srgbClr val="262C32"/>
                </a:solidFill>
                <a:latin typeface="Aptos"/>
                <a:cs typeface="Arial"/>
              </a:rPr>
              <a:t>S</a:t>
            </a:r>
            <a:r>
              <a:rPr sz="1800" spc="25" dirty="0" smtClean="0">
                <a:solidFill>
                  <a:srgbClr val="262C32"/>
                </a:solidFill>
                <a:latin typeface="Aptos"/>
                <a:cs typeface="Arial"/>
              </a:rPr>
              <a:t>ep</a:t>
            </a:r>
            <a:r>
              <a:rPr sz="1800" spc="0" dirty="0" smtClean="0">
                <a:solidFill>
                  <a:srgbClr val="262C32"/>
                </a:solidFill>
                <a:latin typeface="Aptos"/>
                <a:cs typeface="Arial"/>
              </a:rPr>
              <a:t>a</a:t>
            </a:r>
            <a:r>
              <a:rPr sz="1800" spc="114" dirty="0" smtClean="0">
                <a:solidFill>
                  <a:srgbClr val="262C32"/>
                </a:solidFill>
                <a:latin typeface="Aptos"/>
                <a:cs typeface="Arial"/>
              </a:rPr>
              <a:t> </a:t>
            </a:r>
            <a:r>
              <a:rPr sz="1800" spc="25" dirty="0" smtClean="0">
                <a:solidFill>
                  <a:srgbClr val="262C32"/>
                </a:solidFill>
                <a:latin typeface="Aptos"/>
                <a:cs typeface="Arial"/>
              </a:rPr>
              <a:t>qu</a:t>
            </a:r>
            <a:r>
              <a:rPr sz="1800" spc="0" dirty="0" smtClean="0">
                <a:solidFill>
                  <a:srgbClr val="262C32"/>
                </a:solidFill>
                <a:latin typeface="Aptos"/>
                <a:cs typeface="Arial"/>
              </a:rPr>
              <a:t>e</a:t>
            </a:r>
            <a:r>
              <a:rPr sz="1800" spc="94" dirty="0" smtClean="0">
                <a:solidFill>
                  <a:srgbClr val="262C32"/>
                </a:solidFill>
                <a:latin typeface="Aptos"/>
                <a:cs typeface="Arial"/>
              </a:rPr>
              <a:t> </a:t>
            </a:r>
            <a:r>
              <a:rPr sz="1800" spc="29" dirty="0" smtClean="0">
                <a:solidFill>
                  <a:srgbClr val="262C32"/>
                </a:solidFill>
                <a:latin typeface="Aptos"/>
                <a:cs typeface="Arial"/>
              </a:rPr>
              <a:t>e</a:t>
            </a:r>
            <a:r>
              <a:rPr sz="1800" spc="-61" dirty="0" smtClean="0">
                <a:solidFill>
                  <a:srgbClr val="262C32"/>
                </a:solidFill>
                <a:latin typeface="Aptos"/>
                <a:cs typeface="Arial"/>
              </a:rPr>
              <a:t>l</a:t>
            </a:r>
            <a:r>
              <a:rPr sz="1800" spc="0" dirty="0" smtClean="0">
                <a:solidFill>
                  <a:srgbClr val="262C32"/>
                </a:solidFill>
                <a:latin typeface="Aptos"/>
                <a:cs typeface="Arial"/>
              </a:rPr>
              <a:t> </a:t>
            </a:r>
            <a:r>
              <a:rPr sz="1800" spc="-109" dirty="0" smtClean="0">
                <a:solidFill>
                  <a:srgbClr val="262C32"/>
                </a:solidFill>
                <a:latin typeface="Aptos"/>
                <a:cs typeface="Arial"/>
              </a:rPr>
              <a:t> </a:t>
            </a:r>
            <a:r>
              <a:rPr sz="1800" spc="-20" dirty="0" smtClean="0">
                <a:solidFill>
                  <a:srgbClr val="262C32"/>
                </a:solidFill>
                <a:latin typeface="Aptos"/>
                <a:cs typeface="Arial"/>
              </a:rPr>
              <a:t>p</a:t>
            </a:r>
            <a:r>
              <a:rPr sz="1800" spc="58" dirty="0" smtClean="0">
                <a:solidFill>
                  <a:srgbClr val="262C32"/>
                </a:solidFill>
                <a:latin typeface="Aptos"/>
                <a:cs typeface="Arial"/>
              </a:rPr>
              <a:t>r</a:t>
            </a:r>
            <a:r>
              <a:rPr sz="1800" spc="-29" dirty="0" smtClean="0">
                <a:solidFill>
                  <a:srgbClr val="262C32"/>
                </a:solidFill>
                <a:latin typeface="Aptos"/>
                <a:cs typeface="Arial"/>
              </a:rPr>
              <a:t>i</a:t>
            </a:r>
            <a:r>
              <a:rPr sz="1800" spc="41" dirty="0" smtClean="0">
                <a:solidFill>
                  <a:srgbClr val="262C32"/>
                </a:solidFill>
                <a:latin typeface="Aptos"/>
                <a:cs typeface="Arial"/>
              </a:rPr>
              <a:t>m</a:t>
            </a:r>
            <a:r>
              <a:rPr sz="1800" spc="75" dirty="0" smtClean="0">
                <a:solidFill>
                  <a:srgbClr val="262C32"/>
                </a:solidFill>
                <a:latin typeface="Aptos"/>
                <a:cs typeface="Arial"/>
              </a:rPr>
              <a:t>e</a:t>
            </a:r>
            <a:r>
              <a:rPr sz="1800" spc="19" dirty="0" smtClean="0">
                <a:solidFill>
                  <a:srgbClr val="262C32"/>
                </a:solidFill>
                <a:latin typeface="Aptos"/>
                <a:cs typeface="Arial"/>
              </a:rPr>
              <a:t>r</a:t>
            </a:r>
            <a:r>
              <a:rPr sz="1800" spc="54" dirty="0" smtClean="0">
                <a:solidFill>
                  <a:srgbClr val="262C32"/>
                </a:solidFill>
                <a:latin typeface="Aptos"/>
                <a:cs typeface="Arial"/>
              </a:rPr>
              <a:t> </a:t>
            </a:r>
            <a:r>
              <a:rPr sz="1800" spc="25" dirty="0" smtClean="0">
                <a:solidFill>
                  <a:srgbClr val="262C32"/>
                </a:solidFill>
                <a:latin typeface="Aptos"/>
                <a:cs typeface="Arial"/>
              </a:rPr>
              <a:t>g</a:t>
            </a:r>
            <a:r>
              <a:rPr sz="1800" spc="14" dirty="0" smtClean="0">
                <a:solidFill>
                  <a:srgbClr val="262C32"/>
                </a:solidFill>
                <a:latin typeface="Aptos"/>
                <a:cs typeface="Arial"/>
              </a:rPr>
              <a:t>r</a:t>
            </a:r>
            <a:r>
              <a:rPr sz="1800" spc="25" dirty="0" smtClean="0">
                <a:solidFill>
                  <a:srgbClr val="262C32"/>
                </a:solidFill>
                <a:latin typeface="Aptos"/>
                <a:cs typeface="Arial"/>
              </a:rPr>
              <a:t>a</a:t>
            </a:r>
            <a:r>
              <a:rPr sz="1800" spc="0" dirty="0" smtClean="0">
                <a:solidFill>
                  <a:srgbClr val="262C32"/>
                </a:solidFill>
                <a:latin typeface="Aptos"/>
                <a:cs typeface="Arial"/>
              </a:rPr>
              <a:t>n</a:t>
            </a:r>
            <a:r>
              <a:rPr sz="1800" spc="120" dirty="0" smtClean="0">
                <a:solidFill>
                  <a:srgbClr val="262C32"/>
                </a:solidFill>
                <a:latin typeface="Aptos"/>
                <a:cs typeface="Arial"/>
              </a:rPr>
              <a:t> </a:t>
            </a:r>
            <a:r>
              <a:rPr sz="1800" spc="25" dirty="0" smtClean="0">
                <a:solidFill>
                  <a:srgbClr val="262C32"/>
                </a:solidFill>
                <a:latin typeface="Aptos"/>
                <a:cs typeface="Arial"/>
              </a:rPr>
              <a:t>pa</a:t>
            </a:r>
            <a:r>
              <a:rPr sz="1800" spc="19" dirty="0" smtClean="0">
                <a:solidFill>
                  <a:srgbClr val="262C32"/>
                </a:solidFill>
                <a:latin typeface="Aptos"/>
                <a:cs typeface="Arial"/>
              </a:rPr>
              <a:t>s</a:t>
            </a:r>
            <a:r>
              <a:rPr sz="1800" spc="0" dirty="0" smtClean="0">
                <a:solidFill>
                  <a:srgbClr val="262C32"/>
                </a:solidFill>
                <a:latin typeface="Aptos"/>
                <a:cs typeface="Arial"/>
              </a:rPr>
              <a:t>o</a:t>
            </a:r>
            <a:r>
              <a:rPr sz="1800" spc="128" dirty="0" smtClean="0">
                <a:solidFill>
                  <a:srgbClr val="262C32"/>
                </a:solidFill>
                <a:latin typeface="Aptos"/>
                <a:cs typeface="Arial"/>
              </a:rPr>
              <a:t> </a:t>
            </a:r>
            <a:r>
              <a:rPr sz="1800" spc="25" dirty="0" smtClean="0">
                <a:solidFill>
                  <a:srgbClr val="262C32"/>
                </a:solidFill>
                <a:latin typeface="Aptos"/>
                <a:cs typeface="Arial"/>
              </a:rPr>
              <a:t>pa</a:t>
            </a:r>
            <a:r>
              <a:rPr sz="1800" spc="14" dirty="0" smtClean="0">
                <a:solidFill>
                  <a:srgbClr val="262C32"/>
                </a:solidFill>
                <a:latin typeface="Aptos"/>
                <a:cs typeface="Arial"/>
              </a:rPr>
              <a:t>r</a:t>
            </a:r>
            <a:r>
              <a:rPr sz="1800" spc="0" dirty="0" smtClean="0">
                <a:solidFill>
                  <a:srgbClr val="262C32"/>
                </a:solidFill>
                <a:latin typeface="Aptos"/>
                <a:cs typeface="Arial"/>
              </a:rPr>
              <a:t>a</a:t>
            </a:r>
            <a:r>
              <a:rPr sz="1800" spc="65" dirty="0" smtClean="0">
                <a:solidFill>
                  <a:srgbClr val="262C32"/>
                </a:solidFill>
                <a:latin typeface="Aptos"/>
                <a:cs typeface="Arial"/>
              </a:rPr>
              <a:t> </a:t>
            </a:r>
            <a:r>
              <a:rPr sz="1800" spc="29" dirty="0" smtClean="0">
                <a:solidFill>
                  <a:srgbClr val="262C32"/>
                </a:solidFill>
                <a:latin typeface="Aptos"/>
                <a:cs typeface="Arial"/>
              </a:rPr>
              <a:t>e</a:t>
            </a:r>
            <a:r>
              <a:rPr sz="1800" spc="-85" dirty="0" smtClean="0">
                <a:solidFill>
                  <a:srgbClr val="262C32"/>
                </a:solidFill>
                <a:latin typeface="Aptos"/>
                <a:cs typeface="Arial"/>
              </a:rPr>
              <a:t>l</a:t>
            </a:r>
            <a:r>
              <a:rPr sz="1800" spc="114" dirty="0" smtClean="0">
                <a:solidFill>
                  <a:srgbClr val="262C32"/>
                </a:solidFill>
                <a:latin typeface="Aptos"/>
                <a:cs typeface="Arial"/>
              </a:rPr>
              <a:t> </a:t>
            </a:r>
            <a:r>
              <a:rPr sz="1800" spc="5" dirty="0" smtClean="0">
                <a:solidFill>
                  <a:srgbClr val="262C32"/>
                </a:solidFill>
                <a:latin typeface="Aptos"/>
                <a:cs typeface="Arial"/>
              </a:rPr>
              <a:t>c</a:t>
            </a:r>
            <a:r>
              <a:rPr sz="1800" spc="50" dirty="0" smtClean="0">
                <a:solidFill>
                  <a:srgbClr val="262C32"/>
                </a:solidFill>
                <a:latin typeface="Aptos"/>
                <a:cs typeface="Arial"/>
              </a:rPr>
              <a:t>o</a:t>
            </a:r>
            <a:r>
              <a:rPr sz="1800" spc="3" dirty="0" smtClean="0">
                <a:solidFill>
                  <a:srgbClr val="262C32"/>
                </a:solidFill>
                <a:latin typeface="Aptos"/>
                <a:cs typeface="Arial"/>
              </a:rPr>
              <a:t>n</a:t>
            </a:r>
            <a:r>
              <a:rPr sz="1800" spc="61" dirty="0" smtClean="0">
                <a:solidFill>
                  <a:srgbClr val="262C32"/>
                </a:solidFill>
                <a:latin typeface="Aptos"/>
                <a:cs typeface="Arial"/>
              </a:rPr>
              <a:t>t</a:t>
            </a:r>
            <a:r>
              <a:rPr sz="1800" spc="7" dirty="0" smtClean="0">
                <a:solidFill>
                  <a:srgbClr val="262C32"/>
                </a:solidFill>
                <a:latin typeface="Aptos"/>
                <a:cs typeface="Arial"/>
              </a:rPr>
              <a:t>r</a:t>
            </a:r>
            <a:r>
              <a:rPr sz="1800" spc="54" dirty="0" smtClean="0">
                <a:solidFill>
                  <a:srgbClr val="262C32"/>
                </a:solidFill>
                <a:latin typeface="Aptos"/>
                <a:cs typeface="Arial"/>
              </a:rPr>
              <a:t>o</a:t>
            </a:r>
            <a:r>
              <a:rPr sz="1800" spc="-61" dirty="0" smtClean="0">
                <a:solidFill>
                  <a:srgbClr val="262C32"/>
                </a:solidFill>
                <a:latin typeface="Aptos"/>
                <a:cs typeface="Arial"/>
              </a:rPr>
              <a:t>l</a:t>
            </a:r>
            <a:r>
              <a:rPr sz="1800" spc="114" dirty="0" smtClean="0">
                <a:solidFill>
                  <a:srgbClr val="262C32"/>
                </a:solidFill>
                <a:latin typeface="Aptos"/>
                <a:cs typeface="Arial"/>
              </a:rPr>
              <a:t> </a:t>
            </a:r>
            <a:r>
              <a:rPr sz="1800" spc="25" dirty="0" smtClean="0">
                <a:solidFill>
                  <a:srgbClr val="262C32"/>
                </a:solidFill>
                <a:latin typeface="Aptos"/>
                <a:cs typeface="Arial"/>
              </a:rPr>
              <a:t>d</a:t>
            </a:r>
            <a:r>
              <a:rPr sz="1800" spc="0" dirty="0" smtClean="0">
                <a:solidFill>
                  <a:srgbClr val="262C32"/>
                </a:solidFill>
                <a:latin typeface="Aptos"/>
                <a:cs typeface="Arial"/>
              </a:rPr>
              <a:t>e</a:t>
            </a:r>
            <a:r>
              <a:rPr sz="1800" spc="94" dirty="0" smtClean="0">
                <a:solidFill>
                  <a:srgbClr val="262C32"/>
                </a:solidFill>
                <a:latin typeface="Aptos"/>
                <a:cs typeface="Arial"/>
              </a:rPr>
              <a:t> </a:t>
            </a:r>
            <a:r>
              <a:rPr sz="1800" spc="-56" dirty="0" smtClean="0">
                <a:solidFill>
                  <a:srgbClr val="262C32"/>
                </a:solidFill>
                <a:latin typeface="Aptos"/>
                <a:cs typeface="Arial"/>
              </a:rPr>
              <a:t>l</a:t>
            </a:r>
            <a:r>
              <a:rPr sz="1800" spc="-20" dirty="0" smtClean="0">
                <a:solidFill>
                  <a:srgbClr val="262C32"/>
                </a:solidFill>
                <a:latin typeface="Aptos"/>
                <a:cs typeface="Arial"/>
              </a:rPr>
              <a:t>a</a:t>
            </a:r>
            <a:r>
              <a:rPr sz="1800" spc="0" dirty="0" smtClean="0">
                <a:solidFill>
                  <a:srgbClr val="262C32"/>
                </a:solidFill>
                <a:latin typeface="Aptos"/>
                <a:cs typeface="Arial"/>
              </a:rPr>
              <a:t> </a:t>
            </a:r>
            <a:r>
              <a:rPr sz="1800" spc="-89" dirty="0" smtClean="0">
                <a:solidFill>
                  <a:srgbClr val="262C32"/>
                </a:solidFill>
                <a:latin typeface="Aptos"/>
                <a:cs typeface="Arial"/>
              </a:rPr>
              <a:t> </a:t>
            </a:r>
            <a:r>
              <a:rPr sz="1800" spc="19" dirty="0" smtClean="0">
                <a:solidFill>
                  <a:srgbClr val="262C32"/>
                </a:solidFill>
                <a:latin typeface="Aptos"/>
                <a:cs typeface="Arial"/>
              </a:rPr>
              <a:t>h</a:t>
            </a:r>
            <a:r>
              <a:rPr sz="1800" spc="25" dirty="0" smtClean="0">
                <a:solidFill>
                  <a:srgbClr val="262C32"/>
                </a:solidFill>
                <a:latin typeface="Aptos"/>
                <a:cs typeface="Arial"/>
              </a:rPr>
              <a:t>e</a:t>
            </a:r>
            <a:r>
              <a:rPr sz="1800" spc="34" dirty="0" smtClean="0">
                <a:solidFill>
                  <a:srgbClr val="262C32"/>
                </a:solidFill>
                <a:latin typeface="Aptos"/>
                <a:cs typeface="Arial"/>
              </a:rPr>
              <a:t>m</a:t>
            </a:r>
            <a:r>
              <a:rPr sz="1800" spc="25" dirty="0" smtClean="0">
                <a:solidFill>
                  <a:srgbClr val="262C32"/>
                </a:solidFill>
                <a:latin typeface="Aptos"/>
                <a:cs typeface="Arial"/>
              </a:rPr>
              <a:t>o</a:t>
            </a:r>
            <a:r>
              <a:rPr sz="1800" spc="14" dirty="0" smtClean="0">
                <a:solidFill>
                  <a:srgbClr val="262C32"/>
                </a:solidFill>
                <a:latin typeface="Aptos"/>
                <a:cs typeface="Arial"/>
              </a:rPr>
              <a:t>rr</a:t>
            </a:r>
            <a:r>
              <a:rPr sz="1800" spc="25" dirty="0" smtClean="0">
                <a:solidFill>
                  <a:srgbClr val="262C32"/>
                </a:solidFill>
                <a:latin typeface="Aptos"/>
                <a:cs typeface="Arial"/>
              </a:rPr>
              <a:t>ag</a:t>
            </a:r>
            <a:r>
              <a:rPr sz="1800" spc="9" dirty="0" smtClean="0">
                <a:solidFill>
                  <a:srgbClr val="262C32"/>
                </a:solidFill>
                <a:latin typeface="Aptos"/>
                <a:cs typeface="Arial"/>
              </a:rPr>
              <a:t>i</a:t>
            </a:r>
            <a:r>
              <a:rPr sz="1800" spc="0" dirty="0" smtClean="0">
                <a:solidFill>
                  <a:srgbClr val="262C32"/>
                </a:solidFill>
                <a:latin typeface="Aptos"/>
                <a:cs typeface="Arial"/>
              </a:rPr>
              <a:t>a</a:t>
            </a:r>
            <a:r>
              <a:rPr sz="1800" spc="188" dirty="0" smtClean="0">
                <a:solidFill>
                  <a:srgbClr val="262C32"/>
                </a:solidFill>
                <a:latin typeface="Aptos"/>
                <a:cs typeface="Arial"/>
              </a:rPr>
              <a:t> </a:t>
            </a:r>
            <a:r>
              <a:rPr sz="1800" spc="-56" dirty="0" smtClean="0">
                <a:solidFill>
                  <a:srgbClr val="262C32"/>
                </a:solidFill>
                <a:latin typeface="Aptos"/>
                <a:cs typeface="Arial"/>
              </a:rPr>
              <a:t>l</a:t>
            </a:r>
            <a:r>
              <a:rPr sz="1800" spc="4" dirty="0" smtClean="0">
                <a:solidFill>
                  <a:srgbClr val="262C32"/>
                </a:solidFill>
                <a:latin typeface="Aptos"/>
                <a:cs typeface="Arial"/>
              </a:rPr>
              <a:t>o</a:t>
            </a:r>
            <a:r>
              <a:rPr sz="1800" spc="0" dirty="0" smtClean="0">
                <a:solidFill>
                  <a:srgbClr val="262C32"/>
                </a:solidFill>
                <a:latin typeface="Aptos"/>
                <a:cs typeface="Arial"/>
              </a:rPr>
              <a:t> </a:t>
            </a:r>
            <a:r>
              <a:rPr sz="1800" spc="-114" dirty="0" smtClean="0">
                <a:solidFill>
                  <a:srgbClr val="262C32"/>
                </a:solidFill>
                <a:latin typeface="Aptos"/>
                <a:cs typeface="Arial"/>
              </a:rPr>
              <a:t> </a:t>
            </a:r>
            <a:r>
              <a:rPr sz="1800" spc="9" dirty="0" smtClean="0">
                <a:solidFill>
                  <a:srgbClr val="262C32"/>
                </a:solidFill>
                <a:latin typeface="Aptos"/>
                <a:cs typeface="Arial"/>
              </a:rPr>
              <a:t>r</a:t>
            </a:r>
            <a:r>
              <a:rPr sz="1800" spc="25" dirty="0" smtClean="0">
                <a:solidFill>
                  <a:srgbClr val="262C32"/>
                </a:solidFill>
                <a:latin typeface="Aptos"/>
                <a:cs typeface="Arial"/>
              </a:rPr>
              <a:t>ea</a:t>
            </a:r>
            <a:r>
              <a:rPr sz="1800" spc="9" dirty="0" smtClean="0">
                <a:solidFill>
                  <a:srgbClr val="262C32"/>
                </a:solidFill>
                <a:latin typeface="Aptos"/>
                <a:cs typeface="Arial"/>
              </a:rPr>
              <a:t>li</a:t>
            </a:r>
            <a:r>
              <a:rPr sz="1800" spc="25" dirty="0" smtClean="0">
                <a:solidFill>
                  <a:srgbClr val="262C32"/>
                </a:solidFill>
                <a:latin typeface="Aptos"/>
                <a:cs typeface="Arial"/>
              </a:rPr>
              <a:t>z</a:t>
            </a:r>
            <a:r>
              <a:rPr sz="1800" spc="0" dirty="0" smtClean="0">
                <a:solidFill>
                  <a:srgbClr val="262C32"/>
                </a:solidFill>
                <a:latin typeface="Aptos"/>
                <a:cs typeface="Arial"/>
              </a:rPr>
              <a:t>a</a:t>
            </a:r>
            <a:r>
              <a:rPr sz="1800" spc="92" dirty="0" smtClean="0">
                <a:solidFill>
                  <a:srgbClr val="262C32"/>
                </a:solidFill>
                <a:latin typeface="Aptos"/>
                <a:cs typeface="Arial"/>
              </a:rPr>
              <a:t> </a:t>
            </a:r>
            <a:r>
              <a:rPr sz="1800" spc="29" dirty="0" smtClean="0">
                <a:solidFill>
                  <a:srgbClr val="262C32"/>
                </a:solidFill>
                <a:latin typeface="Aptos"/>
                <a:cs typeface="Arial"/>
              </a:rPr>
              <a:t>e</a:t>
            </a:r>
            <a:r>
              <a:rPr sz="1800" spc="-85" dirty="0" smtClean="0">
                <a:solidFill>
                  <a:srgbClr val="262C32"/>
                </a:solidFill>
                <a:latin typeface="Aptos"/>
                <a:cs typeface="Arial"/>
              </a:rPr>
              <a:t>l</a:t>
            </a:r>
            <a:r>
              <a:rPr sz="1800" spc="0" dirty="0" smtClean="0">
                <a:solidFill>
                  <a:srgbClr val="262C32"/>
                </a:solidFill>
                <a:latin typeface="Aptos"/>
                <a:cs typeface="Arial"/>
              </a:rPr>
              <a:t> </a:t>
            </a:r>
            <a:r>
              <a:rPr sz="1800" spc="-84" dirty="0" smtClean="0">
                <a:solidFill>
                  <a:srgbClr val="262C32"/>
                </a:solidFill>
                <a:latin typeface="Aptos"/>
                <a:cs typeface="Arial"/>
              </a:rPr>
              <a:t> </a:t>
            </a:r>
            <a:r>
              <a:rPr sz="1800" spc="-20" dirty="0" smtClean="0">
                <a:solidFill>
                  <a:srgbClr val="262C32"/>
                </a:solidFill>
                <a:latin typeface="Aptos"/>
                <a:cs typeface="Arial"/>
              </a:rPr>
              <a:t>p</a:t>
            </a:r>
            <a:r>
              <a:rPr sz="1800" spc="7" dirty="0" smtClean="0">
                <a:solidFill>
                  <a:srgbClr val="262C32"/>
                </a:solidFill>
                <a:latin typeface="Aptos"/>
                <a:cs typeface="Arial"/>
              </a:rPr>
              <a:t>r</a:t>
            </a:r>
            <a:r>
              <a:rPr sz="1800" spc="54" dirty="0" smtClean="0">
                <a:solidFill>
                  <a:srgbClr val="262C32"/>
                </a:solidFill>
                <a:latin typeface="Aptos"/>
                <a:cs typeface="Arial"/>
              </a:rPr>
              <a:t>o</a:t>
            </a:r>
            <a:r>
              <a:rPr sz="1800" spc="50" dirty="0" smtClean="0">
                <a:solidFill>
                  <a:srgbClr val="262C32"/>
                </a:solidFill>
                <a:latin typeface="Aptos"/>
                <a:cs typeface="Arial"/>
              </a:rPr>
              <a:t>p</a:t>
            </a:r>
            <a:r>
              <a:rPr sz="1800" spc="-29" dirty="0" smtClean="0">
                <a:solidFill>
                  <a:srgbClr val="262C32"/>
                </a:solidFill>
                <a:latin typeface="Aptos"/>
                <a:cs typeface="Arial"/>
              </a:rPr>
              <a:t>i</a:t>
            </a:r>
            <a:r>
              <a:rPr sz="1800" spc="25" dirty="0" smtClean="0">
                <a:solidFill>
                  <a:srgbClr val="262C32"/>
                </a:solidFill>
                <a:latin typeface="Aptos"/>
                <a:cs typeface="Arial"/>
              </a:rPr>
              <a:t>o</a:t>
            </a:r>
            <a:r>
              <a:rPr sz="1800" spc="11" dirty="0" smtClean="0">
                <a:solidFill>
                  <a:srgbClr val="262C32"/>
                </a:solidFill>
                <a:latin typeface="Aptos"/>
                <a:cs typeface="Arial"/>
              </a:rPr>
              <a:t> </a:t>
            </a:r>
            <a:endParaRPr sz="900">
              <a:latin typeface="Arial"/>
              <a:cs typeface="Arial"/>
            </a:endParaRPr>
          </a:p>
          <a:p>
            <a:pPr marL="12700">
              <a:lnSpc>
                <a:spcPts val="1034"/>
              </a:lnSpc>
              <a:spcBef>
                <a:spcPts val="357"/>
              </a:spcBef>
              <a:spcAft>
                <a:spcPts val="400"/>
              </a:spcAft>
            </a:pPr>
            <a:r>
              <a:rPr sz="1800" spc="32" dirty="0" smtClean="0">
                <a:solidFill>
                  <a:srgbClr val="262C32"/>
                </a:solidFill>
                <a:latin typeface="Aptos"/>
                <a:cs typeface="Arial"/>
              </a:rPr>
              <a:t>cuerpo con los sistemas de coagulación sanguínea</a:t>
            </a:r>
            <a:r>
              <a:rPr sz="1800" spc="32" dirty="0" smtClean="0">
                <a:solidFill>
                  <a:srgbClr val="262C32"/>
                </a:solidFill>
                <a:latin typeface="Aptos"/>
                <a:cs typeface="Arial"/>
              </a:rPr>
              <a:t>.</a:t>
            </a:r>
            <a:endParaRPr sz="900">
              <a:latin typeface="Arial"/>
              <a:cs typeface="Arial"/>
            </a:endParaRPr>
          </a:p>
          <a:p>
            <a:pPr marL="107187" marR="72252" indent="-94487">
              <a:lnSpc>
                <a:spcPts val="1034"/>
              </a:lnSpc>
              <a:spcBef>
                <a:spcPts val="652"/>
              </a:spcBef>
              <a:spcAft>
                <a:spcPts val="400"/>
              </a:spcAft>
            </a:pPr>
            <a:r>
              <a:rPr sz="1800" spc="14" dirty="0" smtClean="0">
                <a:solidFill>
                  <a:srgbClr val="262C32"/>
                </a:solidFill>
                <a:latin typeface="Aptos"/>
                <a:cs typeface="Arial"/>
              </a:rPr>
              <a:t>•  </a:t>
            </a:r>
            <a:r>
              <a:rPr sz="1800" spc="14" dirty="0" smtClean="0">
                <a:solidFill>
                  <a:srgbClr val="262C32"/>
                </a:solidFill>
                <a:latin typeface="Aptos"/>
                <a:cs typeface="Arial"/>
              </a:rPr>
              <a:t>Efectuar presión en el  punto sangrante.  Para hacerlo  utilizar un apósito lo  más </a:t>
            </a:r>
            <a:endParaRPr sz="900">
              <a:latin typeface="Arial"/>
              <a:cs typeface="Arial"/>
            </a:endParaRPr>
          </a:p>
          <a:p>
            <a:pPr marL="107187" marR="72252">
              <a:lnSpc>
                <a:spcPts val="1034"/>
              </a:lnSpc>
              <a:spcBef>
                <a:spcPts val="357"/>
              </a:spcBef>
              <a:spcAft>
                <a:spcPts val="400"/>
              </a:spcAft>
            </a:pPr>
            <a:r>
              <a:rPr sz="1800" spc="4" dirty="0" smtClean="0">
                <a:solidFill>
                  <a:srgbClr val="262C32"/>
                </a:solidFill>
                <a:latin typeface="Aptos"/>
                <a:cs typeface="Arial"/>
              </a:rPr>
              <a:t>limpio posible (gasas</a:t>
            </a:r>
            <a:r>
              <a:rPr sz="1800" spc="4" dirty="0" smtClean="0">
                <a:solidFill>
                  <a:srgbClr val="262C32"/>
                </a:solidFill>
                <a:latin typeface="Aptos"/>
                <a:cs typeface="Arial"/>
              </a:rPr>
              <a:t>,  </a:t>
            </a:r>
            <a:r>
              <a:rPr sz="1800" spc="4" dirty="0" smtClean="0">
                <a:solidFill>
                  <a:srgbClr val="262C32"/>
                </a:solidFill>
                <a:latin typeface="Aptos"/>
                <a:cs typeface="Arial"/>
              </a:rPr>
              <a:t>pañuelo ... ).</a:t>
            </a:r>
            <a:endParaRPr sz="900">
              <a:latin typeface="Arial"/>
              <a:cs typeface="Arial"/>
            </a:endParaRPr>
          </a:p>
          <a:p>
            <a:pPr marL="101091" marR="33151" indent="-88391">
              <a:lnSpc>
                <a:spcPts val="1060"/>
              </a:lnSpc>
              <a:spcBef>
                <a:spcPts val="652"/>
              </a:spcBef>
              <a:spcAft>
                <a:spcPts val="400"/>
              </a:spcAft>
            </a:pPr>
            <a:r>
              <a:rPr sz="1800" spc="20" dirty="0" smtClean="0">
                <a:solidFill>
                  <a:srgbClr val="262C32"/>
                </a:solidFill>
                <a:latin typeface="Aptos"/>
                <a:cs typeface="Arial"/>
              </a:rPr>
              <a:t>• </a:t>
            </a:r>
            <a:r>
              <a:rPr sz="1800" spc="20" dirty="0" smtClean="0">
                <a:solidFill>
                  <a:srgbClr val="262C32"/>
                </a:solidFill>
                <a:latin typeface="Aptos"/>
                <a:cs typeface="Arial"/>
              </a:rPr>
              <a:t>Si es preciso</a:t>
            </a:r>
            <a:r>
              <a:rPr sz="1800" spc="20" dirty="0" smtClean="0">
                <a:solidFill>
                  <a:srgbClr val="262C32"/>
                </a:solidFill>
                <a:latin typeface="Aptos"/>
                <a:cs typeface="Arial"/>
              </a:rPr>
              <a:t>,  </a:t>
            </a:r>
            <a:r>
              <a:rPr sz="1800" spc="20" dirty="0" smtClean="0">
                <a:solidFill>
                  <a:srgbClr val="262C32"/>
                </a:solidFill>
                <a:latin typeface="Aptos"/>
                <a:cs typeface="Arial"/>
              </a:rPr>
              <a:t>colocar otro apósito sobre el  primero</a:t>
            </a:r>
            <a:r>
              <a:rPr sz="1800" spc="20" dirty="0" smtClean="0">
                <a:solidFill>
                  <a:srgbClr val="262C32"/>
                </a:solidFill>
                <a:latin typeface="Aptos"/>
                <a:cs typeface="Arial"/>
              </a:rPr>
              <a:t>.  </a:t>
            </a:r>
            <a:r>
              <a:rPr sz="1800" b="1" spc="20" dirty="0" smtClean="0">
                <a:solidFill>
                  <a:srgbClr val="262C32"/>
                </a:solidFill>
                <a:latin typeface="Aptos"/>
                <a:cs typeface="Arial"/>
              </a:rPr>
              <a:t>Hágalo sin quitar éste</a:t>
            </a:r>
            <a:r>
              <a:rPr sz="1800" b="1" spc="20" dirty="0" smtClean="0">
                <a:solidFill>
                  <a:srgbClr val="262C32"/>
                </a:solidFill>
                <a:latin typeface="Aptos"/>
                <a:cs typeface="Arial"/>
              </a:rPr>
              <a:t>, </a:t>
            </a:r>
            <a:r>
              <a:rPr sz="1800" spc="20" dirty="0" smtClean="0">
                <a:solidFill>
                  <a:srgbClr val="262C32"/>
                </a:solidFill>
                <a:latin typeface="Aptos"/>
                <a:cs typeface="Arial"/>
              </a:rPr>
              <a:t>ya </a:t>
            </a:r>
            <a:endParaRPr sz="900">
              <a:latin typeface="Arial"/>
              <a:cs typeface="Arial"/>
            </a:endParaRPr>
          </a:p>
          <a:p>
            <a:pPr marL="101091" marR="33151">
              <a:lnSpc>
                <a:spcPts val="1034"/>
              </a:lnSpc>
              <a:spcBef>
                <a:spcPts val="390"/>
              </a:spcBef>
              <a:spcAft>
                <a:spcPts val="400"/>
              </a:spcAft>
            </a:pPr>
            <a:r>
              <a:rPr sz="1800" spc="31" dirty="0" smtClean="0">
                <a:solidFill>
                  <a:srgbClr val="262C32"/>
                </a:solidFill>
                <a:latin typeface="Aptos"/>
                <a:cs typeface="Arial"/>
              </a:rPr>
              <a:t>que arrastraríamos el coágulo que se está formando.</a:t>
            </a:r>
            <a:endParaRPr sz="900">
              <a:latin typeface="Arial"/>
              <a:cs typeface="Arial"/>
            </a:endParaRPr>
          </a:p>
          <a:p>
            <a:pPr marL="12700" marR="7015">
              <a:lnSpc>
                <a:spcPct val="95825"/>
              </a:lnSpc>
              <a:spcBef>
                <a:spcPts val="655"/>
              </a:spcBef>
              <a:spcAft>
                <a:spcPts val="400"/>
              </a:spcAft>
            </a:pPr>
            <a:r>
              <a:rPr sz="1800" spc="17" dirty="0" smtClean="0">
                <a:solidFill>
                  <a:srgbClr val="262C32"/>
                </a:solidFill>
                <a:latin typeface="Aptos"/>
                <a:cs typeface="Arial"/>
              </a:rPr>
              <a:t>• </a:t>
            </a:r>
            <a:r>
              <a:rPr sz="1800" spc="17" dirty="0" smtClean="0">
                <a:solidFill>
                  <a:srgbClr val="262C32"/>
                </a:solidFill>
                <a:latin typeface="Aptos"/>
                <a:cs typeface="Arial"/>
              </a:rPr>
              <a:t>Si  la  hemorragia es en una extremidad</a:t>
            </a:r>
            <a:r>
              <a:rPr sz="1800" spc="17" dirty="0" smtClean="0">
                <a:solidFill>
                  <a:srgbClr val="262C32"/>
                </a:solidFill>
                <a:latin typeface="Aptos"/>
                <a:cs typeface="Arial"/>
              </a:rPr>
              <a:t>,  </a:t>
            </a:r>
            <a:r>
              <a:rPr sz="1800" spc="17" dirty="0" smtClean="0">
                <a:solidFill>
                  <a:srgbClr val="262C32"/>
                </a:solidFill>
                <a:latin typeface="Aptos"/>
                <a:cs typeface="Arial"/>
              </a:rPr>
              <a:t>es preciso efectuar la  presión durante</a:t>
            </a:r>
            <a:endParaRPr sz="900">
              <a:latin typeface="Arial"/>
              <a:cs typeface="Arial"/>
            </a:endParaRPr>
          </a:p>
          <a:p>
            <a:pPr marL="101092" marR="2542" indent="6096">
              <a:lnSpc>
                <a:spcPts val="1060"/>
              </a:lnSpc>
              <a:spcBef>
                <a:spcPts val="355"/>
              </a:spcBef>
              <a:spcAft>
                <a:spcPts val="400"/>
              </a:spcAft>
            </a:pPr>
            <a:r>
              <a:rPr sz="1800" spc="25" dirty="0" smtClean="0">
                <a:solidFill>
                  <a:srgbClr val="262C32"/>
                </a:solidFill>
                <a:latin typeface="Aptos"/>
                <a:cs typeface="Arial"/>
              </a:rPr>
              <a:t>un tiempo  mínimo de </a:t>
            </a:r>
            <a:r>
              <a:rPr sz="1800" b="1" spc="25" dirty="0" smtClean="0">
                <a:solidFill>
                  <a:srgbClr val="262C32"/>
                </a:solidFill>
                <a:latin typeface="Aptos"/>
                <a:cs typeface="Arial"/>
              </a:rPr>
              <a:t>10 minutos </a:t>
            </a:r>
            <a:r>
              <a:rPr sz="1800" spc="25" dirty="0" smtClean="0">
                <a:solidFill>
                  <a:srgbClr val="262C32"/>
                </a:solidFill>
                <a:latin typeface="Aptos"/>
                <a:cs typeface="Arial"/>
              </a:rPr>
              <a:t>de reloj</a:t>
            </a:r>
            <a:r>
              <a:rPr sz="1800" spc="25" dirty="0" smtClean="0">
                <a:solidFill>
                  <a:srgbClr val="262C32"/>
                </a:solidFill>
                <a:latin typeface="Aptos"/>
                <a:cs typeface="Arial"/>
              </a:rPr>
              <a:t>; </a:t>
            </a:r>
            <a:r>
              <a:rPr sz="1800" spc="25" dirty="0" smtClean="0">
                <a:solidFill>
                  <a:srgbClr val="262C32"/>
                </a:solidFill>
                <a:latin typeface="Aptos"/>
                <a:cs typeface="Arial"/>
              </a:rPr>
              <a:t>se puede elevar la  extremidad a una </a:t>
            </a:r>
            <a:endParaRPr sz="900">
              <a:latin typeface="Arial"/>
              <a:cs typeface="Arial"/>
            </a:endParaRPr>
          </a:p>
          <a:p>
            <a:pPr marL="101092" marR="2542">
              <a:lnSpc>
                <a:spcPts val="1034"/>
              </a:lnSpc>
              <a:spcBef>
                <a:spcPts val="372"/>
              </a:spcBef>
              <a:spcAft>
                <a:spcPts val="400"/>
              </a:spcAft>
            </a:pPr>
            <a:r>
              <a:rPr sz="1800" spc="28" dirty="0" smtClean="0">
                <a:solidFill>
                  <a:srgbClr val="262C32"/>
                </a:solidFill>
                <a:latin typeface="Aptos"/>
                <a:cs typeface="Arial"/>
              </a:rPr>
              <a:t>altura que supere la del corazón del accidentado</a:t>
            </a:r>
            <a:r>
              <a:rPr sz="1800" spc="28" dirty="0" smtClean="0">
                <a:solidFill>
                  <a:srgbClr val="262C32"/>
                </a:solidFill>
                <a:latin typeface="Aptos"/>
                <a:cs typeface="Arial"/>
              </a:rPr>
              <a:t>,  </a:t>
            </a:r>
            <a:r>
              <a:rPr sz="1800" spc="28" dirty="0" smtClean="0">
                <a:solidFill>
                  <a:srgbClr val="262C32"/>
                </a:solidFill>
                <a:latin typeface="Aptos"/>
                <a:cs typeface="Arial"/>
              </a:rPr>
              <a:t>siempre que no se hayan </a:t>
            </a:r>
            <a:endParaRPr sz="900">
              <a:latin typeface="Arial"/>
              <a:cs typeface="Arial"/>
            </a:endParaRPr>
          </a:p>
          <a:p>
            <a:pPr marL="101092" marR="2542">
              <a:lnSpc>
                <a:spcPts val="1034"/>
              </a:lnSpc>
              <a:spcBef>
                <a:spcPts val="363"/>
              </a:spcBef>
              <a:spcAft>
                <a:spcPts val="400"/>
              </a:spcAft>
            </a:pPr>
            <a:r>
              <a:rPr sz="1800" spc="25" dirty="0" smtClean="0">
                <a:solidFill>
                  <a:srgbClr val="262C32"/>
                </a:solidFill>
                <a:latin typeface="Aptos"/>
                <a:cs typeface="Arial"/>
              </a:rPr>
              <a:t>detectado traumatismos en la  extremidad afec</a:t>
            </a:r>
            <a:r>
              <a:rPr sz="1800" spc="25" dirty="0" smtClean="0">
                <a:solidFill>
                  <a:srgbClr val="262C32"/>
                </a:solidFill>
                <a:latin typeface="Aptos"/>
                <a:cs typeface="Arial"/>
              </a:rPr>
              <a:t>t</a:t>
            </a:r>
            <a:r>
              <a:rPr sz="1800" spc="25" dirty="0" smtClean="0">
                <a:solidFill>
                  <a:srgbClr val="262C32"/>
                </a:solidFill>
                <a:latin typeface="Aptos"/>
                <a:cs typeface="Arial"/>
              </a:rPr>
              <a:t>ada</a:t>
            </a:r>
            <a:r>
              <a:rPr sz="1800" spc="25" dirty="0" smtClean="0">
                <a:solidFill>
                  <a:srgbClr val="262C32"/>
                </a:solidFill>
                <a:latin typeface="Aptos"/>
                <a:cs typeface="Arial"/>
              </a:rPr>
              <a:t>,  </a:t>
            </a:r>
            <a:r>
              <a:rPr sz="1800" spc="25" dirty="0" smtClean="0">
                <a:solidFill>
                  <a:srgbClr val="262C32"/>
                </a:solidFill>
                <a:latin typeface="Aptos"/>
                <a:cs typeface="Arial"/>
              </a:rPr>
              <a:t>pero no se ha demostrado </a:t>
            </a:r>
            <a:endParaRPr sz="900">
              <a:latin typeface="Arial"/>
              <a:cs typeface="Arial"/>
            </a:endParaRPr>
          </a:p>
          <a:p>
            <a:pPr marL="101092" marR="2542">
              <a:lnSpc>
                <a:spcPts val="1034"/>
              </a:lnSpc>
              <a:spcBef>
                <a:spcPts val="363"/>
              </a:spcBef>
              <a:spcAft>
                <a:spcPts val="400"/>
              </a:spcAft>
            </a:pPr>
            <a:r>
              <a:rPr sz="1800" spc="23" dirty="0" smtClean="0">
                <a:solidFill>
                  <a:srgbClr val="262C32"/>
                </a:solidFill>
                <a:latin typeface="Aptos"/>
                <a:cs typeface="Arial"/>
              </a:rPr>
              <a:t>que esto aporte más beneficios que utilizar solo  la compresión.  La sola </a:t>
            </a:r>
            <a:endParaRPr sz="900">
              <a:latin typeface="Arial"/>
              <a:cs typeface="Arial"/>
            </a:endParaRPr>
          </a:p>
          <a:p>
            <a:pPr marL="101092" marR="2542">
              <a:lnSpc>
                <a:spcPts val="1034"/>
              </a:lnSpc>
              <a:spcBef>
                <a:spcPts val="363"/>
              </a:spcBef>
              <a:spcAft>
                <a:spcPts val="400"/>
              </a:spcAft>
            </a:pPr>
            <a:r>
              <a:rPr sz="1800" spc="23" dirty="0" smtClean="0">
                <a:solidFill>
                  <a:srgbClr val="262C32"/>
                </a:solidFill>
                <a:latin typeface="Aptos"/>
                <a:cs typeface="Arial"/>
              </a:rPr>
              <a:t>movilización de la extremidad puede retardar la  correcta coagulación</a:t>
            </a:r>
            <a:r>
              <a:rPr sz="1800" spc="23" dirty="0" smtClean="0">
                <a:solidFill>
                  <a:srgbClr val="262C32"/>
                </a:solidFill>
                <a:latin typeface="Aptos"/>
                <a:cs typeface="Arial"/>
              </a:rPr>
              <a:t>,  </a:t>
            </a:r>
            <a:r>
              <a:rPr sz="1800" spc="23" dirty="0" smtClean="0">
                <a:solidFill>
                  <a:srgbClr val="262C32"/>
                </a:solidFill>
                <a:latin typeface="Aptos"/>
                <a:cs typeface="Arial"/>
              </a:rPr>
              <a:t>por lo</a:t>
            </a:r>
            <a:endParaRPr sz="900">
              <a:latin typeface="Arial"/>
              <a:cs typeface="Arial"/>
            </a:endParaRPr>
          </a:p>
          <a:p>
            <a:pPr marL="101091" marR="7015">
              <a:lnSpc>
                <a:spcPct val="95825"/>
              </a:lnSpc>
              <a:spcBef>
                <a:spcPts val="388"/>
              </a:spcBef>
              <a:spcAft>
                <a:spcPts val="400"/>
              </a:spcAft>
            </a:pPr>
            <a:r>
              <a:rPr sz="1800" spc="20" dirty="0" smtClean="0">
                <a:solidFill>
                  <a:srgbClr val="262C32"/>
                </a:solidFill>
                <a:latin typeface="Aptos"/>
                <a:cs typeface="Arial"/>
              </a:rPr>
              <a:t>que es mejor que se insista en la  compresión  directa</a:t>
            </a:r>
            <a:r>
              <a:rPr sz="1800" spc="20" dirty="0" smtClean="0">
                <a:solidFill>
                  <a:srgbClr val="262C32"/>
                </a:solidFill>
                <a:latin typeface="Aptos"/>
                <a:cs typeface="Arial"/>
              </a:rPr>
              <a:t>.</a:t>
            </a:r>
            <a:endParaRPr sz="900">
              <a:latin typeface="Arial"/>
              <a:cs typeface="Arial"/>
            </a:endParaRPr>
          </a:p>
          <a:p>
            <a:pPr marL="101092" marR="199738" indent="-88392">
              <a:lnSpc>
                <a:spcPts val="1149"/>
              </a:lnSpc>
              <a:spcBef>
                <a:spcPts val="551"/>
              </a:spcBef>
              <a:spcAft>
                <a:spcPts val="400"/>
              </a:spcAft>
            </a:pPr>
            <a:r>
              <a:rPr sz="1800" spc="10" dirty="0" smtClean="0">
                <a:solidFill>
                  <a:srgbClr val="262C32"/>
                </a:solidFill>
                <a:latin typeface="Aptos"/>
                <a:cs typeface="Arial"/>
              </a:rPr>
              <a:t>•  </a:t>
            </a:r>
            <a:r>
              <a:rPr sz="1800" spc="10" dirty="0" smtClean="0">
                <a:solidFill>
                  <a:srgbClr val="262C32"/>
                </a:solidFill>
                <a:latin typeface="Aptos"/>
                <a:cs typeface="Arial"/>
              </a:rPr>
              <a:t>Pasado este tiempo se aliviará  la  presión</a:t>
            </a:r>
            <a:r>
              <a:rPr sz="1800" spc="10" dirty="0" smtClean="0">
                <a:solidFill>
                  <a:srgbClr val="262C32"/>
                </a:solidFill>
                <a:latin typeface="Aptos"/>
                <a:cs typeface="Arial"/>
              </a:rPr>
              <a:t>,  </a:t>
            </a:r>
            <a:r>
              <a:rPr sz="1800" spc="10" dirty="0" smtClean="0">
                <a:solidFill>
                  <a:srgbClr val="262C32"/>
                </a:solidFill>
                <a:latin typeface="Aptos"/>
                <a:cs typeface="Arial"/>
              </a:rPr>
              <a:t>pero </a:t>
            </a:r>
            <a:r>
              <a:rPr sz="1800" b="1" spc="10" dirty="0" smtClean="0">
                <a:solidFill>
                  <a:srgbClr val="262C32"/>
                </a:solidFill>
                <a:latin typeface="Aptos"/>
                <a:cs typeface="Arial"/>
              </a:rPr>
              <a:t>NUNCA </a:t>
            </a:r>
            <a:r>
              <a:rPr sz="1800" spc="10" dirty="0" smtClean="0">
                <a:solidFill>
                  <a:srgbClr val="262C32"/>
                </a:solidFill>
                <a:latin typeface="Aptos"/>
                <a:cs typeface="Arial"/>
              </a:rPr>
              <a:t>se retirará el  primer </a:t>
            </a:r>
            <a:endParaRPr sz="900">
              <a:latin typeface="Arial"/>
              <a:cs typeface="Arial"/>
            </a:endParaRPr>
          </a:p>
          <a:p>
            <a:pPr marL="101092" marR="199738">
              <a:lnSpc>
                <a:spcPts val="1034"/>
              </a:lnSpc>
              <a:spcBef>
                <a:spcPts val="335"/>
              </a:spcBef>
              <a:spcAft>
                <a:spcPts val="400"/>
              </a:spcAft>
            </a:pPr>
            <a:r>
              <a:rPr sz="1800" spc="19" dirty="0" smtClean="0">
                <a:solidFill>
                  <a:srgbClr val="262C32"/>
                </a:solidFill>
                <a:latin typeface="Aptos"/>
                <a:cs typeface="Arial"/>
              </a:rPr>
              <a:t>apósito</a:t>
            </a:r>
            <a:r>
              <a:rPr sz="1800" spc="19" dirty="0" smtClean="0">
                <a:solidFill>
                  <a:srgbClr val="262C32"/>
                </a:solidFill>
                <a:latin typeface="Aptos"/>
                <a:cs typeface="Arial"/>
              </a:rPr>
              <a:t>.</a:t>
            </a:r>
            <a:endParaRPr sz="900">
              <a:latin typeface="Arial"/>
              <a:cs typeface="Arial"/>
            </a:endParaRPr>
          </a:p>
          <a:p>
            <a:pPr marL="107188" marR="371350" indent="-94488">
              <a:lnSpc>
                <a:spcPts val="1390"/>
              </a:lnSpc>
              <a:spcBef>
                <a:spcPts val="451"/>
              </a:spcBef>
              <a:spcAft>
                <a:spcPts val="400"/>
              </a:spcAft>
            </a:pPr>
            <a:r>
              <a:rPr sz="1800" spc="-62" dirty="0" smtClean="0">
                <a:solidFill>
                  <a:srgbClr val="262C32"/>
                </a:solidFill>
                <a:latin typeface="Aptos"/>
                <a:cs typeface="Arial"/>
              </a:rPr>
              <a:t>•</a:t>
            </a:r>
            <a:r>
              <a:rPr sz="1800" spc="-50" dirty="0" smtClean="0">
                <a:solidFill>
                  <a:srgbClr val="262C32"/>
                </a:solidFill>
                <a:latin typeface="Aptos"/>
                <a:cs typeface="Arial"/>
              </a:rPr>
              <a:t> </a:t>
            </a:r>
            <a:r>
              <a:rPr sz="1800" spc="-30" dirty="0" smtClean="0">
                <a:solidFill>
                  <a:srgbClr val="262C32"/>
                </a:solidFill>
                <a:latin typeface="Aptos"/>
                <a:cs typeface="Arial"/>
              </a:rPr>
              <a:t> </a:t>
            </a:r>
            <a:r>
              <a:rPr sz="1800" spc="25" dirty="0" smtClean="0">
                <a:solidFill>
                  <a:srgbClr val="262C32"/>
                </a:solidFill>
                <a:latin typeface="Aptos"/>
                <a:cs typeface="Arial"/>
              </a:rPr>
              <a:t>E</a:t>
            </a:r>
            <a:r>
              <a:rPr sz="1800" spc="0" dirty="0" smtClean="0">
                <a:solidFill>
                  <a:srgbClr val="262C32"/>
                </a:solidFill>
                <a:latin typeface="Aptos"/>
                <a:cs typeface="Arial"/>
              </a:rPr>
              <a:t>n</a:t>
            </a:r>
            <a:r>
              <a:rPr sz="1800" spc="41" dirty="0" smtClean="0">
                <a:solidFill>
                  <a:srgbClr val="262C32"/>
                </a:solidFill>
                <a:latin typeface="Aptos"/>
                <a:cs typeface="Arial"/>
              </a:rPr>
              <a:t> </a:t>
            </a:r>
            <a:r>
              <a:rPr sz="1800" spc="19" dirty="0" smtClean="0">
                <a:solidFill>
                  <a:srgbClr val="262C32"/>
                </a:solidFill>
                <a:latin typeface="Aptos"/>
                <a:cs typeface="Arial"/>
              </a:rPr>
              <a:t>c</a:t>
            </a:r>
            <a:r>
              <a:rPr sz="1800" spc="25" dirty="0" smtClean="0">
                <a:solidFill>
                  <a:srgbClr val="262C32"/>
                </a:solidFill>
                <a:latin typeface="Aptos"/>
                <a:cs typeface="Arial"/>
              </a:rPr>
              <a:t>as</a:t>
            </a:r>
            <a:r>
              <a:rPr sz="1800" spc="0" dirty="0" smtClean="0">
                <a:solidFill>
                  <a:srgbClr val="262C32"/>
                </a:solidFill>
                <a:latin typeface="Aptos"/>
                <a:cs typeface="Arial"/>
              </a:rPr>
              <a:t>o</a:t>
            </a:r>
            <a:r>
              <a:rPr sz="1800" spc="110" dirty="0" smtClean="0">
                <a:solidFill>
                  <a:srgbClr val="262C32"/>
                </a:solidFill>
                <a:latin typeface="Aptos"/>
                <a:cs typeface="Arial"/>
              </a:rPr>
              <a:t> </a:t>
            </a:r>
            <a:r>
              <a:rPr sz="1800" spc="25" dirty="0" smtClean="0">
                <a:solidFill>
                  <a:srgbClr val="262C32"/>
                </a:solidFill>
                <a:latin typeface="Aptos"/>
                <a:cs typeface="Arial"/>
              </a:rPr>
              <a:t>d</a:t>
            </a:r>
            <a:r>
              <a:rPr sz="1800" spc="0" dirty="0" smtClean="0">
                <a:solidFill>
                  <a:srgbClr val="262C32"/>
                </a:solidFill>
                <a:latin typeface="Aptos"/>
                <a:cs typeface="Arial"/>
              </a:rPr>
              <a:t>e</a:t>
            </a:r>
            <a:r>
              <a:rPr sz="1800" spc="69" dirty="0" smtClean="0">
                <a:solidFill>
                  <a:srgbClr val="262C32"/>
                </a:solidFill>
                <a:latin typeface="Aptos"/>
                <a:cs typeface="Arial"/>
              </a:rPr>
              <a:t> </a:t>
            </a:r>
            <a:r>
              <a:rPr sz="1800" spc="25" dirty="0" smtClean="0">
                <a:solidFill>
                  <a:srgbClr val="262C32"/>
                </a:solidFill>
                <a:latin typeface="Aptos"/>
                <a:cs typeface="Arial"/>
              </a:rPr>
              <a:t>qu</a:t>
            </a:r>
            <a:r>
              <a:rPr sz="1800" spc="0" dirty="0" smtClean="0">
                <a:solidFill>
                  <a:srgbClr val="262C32"/>
                </a:solidFill>
                <a:latin typeface="Aptos"/>
                <a:cs typeface="Arial"/>
              </a:rPr>
              <a:t>e</a:t>
            </a:r>
            <a:r>
              <a:rPr sz="1800" spc="119" dirty="0" smtClean="0">
                <a:solidFill>
                  <a:srgbClr val="262C32"/>
                </a:solidFill>
                <a:latin typeface="Aptos"/>
                <a:cs typeface="Arial"/>
              </a:rPr>
              <a:t> </a:t>
            </a:r>
            <a:r>
              <a:rPr sz="1800" spc="19" dirty="0" smtClean="0">
                <a:solidFill>
                  <a:srgbClr val="262C32"/>
                </a:solidFill>
                <a:latin typeface="Aptos"/>
                <a:cs typeface="Arial"/>
              </a:rPr>
              <a:t>s</a:t>
            </a:r>
            <a:r>
              <a:rPr sz="1800" spc="0" dirty="0" smtClean="0">
                <a:solidFill>
                  <a:srgbClr val="262C32"/>
                </a:solidFill>
                <a:latin typeface="Aptos"/>
                <a:cs typeface="Arial"/>
              </a:rPr>
              <a:t>e</a:t>
            </a:r>
            <a:r>
              <a:rPr sz="1800" spc="98" dirty="0" smtClean="0">
                <a:solidFill>
                  <a:srgbClr val="262C32"/>
                </a:solidFill>
                <a:latin typeface="Aptos"/>
                <a:cs typeface="Arial"/>
              </a:rPr>
              <a:t> </a:t>
            </a:r>
            <a:r>
              <a:rPr sz="1800" spc="19" dirty="0" smtClean="0">
                <a:solidFill>
                  <a:srgbClr val="262C32"/>
                </a:solidFill>
                <a:latin typeface="Aptos"/>
                <a:cs typeface="Arial"/>
              </a:rPr>
              <a:t>h</a:t>
            </a:r>
            <a:r>
              <a:rPr sz="1800" spc="25" dirty="0" smtClean="0">
                <a:solidFill>
                  <a:srgbClr val="262C32"/>
                </a:solidFill>
                <a:latin typeface="Aptos"/>
                <a:cs typeface="Arial"/>
              </a:rPr>
              <a:t>a</a:t>
            </a:r>
            <a:r>
              <a:rPr sz="1800" spc="19" dirty="0" smtClean="0">
                <a:solidFill>
                  <a:srgbClr val="262C32"/>
                </a:solidFill>
                <a:latin typeface="Aptos"/>
                <a:cs typeface="Arial"/>
              </a:rPr>
              <a:t>y</a:t>
            </a:r>
            <a:r>
              <a:rPr sz="1800" spc="0" dirty="0" smtClean="0">
                <a:solidFill>
                  <a:srgbClr val="262C32"/>
                </a:solidFill>
                <a:latin typeface="Aptos"/>
                <a:cs typeface="Arial"/>
              </a:rPr>
              <a:t>a</a:t>
            </a:r>
            <a:r>
              <a:rPr sz="1800" spc="81" dirty="0" smtClean="0">
                <a:solidFill>
                  <a:srgbClr val="262C32"/>
                </a:solidFill>
                <a:latin typeface="Aptos"/>
                <a:cs typeface="Arial"/>
              </a:rPr>
              <a:t> </a:t>
            </a:r>
            <a:r>
              <a:rPr sz="1800" spc="25" dirty="0" smtClean="0">
                <a:solidFill>
                  <a:srgbClr val="262C32"/>
                </a:solidFill>
                <a:latin typeface="Aptos"/>
                <a:cs typeface="Arial"/>
              </a:rPr>
              <a:t>de</a:t>
            </a:r>
            <a:r>
              <a:rPr sz="1800" spc="14" dirty="0" smtClean="0">
                <a:solidFill>
                  <a:srgbClr val="262C32"/>
                </a:solidFill>
                <a:latin typeface="Aptos"/>
                <a:cs typeface="Arial"/>
              </a:rPr>
              <a:t>t</a:t>
            </a:r>
            <a:r>
              <a:rPr sz="1800" spc="25" dirty="0" smtClean="0">
                <a:solidFill>
                  <a:srgbClr val="262C32"/>
                </a:solidFill>
                <a:latin typeface="Aptos"/>
                <a:cs typeface="Arial"/>
              </a:rPr>
              <a:t>en</a:t>
            </a:r>
            <a:r>
              <a:rPr sz="1800" spc="9" dirty="0" smtClean="0">
                <a:solidFill>
                  <a:srgbClr val="262C32"/>
                </a:solidFill>
                <a:latin typeface="Aptos"/>
                <a:cs typeface="Arial"/>
              </a:rPr>
              <a:t>i</a:t>
            </a:r>
            <a:r>
              <a:rPr sz="1800" spc="25" dirty="0" smtClean="0">
                <a:solidFill>
                  <a:srgbClr val="262C32"/>
                </a:solidFill>
                <a:latin typeface="Aptos"/>
                <a:cs typeface="Arial"/>
              </a:rPr>
              <a:t>d</a:t>
            </a:r>
            <a:r>
              <a:rPr sz="1800" spc="0" dirty="0" smtClean="0">
                <a:solidFill>
                  <a:srgbClr val="262C32"/>
                </a:solidFill>
                <a:latin typeface="Aptos"/>
                <a:cs typeface="Arial"/>
              </a:rPr>
              <a:t>o</a:t>
            </a:r>
            <a:r>
              <a:rPr sz="1800" spc="188" dirty="0" smtClean="0">
                <a:solidFill>
                  <a:srgbClr val="262C32"/>
                </a:solidFill>
                <a:latin typeface="Aptos"/>
                <a:cs typeface="Arial"/>
              </a:rPr>
              <a:t> </a:t>
            </a:r>
            <a:r>
              <a:rPr sz="1800" spc="-80" dirty="0" smtClean="0">
                <a:solidFill>
                  <a:srgbClr val="262C32"/>
                </a:solidFill>
                <a:latin typeface="Aptos"/>
                <a:cs typeface="Arial"/>
              </a:rPr>
              <a:t>l</a:t>
            </a:r>
            <a:r>
              <a:rPr sz="1800" spc="4" dirty="0" smtClean="0">
                <a:solidFill>
                  <a:srgbClr val="262C32"/>
                </a:solidFill>
                <a:latin typeface="Aptos"/>
                <a:cs typeface="Arial"/>
              </a:rPr>
              <a:t>a</a:t>
            </a:r>
            <a:r>
              <a:rPr sz="1800" spc="0" dirty="0" smtClean="0">
                <a:solidFill>
                  <a:srgbClr val="262C32"/>
                </a:solidFill>
                <a:latin typeface="Aptos"/>
                <a:cs typeface="Arial"/>
              </a:rPr>
              <a:t> </a:t>
            </a:r>
            <a:r>
              <a:rPr sz="1800" spc="-114" dirty="0" smtClean="0">
                <a:solidFill>
                  <a:srgbClr val="262C32"/>
                </a:solidFill>
                <a:latin typeface="Aptos"/>
                <a:cs typeface="Arial"/>
              </a:rPr>
              <a:t> </a:t>
            </a:r>
            <a:r>
              <a:rPr sz="1800" spc="-20" dirty="0" smtClean="0">
                <a:solidFill>
                  <a:srgbClr val="262C32"/>
                </a:solidFill>
                <a:latin typeface="Aptos"/>
                <a:cs typeface="Arial"/>
              </a:rPr>
              <a:t>h</a:t>
            </a:r>
            <a:r>
              <a:rPr sz="1800" spc="75" dirty="0" smtClean="0">
                <a:solidFill>
                  <a:srgbClr val="262C32"/>
                </a:solidFill>
                <a:latin typeface="Aptos"/>
                <a:cs typeface="Arial"/>
              </a:rPr>
              <a:t>e</a:t>
            </a:r>
            <a:r>
              <a:rPr sz="1800" spc="19" dirty="0" smtClean="0">
                <a:solidFill>
                  <a:srgbClr val="262C32"/>
                </a:solidFill>
                <a:latin typeface="Aptos"/>
                <a:cs typeface="Arial"/>
              </a:rPr>
              <a:t>m</a:t>
            </a:r>
            <a:r>
              <a:rPr sz="1800" spc="75" dirty="0" smtClean="0">
                <a:solidFill>
                  <a:srgbClr val="262C32"/>
                </a:solidFill>
                <a:latin typeface="Aptos"/>
                <a:cs typeface="Arial"/>
              </a:rPr>
              <a:t>o</a:t>
            </a:r>
            <a:r>
              <a:rPr sz="1800" spc="58" dirty="0" smtClean="0">
                <a:solidFill>
                  <a:srgbClr val="262C32"/>
                </a:solidFill>
                <a:latin typeface="Aptos"/>
                <a:cs typeface="Arial"/>
              </a:rPr>
              <a:t>r</a:t>
            </a:r>
            <a:r>
              <a:rPr sz="1800" spc="-13" dirty="0" smtClean="0">
                <a:solidFill>
                  <a:srgbClr val="262C32"/>
                </a:solidFill>
                <a:latin typeface="Aptos"/>
                <a:cs typeface="Arial"/>
              </a:rPr>
              <a:t>r</a:t>
            </a:r>
            <a:r>
              <a:rPr sz="1800" spc="3" dirty="0" smtClean="0">
                <a:solidFill>
                  <a:srgbClr val="262C32"/>
                </a:solidFill>
                <a:latin typeface="Aptos"/>
                <a:cs typeface="Arial"/>
              </a:rPr>
              <a:t>a</a:t>
            </a:r>
            <a:r>
              <a:rPr sz="1800" spc="50" dirty="0" smtClean="0">
                <a:solidFill>
                  <a:srgbClr val="262C32"/>
                </a:solidFill>
                <a:latin typeface="Aptos"/>
                <a:cs typeface="Arial"/>
              </a:rPr>
              <a:t>g</a:t>
            </a:r>
            <a:r>
              <a:rPr sz="1800" spc="14" dirty="0" smtClean="0">
                <a:solidFill>
                  <a:srgbClr val="262C32"/>
                </a:solidFill>
                <a:latin typeface="Aptos"/>
                <a:cs typeface="Arial"/>
              </a:rPr>
              <a:t>i</a:t>
            </a:r>
            <a:r>
              <a:rPr sz="1800" spc="75" dirty="0" smtClean="0">
                <a:solidFill>
                  <a:srgbClr val="262C32"/>
                </a:solidFill>
                <a:latin typeface="Aptos"/>
                <a:cs typeface="Arial"/>
              </a:rPr>
              <a:t>a</a:t>
            </a:r>
            <a:r>
              <a:rPr sz="1800" spc="-89" dirty="0" smtClean="0">
                <a:solidFill>
                  <a:srgbClr val="262C32"/>
                </a:solidFill>
                <a:latin typeface="Aptos"/>
                <a:cs typeface="Arial"/>
              </a:rPr>
              <a:t>,</a:t>
            </a:r>
            <a:r>
              <a:rPr sz="1800" spc="0" dirty="0" smtClean="0">
                <a:solidFill>
                  <a:srgbClr val="262C32"/>
                </a:solidFill>
                <a:latin typeface="Aptos"/>
                <a:cs typeface="Arial"/>
              </a:rPr>
              <a:t> </a:t>
            </a:r>
            <a:r>
              <a:rPr sz="1800" spc="-104" dirty="0" smtClean="0">
                <a:solidFill>
                  <a:srgbClr val="262C32"/>
                </a:solidFill>
                <a:latin typeface="Aptos"/>
                <a:cs typeface="Arial"/>
              </a:rPr>
              <a:t> </a:t>
            </a:r>
            <a:r>
              <a:rPr sz="1800" spc="19" dirty="0" smtClean="0">
                <a:solidFill>
                  <a:srgbClr val="262C32"/>
                </a:solidFill>
                <a:latin typeface="Aptos"/>
                <a:cs typeface="Arial"/>
              </a:rPr>
              <a:t>s</a:t>
            </a:r>
            <a:r>
              <a:rPr sz="1800" spc="0" dirty="0" smtClean="0">
                <a:solidFill>
                  <a:srgbClr val="262C32"/>
                </a:solidFill>
                <a:latin typeface="Aptos"/>
                <a:cs typeface="Arial"/>
              </a:rPr>
              <a:t>e</a:t>
            </a:r>
            <a:r>
              <a:rPr sz="1800" spc="100" dirty="0" smtClean="0">
                <a:solidFill>
                  <a:srgbClr val="262C32"/>
                </a:solidFill>
                <a:latin typeface="Aptos"/>
                <a:cs typeface="Arial"/>
              </a:rPr>
              <a:t> </a:t>
            </a:r>
            <a:r>
              <a:rPr sz="1800" spc="25" dirty="0" smtClean="0">
                <a:solidFill>
                  <a:srgbClr val="262C32"/>
                </a:solidFill>
                <a:latin typeface="Aptos"/>
                <a:cs typeface="Arial"/>
              </a:rPr>
              <a:t>p</a:t>
            </a:r>
            <a:r>
              <a:rPr sz="1800" spc="0" dirty="0" smtClean="0">
                <a:solidFill>
                  <a:srgbClr val="262C32"/>
                </a:solidFill>
                <a:latin typeface="Aptos"/>
                <a:cs typeface="Arial"/>
              </a:rPr>
              <a:t>r</a:t>
            </a:r>
            <a:r>
              <a:rPr sz="1800" spc="39" dirty="0" smtClean="0">
                <a:solidFill>
                  <a:srgbClr val="262C32"/>
                </a:solidFill>
                <a:latin typeface="Aptos"/>
                <a:cs typeface="Arial"/>
              </a:rPr>
              <a:t>o</a:t>
            </a:r>
            <a:r>
              <a:rPr sz="1800" spc="25" dirty="0" smtClean="0">
                <a:solidFill>
                  <a:srgbClr val="262C32"/>
                </a:solidFill>
                <a:latin typeface="Aptos"/>
                <a:cs typeface="Arial"/>
              </a:rPr>
              <a:t>cede</a:t>
            </a:r>
            <a:r>
              <a:rPr sz="1800" spc="14" dirty="0" smtClean="0">
                <a:solidFill>
                  <a:srgbClr val="262C32"/>
                </a:solidFill>
                <a:latin typeface="Aptos"/>
                <a:cs typeface="Arial"/>
              </a:rPr>
              <a:t>r</a:t>
            </a:r>
            <a:r>
              <a:rPr sz="1800" spc="0" dirty="0" smtClean="0">
                <a:solidFill>
                  <a:srgbClr val="262C32"/>
                </a:solidFill>
                <a:latin typeface="Aptos"/>
                <a:cs typeface="Arial"/>
              </a:rPr>
              <a:t>á</a:t>
            </a:r>
            <a:r>
              <a:rPr sz="1800" spc="157" dirty="0" smtClean="0">
                <a:solidFill>
                  <a:srgbClr val="262C32"/>
                </a:solidFill>
                <a:latin typeface="Aptos"/>
                <a:cs typeface="Arial"/>
              </a:rPr>
              <a:t> </a:t>
            </a:r>
            <a:r>
              <a:rPr sz="1800" spc="0" dirty="0" smtClean="0">
                <a:solidFill>
                  <a:srgbClr val="262C32"/>
                </a:solidFill>
                <a:latin typeface="Aptos"/>
                <a:cs typeface="Arial"/>
              </a:rPr>
              <a:t>a</a:t>
            </a:r>
            <a:r>
              <a:rPr sz="1800" spc="64" dirty="0" smtClean="0">
                <a:solidFill>
                  <a:srgbClr val="262C32"/>
                </a:solidFill>
                <a:latin typeface="Aptos"/>
                <a:cs typeface="Arial"/>
              </a:rPr>
              <a:t> </a:t>
            </a:r>
            <a:r>
              <a:rPr sz="1800" spc="5" dirty="0" smtClean="0">
                <a:solidFill>
                  <a:srgbClr val="262C32"/>
                </a:solidFill>
                <a:latin typeface="Aptos"/>
                <a:cs typeface="Arial"/>
              </a:rPr>
              <a:t>c</a:t>
            </a:r>
            <a:r>
              <a:rPr sz="1800" spc="29" dirty="0" smtClean="0">
                <a:solidFill>
                  <a:srgbClr val="262C32"/>
                </a:solidFill>
                <a:latin typeface="Aptos"/>
                <a:cs typeface="Arial"/>
              </a:rPr>
              <a:t>u</a:t>
            </a:r>
            <a:r>
              <a:rPr sz="1800" spc="50" dirty="0" smtClean="0">
                <a:solidFill>
                  <a:srgbClr val="262C32"/>
                </a:solidFill>
                <a:latin typeface="Aptos"/>
                <a:cs typeface="Arial"/>
              </a:rPr>
              <a:t>b</a:t>
            </a:r>
            <a:r>
              <a:rPr sz="1800" spc="58" dirty="0" smtClean="0">
                <a:solidFill>
                  <a:srgbClr val="262C32"/>
                </a:solidFill>
                <a:latin typeface="Aptos"/>
                <a:cs typeface="Arial"/>
              </a:rPr>
              <a:t>r</a:t>
            </a:r>
            <a:r>
              <a:rPr sz="1800" spc="-29" dirty="0" smtClean="0">
                <a:solidFill>
                  <a:srgbClr val="262C32"/>
                </a:solidFill>
                <a:latin typeface="Aptos"/>
                <a:cs typeface="Arial"/>
              </a:rPr>
              <a:t>i</a:t>
            </a:r>
            <a:r>
              <a:rPr sz="1800" spc="19" dirty="0" smtClean="0">
                <a:solidFill>
                  <a:srgbClr val="262C32"/>
                </a:solidFill>
                <a:latin typeface="Aptos"/>
                <a:cs typeface="Arial"/>
              </a:rPr>
              <a:t>r</a:t>
            </a:r>
            <a:r>
              <a:rPr sz="1800" spc="79" dirty="0" smtClean="0">
                <a:solidFill>
                  <a:srgbClr val="262C32"/>
                </a:solidFill>
                <a:latin typeface="Aptos"/>
                <a:cs typeface="Arial"/>
              </a:rPr>
              <a:t> </a:t>
            </a:r>
            <a:r>
              <a:rPr sz="1800" spc="-80" dirty="0" smtClean="0">
                <a:solidFill>
                  <a:srgbClr val="262C32"/>
                </a:solidFill>
                <a:latin typeface="Aptos"/>
                <a:cs typeface="Arial"/>
              </a:rPr>
              <a:t>l</a:t>
            </a:r>
            <a:r>
              <a:rPr sz="1800" spc="4" dirty="0" smtClean="0">
                <a:solidFill>
                  <a:srgbClr val="262C32"/>
                </a:solidFill>
                <a:latin typeface="Aptos"/>
                <a:cs typeface="Arial"/>
              </a:rPr>
              <a:t>a</a:t>
            </a:r>
            <a:r>
              <a:rPr sz="1800" spc="1" dirty="0" smtClean="0">
                <a:solidFill>
                  <a:srgbClr val="262C32"/>
                </a:solidFill>
                <a:latin typeface="Aptos"/>
                <a:cs typeface="Arial"/>
              </a:rPr>
              <a:t> </a:t>
            </a:r>
            <a:r>
              <a:rPr sz="1800" spc="-45" dirty="0" smtClean="0">
                <a:solidFill>
                  <a:srgbClr val="262C32"/>
                </a:solidFill>
                <a:latin typeface="Aptos"/>
                <a:cs typeface="Arial"/>
              </a:rPr>
              <a:t>h</a:t>
            </a:r>
            <a:r>
              <a:rPr sz="1800" spc="75" dirty="0" smtClean="0">
                <a:solidFill>
                  <a:srgbClr val="262C32"/>
                </a:solidFill>
                <a:latin typeface="Aptos"/>
                <a:cs typeface="Arial"/>
              </a:rPr>
              <a:t>e</a:t>
            </a:r>
            <a:r>
              <a:rPr sz="1800" spc="34" dirty="0" smtClean="0">
                <a:solidFill>
                  <a:srgbClr val="262C32"/>
                </a:solidFill>
                <a:latin typeface="Aptos"/>
                <a:cs typeface="Arial"/>
              </a:rPr>
              <a:t>r</a:t>
            </a:r>
            <a:r>
              <a:rPr sz="1800" spc="-29" dirty="0" smtClean="0">
                <a:solidFill>
                  <a:srgbClr val="262C32"/>
                </a:solidFill>
                <a:latin typeface="Aptos"/>
                <a:cs typeface="Arial"/>
              </a:rPr>
              <a:t>i</a:t>
            </a:r>
            <a:r>
              <a:rPr sz="1800" spc="29" dirty="0" smtClean="0">
                <a:solidFill>
                  <a:srgbClr val="262C32"/>
                </a:solidFill>
                <a:latin typeface="Aptos"/>
                <a:cs typeface="Arial"/>
              </a:rPr>
              <a:t>d</a:t>
            </a:r>
            <a:r>
              <a:rPr sz="1800" spc="75" dirty="0" smtClean="0">
                <a:solidFill>
                  <a:srgbClr val="262C32"/>
                </a:solidFill>
                <a:latin typeface="Aptos"/>
                <a:cs typeface="Arial"/>
              </a:rPr>
              <a:t>a</a:t>
            </a:r>
            <a:r>
              <a:rPr sz="1800" spc="-67" dirty="0" smtClean="0">
                <a:solidFill>
                  <a:srgbClr val="262C32"/>
                </a:solidFill>
                <a:latin typeface="Aptos"/>
                <a:cs typeface="Arial"/>
              </a:rPr>
              <a:t>,</a:t>
            </a:r>
            <a:r>
              <a:rPr sz="1800" spc="119" dirty="0" smtClean="0">
                <a:solidFill>
                  <a:srgbClr val="262C32"/>
                </a:solidFill>
                <a:latin typeface="Aptos"/>
                <a:cs typeface="Arial"/>
              </a:rPr>
              <a:t> </a:t>
            </a:r>
            <a:r>
              <a:rPr sz="1800" spc="0" dirty="0" smtClean="0">
                <a:solidFill>
                  <a:srgbClr val="262C32"/>
                </a:solidFill>
                <a:latin typeface="Aptos"/>
                <a:cs typeface="Arial"/>
              </a:rPr>
              <a:t>y</a:t>
            </a:r>
            <a:r>
              <a:rPr sz="1800" spc="66" dirty="0" smtClean="0">
                <a:solidFill>
                  <a:srgbClr val="262C32"/>
                </a:solidFill>
                <a:latin typeface="Aptos"/>
                <a:cs typeface="Arial"/>
              </a:rPr>
              <a:t> </a:t>
            </a:r>
            <a:r>
              <a:rPr sz="1800" spc="19" dirty="0" smtClean="0">
                <a:solidFill>
                  <a:srgbClr val="262C32"/>
                </a:solidFill>
                <a:latin typeface="Aptos"/>
                <a:cs typeface="Arial"/>
              </a:rPr>
              <a:t>s</a:t>
            </a:r>
            <a:r>
              <a:rPr sz="1800" spc="0" dirty="0" smtClean="0">
                <a:solidFill>
                  <a:srgbClr val="262C32"/>
                </a:solidFill>
                <a:latin typeface="Aptos"/>
                <a:cs typeface="Arial"/>
              </a:rPr>
              <a:t>e</a:t>
            </a:r>
            <a:r>
              <a:rPr sz="1800" spc="49" dirty="0" smtClean="0">
                <a:solidFill>
                  <a:srgbClr val="262C32"/>
                </a:solidFill>
                <a:latin typeface="Aptos"/>
                <a:cs typeface="Arial"/>
              </a:rPr>
              <a:t> </a:t>
            </a:r>
            <a:r>
              <a:rPr sz="1800" spc="9" dirty="0" smtClean="0">
                <a:solidFill>
                  <a:srgbClr val="262C32"/>
                </a:solidFill>
                <a:latin typeface="Aptos"/>
                <a:cs typeface="Arial"/>
              </a:rPr>
              <a:t>t</a:t>
            </a:r>
            <a:r>
              <a:rPr sz="1800" spc="14" dirty="0" smtClean="0">
                <a:solidFill>
                  <a:srgbClr val="262C32"/>
                </a:solidFill>
                <a:latin typeface="Aptos"/>
                <a:cs typeface="Arial"/>
              </a:rPr>
              <a:t>r</a:t>
            </a:r>
            <a:r>
              <a:rPr sz="1800" spc="25" dirty="0" smtClean="0">
                <a:solidFill>
                  <a:srgbClr val="262C32"/>
                </a:solidFill>
                <a:latin typeface="Aptos"/>
                <a:cs typeface="Arial"/>
              </a:rPr>
              <a:t>a</a:t>
            </a:r>
            <a:r>
              <a:rPr sz="1800" spc="19" dirty="0" smtClean="0">
                <a:solidFill>
                  <a:srgbClr val="262C32"/>
                </a:solidFill>
                <a:latin typeface="Aptos"/>
                <a:cs typeface="Arial"/>
              </a:rPr>
              <a:t>s</a:t>
            </a:r>
            <a:r>
              <a:rPr sz="1800" spc="9" dirty="0" smtClean="0">
                <a:solidFill>
                  <a:srgbClr val="262C32"/>
                </a:solidFill>
                <a:latin typeface="Aptos"/>
                <a:cs typeface="Arial"/>
              </a:rPr>
              <a:t>l</a:t>
            </a:r>
            <a:r>
              <a:rPr sz="1800" spc="25" dirty="0" smtClean="0">
                <a:solidFill>
                  <a:srgbClr val="262C32"/>
                </a:solidFill>
                <a:latin typeface="Aptos"/>
                <a:cs typeface="Arial"/>
              </a:rPr>
              <a:t>ada</a:t>
            </a:r>
            <a:r>
              <a:rPr sz="1800" spc="14" dirty="0" smtClean="0">
                <a:solidFill>
                  <a:srgbClr val="262C32"/>
                </a:solidFill>
                <a:latin typeface="Aptos"/>
                <a:cs typeface="Arial"/>
              </a:rPr>
              <a:t>r</a:t>
            </a:r>
            <a:r>
              <a:rPr sz="1800" spc="0" dirty="0" smtClean="0">
                <a:solidFill>
                  <a:srgbClr val="262C32"/>
                </a:solidFill>
                <a:latin typeface="Aptos"/>
                <a:cs typeface="Arial"/>
              </a:rPr>
              <a:t>á</a:t>
            </a:r>
            <a:r>
              <a:rPr sz="1800" spc="184" dirty="0" smtClean="0">
                <a:solidFill>
                  <a:srgbClr val="262C32"/>
                </a:solidFill>
                <a:latin typeface="Aptos"/>
                <a:cs typeface="Arial"/>
              </a:rPr>
              <a:t> </a:t>
            </a:r>
            <a:r>
              <a:rPr sz="1800" spc="3" dirty="0" smtClean="0">
                <a:solidFill>
                  <a:srgbClr val="262C32"/>
                </a:solidFill>
                <a:latin typeface="Aptos"/>
                <a:cs typeface="Arial"/>
              </a:rPr>
              <a:t>a</a:t>
            </a:r>
            <a:r>
              <a:rPr sz="1800" spc="-61" dirty="0" smtClean="0">
                <a:solidFill>
                  <a:srgbClr val="262C32"/>
                </a:solidFill>
                <a:latin typeface="Aptos"/>
                <a:cs typeface="Arial"/>
              </a:rPr>
              <a:t>l</a:t>
            </a:r>
            <a:r>
              <a:rPr sz="1800" spc="114" dirty="0" smtClean="0">
                <a:solidFill>
                  <a:srgbClr val="262C32"/>
                </a:solidFill>
                <a:latin typeface="Aptos"/>
                <a:cs typeface="Arial"/>
              </a:rPr>
              <a:t> </a:t>
            </a:r>
            <a:r>
              <a:rPr sz="1800" spc="25" dirty="0" smtClean="0">
                <a:solidFill>
                  <a:srgbClr val="262C32"/>
                </a:solidFill>
                <a:latin typeface="Aptos"/>
                <a:cs typeface="Arial"/>
              </a:rPr>
              <a:t>a</a:t>
            </a:r>
            <a:r>
              <a:rPr sz="1800" spc="19" dirty="0" smtClean="0">
                <a:solidFill>
                  <a:srgbClr val="262C32"/>
                </a:solidFill>
                <a:latin typeface="Aptos"/>
                <a:cs typeface="Arial"/>
              </a:rPr>
              <a:t>c</a:t>
            </a:r>
            <a:r>
              <a:rPr sz="1800" spc="0" dirty="0" smtClean="0">
                <a:solidFill>
                  <a:srgbClr val="262C32"/>
                </a:solidFill>
                <a:latin typeface="Aptos"/>
                <a:cs typeface="Arial"/>
              </a:rPr>
              <a:t>c</a:t>
            </a:r>
            <a:r>
              <a:rPr sz="1800" spc="29" dirty="0" smtClean="0">
                <a:solidFill>
                  <a:srgbClr val="262C32"/>
                </a:solidFill>
                <a:latin typeface="Aptos"/>
                <a:cs typeface="Arial"/>
              </a:rPr>
              <a:t>i</a:t>
            </a:r>
            <a:r>
              <a:rPr sz="1800" spc="25" dirty="0" smtClean="0">
                <a:solidFill>
                  <a:srgbClr val="262C32"/>
                </a:solidFill>
                <a:latin typeface="Aptos"/>
                <a:cs typeface="Arial"/>
              </a:rPr>
              <a:t>den</a:t>
            </a:r>
            <a:r>
              <a:rPr sz="1800" spc="14" dirty="0" smtClean="0">
                <a:solidFill>
                  <a:srgbClr val="262C32"/>
                </a:solidFill>
                <a:latin typeface="Aptos"/>
                <a:cs typeface="Arial"/>
              </a:rPr>
              <a:t>t</a:t>
            </a:r>
            <a:r>
              <a:rPr sz="1800" spc="25" dirty="0" smtClean="0">
                <a:solidFill>
                  <a:srgbClr val="262C32"/>
                </a:solidFill>
                <a:latin typeface="Aptos"/>
                <a:cs typeface="Arial"/>
              </a:rPr>
              <a:t>ad</a:t>
            </a:r>
            <a:r>
              <a:rPr sz="1800" spc="0" dirty="0" smtClean="0">
                <a:solidFill>
                  <a:srgbClr val="262C32"/>
                </a:solidFill>
                <a:latin typeface="Aptos"/>
                <a:cs typeface="Arial"/>
              </a:rPr>
              <a:t>o</a:t>
            </a:r>
            <a:r>
              <a:rPr sz="1800" spc="204" dirty="0" smtClean="0">
                <a:solidFill>
                  <a:srgbClr val="262C32"/>
                </a:solidFill>
                <a:latin typeface="Aptos"/>
                <a:cs typeface="Arial"/>
              </a:rPr>
              <a:t> </a:t>
            </a:r>
            <a:r>
              <a:rPr sz="1800" spc="0" dirty="0" smtClean="0">
                <a:solidFill>
                  <a:srgbClr val="262C32"/>
                </a:solidFill>
                <a:latin typeface="Aptos"/>
                <a:cs typeface="Arial"/>
              </a:rPr>
              <a:t>a</a:t>
            </a:r>
            <a:r>
              <a:rPr sz="1800" spc="89" dirty="0" smtClean="0">
                <a:solidFill>
                  <a:srgbClr val="262C32"/>
                </a:solidFill>
                <a:latin typeface="Aptos"/>
                <a:cs typeface="Arial"/>
              </a:rPr>
              <a:t> </a:t>
            </a:r>
            <a:r>
              <a:rPr sz="1800" spc="25" dirty="0" smtClean="0">
                <a:solidFill>
                  <a:srgbClr val="262C32"/>
                </a:solidFill>
                <a:latin typeface="Aptos"/>
                <a:cs typeface="Arial"/>
              </a:rPr>
              <a:t>u</a:t>
            </a:r>
            <a:r>
              <a:rPr sz="1800" spc="0" dirty="0" smtClean="0">
                <a:solidFill>
                  <a:srgbClr val="262C32"/>
                </a:solidFill>
                <a:latin typeface="Aptos"/>
                <a:cs typeface="Arial"/>
              </a:rPr>
              <a:t>n</a:t>
            </a:r>
            <a:r>
              <a:rPr sz="1800" spc="69" dirty="0" smtClean="0">
                <a:solidFill>
                  <a:srgbClr val="262C32"/>
                </a:solidFill>
                <a:latin typeface="Aptos"/>
                <a:cs typeface="Arial"/>
              </a:rPr>
              <a:t> </a:t>
            </a:r>
            <a:r>
              <a:rPr sz="1800" spc="5" dirty="0" smtClean="0">
                <a:solidFill>
                  <a:srgbClr val="262C32"/>
                </a:solidFill>
                <a:latin typeface="Aptos"/>
                <a:cs typeface="Arial"/>
              </a:rPr>
              <a:t>c</a:t>
            </a:r>
            <a:r>
              <a:rPr sz="1800" spc="50" dirty="0" smtClean="0">
                <a:solidFill>
                  <a:srgbClr val="262C32"/>
                </a:solidFill>
                <a:latin typeface="Aptos"/>
                <a:cs typeface="Arial"/>
              </a:rPr>
              <a:t>e</a:t>
            </a:r>
            <a:r>
              <a:rPr sz="1800" spc="-20" dirty="0" smtClean="0">
                <a:solidFill>
                  <a:srgbClr val="262C32"/>
                </a:solidFill>
                <a:latin typeface="Aptos"/>
                <a:cs typeface="Arial"/>
              </a:rPr>
              <a:t>n</a:t>
            </a:r>
            <a:r>
              <a:rPr sz="1800" spc="86" dirty="0" smtClean="0">
                <a:solidFill>
                  <a:srgbClr val="262C32"/>
                </a:solidFill>
                <a:latin typeface="Aptos"/>
                <a:cs typeface="Arial"/>
              </a:rPr>
              <a:t>t</a:t>
            </a:r>
            <a:r>
              <a:rPr sz="1800" spc="-12" dirty="0" smtClean="0">
                <a:solidFill>
                  <a:srgbClr val="262C32"/>
                </a:solidFill>
                <a:latin typeface="Aptos"/>
                <a:cs typeface="Arial"/>
              </a:rPr>
              <a:t>ro</a:t>
            </a:r>
            <a:r>
              <a:rPr sz="1800" spc="104" dirty="0" smtClean="0">
                <a:solidFill>
                  <a:srgbClr val="262C32"/>
                </a:solidFill>
                <a:latin typeface="Aptos"/>
                <a:cs typeface="Arial"/>
              </a:rPr>
              <a:t> </a:t>
            </a:r>
            <a:r>
              <a:rPr sz="1800" spc="5" dirty="0" smtClean="0">
                <a:solidFill>
                  <a:srgbClr val="262C32"/>
                </a:solidFill>
                <a:latin typeface="Aptos"/>
                <a:cs typeface="Arial"/>
              </a:rPr>
              <a:t>s</a:t>
            </a:r>
            <a:r>
              <a:rPr sz="1800" spc="50" dirty="0" smtClean="0">
                <a:solidFill>
                  <a:srgbClr val="262C32"/>
                </a:solidFill>
                <a:latin typeface="Aptos"/>
                <a:cs typeface="Arial"/>
              </a:rPr>
              <a:t>a</a:t>
            </a:r>
            <a:r>
              <a:rPr sz="1800" spc="29" dirty="0" smtClean="0">
                <a:solidFill>
                  <a:srgbClr val="262C32"/>
                </a:solidFill>
                <a:latin typeface="Aptos"/>
                <a:cs typeface="Arial"/>
              </a:rPr>
              <a:t>n</a:t>
            </a:r>
            <a:r>
              <a:rPr sz="1800" spc="-5" dirty="0" smtClean="0">
                <a:solidFill>
                  <a:srgbClr val="262C32"/>
                </a:solidFill>
                <a:latin typeface="Aptos"/>
                <a:cs typeface="Arial"/>
              </a:rPr>
              <a:t>i</a:t>
            </a:r>
            <a:r>
              <a:rPr sz="1800" spc="61" dirty="0" smtClean="0">
                <a:solidFill>
                  <a:srgbClr val="262C32"/>
                </a:solidFill>
                <a:latin typeface="Aptos"/>
                <a:cs typeface="Arial"/>
              </a:rPr>
              <a:t>t</a:t>
            </a:r>
            <a:r>
              <a:rPr sz="1800" spc="29" dirty="0" smtClean="0">
                <a:solidFill>
                  <a:srgbClr val="262C32"/>
                </a:solidFill>
                <a:latin typeface="Aptos"/>
                <a:cs typeface="Arial"/>
              </a:rPr>
              <a:t>a</a:t>
            </a:r>
            <a:r>
              <a:rPr sz="1800" spc="58" dirty="0" smtClean="0">
                <a:solidFill>
                  <a:srgbClr val="262C32"/>
                </a:solidFill>
                <a:latin typeface="Aptos"/>
                <a:cs typeface="Arial"/>
              </a:rPr>
              <a:t>r</a:t>
            </a:r>
            <a:r>
              <a:rPr sz="1800" spc="-56" dirty="0" smtClean="0">
                <a:solidFill>
                  <a:srgbClr val="262C32"/>
                </a:solidFill>
                <a:latin typeface="Aptos"/>
                <a:cs typeface="Arial"/>
              </a:rPr>
              <a:t>i</a:t>
            </a:r>
            <a:r>
              <a:rPr sz="1800" spc="99" dirty="0" smtClean="0">
                <a:solidFill>
                  <a:srgbClr val="262C32"/>
                </a:solidFill>
                <a:latin typeface="Aptos"/>
                <a:cs typeface="Arial"/>
              </a:rPr>
              <a:t>o</a:t>
            </a:r>
            <a:r>
              <a:rPr sz="1800" spc="-89" dirty="0" smtClean="0">
                <a:solidFill>
                  <a:srgbClr val="262C32"/>
                </a:solidFill>
                <a:latin typeface="Aptos"/>
                <a:cs typeface="Arial"/>
              </a:rPr>
              <a:t>.</a:t>
            </a:r>
            <a:endParaRPr sz="9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b="1" spc="-63" dirty="0" smtClean="0">
                <a:solidFill>
                  <a:srgbClr val="231F21"/>
                </a:solidFill>
                <a:latin typeface="Times New Roman"/>
                <a:cs typeface="Times New Roman"/>
              </a:rPr>
              <a:t>5</a:t>
            </a:r>
            <a:r>
              <a:rPr sz="600" b="1" spc="-63" dirty="0" smtClean="0">
                <a:solidFill>
                  <a:srgbClr val="332F31"/>
                </a:solidFill>
                <a:latin typeface="Times New Roman"/>
                <a:cs typeface="Times New Roman"/>
              </a:rPr>
              <a:t>4</a:t>
            </a:r>
            <a:endParaRPr sz="600">
              <a:latin typeface="Times New Roman"/>
              <a:cs typeface="Times New Roman"/>
            </a:endParaRPr>
          </a:p>
        </p:txBody>
      </p:sp>
      <p:pic>
        <p:nvPicPr>
          <p:cNvPr id="6" name="Picture 5"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083610" y="1353526"/>
            <a:ext cx="7474104" cy="1078992"/>
          </a:xfrm>
          <a:prstGeom prst="rect">
            <a:avLst/>
          </a:prstGeom>
        </p:spPr>
        <p:txBody>
          <a:bodyPr wrap="square" lIns="0" tIns="7111" rIns="0" bIns="0" rtlCol="0">
            <a:noAutofit/>
          </a:bodyPr>
          <a:lstStyle/>
          <a:p>
            <a:pPr marR="114232" algn="ctr">
              <a:lnSpc>
                <a:spcPts val="1120"/>
              </a:lnSpc>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En caso de fractura abierta u objeto clavado, el primer actuante debe ejercer</a:t>
            </a:r>
            <a:endParaRPr sz="1000">
              <a:latin typeface="Arial"/>
              <a:cs typeface="Arial"/>
            </a:endParaRPr>
          </a:p>
          <a:p>
            <a:pPr marL="107187" marR="137159" indent="0">
              <a:lnSpc>
                <a:spcPts val="1149"/>
              </a:lnSpc>
              <a:spcBef>
                <a:spcPts val="209"/>
              </a:spcBef>
              <a:spcAft>
                <a:spcPts val="300"/>
              </a:spcAft>
            </a:pPr>
            <a:r>
              <a:rPr sz="1200" spc="-2" dirty="0" smtClean="0">
                <a:solidFill>
                  <a:srgbClr val="262C32"/>
                </a:solidFill>
                <a:latin typeface="Aptos"/>
                <a:cs typeface="Arial"/>
              </a:rPr>
              <a:t>una presión suave sobre la hemorragia sin presionar directamente sobre el </a:t>
            </a:r>
            <a:endParaRPr sz="1000">
              <a:latin typeface="Arial"/>
              <a:cs typeface="Arial"/>
            </a:endParaRPr>
          </a:p>
          <a:p>
            <a:pPr marL="107187" marR="137159">
              <a:lnSpc>
                <a:spcPts val="1149"/>
              </a:lnSpc>
              <a:spcBef>
                <a:spcPts val="242"/>
              </a:spcBef>
              <a:spcAft>
                <a:spcPts val="300"/>
              </a:spcAft>
            </a:pPr>
            <a:r>
              <a:rPr sz="1200" spc="-6" dirty="0" smtClean="0">
                <a:solidFill>
                  <a:srgbClr val="262C32"/>
                </a:solidFill>
                <a:latin typeface="Aptos"/>
                <a:cs typeface="Arial"/>
              </a:rPr>
              <a:t>hueso u objeto clavado.</a:t>
            </a:r>
            <a:endParaRPr sz="1000">
              <a:latin typeface="Arial"/>
              <a:cs typeface="Arial"/>
            </a:endParaRPr>
          </a:p>
          <a:p>
            <a:pPr marL="101091" indent="-88391">
              <a:lnSpc>
                <a:spcPts val="1149"/>
              </a:lnSpc>
              <a:spcBef>
                <a:spcPts val="537"/>
              </a:spcBef>
              <a:spcAft>
                <a:spcPts val="300"/>
              </a:spcAft>
            </a:pPr>
            <a:r>
              <a:rPr sz="1200" spc="-73" dirty="0" smtClean="0">
                <a:solidFill>
                  <a:srgbClr val="262C32"/>
                </a:solidFill>
                <a:latin typeface="Aptos"/>
                <a:cs typeface="Arial"/>
              </a:rPr>
              <a:t>•</a:t>
            </a:r>
            <a:r>
              <a:rPr sz="1200" spc="118" dirty="0" smtClean="0">
                <a:solidFill>
                  <a:srgbClr val="262C32"/>
                </a:solidFill>
                <a:latin typeface="Aptos"/>
                <a:cs typeface="Arial"/>
              </a:rPr>
              <a:t> </a:t>
            </a:r>
            <a:r>
              <a:rPr sz="1200" spc="-29" dirty="0" smtClean="0">
                <a:solidFill>
                  <a:srgbClr val="262C32"/>
                </a:solidFill>
                <a:latin typeface="Aptos"/>
                <a:cs typeface="Arial"/>
              </a:rPr>
              <a:t>R</a:t>
            </a:r>
            <a:r>
              <a:rPr sz="1200" spc="-19" dirty="0" smtClean="0">
                <a:solidFill>
                  <a:srgbClr val="262C32"/>
                </a:solidFill>
                <a:latin typeface="Aptos"/>
                <a:cs typeface="Arial"/>
              </a:rPr>
              <a:t>e</a:t>
            </a:r>
            <a:r>
              <a:rPr sz="1200" spc="-25" dirty="0" smtClean="0">
                <a:solidFill>
                  <a:srgbClr val="262C32"/>
                </a:solidFill>
                <a:latin typeface="Aptos"/>
                <a:cs typeface="Arial"/>
              </a:rPr>
              <a:t>c</a:t>
            </a:r>
            <a:r>
              <a:rPr sz="1200" spc="-19" dirty="0" smtClean="0">
                <a:solidFill>
                  <a:srgbClr val="262C32"/>
                </a:solidFill>
                <a:latin typeface="Aptos"/>
                <a:cs typeface="Arial"/>
              </a:rPr>
              <a:t>u</a:t>
            </a:r>
            <a:r>
              <a:rPr sz="1200" spc="-29" dirty="0" smtClean="0">
                <a:solidFill>
                  <a:srgbClr val="262C32"/>
                </a:solidFill>
                <a:latin typeface="Aptos"/>
                <a:cs typeface="Arial"/>
              </a:rPr>
              <a:t>e</a:t>
            </a:r>
            <a:r>
              <a:rPr sz="1200" spc="-14" dirty="0" smtClean="0">
                <a:solidFill>
                  <a:srgbClr val="262C32"/>
                </a:solidFill>
                <a:latin typeface="Aptos"/>
                <a:cs typeface="Arial"/>
              </a:rPr>
              <a:t>r</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119" dirty="0" smtClean="0">
                <a:solidFill>
                  <a:srgbClr val="262C32"/>
                </a:solidFill>
                <a:latin typeface="Aptos"/>
                <a:cs typeface="Arial"/>
              </a:rPr>
              <a:t> </a:t>
            </a:r>
            <a:r>
              <a:rPr sz="1200" spc="-25" dirty="0" smtClean="0">
                <a:solidFill>
                  <a:srgbClr val="262C32"/>
                </a:solidFill>
                <a:latin typeface="Aptos"/>
                <a:cs typeface="Arial"/>
              </a:rPr>
              <a:t>qu</a:t>
            </a:r>
            <a:r>
              <a:rPr sz="1200" spc="0" dirty="0" smtClean="0">
                <a:solidFill>
                  <a:srgbClr val="262C32"/>
                </a:solidFill>
                <a:latin typeface="Aptos"/>
                <a:cs typeface="Arial"/>
              </a:rPr>
              <a:t>e</a:t>
            </a:r>
            <a:r>
              <a:rPr sz="1200" spc="73" dirty="0" smtClean="0">
                <a:solidFill>
                  <a:srgbClr val="262C32"/>
                </a:solidFill>
                <a:latin typeface="Aptos"/>
                <a:cs typeface="Arial"/>
              </a:rPr>
              <a:t> </a:t>
            </a:r>
            <a:r>
              <a:rPr sz="1200" spc="-76" dirty="0" smtClean="0">
                <a:solidFill>
                  <a:srgbClr val="262C32"/>
                </a:solidFill>
                <a:latin typeface="Aptos"/>
                <a:cs typeface="Arial"/>
              </a:rPr>
              <a:t>l</a:t>
            </a:r>
            <a:r>
              <a:rPr sz="1200" spc="-5" dirty="0" smtClean="0">
                <a:solidFill>
                  <a:srgbClr val="262C32"/>
                </a:solidFill>
                <a:latin typeface="Aptos"/>
                <a:cs typeface="Arial"/>
              </a:rPr>
              <a:t>a</a:t>
            </a:r>
            <a:r>
              <a:rPr sz="1200" spc="59" dirty="0" smtClean="0">
                <a:solidFill>
                  <a:srgbClr val="262C32"/>
                </a:solidFill>
                <a:latin typeface="Aptos"/>
                <a:cs typeface="Arial"/>
              </a:rPr>
              <a:t> </a:t>
            </a:r>
            <a:r>
              <a:rPr sz="1200" spc="-25" dirty="0" smtClean="0">
                <a:solidFill>
                  <a:srgbClr val="262C32"/>
                </a:solidFill>
                <a:latin typeface="Aptos"/>
                <a:cs typeface="Arial"/>
              </a:rPr>
              <a:t>co</a:t>
            </a:r>
            <a:r>
              <a:rPr sz="1200" spc="-39" dirty="0" smtClean="0">
                <a:solidFill>
                  <a:srgbClr val="262C32"/>
                </a:solidFill>
                <a:latin typeface="Aptos"/>
                <a:cs typeface="Arial"/>
              </a:rPr>
              <a:t>m</a:t>
            </a:r>
            <a:r>
              <a:rPr sz="1200" spc="-29" dirty="0" smtClean="0">
                <a:solidFill>
                  <a:srgbClr val="262C32"/>
                </a:solidFill>
                <a:latin typeface="Aptos"/>
                <a:cs typeface="Arial"/>
              </a:rPr>
              <a:t>p</a:t>
            </a:r>
            <a:r>
              <a:rPr sz="1200" spc="-14" dirty="0" smtClean="0">
                <a:solidFill>
                  <a:srgbClr val="262C32"/>
                </a:solidFill>
                <a:latin typeface="Aptos"/>
                <a:cs typeface="Arial"/>
              </a:rPr>
              <a:t>r</a:t>
            </a:r>
            <a:r>
              <a:rPr sz="1200" spc="-19" dirty="0" smtClean="0">
                <a:solidFill>
                  <a:srgbClr val="262C32"/>
                </a:solidFill>
                <a:latin typeface="Aptos"/>
                <a:cs typeface="Arial"/>
              </a:rPr>
              <a:t>e</a:t>
            </a:r>
            <a:r>
              <a:rPr sz="1200" spc="-25" dirty="0" smtClean="0">
                <a:solidFill>
                  <a:srgbClr val="262C32"/>
                </a:solidFill>
                <a:latin typeface="Aptos"/>
                <a:cs typeface="Arial"/>
              </a:rPr>
              <a:t>s</a:t>
            </a:r>
            <a:r>
              <a:rPr sz="1200" spc="-9" dirty="0" smtClean="0">
                <a:solidFill>
                  <a:srgbClr val="262C32"/>
                </a:solidFill>
                <a:latin typeface="Aptos"/>
                <a:cs typeface="Arial"/>
              </a:rPr>
              <a:t>i</a:t>
            </a:r>
            <a:r>
              <a:rPr sz="1200" spc="-29" dirty="0" smtClean="0">
                <a:solidFill>
                  <a:srgbClr val="262C32"/>
                </a:solidFill>
                <a:latin typeface="Aptos"/>
                <a:cs typeface="Arial"/>
              </a:rPr>
              <a:t>ó</a:t>
            </a:r>
            <a:r>
              <a:rPr sz="1200" spc="0" dirty="0" smtClean="0">
                <a:solidFill>
                  <a:srgbClr val="262C32"/>
                </a:solidFill>
                <a:latin typeface="Aptos"/>
                <a:cs typeface="Arial"/>
              </a:rPr>
              <a:t>n</a:t>
            </a:r>
            <a:r>
              <a:rPr sz="1200" spc="231" dirty="0" smtClean="0">
                <a:solidFill>
                  <a:srgbClr val="262C32"/>
                </a:solidFill>
                <a:latin typeface="Aptos"/>
                <a:cs typeface="Arial"/>
              </a:rPr>
              <a:t> </a:t>
            </a:r>
            <a:r>
              <a:rPr sz="1200" spc="-25" dirty="0" smtClean="0">
                <a:solidFill>
                  <a:srgbClr val="262C32"/>
                </a:solidFill>
                <a:latin typeface="Aptos"/>
                <a:cs typeface="Arial"/>
              </a:rPr>
              <a:t>d</a:t>
            </a:r>
            <a:r>
              <a:rPr sz="1200" spc="-9" dirty="0" smtClean="0">
                <a:solidFill>
                  <a:srgbClr val="262C32"/>
                </a:solidFill>
                <a:latin typeface="Aptos"/>
                <a:cs typeface="Arial"/>
              </a:rPr>
              <a:t>i</a:t>
            </a:r>
            <a:r>
              <a:rPr sz="1200" spc="-14" dirty="0" smtClean="0">
                <a:solidFill>
                  <a:srgbClr val="262C32"/>
                </a:solidFill>
                <a:latin typeface="Aptos"/>
                <a:cs typeface="Arial"/>
              </a:rPr>
              <a:t>r</a:t>
            </a:r>
            <a:r>
              <a:rPr sz="1200" spc="-19" dirty="0" smtClean="0">
                <a:solidFill>
                  <a:srgbClr val="262C32"/>
                </a:solidFill>
                <a:latin typeface="Aptos"/>
                <a:cs typeface="Arial"/>
              </a:rPr>
              <a:t>e</a:t>
            </a:r>
            <a:r>
              <a:rPr sz="1200" spc="-25" dirty="0" smtClean="0">
                <a:solidFill>
                  <a:srgbClr val="262C32"/>
                </a:solidFill>
                <a:latin typeface="Aptos"/>
                <a:cs typeface="Arial"/>
              </a:rPr>
              <a:t>c</a:t>
            </a:r>
            <a:r>
              <a:rPr sz="1200" spc="-14" dirty="0" smtClean="0">
                <a:solidFill>
                  <a:srgbClr val="262C32"/>
                </a:solidFill>
                <a:latin typeface="Aptos"/>
                <a:cs typeface="Arial"/>
              </a:rPr>
              <a:t>t</a:t>
            </a:r>
            <a:r>
              <a:rPr sz="1200" spc="0" dirty="0" smtClean="0">
                <a:solidFill>
                  <a:srgbClr val="262C32"/>
                </a:solidFill>
                <a:latin typeface="Aptos"/>
                <a:cs typeface="Arial"/>
              </a:rPr>
              <a:t>a</a:t>
            </a:r>
            <a:r>
              <a:rPr sz="1200" spc="126" dirty="0" smtClean="0">
                <a:solidFill>
                  <a:srgbClr val="262C32"/>
                </a:solidFill>
                <a:latin typeface="Aptos"/>
                <a:cs typeface="Arial"/>
              </a:rPr>
              <a:t> </a:t>
            </a:r>
            <a:r>
              <a:rPr sz="1200" spc="-25" dirty="0" smtClean="0">
                <a:solidFill>
                  <a:srgbClr val="262C32"/>
                </a:solidFill>
                <a:latin typeface="Aptos"/>
                <a:cs typeface="Arial"/>
              </a:rPr>
              <a:t>e</a:t>
            </a:r>
            <a:r>
              <a:rPr sz="1200" spc="0" dirty="0" smtClean="0">
                <a:solidFill>
                  <a:srgbClr val="262C32"/>
                </a:solidFill>
                <a:latin typeface="Aptos"/>
                <a:cs typeface="Arial"/>
              </a:rPr>
              <a:t>s</a:t>
            </a:r>
            <a:r>
              <a:rPr sz="1200" spc="37" dirty="0" smtClean="0">
                <a:solidFill>
                  <a:srgbClr val="262C32"/>
                </a:solidFill>
                <a:latin typeface="Aptos"/>
                <a:cs typeface="Arial"/>
              </a:rPr>
              <a:t> </a:t>
            </a:r>
            <a:r>
              <a:rPr sz="1200" spc="-76" dirty="0" smtClean="0">
                <a:solidFill>
                  <a:srgbClr val="262C32"/>
                </a:solidFill>
                <a:latin typeface="Aptos"/>
                <a:cs typeface="Arial"/>
              </a:rPr>
              <a:t>l</a:t>
            </a:r>
            <a:r>
              <a:rPr sz="1200" spc="-5" dirty="0" smtClean="0">
                <a:solidFill>
                  <a:srgbClr val="262C32"/>
                </a:solidFill>
                <a:latin typeface="Aptos"/>
                <a:cs typeface="Arial"/>
              </a:rPr>
              <a:t>a</a:t>
            </a:r>
            <a:r>
              <a:rPr sz="1200" spc="34" dirty="0" smtClean="0">
                <a:solidFill>
                  <a:srgbClr val="262C32"/>
                </a:solidFill>
                <a:latin typeface="Aptos"/>
                <a:cs typeface="Arial"/>
              </a:rPr>
              <a:t> </a:t>
            </a:r>
            <a:r>
              <a:rPr sz="1200" spc="-14" dirty="0" smtClean="0">
                <a:solidFill>
                  <a:srgbClr val="262C32"/>
                </a:solidFill>
                <a:latin typeface="Aptos"/>
                <a:cs typeface="Arial"/>
              </a:rPr>
              <a:t>t</a:t>
            </a:r>
            <a:r>
              <a:rPr sz="1200" spc="-25" dirty="0" smtClean="0">
                <a:solidFill>
                  <a:srgbClr val="262C32"/>
                </a:solidFill>
                <a:latin typeface="Aptos"/>
                <a:cs typeface="Arial"/>
              </a:rPr>
              <a:t>éc</a:t>
            </a:r>
            <a:r>
              <a:rPr sz="1200" spc="-19" dirty="0" smtClean="0">
                <a:solidFill>
                  <a:srgbClr val="262C32"/>
                </a:solidFill>
                <a:latin typeface="Aptos"/>
                <a:cs typeface="Arial"/>
              </a:rPr>
              <a:t>n</a:t>
            </a:r>
            <a:r>
              <a:rPr sz="1200" spc="-9" dirty="0" smtClean="0">
                <a:solidFill>
                  <a:srgbClr val="262C32"/>
                </a:solidFill>
                <a:latin typeface="Aptos"/>
                <a:cs typeface="Arial"/>
              </a:rPr>
              <a:t>i</a:t>
            </a:r>
            <a:r>
              <a:rPr sz="1200" spc="-25" dirty="0" smtClean="0">
                <a:solidFill>
                  <a:srgbClr val="262C32"/>
                </a:solidFill>
                <a:latin typeface="Aptos"/>
                <a:cs typeface="Arial"/>
              </a:rPr>
              <a:t>c</a:t>
            </a:r>
            <a:r>
              <a:rPr sz="1200" spc="0" dirty="0" smtClean="0">
                <a:solidFill>
                  <a:srgbClr val="262C32"/>
                </a:solidFill>
                <a:latin typeface="Aptos"/>
                <a:cs typeface="Arial"/>
              </a:rPr>
              <a:t>a</a:t>
            </a:r>
            <a:r>
              <a:rPr sz="1200" spc="160" dirty="0" smtClean="0">
                <a:solidFill>
                  <a:srgbClr val="262C32"/>
                </a:solidFill>
                <a:latin typeface="Aptos"/>
                <a:cs typeface="Arial"/>
              </a:rPr>
              <a:t> </a:t>
            </a:r>
            <a:r>
              <a:rPr sz="1200" spc="-39" dirty="0" smtClean="0">
                <a:solidFill>
                  <a:srgbClr val="262C32"/>
                </a:solidFill>
                <a:latin typeface="Aptos"/>
                <a:cs typeface="Arial"/>
              </a:rPr>
              <a:t>m</a:t>
            </a:r>
            <a:r>
              <a:rPr sz="1200" spc="-25" dirty="0" smtClean="0">
                <a:solidFill>
                  <a:srgbClr val="262C32"/>
                </a:solidFill>
                <a:latin typeface="Aptos"/>
                <a:cs typeface="Arial"/>
              </a:rPr>
              <a:t>á</a:t>
            </a:r>
            <a:r>
              <a:rPr sz="1200" spc="0" dirty="0" smtClean="0">
                <a:solidFill>
                  <a:srgbClr val="262C32"/>
                </a:solidFill>
                <a:latin typeface="Aptos"/>
                <a:cs typeface="Arial"/>
              </a:rPr>
              <a:t>s</a:t>
            </a:r>
            <a:r>
              <a:rPr sz="1200" spc="62" dirty="0" smtClean="0">
                <a:solidFill>
                  <a:srgbClr val="262C32"/>
                </a:solidFill>
                <a:latin typeface="Aptos"/>
                <a:cs typeface="Arial"/>
              </a:rPr>
              <a:t> </a:t>
            </a:r>
            <a:r>
              <a:rPr sz="1200" spc="-75" dirty="0" smtClean="0">
                <a:solidFill>
                  <a:srgbClr val="262C32"/>
                </a:solidFill>
                <a:latin typeface="Aptos"/>
                <a:cs typeface="Arial"/>
              </a:rPr>
              <a:t>e</a:t>
            </a:r>
            <a:r>
              <a:rPr sz="1200" spc="58" dirty="0" smtClean="0">
                <a:solidFill>
                  <a:srgbClr val="262C32"/>
                </a:solidFill>
                <a:latin typeface="Aptos"/>
                <a:cs typeface="Arial"/>
              </a:rPr>
              <a:t>f</a:t>
            </a:r>
            <a:r>
              <a:rPr sz="1200" spc="-25" dirty="0" smtClean="0">
                <a:solidFill>
                  <a:srgbClr val="262C32"/>
                </a:solidFill>
                <a:latin typeface="Aptos"/>
                <a:cs typeface="Arial"/>
              </a:rPr>
              <a:t>e</a:t>
            </a:r>
            <a:r>
              <a:rPr sz="1200" spc="-19" dirty="0" smtClean="0">
                <a:solidFill>
                  <a:srgbClr val="262C32"/>
                </a:solidFill>
                <a:latin typeface="Aptos"/>
                <a:cs typeface="Arial"/>
              </a:rPr>
              <a:t>c</a:t>
            </a:r>
            <a:r>
              <a:rPr sz="1200" spc="33" dirty="0" smtClean="0">
                <a:solidFill>
                  <a:srgbClr val="262C32"/>
                </a:solidFill>
                <a:latin typeface="Aptos"/>
                <a:cs typeface="Arial"/>
              </a:rPr>
              <a:t>t</a:t>
            </a:r>
            <a:r>
              <a:rPr sz="1200" spc="-29" dirty="0" smtClean="0">
                <a:solidFill>
                  <a:srgbClr val="262C32"/>
                </a:solidFill>
                <a:latin typeface="Aptos"/>
                <a:cs typeface="Arial"/>
              </a:rPr>
              <a:t>i</a:t>
            </a:r>
            <a:r>
              <a:rPr sz="1200" spc="29" dirty="0" smtClean="0">
                <a:solidFill>
                  <a:srgbClr val="262C32"/>
                </a:solidFill>
                <a:latin typeface="Aptos"/>
                <a:cs typeface="Arial"/>
              </a:rPr>
              <a:t>v</a:t>
            </a:r>
            <a:r>
              <a:rPr sz="1200" spc="-55" dirty="0" smtClean="0">
                <a:solidFill>
                  <a:srgbClr val="262C32"/>
                </a:solidFill>
                <a:latin typeface="Aptos"/>
                <a:cs typeface="Arial"/>
              </a:rPr>
              <a:t>a</a:t>
            </a:r>
            <a:r>
              <a:rPr sz="1200" spc="109" dirty="0" smtClean="0">
                <a:solidFill>
                  <a:srgbClr val="262C32"/>
                </a:solidFill>
                <a:latin typeface="Aptos"/>
                <a:cs typeface="Arial"/>
              </a:rPr>
              <a:t> </a:t>
            </a:r>
            <a:r>
              <a:rPr sz="1200" spc="-19" dirty="0" smtClean="0">
                <a:solidFill>
                  <a:srgbClr val="262C32"/>
                </a:solidFill>
                <a:latin typeface="Aptos"/>
                <a:cs typeface="Arial"/>
              </a:rPr>
              <a:t>p</a:t>
            </a:r>
            <a:r>
              <a:rPr sz="1200" spc="-25" dirty="0" smtClean="0">
                <a:solidFill>
                  <a:srgbClr val="262C32"/>
                </a:solidFill>
                <a:latin typeface="Aptos"/>
                <a:cs typeface="Arial"/>
              </a:rPr>
              <a:t>a</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39" dirty="0" smtClean="0">
                <a:solidFill>
                  <a:srgbClr val="262C32"/>
                </a:solidFill>
                <a:latin typeface="Aptos"/>
                <a:cs typeface="Arial"/>
              </a:rPr>
              <a:t> </a:t>
            </a:r>
            <a:r>
              <a:rPr sz="1200" spc="-52" dirty="0" smtClean="0">
                <a:solidFill>
                  <a:srgbClr val="262C32"/>
                </a:solidFill>
                <a:latin typeface="Aptos"/>
                <a:cs typeface="Arial"/>
              </a:rPr>
              <a:t>e</a:t>
            </a:r>
            <a:r>
              <a:rPr sz="1200" spc="-71" dirty="0" smtClean="0">
                <a:solidFill>
                  <a:srgbClr val="262C32"/>
                </a:solidFill>
                <a:latin typeface="Aptos"/>
                <a:cs typeface="Arial"/>
              </a:rPr>
              <a:t>l</a:t>
            </a:r>
            <a:r>
              <a:rPr sz="1200" spc="125" dirty="0" smtClean="0">
                <a:solidFill>
                  <a:srgbClr val="262C32"/>
                </a:solidFill>
                <a:latin typeface="Aptos"/>
                <a:cs typeface="Arial"/>
              </a:rPr>
              <a:t> </a:t>
            </a:r>
            <a:r>
              <a:rPr sz="1200" spc="-44" dirty="0" smtClean="0">
                <a:solidFill>
                  <a:srgbClr val="262C32"/>
                </a:solidFill>
                <a:latin typeface="Aptos"/>
                <a:cs typeface="Arial"/>
              </a:rPr>
              <a:t>c</a:t>
            </a:r>
            <a:r>
              <a:rPr sz="1200" spc="-2" dirty="0" smtClean="0">
                <a:solidFill>
                  <a:srgbClr val="262C32"/>
                </a:solidFill>
                <a:latin typeface="Aptos"/>
                <a:cs typeface="Arial"/>
              </a:rPr>
              <a:t>o</a:t>
            </a:r>
            <a:r>
              <a:rPr sz="1200" spc="-25" dirty="0" smtClean="0">
                <a:solidFill>
                  <a:srgbClr val="262C32"/>
                </a:solidFill>
                <a:latin typeface="Aptos"/>
                <a:cs typeface="Arial"/>
              </a:rPr>
              <a:t>n</a:t>
            </a:r>
            <a:r>
              <a:rPr sz="1200" spc="33" dirty="0" smtClean="0">
                <a:solidFill>
                  <a:srgbClr val="262C32"/>
                </a:solidFill>
                <a:latin typeface="Aptos"/>
                <a:cs typeface="Arial"/>
              </a:rPr>
              <a:t>t</a:t>
            </a:r>
            <a:r>
              <a:rPr sz="1200" spc="15" dirty="0" smtClean="0">
                <a:solidFill>
                  <a:srgbClr val="262C32"/>
                </a:solidFill>
                <a:latin typeface="Aptos"/>
                <a:cs typeface="Arial"/>
              </a:rPr>
              <a:t>r</a:t>
            </a:r>
            <a:r>
              <a:rPr sz="1200" spc="-17" dirty="0" smtClean="0">
                <a:solidFill>
                  <a:srgbClr val="262C32"/>
                </a:solidFill>
                <a:latin typeface="Aptos"/>
                <a:cs typeface="Arial"/>
              </a:rPr>
              <a:t>o</a:t>
            </a:r>
            <a:r>
              <a:rPr sz="1200" spc="-71" dirty="0" smtClean="0">
                <a:solidFill>
                  <a:srgbClr val="262C32"/>
                </a:solidFill>
                <a:latin typeface="Aptos"/>
                <a:cs typeface="Arial"/>
              </a:rPr>
              <a:t>l</a:t>
            </a:r>
            <a:r>
              <a:rPr sz="1200" spc="-88" dirty="0" smtClean="0">
                <a:solidFill>
                  <a:srgbClr val="262C32"/>
                </a:solidFill>
                <a:latin typeface="Aptos"/>
                <a:cs typeface="Arial"/>
              </a:rPr>
              <a:t> </a:t>
            </a:r>
            <a:endParaRPr sz="1000">
              <a:latin typeface="Arial"/>
              <a:cs typeface="Arial"/>
            </a:endParaRPr>
          </a:p>
          <a:p>
            <a:pPr marL="101091">
              <a:lnSpc>
                <a:spcPts val="1149"/>
              </a:lnSpc>
              <a:spcBef>
                <a:spcPts val="242"/>
              </a:spcBef>
              <a:spcAft>
                <a:spcPts val="300"/>
              </a:spcAft>
            </a:pPr>
            <a:r>
              <a:rPr sz="1200" spc="-4" dirty="0" smtClean="0">
                <a:solidFill>
                  <a:srgbClr val="262C32"/>
                </a:solidFill>
                <a:latin typeface="Aptos"/>
                <a:cs typeface="Arial"/>
              </a:rPr>
              <a:t>de la hemorragia,  no intente comprimir en otras zonas (compresión indirecta)</a:t>
            </a:r>
            <a:endParaRPr sz="1000">
              <a:latin typeface="Arial"/>
              <a:cs typeface="Arial"/>
            </a:endParaRPr>
          </a:p>
          <a:p>
            <a:pPr marL="107187" marR="9205">
              <a:lnSpc>
                <a:spcPct val="95825"/>
              </a:lnSpc>
              <a:spcBef>
                <a:spcPts val="272"/>
              </a:spcBef>
              <a:spcAft>
                <a:spcPts val="300"/>
              </a:spcAft>
            </a:pPr>
            <a:r>
              <a:rPr sz="1200" spc="-5" dirty="0" smtClean="0">
                <a:solidFill>
                  <a:srgbClr val="262C32"/>
                </a:solidFill>
                <a:latin typeface="Aptos"/>
                <a:cs typeface="Arial"/>
              </a:rPr>
              <a:t>ni realice otras técnicas sin indicación médica,  no aportarán más beneficio</a:t>
            </a:r>
            <a:r>
              <a:rPr sz="1200" spc="-5"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2083609" y="2770846"/>
            <a:ext cx="7469107" cy="2892552"/>
          </a:xfrm>
          <a:prstGeom prst="rect">
            <a:avLst/>
          </a:prstGeom>
        </p:spPr>
        <p:txBody>
          <a:bodyPr wrap="square" lIns="0" tIns="7111" rIns="0" bIns="0" rtlCol="0">
            <a:noAutofit/>
          </a:bodyPr>
          <a:lstStyle/>
          <a:p>
            <a:pPr marL="15748" marR="9205">
              <a:lnSpc>
                <a:spcPts val="1120"/>
              </a:lnSpc>
              <a:spcAft>
                <a:spcPts val="300"/>
              </a:spcAft>
            </a:pPr>
            <a:r>
              <a:rPr sz="1200" b="1" spc="-5" dirty="0" smtClean="0">
                <a:solidFill>
                  <a:srgbClr val="262C32"/>
                </a:solidFill>
                <a:latin typeface="Aptos"/>
                <a:cs typeface="Arial"/>
              </a:rPr>
              <a:t>Hemorragia interna</a:t>
            </a:r>
            <a:endParaRPr sz="1000">
              <a:latin typeface="Arial"/>
              <a:cs typeface="Arial"/>
            </a:endParaRPr>
          </a:p>
          <a:p>
            <a:pPr marL="12700" indent="6096">
              <a:lnSpc>
                <a:spcPts val="1149"/>
              </a:lnSpc>
              <a:spcBef>
                <a:spcPts val="474"/>
              </a:spcBef>
              <a:spcAft>
                <a:spcPts val="300"/>
              </a:spcAft>
            </a:pPr>
            <a:r>
              <a:rPr sz="1200" spc="-25" dirty="0" smtClean="0">
                <a:solidFill>
                  <a:srgbClr val="262C32"/>
                </a:solidFill>
                <a:latin typeface="Aptos"/>
                <a:cs typeface="Arial"/>
              </a:rPr>
              <a:t>E</a:t>
            </a:r>
            <a:r>
              <a:rPr sz="1200" spc="0" dirty="0" smtClean="0">
                <a:solidFill>
                  <a:srgbClr val="262C32"/>
                </a:solidFill>
                <a:latin typeface="Aptos"/>
                <a:cs typeface="Arial"/>
              </a:rPr>
              <a:t>s</a:t>
            </a:r>
            <a:r>
              <a:rPr sz="1200" spc="-21" dirty="0" smtClean="0">
                <a:solidFill>
                  <a:srgbClr val="262C32"/>
                </a:solidFill>
                <a:latin typeface="Aptos"/>
                <a:cs typeface="Arial"/>
              </a:rPr>
              <a:t> </a:t>
            </a:r>
            <a:r>
              <a:rPr sz="1200" spc="-102" dirty="0" smtClean="0">
                <a:solidFill>
                  <a:srgbClr val="262C32"/>
                </a:solidFill>
                <a:latin typeface="Aptos"/>
                <a:cs typeface="Arial"/>
              </a:rPr>
              <a:t>l</a:t>
            </a:r>
            <a:r>
              <a:rPr sz="1200" spc="-5" dirty="0" smtClean="0">
                <a:solidFill>
                  <a:srgbClr val="262C32"/>
                </a:solidFill>
                <a:latin typeface="Aptos"/>
                <a:cs typeface="Arial"/>
              </a:rPr>
              <a:t>a</a:t>
            </a:r>
            <a:r>
              <a:rPr sz="1200" spc="34" dirty="0" smtClean="0">
                <a:solidFill>
                  <a:srgbClr val="262C32"/>
                </a:solidFill>
                <a:latin typeface="Aptos"/>
                <a:cs typeface="Arial"/>
              </a:rPr>
              <a:t> </a:t>
            </a:r>
            <a:r>
              <a:rPr sz="1200" spc="-25" dirty="0" smtClean="0">
                <a:solidFill>
                  <a:srgbClr val="262C32"/>
                </a:solidFill>
                <a:latin typeface="Aptos"/>
                <a:cs typeface="Arial"/>
              </a:rPr>
              <a:t>q</a:t>
            </a:r>
            <a:r>
              <a:rPr sz="1200" spc="-19" dirty="0" smtClean="0">
                <a:solidFill>
                  <a:srgbClr val="262C32"/>
                </a:solidFill>
                <a:latin typeface="Aptos"/>
                <a:cs typeface="Arial"/>
              </a:rPr>
              <a:t>u</a:t>
            </a:r>
            <a:r>
              <a:rPr sz="1200" spc="0" dirty="0" smtClean="0">
                <a:solidFill>
                  <a:srgbClr val="262C32"/>
                </a:solidFill>
                <a:latin typeface="Aptos"/>
                <a:cs typeface="Arial"/>
              </a:rPr>
              <a:t>e</a:t>
            </a:r>
            <a:r>
              <a:rPr sz="1200" spc="-3" dirty="0" smtClean="0">
                <a:solidFill>
                  <a:srgbClr val="262C32"/>
                </a:solidFill>
                <a:latin typeface="Aptos"/>
                <a:cs typeface="Arial"/>
              </a:rPr>
              <a:t> </a:t>
            </a:r>
            <a:r>
              <a:rPr sz="1200" spc="-25" dirty="0" smtClean="0">
                <a:solidFill>
                  <a:srgbClr val="262C32"/>
                </a:solidFill>
                <a:latin typeface="Aptos"/>
                <a:cs typeface="Arial"/>
              </a:rPr>
              <a:t>s</a:t>
            </a:r>
            <a:r>
              <a:rPr sz="1200" spc="0" dirty="0" smtClean="0">
                <a:solidFill>
                  <a:srgbClr val="262C32"/>
                </a:solidFill>
                <a:latin typeface="Aptos"/>
                <a:cs typeface="Arial"/>
              </a:rPr>
              <a:t>e</a:t>
            </a:r>
            <a:r>
              <a:rPr sz="1200" spc="12" dirty="0" smtClean="0">
                <a:solidFill>
                  <a:srgbClr val="262C32"/>
                </a:solidFill>
                <a:latin typeface="Aptos"/>
                <a:cs typeface="Arial"/>
              </a:rPr>
              <a:t> </a:t>
            </a:r>
            <a:r>
              <a:rPr sz="1200" spc="-25" dirty="0" smtClean="0">
                <a:solidFill>
                  <a:srgbClr val="262C32"/>
                </a:solidFill>
                <a:latin typeface="Aptos"/>
                <a:cs typeface="Arial"/>
              </a:rPr>
              <a:t>p</a:t>
            </a:r>
            <a:r>
              <a:rPr sz="1200" spc="0" dirty="0" smtClean="0">
                <a:solidFill>
                  <a:srgbClr val="262C32"/>
                </a:solidFill>
                <a:latin typeface="Aptos"/>
                <a:cs typeface="Arial"/>
              </a:rPr>
              <a:t>r</a:t>
            </a:r>
            <a:r>
              <a:rPr sz="1200" spc="-39" dirty="0" smtClean="0">
                <a:solidFill>
                  <a:srgbClr val="262C32"/>
                </a:solidFill>
                <a:latin typeface="Aptos"/>
                <a:cs typeface="Arial"/>
              </a:rPr>
              <a:t>o</a:t>
            </a:r>
            <a:r>
              <a:rPr sz="1200" spc="-25" dirty="0" smtClean="0">
                <a:solidFill>
                  <a:srgbClr val="262C32"/>
                </a:solidFill>
                <a:latin typeface="Aptos"/>
                <a:cs typeface="Arial"/>
              </a:rPr>
              <a:t>d</a:t>
            </a:r>
            <a:r>
              <a:rPr sz="1200" spc="-19" dirty="0" smtClean="0">
                <a:solidFill>
                  <a:srgbClr val="262C32"/>
                </a:solidFill>
                <a:latin typeface="Aptos"/>
                <a:cs typeface="Arial"/>
              </a:rPr>
              <a:t>u</a:t>
            </a:r>
            <a:r>
              <a:rPr sz="1200" spc="-25" dirty="0" smtClean="0">
                <a:solidFill>
                  <a:srgbClr val="262C32"/>
                </a:solidFill>
                <a:latin typeface="Aptos"/>
                <a:cs typeface="Arial"/>
              </a:rPr>
              <a:t>c</a:t>
            </a:r>
            <a:r>
              <a:rPr sz="1200" spc="0" dirty="0" smtClean="0">
                <a:solidFill>
                  <a:srgbClr val="262C32"/>
                </a:solidFill>
                <a:latin typeface="Aptos"/>
                <a:cs typeface="Arial"/>
              </a:rPr>
              <a:t>e</a:t>
            </a:r>
            <a:r>
              <a:rPr sz="1200" spc="19" dirty="0" smtClean="0">
                <a:solidFill>
                  <a:srgbClr val="262C32"/>
                </a:solidFill>
                <a:latin typeface="Aptos"/>
                <a:cs typeface="Arial"/>
              </a:rPr>
              <a:t> </a:t>
            </a:r>
            <a:r>
              <a:rPr sz="1200" spc="-19" dirty="0" smtClean="0">
                <a:solidFill>
                  <a:srgbClr val="262C32"/>
                </a:solidFill>
                <a:latin typeface="Aptos"/>
                <a:cs typeface="Arial"/>
              </a:rPr>
              <a:t>e</a:t>
            </a:r>
            <a:r>
              <a:rPr sz="1200" spc="0" dirty="0" smtClean="0">
                <a:solidFill>
                  <a:srgbClr val="262C32"/>
                </a:solidFill>
                <a:latin typeface="Aptos"/>
                <a:cs typeface="Arial"/>
              </a:rPr>
              <a:t>n</a:t>
            </a:r>
            <a:r>
              <a:rPr sz="1200" spc="3" dirty="0" smtClean="0">
                <a:solidFill>
                  <a:srgbClr val="262C32"/>
                </a:solidFill>
                <a:latin typeface="Aptos"/>
                <a:cs typeface="Arial"/>
              </a:rPr>
              <a:t> </a:t>
            </a:r>
            <a:r>
              <a:rPr sz="1200" spc="-52" dirty="0" smtClean="0">
                <a:solidFill>
                  <a:srgbClr val="262C32"/>
                </a:solidFill>
                <a:latin typeface="Aptos"/>
                <a:cs typeface="Arial"/>
              </a:rPr>
              <a:t>e</a:t>
            </a:r>
            <a:r>
              <a:rPr sz="1200" spc="-71" dirty="0" smtClean="0">
                <a:solidFill>
                  <a:srgbClr val="262C32"/>
                </a:solidFill>
                <a:latin typeface="Aptos"/>
                <a:cs typeface="Arial"/>
              </a:rPr>
              <a:t>l</a:t>
            </a:r>
            <a:r>
              <a:rPr sz="1200" spc="100" dirty="0" smtClean="0">
                <a:solidFill>
                  <a:srgbClr val="262C32"/>
                </a:solidFill>
                <a:latin typeface="Aptos"/>
                <a:cs typeface="Arial"/>
              </a:rPr>
              <a:t> </a:t>
            </a:r>
            <a:r>
              <a:rPr sz="1200" spc="-76" dirty="0" smtClean="0">
                <a:solidFill>
                  <a:srgbClr val="262C32"/>
                </a:solidFill>
                <a:latin typeface="Aptos"/>
                <a:cs typeface="Arial"/>
              </a:rPr>
              <a:t>i</a:t>
            </a:r>
            <a:r>
              <a:rPr sz="1200" spc="-52" dirty="0" smtClean="0">
                <a:solidFill>
                  <a:srgbClr val="262C32"/>
                </a:solidFill>
                <a:latin typeface="Aptos"/>
                <a:cs typeface="Arial"/>
              </a:rPr>
              <a:t>n</a:t>
            </a:r>
            <a:r>
              <a:rPr sz="1200" spc="33" dirty="0" smtClean="0">
                <a:solidFill>
                  <a:srgbClr val="262C32"/>
                </a:solidFill>
                <a:latin typeface="Aptos"/>
                <a:cs typeface="Arial"/>
              </a:rPr>
              <a:t>t</a:t>
            </a:r>
            <a:r>
              <a:rPr sz="1200" spc="-2" dirty="0" smtClean="0">
                <a:solidFill>
                  <a:srgbClr val="262C32"/>
                </a:solidFill>
                <a:latin typeface="Aptos"/>
                <a:cs typeface="Arial"/>
              </a:rPr>
              <a:t>e</a:t>
            </a:r>
            <a:r>
              <a:rPr sz="1200" spc="28" dirty="0" smtClean="0">
                <a:solidFill>
                  <a:srgbClr val="262C32"/>
                </a:solidFill>
                <a:latin typeface="Aptos"/>
                <a:cs typeface="Arial"/>
              </a:rPr>
              <a:t>r</a:t>
            </a:r>
            <a:r>
              <a:rPr sz="1200" spc="-76" dirty="0" smtClean="0">
                <a:solidFill>
                  <a:srgbClr val="262C32"/>
                </a:solidFill>
                <a:latin typeface="Aptos"/>
                <a:cs typeface="Arial"/>
              </a:rPr>
              <a:t>i</a:t>
            </a:r>
            <a:r>
              <a:rPr sz="1200" spc="20" dirty="0" smtClean="0">
                <a:solidFill>
                  <a:srgbClr val="262C32"/>
                </a:solidFill>
                <a:latin typeface="Aptos"/>
                <a:cs typeface="Arial"/>
              </a:rPr>
              <a:t>o</a:t>
            </a:r>
            <a:r>
              <a:rPr sz="1200" spc="18" dirty="0" smtClean="0">
                <a:solidFill>
                  <a:srgbClr val="262C32"/>
                </a:solidFill>
                <a:latin typeface="Aptos"/>
                <a:cs typeface="Arial"/>
              </a:rPr>
              <a:t>r</a:t>
            </a:r>
            <a:r>
              <a:rPr sz="1200" spc="-29" dirty="0" smtClean="0">
                <a:solidFill>
                  <a:srgbClr val="262C32"/>
                </a:solidFill>
                <a:latin typeface="Aptos"/>
                <a:cs typeface="Arial"/>
              </a:rPr>
              <a:t> </a:t>
            </a:r>
            <a:r>
              <a:rPr sz="1200" spc="-52" dirty="0" smtClean="0">
                <a:solidFill>
                  <a:srgbClr val="262C32"/>
                </a:solidFill>
                <a:latin typeface="Aptos"/>
                <a:cs typeface="Arial"/>
              </a:rPr>
              <a:t>d</a:t>
            </a:r>
            <a:r>
              <a:rPr sz="1200" spc="20" dirty="0" smtClean="0">
                <a:solidFill>
                  <a:srgbClr val="262C32"/>
                </a:solidFill>
                <a:latin typeface="Aptos"/>
                <a:cs typeface="Arial"/>
              </a:rPr>
              <a:t>e</a:t>
            </a:r>
            <a:r>
              <a:rPr sz="1200" spc="-97" dirty="0" smtClean="0">
                <a:solidFill>
                  <a:srgbClr val="262C32"/>
                </a:solidFill>
                <a:latin typeface="Aptos"/>
                <a:cs typeface="Arial"/>
              </a:rPr>
              <a:t>l</a:t>
            </a:r>
            <a:r>
              <a:rPr sz="1200" spc="79" dirty="0" smtClean="0">
                <a:solidFill>
                  <a:srgbClr val="262C32"/>
                </a:solidFill>
                <a:latin typeface="Aptos"/>
                <a:cs typeface="Arial"/>
              </a:rPr>
              <a:t> </a:t>
            </a:r>
            <a:r>
              <a:rPr sz="1200" spc="-25" dirty="0" smtClean="0">
                <a:solidFill>
                  <a:srgbClr val="262C32"/>
                </a:solidFill>
                <a:latin typeface="Aptos"/>
                <a:cs typeface="Arial"/>
              </a:rPr>
              <a:t>o</a:t>
            </a:r>
            <a:r>
              <a:rPr sz="1200" spc="4" dirty="0" smtClean="0">
                <a:solidFill>
                  <a:srgbClr val="262C32"/>
                </a:solidFill>
                <a:latin typeface="Aptos"/>
                <a:cs typeface="Arial"/>
              </a:rPr>
              <a:t>r</a:t>
            </a:r>
            <a:r>
              <a:rPr sz="1200" spc="-52" dirty="0" smtClean="0">
                <a:solidFill>
                  <a:srgbClr val="262C32"/>
                </a:solidFill>
                <a:latin typeface="Aptos"/>
                <a:cs typeface="Arial"/>
              </a:rPr>
              <a:t>g</a:t>
            </a:r>
            <a:r>
              <a:rPr sz="1200" spc="20" dirty="0" smtClean="0">
                <a:solidFill>
                  <a:srgbClr val="262C32"/>
                </a:solidFill>
                <a:latin typeface="Aptos"/>
                <a:cs typeface="Arial"/>
              </a:rPr>
              <a:t>a</a:t>
            </a:r>
            <a:r>
              <a:rPr sz="1200" spc="-52" dirty="0" smtClean="0">
                <a:solidFill>
                  <a:srgbClr val="262C32"/>
                </a:solidFill>
                <a:latin typeface="Aptos"/>
                <a:cs typeface="Arial"/>
              </a:rPr>
              <a:t>n</a:t>
            </a:r>
            <a:r>
              <a:rPr sz="1200" spc="-5" dirty="0" smtClean="0">
                <a:solidFill>
                  <a:srgbClr val="262C32"/>
                </a:solidFill>
                <a:latin typeface="Aptos"/>
                <a:cs typeface="Arial"/>
              </a:rPr>
              <a:t>i</a:t>
            </a:r>
            <a:r>
              <a:rPr sz="1200" spc="29" dirty="0" smtClean="0">
                <a:solidFill>
                  <a:srgbClr val="262C32"/>
                </a:solidFill>
                <a:latin typeface="Aptos"/>
                <a:cs typeface="Arial"/>
              </a:rPr>
              <a:t>s</a:t>
            </a:r>
            <a:r>
              <a:rPr sz="1200" spc="-64" dirty="0" smtClean="0">
                <a:solidFill>
                  <a:srgbClr val="262C32"/>
                </a:solidFill>
                <a:latin typeface="Aptos"/>
                <a:cs typeface="Arial"/>
              </a:rPr>
              <a:t>m</a:t>
            </a:r>
            <a:r>
              <a:rPr sz="1200" spc="41" dirty="0" smtClean="0">
                <a:solidFill>
                  <a:srgbClr val="262C32"/>
                </a:solidFill>
                <a:latin typeface="Aptos"/>
                <a:cs typeface="Arial"/>
              </a:rPr>
              <a:t>o</a:t>
            </a:r>
            <a:r>
              <a:rPr sz="1200" spc="-102" dirty="0" smtClean="0">
                <a:solidFill>
                  <a:srgbClr val="262C32"/>
                </a:solidFill>
                <a:latin typeface="Aptos"/>
                <a:cs typeface="Arial"/>
              </a:rPr>
              <a:t>,</a:t>
            </a:r>
            <a:r>
              <a:rPr sz="1200" spc="100" dirty="0" smtClean="0">
                <a:solidFill>
                  <a:srgbClr val="262C32"/>
                </a:solidFill>
                <a:latin typeface="Aptos"/>
                <a:cs typeface="Arial"/>
              </a:rPr>
              <a:t> </a:t>
            </a:r>
            <a:r>
              <a:rPr sz="1200" spc="-25" dirty="0" smtClean="0">
                <a:solidFill>
                  <a:srgbClr val="262C32"/>
                </a:solidFill>
                <a:latin typeface="Aptos"/>
                <a:cs typeface="Arial"/>
              </a:rPr>
              <a:t>s</a:t>
            </a:r>
            <a:r>
              <a:rPr sz="1200" spc="-9" dirty="0" smtClean="0">
                <a:solidFill>
                  <a:srgbClr val="262C32"/>
                </a:solidFill>
                <a:latin typeface="Aptos"/>
                <a:cs typeface="Arial"/>
              </a:rPr>
              <a:t>i</a:t>
            </a:r>
            <a:r>
              <a:rPr sz="1200" spc="0" dirty="0" smtClean="0">
                <a:solidFill>
                  <a:srgbClr val="262C32"/>
                </a:solidFill>
                <a:latin typeface="Aptos"/>
                <a:cs typeface="Arial"/>
              </a:rPr>
              <a:t>n</a:t>
            </a:r>
            <a:r>
              <a:rPr sz="1200" spc="-30" dirty="0" smtClean="0">
                <a:solidFill>
                  <a:srgbClr val="262C32"/>
                </a:solidFill>
                <a:latin typeface="Aptos"/>
                <a:cs typeface="Arial"/>
              </a:rPr>
              <a:t> </a:t>
            </a:r>
            <a:r>
              <a:rPr sz="1200" spc="-25" dirty="0" smtClean="0">
                <a:solidFill>
                  <a:srgbClr val="262C32"/>
                </a:solidFill>
                <a:latin typeface="Aptos"/>
                <a:cs typeface="Arial"/>
              </a:rPr>
              <a:t>v</a:t>
            </a:r>
            <a:r>
              <a:rPr sz="1200" spc="-19" dirty="0" smtClean="0">
                <a:solidFill>
                  <a:srgbClr val="262C32"/>
                </a:solidFill>
                <a:latin typeface="Aptos"/>
                <a:cs typeface="Arial"/>
              </a:rPr>
              <a:t>e</a:t>
            </a:r>
            <a:r>
              <a:rPr sz="1200" spc="0" dirty="0" smtClean="0">
                <a:solidFill>
                  <a:srgbClr val="262C32"/>
                </a:solidFill>
                <a:latin typeface="Aptos"/>
                <a:cs typeface="Arial"/>
              </a:rPr>
              <a:t>r</a:t>
            </a:r>
            <a:r>
              <a:rPr sz="1200" spc="-29" dirty="0" smtClean="0">
                <a:solidFill>
                  <a:srgbClr val="262C32"/>
                </a:solidFill>
                <a:latin typeface="Aptos"/>
                <a:cs typeface="Arial"/>
              </a:rPr>
              <a:t>t</a:t>
            </a:r>
            <a:r>
              <a:rPr sz="1200" spc="-19" dirty="0" smtClean="0">
                <a:solidFill>
                  <a:srgbClr val="262C32"/>
                </a:solidFill>
                <a:latin typeface="Aptos"/>
                <a:cs typeface="Arial"/>
              </a:rPr>
              <a:t>e</a:t>
            </a:r>
            <a:r>
              <a:rPr sz="1200" spc="0" dirty="0" smtClean="0">
                <a:solidFill>
                  <a:srgbClr val="262C32"/>
                </a:solidFill>
                <a:latin typeface="Aptos"/>
                <a:cs typeface="Arial"/>
              </a:rPr>
              <a:t>r</a:t>
            </a:r>
            <a:r>
              <a:rPr sz="1200" spc="2" dirty="0" smtClean="0">
                <a:solidFill>
                  <a:srgbClr val="262C32"/>
                </a:solidFill>
                <a:latin typeface="Aptos"/>
                <a:cs typeface="Arial"/>
              </a:rPr>
              <a:t> </a:t>
            </a:r>
            <a:r>
              <a:rPr sz="1200" spc="-25" dirty="0" smtClean="0">
                <a:solidFill>
                  <a:srgbClr val="262C32"/>
                </a:solidFill>
                <a:latin typeface="Aptos"/>
                <a:cs typeface="Arial"/>
              </a:rPr>
              <a:t>a</a:t>
            </a:r>
            <a:r>
              <a:rPr sz="1200" spc="-71" dirty="0" smtClean="0">
                <a:solidFill>
                  <a:srgbClr val="262C32"/>
                </a:solidFill>
                <a:latin typeface="Aptos"/>
                <a:cs typeface="Arial"/>
              </a:rPr>
              <a:t>l</a:t>
            </a:r>
            <a:r>
              <a:rPr sz="1200" spc="75" dirty="0" smtClean="0">
                <a:solidFill>
                  <a:srgbClr val="262C32"/>
                </a:solidFill>
                <a:latin typeface="Aptos"/>
                <a:cs typeface="Arial"/>
              </a:rPr>
              <a:t> </a:t>
            </a:r>
            <a:r>
              <a:rPr sz="1200" spc="-52" dirty="0" smtClean="0">
                <a:solidFill>
                  <a:srgbClr val="262C32"/>
                </a:solidFill>
                <a:latin typeface="Aptos"/>
                <a:cs typeface="Arial"/>
              </a:rPr>
              <a:t>e</a:t>
            </a:r>
            <a:r>
              <a:rPr sz="1200" spc="-19" dirty="0" smtClean="0">
                <a:solidFill>
                  <a:srgbClr val="262C32"/>
                </a:solidFill>
                <a:latin typeface="Aptos"/>
                <a:cs typeface="Arial"/>
              </a:rPr>
              <a:t>x</a:t>
            </a:r>
            <a:r>
              <a:rPr sz="1200" spc="8" dirty="0" smtClean="0">
                <a:solidFill>
                  <a:srgbClr val="262C32"/>
                </a:solidFill>
                <a:latin typeface="Aptos"/>
                <a:cs typeface="Arial"/>
              </a:rPr>
              <a:t>t</a:t>
            </a:r>
            <a:r>
              <a:rPr sz="1200" spc="-2" dirty="0" smtClean="0">
                <a:solidFill>
                  <a:srgbClr val="262C32"/>
                </a:solidFill>
                <a:latin typeface="Aptos"/>
                <a:cs typeface="Arial"/>
              </a:rPr>
              <a:t>e</a:t>
            </a:r>
            <a:r>
              <a:rPr sz="1200" spc="4" dirty="0" smtClean="0">
                <a:solidFill>
                  <a:srgbClr val="262C32"/>
                </a:solidFill>
                <a:latin typeface="Aptos"/>
                <a:cs typeface="Arial"/>
              </a:rPr>
              <a:t>r</a:t>
            </a:r>
            <a:r>
              <a:rPr sz="1200" spc="-51" dirty="0" smtClean="0">
                <a:solidFill>
                  <a:srgbClr val="262C32"/>
                </a:solidFill>
                <a:latin typeface="Aptos"/>
                <a:cs typeface="Arial"/>
              </a:rPr>
              <a:t>i</a:t>
            </a:r>
            <a:r>
              <a:rPr sz="1200" spc="20" dirty="0" smtClean="0">
                <a:solidFill>
                  <a:srgbClr val="262C32"/>
                </a:solidFill>
                <a:latin typeface="Aptos"/>
                <a:cs typeface="Arial"/>
              </a:rPr>
              <a:t>o</a:t>
            </a:r>
            <a:r>
              <a:rPr sz="1200" spc="-21" dirty="0" smtClean="0">
                <a:solidFill>
                  <a:srgbClr val="262C32"/>
                </a:solidFill>
                <a:latin typeface="Aptos"/>
                <a:cs typeface="Arial"/>
              </a:rPr>
              <a:t>r</a:t>
            </a:r>
            <a:r>
              <a:rPr sz="1200" spc="-152" dirty="0" smtClean="0">
                <a:solidFill>
                  <a:srgbClr val="262C32"/>
                </a:solidFill>
                <a:latin typeface="Aptos"/>
                <a:cs typeface="Arial"/>
              </a:rPr>
              <a:t>,</a:t>
            </a:r>
            <a:r>
              <a:rPr sz="1200" spc="125" dirty="0" smtClean="0">
                <a:solidFill>
                  <a:srgbClr val="262C32"/>
                </a:solidFill>
                <a:latin typeface="Aptos"/>
                <a:cs typeface="Arial"/>
              </a:rPr>
              <a:t> </a:t>
            </a:r>
            <a:r>
              <a:rPr sz="1200" spc="-19" dirty="0" smtClean="0">
                <a:solidFill>
                  <a:srgbClr val="262C32"/>
                </a:solidFill>
                <a:latin typeface="Aptos"/>
                <a:cs typeface="Arial"/>
              </a:rPr>
              <a:t>p</a:t>
            </a:r>
            <a:r>
              <a:rPr sz="1200" spc="-25" dirty="0" smtClean="0">
                <a:solidFill>
                  <a:srgbClr val="262C32"/>
                </a:solidFill>
                <a:latin typeface="Aptos"/>
                <a:cs typeface="Arial"/>
              </a:rPr>
              <a:t>o</a:t>
            </a:r>
            <a:r>
              <a:rPr sz="1200" spc="0" dirty="0" smtClean="0">
                <a:solidFill>
                  <a:srgbClr val="262C32"/>
                </a:solidFill>
                <a:latin typeface="Aptos"/>
                <a:cs typeface="Arial"/>
              </a:rPr>
              <a:t>r</a:t>
            </a:r>
            <a:r>
              <a:rPr sz="1200" spc="6" dirty="0" smtClean="0">
                <a:solidFill>
                  <a:srgbClr val="262C32"/>
                </a:solidFill>
                <a:latin typeface="Aptos"/>
                <a:cs typeface="Arial"/>
              </a:rPr>
              <a:t> </a:t>
            </a:r>
            <a:r>
              <a:rPr sz="1200" spc="-102" dirty="0" smtClean="0">
                <a:solidFill>
                  <a:srgbClr val="262C32"/>
                </a:solidFill>
                <a:latin typeface="Aptos"/>
                <a:cs typeface="Arial"/>
              </a:rPr>
              <a:t>l</a:t>
            </a:r>
            <a:r>
              <a:rPr sz="1200" spc="-5" dirty="0" smtClean="0">
                <a:solidFill>
                  <a:srgbClr val="262C32"/>
                </a:solidFill>
                <a:latin typeface="Aptos"/>
                <a:cs typeface="Arial"/>
              </a:rPr>
              <a:t>o</a:t>
            </a:r>
            <a:r>
              <a:rPr sz="1200" spc="-2" dirty="0" smtClean="0">
                <a:solidFill>
                  <a:srgbClr val="262C32"/>
                </a:solidFill>
                <a:latin typeface="Aptos"/>
                <a:cs typeface="Arial"/>
              </a:rPr>
              <a:t> </a:t>
            </a:r>
            <a:r>
              <a:rPr sz="1200" spc="-25" dirty="0" smtClean="0">
                <a:solidFill>
                  <a:srgbClr val="262C32"/>
                </a:solidFill>
                <a:latin typeface="Aptos"/>
                <a:cs typeface="Arial"/>
              </a:rPr>
              <a:t>q</a:t>
            </a:r>
            <a:r>
              <a:rPr sz="1200" spc="-19" dirty="0" smtClean="0">
                <a:solidFill>
                  <a:srgbClr val="262C32"/>
                </a:solidFill>
                <a:latin typeface="Aptos"/>
                <a:cs typeface="Arial"/>
              </a:rPr>
              <a:t>u</a:t>
            </a:r>
            <a:r>
              <a:rPr sz="1200" spc="0" dirty="0" smtClean="0">
                <a:solidFill>
                  <a:srgbClr val="262C32"/>
                </a:solidFill>
                <a:latin typeface="Aptos"/>
                <a:cs typeface="Arial"/>
              </a:rPr>
              <a:t>e</a:t>
            </a:r>
            <a:r>
              <a:rPr sz="1200" spc="59" dirty="0" smtClean="0">
                <a:solidFill>
                  <a:srgbClr val="262C32"/>
                </a:solidFill>
                <a:latin typeface="Aptos"/>
                <a:cs typeface="Arial"/>
              </a:rPr>
              <a:t> </a:t>
            </a:r>
            <a:endParaRPr sz="1000">
              <a:latin typeface="Arial"/>
              <a:cs typeface="Arial"/>
            </a:endParaRPr>
          </a:p>
          <a:p>
            <a:pPr marL="12700">
              <a:lnSpc>
                <a:spcPts val="1178"/>
              </a:lnSpc>
              <a:spcBef>
                <a:spcPts val="249"/>
              </a:spcBef>
              <a:spcAft>
                <a:spcPts val="300"/>
              </a:spcAft>
            </a:pPr>
            <a:r>
              <a:rPr sz="1200" b="1" spc="-11" dirty="0" smtClean="0">
                <a:solidFill>
                  <a:srgbClr val="262C32"/>
                </a:solidFill>
                <a:latin typeface="Aptos"/>
                <a:cs typeface="Arial"/>
              </a:rPr>
              <a:t>no se ve, </a:t>
            </a:r>
            <a:r>
              <a:rPr sz="1200" spc="-11" dirty="0" smtClean="0">
                <a:solidFill>
                  <a:srgbClr val="262C32"/>
                </a:solidFill>
                <a:latin typeface="Aptos"/>
                <a:cs typeface="Arial"/>
              </a:rPr>
              <a:t>y </a:t>
            </a:r>
            <a:r>
              <a:rPr sz="1200" spc="-11" dirty="0" smtClean="0">
                <a:solidFill>
                  <a:srgbClr val="262C32"/>
                </a:solidFill>
                <a:latin typeface="Aptos"/>
                <a:cs typeface="Arial"/>
              </a:rPr>
              <a:t>éste es su peligro. El tipo de accidente violento (traumatismos </a:t>
            </a:r>
            <a:endParaRPr sz="1000">
              <a:latin typeface="Arial"/>
              <a:cs typeface="Arial"/>
            </a:endParaRPr>
          </a:p>
          <a:p>
            <a:pPr marL="12700">
              <a:lnSpc>
                <a:spcPts val="1149"/>
              </a:lnSpc>
              <a:spcBef>
                <a:spcPts val="255"/>
              </a:spcBef>
              <a:spcAft>
                <a:spcPts val="300"/>
              </a:spcAft>
            </a:pPr>
            <a:r>
              <a:rPr sz="1200" spc="-11" dirty="0" smtClean="0">
                <a:solidFill>
                  <a:srgbClr val="262C32"/>
                </a:solidFill>
                <a:latin typeface="Aptos"/>
                <a:cs typeface="Arial"/>
              </a:rPr>
              <a:t>abiertos o cerrados en el abdomen, o el tórax, o fracturas de fémur) nos puede </a:t>
            </a:r>
            <a:endParaRPr sz="1000">
              <a:latin typeface="Arial"/>
              <a:cs typeface="Arial"/>
            </a:endParaRPr>
          </a:p>
          <a:p>
            <a:pPr marL="12700">
              <a:lnSpc>
                <a:spcPts val="1149"/>
              </a:lnSpc>
              <a:spcBef>
                <a:spcPts val="249"/>
              </a:spcBef>
              <a:spcAft>
                <a:spcPts val="300"/>
              </a:spcAft>
            </a:pPr>
            <a:r>
              <a:rPr sz="1200" spc="-12" dirty="0" smtClean="0">
                <a:solidFill>
                  <a:srgbClr val="262C32"/>
                </a:solidFill>
                <a:latin typeface="Aptos"/>
                <a:cs typeface="Arial"/>
              </a:rPr>
              <a:t>hacer sospechar de ella, así como los signos </a:t>
            </a:r>
            <a:r>
              <a:rPr sz="1200" spc="-12" dirty="0" smtClean="0">
                <a:solidFill>
                  <a:srgbClr val="262C32"/>
                </a:solidFill>
                <a:latin typeface="Aptos"/>
                <a:cs typeface="Arial"/>
              </a:rPr>
              <a:t>y </a:t>
            </a:r>
            <a:r>
              <a:rPr sz="1200" spc="-12" dirty="0" smtClean="0">
                <a:solidFill>
                  <a:srgbClr val="262C32"/>
                </a:solidFill>
                <a:latin typeface="Aptos"/>
                <a:cs typeface="Arial"/>
              </a:rPr>
              <a:t>síntomas que presente la víctima</a:t>
            </a:r>
            <a:r>
              <a:rPr sz="1200" spc="-12" dirty="0" smtClean="0">
                <a:solidFill>
                  <a:srgbClr val="262C32"/>
                </a:solidFill>
                <a:latin typeface="Aptos"/>
                <a:cs typeface="Arial"/>
              </a:rPr>
              <a:t>:</a:t>
            </a:r>
            <a:endParaRPr sz="1000">
              <a:latin typeface="Arial"/>
              <a:cs typeface="Arial"/>
            </a:endParaRPr>
          </a:p>
          <a:p>
            <a:pPr marL="12700" marR="9205">
              <a:lnSpc>
                <a:spcPct val="95825"/>
              </a:lnSpc>
              <a:spcBef>
                <a:spcPts val="534"/>
              </a:spcBef>
              <a:spcAft>
                <a:spcPts val="300"/>
              </a:spcAft>
            </a:pPr>
            <a:r>
              <a:rPr sz="1200" spc="-12" dirty="0" smtClean="0">
                <a:solidFill>
                  <a:srgbClr val="262C32"/>
                </a:solidFill>
                <a:latin typeface="Aptos"/>
                <a:cs typeface="Arial"/>
              </a:rPr>
              <a:t>• </a:t>
            </a:r>
            <a:r>
              <a:rPr sz="1200" spc="-12" dirty="0" smtClean="0">
                <a:solidFill>
                  <a:srgbClr val="262C32"/>
                </a:solidFill>
                <a:latin typeface="Aptos"/>
                <a:cs typeface="Arial"/>
              </a:rPr>
              <a:t>Aceleración progresiva de la frecuencia cardiaca </a:t>
            </a:r>
            <a:r>
              <a:rPr sz="1200" spc="-12" dirty="0" smtClean="0">
                <a:solidFill>
                  <a:srgbClr val="262C32"/>
                </a:solidFill>
                <a:latin typeface="Aptos"/>
                <a:cs typeface="Arial"/>
              </a:rPr>
              <a:t>y </a:t>
            </a:r>
            <a:r>
              <a:rPr sz="1200" spc="-12" dirty="0" smtClean="0">
                <a:solidFill>
                  <a:srgbClr val="262C32"/>
                </a:solidFill>
                <a:latin typeface="Aptos"/>
                <a:cs typeface="Arial"/>
              </a:rPr>
              <a:t>respiratoria</a:t>
            </a:r>
            <a:r>
              <a:rPr sz="1200" spc="-12" dirty="0" smtClean="0">
                <a:solidFill>
                  <a:srgbClr val="262C32"/>
                </a:solidFill>
                <a:latin typeface="Aptos"/>
                <a:cs typeface="Arial"/>
              </a:rPr>
              <a:t>.</a:t>
            </a:r>
            <a:endParaRPr sz="1000">
              <a:latin typeface="Arial"/>
              <a:cs typeface="Arial"/>
            </a:endParaRPr>
          </a:p>
          <a:p>
            <a:pPr marL="12700" marR="9205">
              <a:lnSpc>
                <a:spcPct val="95825"/>
              </a:lnSpc>
              <a:spcBef>
                <a:spcPts val="506"/>
              </a:spcBef>
              <a:spcAft>
                <a:spcPts val="300"/>
              </a:spcAft>
            </a:pPr>
            <a:r>
              <a:rPr sz="1200" spc="-14" dirty="0" smtClean="0">
                <a:solidFill>
                  <a:srgbClr val="262C32"/>
                </a:solidFill>
                <a:latin typeface="Aptos"/>
                <a:cs typeface="Arial"/>
              </a:rPr>
              <a:t>• </a:t>
            </a:r>
            <a:r>
              <a:rPr sz="1200" spc="-14" dirty="0" smtClean="0">
                <a:solidFill>
                  <a:srgbClr val="262C32"/>
                </a:solidFill>
                <a:latin typeface="Aptos"/>
                <a:cs typeface="Arial"/>
              </a:rPr>
              <a:t>Palidez, frialdad cutánea.</a:t>
            </a:r>
            <a:endParaRPr sz="1000">
              <a:latin typeface="Arial"/>
              <a:cs typeface="Arial"/>
            </a:endParaRPr>
          </a:p>
          <a:p>
            <a:pPr marL="12700" marR="9205">
              <a:lnSpc>
                <a:spcPct val="95825"/>
              </a:lnSpc>
              <a:spcBef>
                <a:spcPts val="530"/>
              </a:spcBef>
              <a:spcAft>
                <a:spcPts val="300"/>
              </a:spcAft>
            </a:pPr>
            <a:r>
              <a:rPr sz="1200" spc="-11" dirty="0" smtClean="0">
                <a:solidFill>
                  <a:srgbClr val="262C32"/>
                </a:solidFill>
                <a:latin typeface="Aptos"/>
                <a:cs typeface="Arial"/>
              </a:rPr>
              <a:t>• </a:t>
            </a:r>
            <a:r>
              <a:rPr sz="1200" spc="-11" dirty="0" smtClean="0">
                <a:solidFill>
                  <a:srgbClr val="262C32"/>
                </a:solidFill>
                <a:latin typeface="Aptos"/>
                <a:cs typeface="Arial"/>
              </a:rPr>
              <a:t>Sudoración abundante </a:t>
            </a:r>
            <a:r>
              <a:rPr sz="1200" spc="-11" dirty="0" smtClean="0">
                <a:solidFill>
                  <a:srgbClr val="262C32"/>
                </a:solidFill>
                <a:latin typeface="Aptos"/>
                <a:cs typeface="Arial"/>
              </a:rPr>
              <a:t>y </a:t>
            </a:r>
            <a:r>
              <a:rPr sz="1200" spc="-11" dirty="0" smtClean="0">
                <a:solidFill>
                  <a:srgbClr val="262C32"/>
                </a:solidFill>
                <a:latin typeface="Aptos"/>
                <a:cs typeface="Arial"/>
              </a:rPr>
              <a:t>fría.</a:t>
            </a:r>
            <a:endParaRPr sz="1000">
              <a:latin typeface="Arial"/>
              <a:cs typeface="Arial"/>
            </a:endParaRPr>
          </a:p>
          <a:p>
            <a:pPr marL="101092" marR="159638" indent="-88391">
              <a:lnSpc>
                <a:spcPts val="1149"/>
              </a:lnSpc>
              <a:spcBef>
                <a:spcPts val="554"/>
              </a:spcBef>
              <a:spcAft>
                <a:spcPts val="300"/>
              </a:spcAft>
            </a:pPr>
            <a:r>
              <a:rPr sz="1200" spc="-12" dirty="0" smtClean="0">
                <a:solidFill>
                  <a:srgbClr val="262C32"/>
                </a:solidFill>
                <a:latin typeface="Aptos"/>
                <a:cs typeface="Arial"/>
              </a:rPr>
              <a:t>• </a:t>
            </a:r>
            <a:r>
              <a:rPr sz="1200" spc="-12" dirty="0" smtClean="0">
                <a:solidFill>
                  <a:srgbClr val="262C32"/>
                </a:solidFill>
                <a:latin typeface="Aptos"/>
                <a:cs typeface="Arial"/>
              </a:rPr>
              <a:t>Alteración de la conciencia (primero agitación, después progresivo descenso </a:t>
            </a:r>
            <a:endParaRPr sz="1000">
              <a:latin typeface="Arial"/>
              <a:cs typeface="Arial"/>
            </a:endParaRPr>
          </a:p>
          <a:p>
            <a:pPr marL="101092" marR="159638">
              <a:lnSpc>
                <a:spcPts val="1149"/>
              </a:lnSpc>
              <a:spcBef>
                <a:spcPts val="242"/>
              </a:spcBef>
              <a:spcAft>
                <a:spcPts val="300"/>
              </a:spcAft>
            </a:pPr>
            <a:r>
              <a:rPr sz="1200" spc="-16" dirty="0" smtClean="0">
                <a:solidFill>
                  <a:srgbClr val="262C32"/>
                </a:solidFill>
                <a:latin typeface="Aptos"/>
                <a:cs typeface="Arial"/>
              </a:rPr>
              <a:t>del nivel conciencia).</a:t>
            </a:r>
            <a:endParaRPr sz="1000">
              <a:latin typeface="Arial"/>
              <a:cs typeface="Arial"/>
            </a:endParaRPr>
          </a:p>
          <a:p>
            <a:pPr marL="104140" marR="43489" indent="-91440">
              <a:lnSpc>
                <a:spcPts val="1149"/>
              </a:lnSpc>
              <a:spcBef>
                <a:spcPts val="557"/>
              </a:spcBef>
              <a:spcAft>
                <a:spcPts val="300"/>
              </a:spcAft>
            </a:pPr>
            <a:r>
              <a:rPr sz="1200" spc="-11" dirty="0" smtClean="0">
                <a:solidFill>
                  <a:srgbClr val="262C32"/>
                </a:solidFill>
                <a:latin typeface="Aptos"/>
                <a:cs typeface="Arial"/>
              </a:rPr>
              <a:t>• </a:t>
            </a:r>
            <a:r>
              <a:rPr sz="1200" spc="-11" dirty="0" smtClean="0">
                <a:solidFill>
                  <a:srgbClr val="262C32"/>
                </a:solidFill>
                <a:latin typeface="Aptos"/>
                <a:cs typeface="Arial"/>
              </a:rPr>
              <a:t>Salida de sangre por orificios naturales del cuerpo (el acumulo de sangre en </a:t>
            </a:r>
            <a:endParaRPr sz="1000">
              <a:latin typeface="Arial"/>
              <a:cs typeface="Arial"/>
            </a:endParaRPr>
          </a:p>
          <a:p>
            <a:pPr marL="104140" marR="43489">
              <a:lnSpc>
                <a:spcPts val="1149"/>
              </a:lnSpc>
              <a:spcBef>
                <a:spcPts val="242"/>
              </a:spcBef>
              <a:spcAft>
                <a:spcPts val="300"/>
              </a:spcAft>
            </a:pPr>
            <a:r>
              <a:rPr sz="1200" spc="-11" dirty="0" smtClean="0">
                <a:solidFill>
                  <a:srgbClr val="262C32"/>
                </a:solidFill>
                <a:latin typeface="Aptos"/>
                <a:cs typeface="Arial"/>
              </a:rPr>
              <a:t>cavidades internas puede hacer que ésta se exteriorice aprovechando orificios </a:t>
            </a:r>
            <a:endParaRPr sz="1000">
              <a:latin typeface="Arial"/>
              <a:cs typeface="Arial"/>
            </a:endParaRPr>
          </a:p>
          <a:p>
            <a:pPr marL="104140" marR="43489">
              <a:lnSpc>
                <a:spcPts val="1149"/>
              </a:lnSpc>
              <a:spcBef>
                <a:spcPts val="242"/>
              </a:spcBef>
              <a:spcAft>
                <a:spcPts val="300"/>
              </a:spcAft>
            </a:pPr>
            <a:r>
              <a:rPr sz="1200" spc="-24" dirty="0" smtClean="0">
                <a:solidFill>
                  <a:srgbClr val="262C32"/>
                </a:solidFill>
                <a:latin typeface="Aptos"/>
                <a:cs typeface="Arial"/>
              </a:rPr>
              <a:t>naturales).</a:t>
            </a:r>
            <a:endParaRPr sz="1000">
              <a:latin typeface="Arial"/>
              <a:cs typeface="Arial"/>
            </a:endParaRPr>
          </a:p>
          <a:p>
            <a:pPr marL="107188" marR="80390" indent="-94488">
              <a:lnSpc>
                <a:spcPts val="1420"/>
              </a:lnSpc>
              <a:spcBef>
                <a:spcPts val="408"/>
              </a:spcBef>
              <a:spcAft>
                <a:spcPts val="300"/>
              </a:spcAft>
            </a:pPr>
            <a:r>
              <a:rPr sz="1200" spc="-12" dirty="0" smtClean="0">
                <a:solidFill>
                  <a:srgbClr val="262C32"/>
                </a:solidFill>
                <a:latin typeface="Aptos"/>
                <a:cs typeface="Arial"/>
              </a:rPr>
              <a:t>• </a:t>
            </a:r>
            <a:r>
              <a:rPr sz="1200" spc="-12" dirty="0" smtClean="0">
                <a:solidFill>
                  <a:srgbClr val="262C32"/>
                </a:solidFill>
                <a:latin typeface="Aptos"/>
                <a:cs typeface="Arial"/>
              </a:rPr>
              <a:t>Si al presionar una uña, o la parte blanda de un dedo, al dejar de presionar no recupera su color original casi instantáneamente (menos de 2 segundos).</a:t>
            </a:r>
            <a:endParaRPr sz="1000">
              <a:latin typeface="Arial"/>
              <a:cs typeface="Arial"/>
            </a:endParaRPr>
          </a:p>
        </p:txBody>
      </p:sp>
      <p:sp>
        <p:nvSpPr>
          <p:cNvPr id="2" name="object 2"/>
          <p:cNvSpPr txBox="1"/>
          <p:nvPr/>
        </p:nvSpPr>
        <p:spPr>
          <a:xfrm>
            <a:off x="5373116" y="7421015"/>
            <a:ext cx="1" cy="1"/>
          </a:xfrm>
          <a:prstGeom prst="rect">
            <a:avLst/>
          </a:prstGeom>
        </p:spPr>
        <p:txBody>
          <a:bodyPr wrap="square" lIns="0" tIns="2540" rIns="0" bIns="0" rtlCol="0">
            <a:noAutofit/>
          </a:bodyPr>
          <a:lstStyle/>
          <a:p>
            <a:pPr marL="12700">
              <a:lnSpc>
                <a:spcPct val="95825"/>
              </a:lnSpc>
            </a:pPr>
            <a:r>
              <a:rPr sz="600" b="1" spc="-75" dirty="0" smtClean="0">
                <a:solidFill>
                  <a:srgbClr val="231F21"/>
                </a:solidFill>
                <a:latin typeface="Times New Roman"/>
                <a:cs typeface="Times New Roman"/>
              </a:rPr>
              <a:t>55</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083609" y="1421729"/>
            <a:ext cx="7474359" cy="2593340"/>
          </a:xfrm>
          <a:prstGeom prst="rect">
            <a:avLst/>
          </a:prstGeom>
        </p:spPr>
        <p:txBody>
          <a:bodyPr wrap="square" lIns="0" tIns="6477" rIns="0" bIns="0" rtlCol="0">
            <a:noAutofit/>
          </a:bodyPr>
          <a:lstStyle/>
          <a:p>
            <a:pPr marL="12700" marR="7015">
              <a:lnSpc>
                <a:spcPts val="1019"/>
              </a:lnSpc>
              <a:spcAft>
                <a:spcPts val="300"/>
              </a:spcAft>
            </a:pPr>
            <a:r>
              <a:rPr sz="1200" b="1" spc="28" dirty="0" smtClean="0">
                <a:solidFill>
                  <a:srgbClr val="262C32"/>
                </a:solidFill>
                <a:latin typeface="Aptos"/>
                <a:cs typeface="Arial"/>
              </a:rPr>
              <a:t>• </a:t>
            </a:r>
            <a:r>
              <a:rPr sz="1200" b="1" spc="28" dirty="0" smtClean="0">
                <a:solidFill>
                  <a:srgbClr val="262C32"/>
                </a:solidFill>
                <a:latin typeface="Aptos"/>
                <a:cs typeface="Arial"/>
              </a:rPr>
              <a:t>Actuación</a:t>
            </a:r>
            <a:endParaRPr sz="900">
              <a:latin typeface="Arial"/>
              <a:cs typeface="Arial"/>
            </a:endParaRPr>
          </a:p>
          <a:p>
            <a:pPr marL="12700" marR="7015">
              <a:lnSpc>
                <a:spcPct val="95825"/>
              </a:lnSpc>
              <a:spcBef>
                <a:spcPts val="594"/>
              </a:spcBef>
              <a:spcAft>
                <a:spcPts val="300"/>
              </a:spcAft>
            </a:pPr>
            <a:r>
              <a:rPr sz="1200" b="1" spc="39" dirty="0" smtClean="0">
                <a:solidFill>
                  <a:srgbClr val="262C32"/>
                </a:solidFill>
                <a:latin typeface="Aptos"/>
                <a:cs typeface="Arial"/>
              </a:rPr>
              <a:t>• </a:t>
            </a:r>
            <a:r>
              <a:rPr sz="1200" b="1" spc="39" dirty="0" smtClean="0">
                <a:solidFill>
                  <a:srgbClr val="262C32"/>
                </a:solidFill>
                <a:latin typeface="Aptos"/>
                <a:cs typeface="Arial"/>
              </a:rPr>
              <a:t>¿Qué debemos hacer?</a:t>
            </a:r>
            <a:endParaRPr sz="900">
              <a:latin typeface="Arial"/>
              <a:cs typeface="Arial"/>
            </a:endParaRPr>
          </a:p>
          <a:p>
            <a:pPr marL="177292" marR="7015">
              <a:lnSpc>
                <a:spcPct val="95825"/>
              </a:lnSpc>
              <a:spcBef>
                <a:spcPts val="645"/>
              </a:spcBef>
              <a:spcAft>
                <a:spcPts val="300"/>
              </a:spcAft>
            </a:pPr>
            <a:r>
              <a:rPr sz="1200" spc="20" dirty="0" smtClean="0">
                <a:solidFill>
                  <a:srgbClr val="262C32"/>
                </a:solidFill>
                <a:latin typeface="Aptos"/>
                <a:cs typeface="Arial"/>
              </a:rPr>
              <a:t>- </a:t>
            </a:r>
            <a:r>
              <a:rPr sz="1200" spc="20" dirty="0" smtClean="0">
                <a:solidFill>
                  <a:srgbClr val="262C32"/>
                </a:solidFill>
                <a:latin typeface="Aptos"/>
                <a:cs typeface="Arial"/>
              </a:rPr>
              <a:t>Utilizar elementos de protección (guantes ... ).</a:t>
            </a:r>
            <a:endParaRPr sz="900">
              <a:latin typeface="Arial"/>
              <a:cs typeface="Arial"/>
            </a:endParaRPr>
          </a:p>
          <a:p>
            <a:pPr marL="262636" indent="-85344">
              <a:lnSpc>
                <a:spcPts val="1034"/>
              </a:lnSpc>
              <a:spcBef>
                <a:spcPts val="645"/>
              </a:spcBef>
              <a:spcAft>
                <a:spcPts val="300"/>
              </a:spcAft>
            </a:pPr>
            <a:r>
              <a:rPr sz="1200" spc="19" dirty="0" smtClean="0">
                <a:solidFill>
                  <a:srgbClr val="262C32"/>
                </a:solidFill>
                <a:latin typeface="Aptos"/>
                <a:cs typeface="Arial"/>
              </a:rPr>
              <a:t>- </a:t>
            </a:r>
            <a:r>
              <a:rPr sz="1200" spc="19" dirty="0" smtClean="0">
                <a:solidFill>
                  <a:srgbClr val="262C32"/>
                </a:solidFill>
                <a:latin typeface="Aptos"/>
                <a:cs typeface="Arial"/>
              </a:rPr>
              <a:t>Con</a:t>
            </a:r>
            <a:r>
              <a:rPr sz="1200" spc="19" dirty="0" smtClean="0">
                <a:solidFill>
                  <a:srgbClr val="262C32"/>
                </a:solidFill>
                <a:latin typeface="Aptos"/>
                <a:cs typeface="Arial"/>
              </a:rPr>
              <a:t>t</a:t>
            </a:r>
            <a:r>
              <a:rPr sz="1200" spc="19" dirty="0" smtClean="0">
                <a:solidFill>
                  <a:srgbClr val="262C32"/>
                </a:solidFill>
                <a:latin typeface="Aptos"/>
                <a:cs typeface="Arial"/>
              </a:rPr>
              <a:t>rol de conciencia</a:t>
            </a:r>
            <a:r>
              <a:rPr sz="1200" spc="19" dirty="0" smtClean="0">
                <a:solidFill>
                  <a:srgbClr val="262C32"/>
                </a:solidFill>
                <a:latin typeface="Aptos"/>
                <a:cs typeface="Arial"/>
              </a:rPr>
              <a:t>.  </a:t>
            </a:r>
            <a:r>
              <a:rPr sz="1200" spc="19" dirty="0" smtClean="0">
                <a:solidFill>
                  <a:srgbClr val="262C32"/>
                </a:solidFill>
                <a:latin typeface="Aptos"/>
                <a:cs typeface="Arial"/>
              </a:rPr>
              <a:t>En caso de paro cardiorrespiratorio  iniciar el  protocolo </a:t>
            </a:r>
            <a:endParaRPr sz="900">
              <a:latin typeface="Arial"/>
              <a:cs typeface="Arial"/>
            </a:endParaRPr>
          </a:p>
          <a:p>
            <a:pPr marL="262636">
              <a:lnSpc>
                <a:spcPts val="1034"/>
              </a:lnSpc>
              <a:spcBef>
                <a:spcPts val="357"/>
              </a:spcBef>
              <a:spcAft>
                <a:spcPts val="300"/>
              </a:spcAft>
            </a:pPr>
            <a:r>
              <a:rPr sz="1200" spc="15" dirty="0" smtClean="0">
                <a:solidFill>
                  <a:srgbClr val="262C32"/>
                </a:solidFill>
                <a:latin typeface="Aptos"/>
                <a:cs typeface="Arial"/>
              </a:rPr>
              <a:t>de soporte vital  básico</a:t>
            </a:r>
            <a:r>
              <a:rPr sz="1200" spc="15" dirty="0" smtClean="0">
                <a:solidFill>
                  <a:srgbClr val="262C32"/>
                </a:solidFill>
                <a:latin typeface="Aptos"/>
                <a:cs typeface="Arial"/>
              </a:rPr>
              <a:t>.</a:t>
            </a:r>
            <a:endParaRPr sz="900">
              <a:latin typeface="Arial"/>
              <a:cs typeface="Arial"/>
            </a:endParaRPr>
          </a:p>
          <a:p>
            <a:pPr marL="177292" marR="7015">
              <a:lnSpc>
                <a:spcPct val="95825"/>
              </a:lnSpc>
              <a:spcBef>
                <a:spcPts val="652"/>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Alertar al  112.</a:t>
            </a:r>
            <a:endParaRPr sz="900">
              <a:latin typeface="Arial"/>
              <a:cs typeface="Arial"/>
            </a:endParaRPr>
          </a:p>
          <a:p>
            <a:pPr marL="177292" marR="7015">
              <a:lnSpc>
                <a:spcPct val="95825"/>
              </a:lnSpc>
              <a:spcBef>
                <a:spcPts val="645"/>
              </a:spcBef>
              <a:spcAft>
                <a:spcPts val="300"/>
              </a:spcAft>
            </a:pPr>
            <a:r>
              <a:rPr sz="1200" spc="11" dirty="0" smtClean="0">
                <a:solidFill>
                  <a:srgbClr val="262C32"/>
                </a:solidFill>
                <a:latin typeface="Aptos"/>
                <a:cs typeface="Arial"/>
              </a:rPr>
              <a:t>- </a:t>
            </a:r>
            <a:r>
              <a:rPr sz="1200" spc="11" dirty="0" smtClean="0">
                <a:solidFill>
                  <a:srgbClr val="262C32"/>
                </a:solidFill>
                <a:latin typeface="Aptos"/>
                <a:cs typeface="Arial"/>
              </a:rPr>
              <a:t>Tranquilizar al  herido.</a:t>
            </a:r>
            <a:endParaRPr sz="900">
              <a:latin typeface="Arial"/>
              <a:cs typeface="Arial"/>
            </a:endParaRPr>
          </a:p>
          <a:p>
            <a:pPr marL="177292" marR="7015">
              <a:lnSpc>
                <a:spcPct val="95825"/>
              </a:lnSpc>
              <a:spcBef>
                <a:spcPts val="645"/>
              </a:spcBef>
              <a:spcAft>
                <a:spcPts val="300"/>
              </a:spcAft>
            </a:pPr>
            <a:r>
              <a:rPr sz="1200" spc="15" dirty="0" smtClean="0">
                <a:solidFill>
                  <a:srgbClr val="262C32"/>
                </a:solidFill>
                <a:latin typeface="Aptos"/>
                <a:cs typeface="Arial"/>
              </a:rPr>
              <a:t>- </a:t>
            </a:r>
            <a:r>
              <a:rPr sz="1200" spc="15" dirty="0" smtClean="0">
                <a:solidFill>
                  <a:srgbClr val="262C32"/>
                </a:solidFill>
                <a:latin typeface="Aptos"/>
                <a:cs typeface="Arial"/>
              </a:rPr>
              <a:t>Tratar las  les</a:t>
            </a:r>
            <a:r>
              <a:rPr sz="1200" spc="15" dirty="0" smtClean="0">
                <a:solidFill>
                  <a:srgbClr val="262C32"/>
                </a:solidFill>
                <a:latin typeface="Aptos"/>
                <a:cs typeface="Arial"/>
              </a:rPr>
              <a:t>i</a:t>
            </a:r>
            <a:r>
              <a:rPr sz="1200" spc="15" dirty="0" smtClean="0">
                <a:solidFill>
                  <a:srgbClr val="262C32"/>
                </a:solidFill>
                <a:latin typeface="Aptos"/>
                <a:cs typeface="Arial"/>
              </a:rPr>
              <a:t>ones detectadas</a:t>
            </a:r>
            <a:r>
              <a:rPr sz="1200" spc="15" dirty="0" smtClean="0">
                <a:solidFill>
                  <a:srgbClr val="262C32"/>
                </a:solidFill>
                <a:latin typeface="Aptos"/>
                <a:cs typeface="Arial"/>
              </a:rPr>
              <a:t>,  </a:t>
            </a:r>
            <a:r>
              <a:rPr sz="1200" spc="15" dirty="0" smtClean="0">
                <a:solidFill>
                  <a:srgbClr val="262C32"/>
                </a:solidFill>
                <a:latin typeface="Aptos"/>
                <a:cs typeface="Arial"/>
              </a:rPr>
              <a:t>si es posible.</a:t>
            </a:r>
            <a:endParaRPr sz="900">
              <a:latin typeface="Arial"/>
              <a:cs typeface="Arial"/>
            </a:endParaRPr>
          </a:p>
          <a:p>
            <a:pPr marL="268732" marR="453949" indent="-91439">
              <a:lnSpc>
                <a:spcPts val="1034"/>
              </a:lnSpc>
              <a:spcBef>
                <a:spcPts val="669"/>
              </a:spcBef>
              <a:spcAft>
                <a:spcPts val="300"/>
              </a:spcAft>
            </a:pPr>
            <a:r>
              <a:rPr sz="1200" spc="20" dirty="0" smtClean="0">
                <a:solidFill>
                  <a:srgbClr val="262C32"/>
                </a:solidFill>
                <a:latin typeface="Aptos"/>
                <a:cs typeface="Arial"/>
              </a:rPr>
              <a:t>- </a:t>
            </a:r>
            <a:r>
              <a:rPr sz="1200" spc="20" dirty="0" smtClean="0">
                <a:solidFill>
                  <a:srgbClr val="262C32"/>
                </a:solidFill>
                <a:latin typeface="Aptos"/>
                <a:cs typeface="Arial"/>
              </a:rPr>
              <a:t>Tender a la víctima en el suelo boca arriba y elevarle  ligeramente  las </a:t>
            </a:r>
            <a:endParaRPr sz="900">
              <a:latin typeface="Arial"/>
              <a:cs typeface="Arial"/>
            </a:endParaRPr>
          </a:p>
          <a:p>
            <a:pPr marL="268732" marR="453949">
              <a:lnSpc>
                <a:spcPts val="1034"/>
              </a:lnSpc>
              <a:spcBef>
                <a:spcPts val="357"/>
              </a:spcBef>
              <a:spcAft>
                <a:spcPts val="300"/>
              </a:spcAft>
            </a:pPr>
            <a:r>
              <a:rPr sz="1200" spc="7" dirty="0" smtClean="0">
                <a:solidFill>
                  <a:srgbClr val="262C32"/>
                </a:solidFill>
                <a:latin typeface="Aptos"/>
                <a:cs typeface="Arial"/>
              </a:rPr>
              <a:t>piernas</a:t>
            </a:r>
            <a:r>
              <a:rPr sz="1200" spc="7" dirty="0" smtClean="0">
                <a:solidFill>
                  <a:srgbClr val="262C32"/>
                </a:solidFill>
                <a:latin typeface="Aptos"/>
                <a:cs typeface="Arial"/>
              </a:rPr>
              <a:t>,  </a:t>
            </a:r>
            <a:r>
              <a:rPr sz="1200" spc="7" dirty="0" smtClean="0">
                <a:solidFill>
                  <a:srgbClr val="262C32"/>
                </a:solidFill>
                <a:latin typeface="Aptos"/>
                <a:cs typeface="Arial"/>
              </a:rPr>
              <a:t>si  las  lesiones que presenta lo  permiten.</a:t>
            </a:r>
            <a:endParaRPr sz="900">
              <a:latin typeface="Arial"/>
              <a:cs typeface="Arial"/>
            </a:endParaRPr>
          </a:p>
          <a:p>
            <a:pPr marL="265684" marR="445007" indent="-88392">
              <a:lnSpc>
                <a:spcPts val="1034"/>
              </a:lnSpc>
              <a:spcBef>
                <a:spcPts val="652"/>
              </a:spcBef>
              <a:spcAft>
                <a:spcPts val="300"/>
              </a:spcAft>
            </a:pPr>
            <a:r>
              <a:rPr sz="1200" spc="26" dirty="0" smtClean="0">
                <a:solidFill>
                  <a:srgbClr val="262C32"/>
                </a:solidFill>
                <a:latin typeface="Aptos"/>
                <a:cs typeface="Arial"/>
              </a:rPr>
              <a:t>- </a:t>
            </a:r>
            <a:r>
              <a:rPr sz="1200" spc="26" dirty="0" smtClean="0">
                <a:solidFill>
                  <a:srgbClr val="262C32"/>
                </a:solidFill>
                <a:latin typeface="Aptos"/>
                <a:cs typeface="Arial"/>
              </a:rPr>
              <a:t>Aflojar todo aquello que comprima al accidentado</a:t>
            </a:r>
            <a:r>
              <a:rPr sz="1200" spc="26" dirty="0" smtClean="0">
                <a:solidFill>
                  <a:srgbClr val="262C32"/>
                </a:solidFill>
                <a:latin typeface="Aptos"/>
                <a:cs typeface="Arial"/>
              </a:rPr>
              <a:t>,  </a:t>
            </a:r>
            <a:r>
              <a:rPr sz="1200" spc="26" dirty="0" smtClean="0">
                <a:solidFill>
                  <a:srgbClr val="262C32"/>
                </a:solidFill>
                <a:latin typeface="Aptos"/>
                <a:cs typeface="Arial"/>
              </a:rPr>
              <a:t>a fin de mejorar la </a:t>
            </a:r>
            <a:endParaRPr sz="900">
              <a:latin typeface="Arial"/>
              <a:cs typeface="Arial"/>
            </a:endParaRPr>
          </a:p>
          <a:p>
            <a:pPr marL="265684" marR="445007">
              <a:lnSpc>
                <a:spcPts val="1034"/>
              </a:lnSpc>
              <a:spcBef>
                <a:spcPts val="357"/>
              </a:spcBef>
              <a:spcAft>
                <a:spcPts val="300"/>
              </a:spcAft>
            </a:pPr>
            <a:r>
              <a:rPr sz="1200" spc="26" dirty="0" smtClean="0">
                <a:solidFill>
                  <a:srgbClr val="262C32"/>
                </a:solidFill>
                <a:latin typeface="Aptos"/>
                <a:cs typeface="Arial"/>
              </a:rPr>
              <a:t>circulación sanguínea.</a:t>
            </a:r>
            <a:endParaRPr sz="900">
              <a:latin typeface="Arial"/>
              <a:cs typeface="Arial"/>
            </a:endParaRPr>
          </a:p>
          <a:p>
            <a:pPr marL="177292" marR="7015">
              <a:lnSpc>
                <a:spcPct val="95825"/>
              </a:lnSpc>
              <a:spcBef>
                <a:spcPts val="652"/>
              </a:spcBef>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Evitar la  pérdida de calor corporal</a:t>
            </a:r>
            <a:r>
              <a:rPr sz="1200" spc="21" dirty="0" smtClean="0">
                <a:solidFill>
                  <a:srgbClr val="262C32"/>
                </a:solidFill>
                <a:latin typeface="Aptos"/>
                <a:cs typeface="Arial"/>
              </a:rPr>
              <a:t>: </a:t>
            </a:r>
            <a:r>
              <a:rPr sz="1200" spc="21" dirty="0" smtClean="0">
                <a:solidFill>
                  <a:srgbClr val="262C32"/>
                </a:solidFill>
                <a:latin typeface="Aptos"/>
                <a:cs typeface="Arial"/>
              </a:rPr>
              <a:t>abrigarle.</a:t>
            </a:r>
            <a:endParaRPr sz="900">
              <a:latin typeface="Arial"/>
              <a:cs typeface="Arial"/>
            </a:endParaRPr>
          </a:p>
        </p:txBody>
      </p:sp>
      <p:sp>
        <p:nvSpPr>
          <p:cNvPr id="3" name="object 3"/>
          <p:cNvSpPr txBox="1"/>
          <p:nvPr/>
        </p:nvSpPr>
        <p:spPr>
          <a:xfrm>
            <a:off x="2083610" y="4294846"/>
            <a:ext cx="6908310" cy="753494"/>
          </a:xfrm>
          <a:prstGeom prst="rect">
            <a:avLst/>
          </a:prstGeom>
        </p:spPr>
        <p:txBody>
          <a:bodyPr wrap="square" lIns="0" tIns="7111" rIns="0" bIns="0" rtlCol="0">
            <a:noAutofit/>
          </a:bodyPr>
          <a:lstStyle/>
          <a:p>
            <a:pPr marR="2500198" algn="ctr">
              <a:lnSpc>
                <a:spcPts val="1120"/>
              </a:lnSpc>
              <a:spcAft>
                <a:spcPts val="300"/>
              </a:spcAft>
            </a:pPr>
            <a:r>
              <a:rPr sz="1200" spc="34" dirty="0" smtClean="0">
                <a:solidFill>
                  <a:srgbClr val="262C32"/>
                </a:solidFill>
                <a:latin typeface="Aptos"/>
                <a:cs typeface="Arial"/>
              </a:rPr>
              <a:t>• </a:t>
            </a:r>
            <a:r>
              <a:rPr sz="1200" spc="34" dirty="0" smtClean="0">
                <a:solidFill>
                  <a:srgbClr val="262C32"/>
                </a:solidFill>
                <a:latin typeface="Aptos"/>
                <a:cs typeface="Arial"/>
              </a:rPr>
              <a:t>¿</a:t>
            </a:r>
            <a:r>
              <a:rPr sz="1200" b="1" spc="34" dirty="0" smtClean="0">
                <a:solidFill>
                  <a:srgbClr val="262C32"/>
                </a:solidFill>
                <a:latin typeface="Aptos"/>
                <a:cs typeface="Arial"/>
              </a:rPr>
              <a:t>Qué no debemos hacer?</a:t>
            </a:r>
            <a:endParaRPr sz="900">
              <a:latin typeface="Arial"/>
              <a:cs typeface="Arial"/>
            </a:endParaRPr>
          </a:p>
          <a:p>
            <a:pPr marL="156019" marR="2566109" algn="ctr">
              <a:lnSpc>
                <a:spcPct val="95825"/>
              </a:lnSpc>
              <a:spcBef>
                <a:spcPts val="567"/>
              </a:spcBef>
              <a:spcAft>
                <a:spcPts val="300"/>
              </a:spcAft>
            </a:pPr>
            <a:r>
              <a:rPr sz="1200" spc="27" dirty="0" smtClean="0">
                <a:solidFill>
                  <a:srgbClr val="262C32"/>
                </a:solidFill>
                <a:latin typeface="Aptos"/>
                <a:cs typeface="Arial"/>
              </a:rPr>
              <a:t>- </a:t>
            </a:r>
            <a:r>
              <a:rPr sz="1200" spc="27" dirty="0" smtClean="0">
                <a:solidFill>
                  <a:srgbClr val="262C32"/>
                </a:solidFill>
                <a:latin typeface="Aptos"/>
                <a:cs typeface="Arial"/>
              </a:rPr>
              <a:t>Dar alimentos o bebida.</a:t>
            </a:r>
            <a:endParaRPr sz="900">
              <a:latin typeface="Arial"/>
              <a:cs typeface="Arial"/>
            </a:endParaRPr>
          </a:p>
          <a:p>
            <a:pPr marL="268731" indent="-91439">
              <a:lnSpc>
                <a:spcPts val="1390"/>
              </a:lnSpc>
              <a:spcBef>
                <a:spcPts val="444"/>
              </a:spcBef>
              <a:spcAft>
                <a:spcPts val="300"/>
              </a:spcAft>
            </a:pPr>
            <a:r>
              <a:rPr sz="1200" spc="29" dirty="0" smtClean="0">
                <a:solidFill>
                  <a:srgbClr val="262C32"/>
                </a:solidFill>
                <a:latin typeface="Aptos"/>
                <a:cs typeface="Arial"/>
              </a:rPr>
              <a:t>- </a:t>
            </a:r>
            <a:r>
              <a:rPr sz="1200" spc="29" dirty="0" smtClean="0">
                <a:solidFill>
                  <a:srgbClr val="262C32"/>
                </a:solidFill>
                <a:latin typeface="Aptos"/>
                <a:cs typeface="Arial"/>
              </a:rPr>
              <a:t>Efectuar cambios bruscos de posición  </a:t>
            </a:r>
            <a:r>
              <a:rPr sz="1200" spc="29" dirty="0" smtClean="0">
                <a:solidFill>
                  <a:srgbClr val="262C32"/>
                </a:solidFill>
                <a:latin typeface="Aptos"/>
                <a:cs typeface="Arial"/>
              </a:rPr>
              <a:t>(</a:t>
            </a:r>
            <a:r>
              <a:rPr sz="1200" spc="29" dirty="0" smtClean="0">
                <a:solidFill>
                  <a:srgbClr val="262C32"/>
                </a:solidFill>
                <a:latin typeface="Aptos"/>
                <a:cs typeface="Arial"/>
              </a:rPr>
              <a:t>de tumbado a sentado)</a:t>
            </a:r>
            <a:r>
              <a:rPr sz="1200" spc="29" dirty="0" smtClean="0">
                <a:solidFill>
                  <a:srgbClr val="262C32"/>
                </a:solidFill>
                <a:latin typeface="Aptos"/>
                <a:cs typeface="Arial"/>
              </a:rPr>
              <a:t>, </a:t>
            </a:r>
            <a:r>
              <a:rPr sz="1200" spc="29" dirty="0" smtClean="0">
                <a:solidFill>
                  <a:srgbClr val="262C32"/>
                </a:solidFill>
                <a:latin typeface="Aptos"/>
                <a:cs typeface="Arial"/>
              </a:rPr>
              <a:t>ya que pueden provocar alteraciones de conciencia</a:t>
            </a:r>
            <a:r>
              <a:rPr sz="1200" spc="29" dirty="0" smtClean="0">
                <a:solidFill>
                  <a:srgbClr val="262C32"/>
                </a:solidFill>
                <a:latin typeface="Aptos"/>
                <a:cs typeface="Arial"/>
              </a:rPr>
              <a:t>.</a:t>
            </a:r>
            <a:endParaRPr sz="900">
              <a:latin typeface="Arial"/>
              <a:cs typeface="Arial"/>
            </a:endParaRPr>
          </a:p>
        </p:txBody>
      </p:sp>
      <p:sp>
        <p:nvSpPr>
          <p:cNvPr id="2" name="object 2"/>
          <p:cNvSpPr txBox="1"/>
          <p:nvPr/>
        </p:nvSpPr>
        <p:spPr>
          <a:xfrm>
            <a:off x="712724" y="7417967"/>
            <a:ext cx="1" cy="1"/>
          </a:xfrm>
          <a:prstGeom prst="rect">
            <a:avLst/>
          </a:prstGeom>
        </p:spPr>
        <p:txBody>
          <a:bodyPr wrap="square" lIns="0" tIns="2540" rIns="0" bIns="0" rtlCol="0">
            <a:noAutofit/>
          </a:bodyPr>
          <a:lstStyle/>
          <a:p>
            <a:pPr marL="12700">
              <a:lnSpc>
                <a:spcPct val="95825"/>
              </a:lnSpc>
            </a:pPr>
            <a:r>
              <a:rPr sz="600" b="1" spc="-63" dirty="0" smtClean="0">
                <a:solidFill>
                  <a:srgbClr val="231F21"/>
                </a:solidFill>
                <a:latin typeface="Times New Roman"/>
                <a:cs typeface="Times New Roman"/>
              </a:rPr>
              <a:t>56</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3" name="object 3"/>
          <p:cNvSpPr txBox="1"/>
          <p:nvPr/>
        </p:nvSpPr>
        <p:spPr>
          <a:xfrm>
            <a:off x="2078511" y="1363817"/>
            <a:ext cx="7479025" cy="1456436"/>
          </a:xfrm>
          <a:prstGeom prst="rect">
            <a:avLst/>
          </a:prstGeom>
        </p:spPr>
        <p:txBody>
          <a:bodyPr wrap="square" lIns="0" tIns="6477" rIns="0" bIns="0" rtlCol="0">
            <a:noAutofit/>
          </a:bodyPr>
          <a:lstStyle/>
          <a:p>
            <a:pPr marL="18795" marR="7015">
              <a:lnSpc>
                <a:spcPts val="1019"/>
              </a:lnSpc>
              <a:spcAft>
                <a:spcPts val="300"/>
              </a:spcAft>
            </a:pPr>
            <a:r>
              <a:rPr sz="1200" b="1" spc="19" dirty="0" smtClean="0">
                <a:solidFill>
                  <a:srgbClr val="262C32"/>
                </a:solidFill>
                <a:latin typeface="Aptos"/>
                <a:cs typeface="Arial"/>
              </a:rPr>
              <a:t>Hemorragia  por el  oído</a:t>
            </a:r>
            <a:endParaRPr sz="900">
              <a:latin typeface="Arial"/>
              <a:cs typeface="Arial"/>
            </a:endParaRPr>
          </a:p>
          <a:p>
            <a:pPr marL="15747" indent="3047">
              <a:lnSpc>
                <a:spcPts val="1060"/>
              </a:lnSpc>
              <a:spcBef>
                <a:spcPts val="618"/>
              </a:spcBef>
              <a:spcAft>
                <a:spcPts val="300"/>
              </a:spcAft>
            </a:pPr>
            <a:r>
              <a:rPr sz="1200" spc="26" dirty="0" smtClean="0">
                <a:solidFill>
                  <a:srgbClr val="262C32"/>
                </a:solidFill>
                <a:latin typeface="Aptos"/>
                <a:cs typeface="Arial"/>
              </a:rPr>
              <a:t>Las hemorragias que fluyen por el oído se llaman  </a:t>
            </a:r>
            <a:r>
              <a:rPr sz="1200" b="1" spc="26" dirty="0" smtClean="0">
                <a:solidFill>
                  <a:srgbClr val="262C32"/>
                </a:solidFill>
                <a:latin typeface="Aptos"/>
                <a:cs typeface="Arial"/>
              </a:rPr>
              <a:t>OTORRAGIAS</a:t>
            </a:r>
            <a:r>
              <a:rPr sz="1200" b="1" spc="26" dirty="0" smtClean="0">
                <a:solidFill>
                  <a:srgbClr val="262C32"/>
                </a:solidFill>
                <a:latin typeface="Aptos"/>
                <a:cs typeface="Arial"/>
              </a:rPr>
              <a:t>.  </a:t>
            </a:r>
            <a:r>
              <a:rPr sz="1200" spc="26" dirty="0" smtClean="0">
                <a:solidFill>
                  <a:srgbClr val="262C32"/>
                </a:solidFill>
                <a:latin typeface="Aptos"/>
                <a:cs typeface="Arial"/>
              </a:rPr>
              <a:t>Habitualmente </a:t>
            </a:r>
            <a:endParaRPr sz="900">
              <a:latin typeface="Arial"/>
              <a:cs typeface="Arial"/>
            </a:endParaRPr>
          </a:p>
          <a:p>
            <a:pPr marL="15747">
              <a:lnSpc>
                <a:spcPts val="1034"/>
              </a:lnSpc>
              <a:spcBef>
                <a:spcPts val="365"/>
              </a:spcBef>
              <a:spcAft>
                <a:spcPts val="300"/>
              </a:spcAft>
            </a:pPr>
            <a:r>
              <a:rPr sz="1200" spc="31" dirty="0" smtClean="0">
                <a:solidFill>
                  <a:srgbClr val="262C32"/>
                </a:solidFill>
                <a:latin typeface="Aptos"/>
                <a:cs typeface="Arial"/>
              </a:rPr>
              <a:t>son banales y no revisten gravedad, excepto por un traumatismo craneal.</a:t>
            </a:r>
            <a:endParaRPr sz="900">
              <a:latin typeface="Arial"/>
              <a:cs typeface="Arial"/>
            </a:endParaRPr>
          </a:p>
          <a:p>
            <a:pPr marL="15747" marR="69844" indent="3048">
              <a:lnSpc>
                <a:spcPts val="1034"/>
              </a:lnSpc>
              <a:spcBef>
                <a:spcPts val="367"/>
              </a:spcBef>
              <a:spcAft>
                <a:spcPts val="300"/>
              </a:spcAft>
            </a:pPr>
            <a:r>
              <a:rPr sz="1200" spc="28" dirty="0" smtClean="0">
                <a:solidFill>
                  <a:srgbClr val="262C32"/>
                </a:solidFill>
                <a:latin typeface="Aptos"/>
                <a:cs typeface="Arial"/>
              </a:rPr>
              <a:t>Pueden estar producidas por una rotura del tímpano</a:t>
            </a:r>
            <a:r>
              <a:rPr sz="1200" spc="28" dirty="0" smtClean="0">
                <a:solidFill>
                  <a:srgbClr val="262C32"/>
                </a:solidFill>
                <a:latin typeface="Aptos"/>
                <a:cs typeface="Arial"/>
              </a:rPr>
              <a:t>,  </a:t>
            </a:r>
            <a:r>
              <a:rPr sz="1200" spc="28" dirty="0" smtClean="0">
                <a:solidFill>
                  <a:srgbClr val="262C32"/>
                </a:solidFill>
                <a:latin typeface="Aptos"/>
                <a:cs typeface="Arial"/>
              </a:rPr>
              <a:t>una erosión por un cuerpo </a:t>
            </a:r>
            <a:endParaRPr sz="900">
              <a:latin typeface="Arial"/>
              <a:cs typeface="Arial"/>
            </a:endParaRPr>
          </a:p>
          <a:p>
            <a:pPr marL="15747" marR="69844">
              <a:lnSpc>
                <a:spcPts val="1034"/>
              </a:lnSpc>
              <a:spcBef>
                <a:spcPts val="357"/>
              </a:spcBef>
              <a:spcAft>
                <a:spcPts val="300"/>
              </a:spcAft>
            </a:pPr>
            <a:r>
              <a:rPr sz="1200" spc="17" dirty="0" smtClean="0">
                <a:solidFill>
                  <a:srgbClr val="262C32"/>
                </a:solidFill>
                <a:latin typeface="Aptos"/>
                <a:cs typeface="Arial"/>
              </a:rPr>
              <a:t>extraño </a:t>
            </a:r>
            <a:r>
              <a:rPr sz="1200" spc="17" dirty="0" smtClean="0">
                <a:solidFill>
                  <a:srgbClr val="262C32"/>
                </a:solidFill>
                <a:latin typeface="Aptos"/>
                <a:cs typeface="Arial"/>
              </a:rPr>
              <a:t>.</a:t>
            </a:r>
            <a:r>
              <a:rPr sz="1200" spc="17" dirty="0" smtClean="0">
                <a:solidFill>
                  <a:srgbClr val="262C32"/>
                </a:solidFill>
                <a:latin typeface="Aptos"/>
                <a:cs typeface="Arial"/>
              </a:rPr>
              <a:t>.</a:t>
            </a:r>
            <a:r>
              <a:rPr sz="1200" spc="17" dirty="0" smtClean="0">
                <a:solidFill>
                  <a:srgbClr val="262C32"/>
                </a:solidFill>
                <a:latin typeface="Aptos"/>
                <a:cs typeface="Arial"/>
              </a:rPr>
              <a:t>. </a:t>
            </a:r>
            <a:r>
              <a:rPr sz="1200" spc="17" dirty="0" smtClean="0">
                <a:solidFill>
                  <a:srgbClr val="262C32"/>
                </a:solidFill>
                <a:latin typeface="Aptos"/>
                <a:cs typeface="Arial"/>
              </a:rPr>
              <a:t>o un traumatismo</a:t>
            </a:r>
            <a:endParaRPr sz="900">
              <a:latin typeface="Arial"/>
              <a:cs typeface="Arial"/>
            </a:endParaRPr>
          </a:p>
          <a:p>
            <a:pPr marL="12700" marR="78988" indent="3047">
              <a:lnSpc>
                <a:spcPts val="1390"/>
              </a:lnSpc>
              <a:spcBef>
                <a:spcPts val="481"/>
              </a:spcBef>
              <a:spcAft>
                <a:spcPts val="300"/>
              </a:spcAft>
            </a:pPr>
            <a:r>
              <a:rPr sz="1200" spc="20" dirty="0" smtClean="0">
                <a:solidFill>
                  <a:srgbClr val="262C32"/>
                </a:solidFill>
                <a:latin typeface="Aptos"/>
                <a:cs typeface="Arial"/>
              </a:rPr>
              <a:t>Cuando la  pérdida de sangre es abundante y previamente ha existido  un traumatismo en la  cabeza,  el origen  de la  hemorragia puede ser una fractura de la  base del cráneo</a:t>
            </a:r>
            <a:r>
              <a:rPr sz="1200" spc="20" dirty="0" smtClean="0">
                <a:solidFill>
                  <a:srgbClr val="262C32"/>
                </a:solidFill>
                <a:latin typeface="Aptos"/>
                <a:cs typeface="Arial"/>
              </a:rPr>
              <a:t>.</a:t>
            </a:r>
            <a:endParaRPr sz="900">
              <a:latin typeface="Arial"/>
              <a:cs typeface="Arial"/>
            </a:endParaRPr>
          </a:p>
        </p:txBody>
      </p:sp>
      <p:sp>
        <p:nvSpPr>
          <p:cNvPr id="2" name="object 2"/>
          <p:cNvSpPr txBox="1"/>
          <p:nvPr/>
        </p:nvSpPr>
        <p:spPr>
          <a:xfrm>
            <a:off x="2083610" y="3107273"/>
            <a:ext cx="7204083" cy="1779524"/>
          </a:xfrm>
          <a:prstGeom prst="rect">
            <a:avLst/>
          </a:prstGeom>
        </p:spPr>
        <p:txBody>
          <a:bodyPr wrap="square" lIns="0" tIns="6477" rIns="0" bIns="0" rtlCol="0">
            <a:noAutofit/>
          </a:bodyPr>
          <a:lstStyle/>
          <a:p>
            <a:pPr marL="12700" marR="7015">
              <a:lnSpc>
                <a:spcPts val="1019"/>
              </a:lnSpc>
              <a:spcAft>
                <a:spcPts val="300"/>
              </a:spcAft>
            </a:pPr>
            <a:r>
              <a:rPr sz="1200" b="1" spc="51" dirty="0" smtClean="0">
                <a:solidFill>
                  <a:srgbClr val="262C32"/>
                </a:solidFill>
                <a:latin typeface="Aptos"/>
                <a:cs typeface="Arial"/>
              </a:rPr>
              <a:t>•</a:t>
            </a:r>
            <a:r>
              <a:rPr sz="1200" b="1" spc="51" dirty="0" smtClean="0">
                <a:solidFill>
                  <a:srgbClr val="262C32"/>
                </a:solidFill>
                <a:latin typeface="Aptos"/>
                <a:cs typeface="Arial"/>
              </a:rPr>
              <a:t>Actuación</a:t>
            </a:r>
            <a:endParaRPr sz="900">
              <a:latin typeface="Arial"/>
              <a:cs typeface="Arial"/>
            </a:endParaRPr>
          </a:p>
          <a:p>
            <a:pPr marL="12700" marR="7015">
              <a:lnSpc>
                <a:spcPct val="95825"/>
              </a:lnSpc>
              <a:spcBef>
                <a:spcPts val="594"/>
              </a:spcBef>
              <a:spcAft>
                <a:spcPts val="300"/>
              </a:spcAft>
            </a:pPr>
            <a:r>
              <a:rPr sz="1200" b="1" spc="38" dirty="0" smtClean="0">
                <a:solidFill>
                  <a:srgbClr val="262C32"/>
                </a:solidFill>
                <a:latin typeface="Aptos"/>
                <a:cs typeface="Arial"/>
              </a:rPr>
              <a:t>• </a:t>
            </a:r>
            <a:r>
              <a:rPr sz="1200" b="1" spc="38" dirty="0" smtClean="0">
                <a:solidFill>
                  <a:srgbClr val="262C32"/>
                </a:solidFill>
                <a:latin typeface="Aptos"/>
                <a:cs typeface="Arial"/>
              </a:rPr>
              <a:t>¿Qué debemos hacer?</a:t>
            </a:r>
            <a:endParaRPr sz="900">
              <a:latin typeface="Arial"/>
              <a:cs typeface="Arial"/>
            </a:endParaRPr>
          </a:p>
          <a:p>
            <a:pPr marL="177292" marR="7015">
              <a:lnSpc>
                <a:spcPct val="95825"/>
              </a:lnSpc>
              <a:spcBef>
                <a:spcPts val="669"/>
              </a:spcBef>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Utilizar elementos de protección (guantes ... ).</a:t>
            </a:r>
            <a:endParaRPr sz="900">
              <a:latin typeface="Arial"/>
              <a:cs typeface="Arial"/>
            </a:endParaRPr>
          </a:p>
          <a:p>
            <a:pPr marL="265683" marR="39753" indent="-88391">
              <a:lnSpc>
                <a:spcPts val="1034"/>
              </a:lnSpc>
              <a:spcBef>
                <a:spcPts val="645"/>
              </a:spcBef>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Ayudar a la víctima a reclinarse con la  cabeza apoyada sobre el  lado que </a:t>
            </a:r>
            <a:endParaRPr sz="900">
              <a:latin typeface="Arial"/>
              <a:cs typeface="Arial"/>
            </a:endParaRPr>
          </a:p>
          <a:p>
            <a:pPr marL="265683" marR="39753">
              <a:lnSpc>
                <a:spcPts val="1034"/>
              </a:lnSpc>
              <a:spcBef>
                <a:spcPts val="357"/>
              </a:spcBef>
              <a:spcAft>
                <a:spcPts val="300"/>
              </a:spcAft>
            </a:pPr>
            <a:r>
              <a:rPr sz="1200" spc="26" dirty="0" smtClean="0">
                <a:solidFill>
                  <a:srgbClr val="262C32"/>
                </a:solidFill>
                <a:latin typeface="Aptos"/>
                <a:cs typeface="Arial"/>
              </a:rPr>
              <a:t>sangra para facilitar la salida de la sangre</a:t>
            </a:r>
            <a:r>
              <a:rPr sz="1200" spc="26" dirty="0" smtClean="0">
                <a:solidFill>
                  <a:srgbClr val="262C32"/>
                </a:solidFill>
                <a:latin typeface="Aptos"/>
                <a:cs typeface="Arial"/>
              </a:rPr>
              <a:t>.</a:t>
            </a:r>
            <a:endParaRPr sz="900">
              <a:latin typeface="Arial"/>
              <a:cs typeface="Arial"/>
            </a:endParaRPr>
          </a:p>
          <a:p>
            <a:pPr marL="177291" marR="7015">
              <a:lnSpc>
                <a:spcPct val="95825"/>
              </a:lnSpc>
              <a:spcBef>
                <a:spcPts val="652"/>
              </a:spcBef>
              <a:spcAft>
                <a:spcPts val="300"/>
              </a:spcAft>
            </a:pPr>
            <a:r>
              <a:rPr sz="1200" spc="27" dirty="0" smtClean="0">
                <a:solidFill>
                  <a:srgbClr val="262C32"/>
                </a:solidFill>
                <a:latin typeface="Aptos"/>
                <a:cs typeface="Arial"/>
              </a:rPr>
              <a:t>- </a:t>
            </a:r>
            <a:r>
              <a:rPr sz="1200" spc="27" dirty="0" smtClean="0">
                <a:solidFill>
                  <a:srgbClr val="262C32"/>
                </a:solidFill>
                <a:latin typeface="Aptos"/>
                <a:cs typeface="Arial"/>
              </a:rPr>
              <a:t>Sujetar con suavidad  un apósito o compresa para absorber la sangre.</a:t>
            </a:r>
            <a:endParaRPr sz="900">
              <a:latin typeface="Arial"/>
              <a:cs typeface="Arial"/>
            </a:endParaRPr>
          </a:p>
          <a:p>
            <a:pPr marL="177291" marR="7015">
              <a:lnSpc>
                <a:spcPct val="95825"/>
              </a:lnSpc>
              <a:spcBef>
                <a:spcPts val="645"/>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Alertar al  112.</a:t>
            </a:r>
            <a:endParaRPr sz="900">
              <a:latin typeface="Arial"/>
              <a:cs typeface="Arial"/>
            </a:endParaRPr>
          </a:p>
          <a:p>
            <a:pPr marL="104139" indent="3048">
              <a:lnSpc>
                <a:spcPts val="1420"/>
              </a:lnSpc>
              <a:spcBef>
                <a:spcPts val="421"/>
              </a:spcBef>
              <a:spcAft>
                <a:spcPts val="300"/>
              </a:spcAft>
            </a:pPr>
            <a:r>
              <a:rPr sz="1200" spc="29" dirty="0" smtClean="0">
                <a:solidFill>
                  <a:srgbClr val="262C32"/>
                </a:solidFill>
                <a:latin typeface="Aptos"/>
                <a:cs typeface="Arial"/>
              </a:rPr>
              <a:t>E</a:t>
            </a:r>
            <a:r>
              <a:rPr sz="1200" spc="0" dirty="0" smtClean="0">
                <a:solidFill>
                  <a:srgbClr val="262C32"/>
                </a:solidFill>
                <a:latin typeface="Aptos"/>
                <a:cs typeface="Arial"/>
              </a:rPr>
              <a:t>n</a:t>
            </a:r>
            <a:r>
              <a:rPr sz="1200" spc="59" dirty="0" smtClean="0">
                <a:solidFill>
                  <a:srgbClr val="262C32"/>
                </a:solidFill>
                <a:latin typeface="Aptos"/>
                <a:cs typeface="Arial"/>
              </a:rPr>
              <a:t> </a:t>
            </a:r>
            <a:r>
              <a:rPr sz="1200" spc="19" dirty="0" smtClean="0">
                <a:solidFill>
                  <a:srgbClr val="262C32"/>
                </a:solidFill>
                <a:latin typeface="Aptos"/>
                <a:cs typeface="Arial"/>
              </a:rPr>
              <a:t>c</a:t>
            </a:r>
            <a:r>
              <a:rPr sz="1200" spc="25" dirty="0" smtClean="0">
                <a:solidFill>
                  <a:srgbClr val="262C32"/>
                </a:solidFill>
                <a:latin typeface="Aptos"/>
                <a:cs typeface="Arial"/>
              </a:rPr>
              <a:t>a</a:t>
            </a:r>
            <a:r>
              <a:rPr sz="1200" spc="19" dirty="0" smtClean="0">
                <a:solidFill>
                  <a:srgbClr val="262C32"/>
                </a:solidFill>
                <a:latin typeface="Aptos"/>
                <a:cs typeface="Arial"/>
              </a:rPr>
              <a:t>s</a:t>
            </a:r>
            <a:r>
              <a:rPr sz="1200" spc="0" dirty="0" smtClean="0">
                <a:solidFill>
                  <a:srgbClr val="262C32"/>
                </a:solidFill>
                <a:latin typeface="Aptos"/>
                <a:cs typeface="Arial"/>
              </a:rPr>
              <a:t>o</a:t>
            </a:r>
            <a:r>
              <a:rPr sz="1200" spc="90" dirty="0" smtClean="0">
                <a:solidFill>
                  <a:srgbClr val="262C32"/>
                </a:solidFill>
                <a:latin typeface="Aptos"/>
                <a:cs typeface="Arial"/>
              </a:rPr>
              <a:t> </a:t>
            </a:r>
            <a:r>
              <a:rPr sz="1200" spc="25" dirty="0" smtClean="0">
                <a:solidFill>
                  <a:srgbClr val="262C32"/>
                </a:solidFill>
                <a:latin typeface="Aptos"/>
                <a:cs typeface="Arial"/>
              </a:rPr>
              <a:t>d</a:t>
            </a:r>
            <a:r>
              <a:rPr sz="1200" spc="0" dirty="0" smtClean="0">
                <a:solidFill>
                  <a:srgbClr val="262C32"/>
                </a:solidFill>
                <a:latin typeface="Aptos"/>
                <a:cs typeface="Arial"/>
              </a:rPr>
              <a:t>e</a:t>
            </a:r>
            <a:r>
              <a:rPr sz="1200" spc="94" dirty="0" smtClean="0">
                <a:solidFill>
                  <a:srgbClr val="262C32"/>
                </a:solidFill>
                <a:latin typeface="Aptos"/>
                <a:cs typeface="Arial"/>
              </a:rPr>
              <a:t> </a:t>
            </a:r>
            <a:r>
              <a:rPr sz="1200" spc="19" dirty="0" smtClean="0">
                <a:solidFill>
                  <a:srgbClr val="262C32"/>
                </a:solidFill>
                <a:latin typeface="Aptos"/>
                <a:cs typeface="Arial"/>
              </a:rPr>
              <a:t>s</a:t>
            </a:r>
            <a:r>
              <a:rPr sz="1200" spc="25" dirty="0" smtClean="0">
                <a:solidFill>
                  <a:srgbClr val="262C32"/>
                </a:solidFill>
                <a:latin typeface="Aptos"/>
                <a:cs typeface="Arial"/>
              </a:rPr>
              <a:t>o</a:t>
            </a:r>
            <a:r>
              <a:rPr sz="1200" spc="19" dirty="0" smtClean="0">
                <a:solidFill>
                  <a:srgbClr val="262C32"/>
                </a:solidFill>
                <a:latin typeface="Aptos"/>
                <a:cs typeface="Arial"/>
              </a:rPr>
              <a:t>s</a:t>
            </a:r>
            <a:r>
              <a:rPr sz="1200" spc="25" dirty="0" smtClean="0">
                <a:solidFill>
                  <a:srgbClr val="262C32"/>
                </a:solidFill>
                <a:latin typeface="Aptos"/>
                <a:cs typeface="Arial"/>
              </a:rPr>
              <a:t>pe</a:t>
            </a:r>
            <a:r>
              <a:rPr sz="1200" spc="19" dirty="0" smtClean="0">
                <a:solidFill>
                  <a:srgbClr val="262C32"/>
                </a:solidFill>
                <a:latin typeface="Aptos"/>
                <a:cs typeface="Arial"/>
              </a:rPr>
              <a:t>c</a:t>
            </a:r>
            <a:r>
              <a:rPr sz="1200" spc="25" dirty="0" smtClean="0">
                <a:solidFill>
                  <a:srgbClr val="262C32"/>
                </a:solidFill>
                <a:latin typeface="Aptos"/>
                <a:cs typeface="Arial"/>
              </a:rPr>
              <a:t>h</a:t>
            </a:r>
            <a:r>
              <a:rPr sz="1200" spc="0" dirty="0" smtClean="0">
                <a:solidFill>
                  <a:srgbClr val="262C32"/>
                </a:solidFill>
                <a:latin typeface="Aptos"/>
                <a:cs typeface="Arial"/>
              </a:rPr>
              <a:t>a</a:t>
            </a:r>
            <a:r>
              <a:rPr sz="1200" spc="179" dirty="0" smtClean="0">
                <a:solidFill>
                  <a:srgbClr val="262C32"/>
                </a:solidFill>
                <a:latin typeface="Aptos"/>
                <a:cs typeface="Arial"/>
              </a:rPr>
              <a:t> </a:t>
            </a:r>
            <a:r>
              <a:rPr sz="1200" spc="25" dirty="0" smtClean="0">
                <a:solidFill>
                  <a:srgbClr val="262C32"/>
                </a:solidFill>
                <a:latin typeface="Aptos"/>
                <a:cs typeface="Arial"/>
              </a:rPr>
              <a:t>d</a:t>
            </a:r>
            <a:r>
              <a:rPr sz="1200" spc="0" dirty="0" smtClean="0">
                <a:solidFill>
                  <a:srgbClr val="262C32"/>
                </a:solidFill>
                <a:latin typeface="Aptos"/>
                <a:cs typeface="Arial"/>
              </a:rPr>
              <a:t>e</a:t>
            </a:r>
            <a:r>
              <a:rPr sz="1200" spc="69" dirty="0" smtClean="0">
                <a:solidFill>
                  <a:srgbClr val="262C32"/>
                </a:solidFill>
                <a:latin typeface="Aptos"/>
                <a:cs typeface="Arial"/>
              </a:rPr>
              <a:t> </a:t>
            </a:r>
            <a:r>
              <a:rPr sz="1200" spc="9" dirty="0" smtClean="0">
                <a:solidFill>
                  <a:srgbClr val="262C32"/>
                </a:solidFill>
                <a:latin typeface="Aptos"/>
                <a:cs typeface="Arial"/>
              </a:rPr>
              <a:t>t</a:t>
            </a:r>
            <a:r>
              <a:rPr sz="1200" spc="14" dirty="0" smtClean="0">
                <a:solidFill>
                  <a:srgbClr val="262C32"/>
                </a:solidFill>
                <a:latin typeface="Aptos"/>
                <a:cs typeface="Arial"/>
              </a:rPr>
              <a:t>r</a:t>
            </a:r>
            <a:r>
              <a:rPr sz="1200" spc="25" dirty="0" smtClean="0">
                <a:solidFill>
                  <a:srgbClr val="262C32"/>
                </a:solidFill>
                <a:latin typeface="Aptos"/>
                <a:cs typeface="Arial"/>
              </a:rPr>
              <a:t>au</a:t>
            </a:r>
            <a:r>
              <a:rPr sz="1200" spc="34" dirty="0" smtClean="0">
                <a:solidFill>
                  <a:srgbClr val="262C32"/>
                </a:solidFill>
                <a:latin typeface="Aptos"/>
                <a:cs typeface="Arial"/>
              </a:rPr>
              <a:t>m</a:t>
            </a:r>
            <a:r>
              <a:rPr sz="1200" spc="25" dirty="0" smtClean="0">
                <a:solidFill>
                  <a:srgbClr val="262C32"/>
                </a:solidFill>
                <a:latin typeface="Aptos"/>
                <a:cs typeface="Arial"/>
              </a:rPr>
              <a:t>a</a:t>
            </a:r>
            <a:r>
              <a:rPr sz="1200" spc="14" dirty="0" smtClean="0">
                <a:solidFill>
                  <a:srgbClr val="262C32"/>
                </a:solidFill>
                <a:latin typeface="Aptos"/>
                <a:cs typeface="Arial"/>
              </a:rPr>
              <a:t>t</a:t>
            </a:r>
            <a:r>
              <a:rPr sz="1200" spc="9" dirty="0" smtClean="0">
                <a:solidFill>
                  <a:srgbClr val="262C32"/>
                </a:solidFill>
                <a:latin typeface="Aptos"/>
                <a:cs typeface="Arial"/>
              </a:rPr>
              <a:t>i</a:t>
            </a:r>
            <a:r>
              <a:rPr sz="1200" spc="19" dirty="0" smtClean="0">
                <a:solidFill>
                  <a:srgbClr val="262C32"/>
                </a:solidFill>
                <a:latin typeface="Aptos"/>
                <a:cs typeface="Arial"/>
              </a:rPr>
              <a:t>s</a:t>
            </a:r>
            <a:r>
              <a:rPr sz="1200" spc="34" dirty="0" smtClean="0">
                <a:solidFill>
                  <a:srgbClr val="262C32"/>
                </a:solidFill>
                <a:latin typeface="Aptos"/>
                <a:cs typeface="Arial"/>
              </a:rPr>
              <a:t>m</a:t>
            </a:r>
            <a:r>
              <a:rPr sz="1200" spc="0" dirty="0" smtClean="0">
                <a:solidFill>
                  <a:srgbClr val="262C32"/>
                </a:solidFill>
                <a:latin typeface="Aptos"/>
                <a:cs typeface="Arial"/>
              </a:rPr>
              <a:t>o</a:t>
            </a:r>
            <a:r>
              <a:rPr sz="1200" spc="227" dirty="0" smtClean="0">
                <a:solidFill>
                  <a:srgbClr val="262C32"/>
                </a:solidFill>
                <a:latin typeface="Aptos"/>
                <a:cs typeface="Arial"/>
              </a:rPr>
              <a:t> </a:t>
            </a:r>
            <a:r>
              <a:rPr sz="1200" spc="28" dirty="0" smtClean="0">
                <a:solidFill>
                  <a:srgbClr val="262C32"/>
                </a:solidFill>
                <a:latin typeface="Aptos"/>
                <a:cs typeface="Arial"/>
              </a:rPr>
              <a:t>c</a:t>
            </a:r>
            <a:r>
              <a:rPr sz="1200" spc="11" dirty="0" smtClean="0">
                <a:solidFill>
                  <a:srgbClr val="262C32"/>
                </a:solidFill>
                <a:latin typeface="Aptos"/>
                <a:cs typeface="Arial"/>
              </a:rPr>
              <a:t>r</a:t>
            </a:r>
            <a:r>
              <a:rPr sz="1200" spc="29" dirty="0" smtClean="0">
                <a:solidFill>
                  <a:srgbClr val="262C32"/>
                </a:solidFill>
                <a:latin typeface="Aptos"/>
                <a:cs typeface="Arial"/>
              </a:rPr>
              <a:t>an</a:t>
            </a:r>
            <a:r>
              <a:rPr sz="1200" spc="50" dirty="0" smtClean="0">
                <a:solidFill>
                  <a:srgbClr val="262C32"/>
                </a:solidFill>
                <a:latin typeface="Aptos"/>
                <a:cs typeface="Arial"/>
              </a:rPr>
              <a:t>ea</a:t>
            </a:r>
            <a:r>
              <a:rPr sz="1200" spc="-61" dirty="0" smtClean="0">
                <a:solidFill>
                  <a:srgbClr val="262C32"/>
                </a:solidFill>
                <a:latin typeface="Aptos"/>
                <a:cs typeface="Arial"/>
              </a:rPr>
              <a:t>l</a:t>
            </a:r>
            <a:r>
              <a:rPr sz="1200" spc="0" dirty="0" smtClean="0">
                <a:solidFill>
                  <a:srgbClr val="262C32"/>
                </a:solidFill>
                <a:latin typeface="Aptos"/>
                <a:cs typeface="Arial"/>
              </a:rPr>
              <a:t> </a:t>
            </a:r>
            <a:r>
              <a:rPr sz="1200" spc="-109" dirty="0" smtClean="0">
                <a:solidFill>
                  <a:srgbClr val="262C32"/>
                </a:solidFill>
                <a:latin typeface="Aptos"/>
                <a:cs typeface="Arial"/>
              </a:rPr>
              <a:t> </a:t>
            </a:r>
            <a:r>
              <a:rPr sz="1200" spc="9" dirty="0" smtClean="0">
                <a:solidFill>
                  <a:srgbClr val="262C32"/>
                </a:solidFill>
                <a:latin typeface="Aptos"/>
                <a:cs typeface="Arial"/>
              </a:rPr>
              <a:t>(</a:t>
            </a:r>
            <a:r>
              <a:rPr sz="1200" spc="25" dirty="0" smtClean="0">
                <a:solidFill>
                  <a:srgbClr val="262C32"/>
                </a:solidFill>
                <a:latin typeface="Aptos"/>
                <a:cs typeface="Arial"/>
              </a:rPr>
              <a:t>ve</a:t>
            </a:r>
            <a:r>
              <a:rPr sz="1200" spc="0" dirty="0" smtClean="0">
                <a:solidFill>
                  <a:srgbClr val="262C32"/>
                </a:solidFill>
                <a:latin typeface="Aptos"/>
                <a:cs typeface="Arial"/>
              </a:rPr>
              <a:t>r</a:t>
            </a:r>
            <a:r>
              <a:rPr sz="1200" spc="85" dirty="0" smtClean="0">
                <a:solidFill>
                  <a:srgbClr val="262C32"/>
                </a:solidFill>
                <a:latin typeface="Aptos"/>
                <a:cs typeface="Arial"/>
              </a:rPr>
              <a:t> </a:t>
            </a:r>
            <a:r>
              <a:rPr sz="1200" spc="25" dirty="0" smtClean="0">
                <a:solidFill>
                  <a:srgbClr val="262C32"/>
                </a:solidFill>
                <a:latin typeface="Aptos"/>
                <a:cs typeface="Arial"/>
              </a:rPr>
              <a:t>pág</a:t>
            </a:r>
            <a:r>
              <a:rPr sz="1200" spc="9" dirty="0" smtClean="0">
                <a:solidFill>
                  <a:srgbClr val="262C32"/>
                </a:solidFill>
                <a:latin typeface="Aptos"/>
                <a:cs typeface="Arial"/>
              </a:rPr>
              <a:t>i</a:t>
            </a:r>
            <a:r>
              <a:rPr sz="1200" spc="25" dirty="0" smtClean="0">
                <a:solidFill>
                  <a:srgbClr val="262C32"/>
                </a:solidFill>
                <a:latin typeface="Aptos"/>
                <a:cs typeface="Arial"/>
              </a:rPr>
              <a:t>n</a:t>
            </a:r>
            <a:r>
              <a:rPr sz="1200" spc="0" dirty="0" smtClean="0">
                <a:solidFill>
                  <a:srgbClr val="262C32"/>
                </a:solidFill>
                <a:latin typeface="Aptos"/>
                <a:cs typeface="Arial"/>
              </a:rPr>
              <a:t>a</a:t>
            </a:r>
            <a:r>
              <a:rPr sz="1200" spc="110" dirty="0" smtClean="0">
                <a:solidFill>
                  <a:srgbClr val="262C32"/>
                </a:solidFill>
                <a:latin typeface="Aptos"/>
                <a:cs typeface="Arial"/>
              </a:rPr>
              <a:t> </a:t>
            </a:r>
            <a:r>
              <a:rPr sz="1200" spc="25" dirty="0" smtClean="0">
                <a:solidFill>
                  <a:srgbClr val="262C32"/>
                </a:solidFill>
                <a:latin typeface="Aptos"/>
                <a:cs typeface="Arial"/>
              </a:rPr>
              <a:t>82</a:t>
            </a:r>
            <a:r>
              <a:rPr sz="1200" spc="0" dirty="0" smtClean="0">
                <a:solidFill>
                  <a:srgbClr val="262C32"/>
                </a:solidFill>
                <a:latin typeface="Aptos"/>
                <a:cs typeface="Arial"/>
              </a:rPr>
              <a:t>)</a:t>
            </a:r>
            <a:r>
              <a:rPr sz="1200" spc="105" dirty="0" smtClean="0">
                <a:solidFill>
                  <a:srgbClr val="262C32"/>
                </a:solidFill>
                <a:latin typeface="Aptos"/>
                <a:cs typeface="Arial"/>
              </a:rPr>
              <a:t> </a:t>
            </a:r>
            <a:r>
              <a:rPr sz="1200" spc="19" dirty="0" smtClean="0">
                <a:solidFill>
                  <a:srgbClr val="262C32"/>
                </a:solidFill>
                <a:latin typeface="Aptos"/>
                <a:cs typeface="Arial"/>
              </a:rPr>
              <a:t>n</a:t>
            </a:r>
            <a:r>
              <a:rPr sz="1200" spc="0" dirty="0" smtClean="0">
                <a:solidFill>
                  <a:srgbClr val="262C32"/>
                </a:solidFill>
                <a:latin typeface="Aptos"/>
                <a:cs typeface="Arial"/>
              </a:rPr>
              <a:t>o</a:t>
            </a:r>
            <a:r>
              <a:rPr sz="1200" spc="74" dirty="0" smtClean="0">
                <a:solidFill>
                  <a:srgbClr val="262C32"/>
                </a:solidFill>
                <a:latin typeface="Aptos"/>
                <a:cs typeface="Arial"/>
              </a:rPr>
              <a:t> </a:t>
            </a:r>
            <a:r>
              <a:rPr sz="1200" spc="29" dirty="0" smtClean="0">
                <a:solidFill>
                  <a:srgbClr val="262C32"/>
                </a:solidFill>
                <a:latin typeface="Aptos"/>
                <a:cs typeface="Arial"/>
              </a:rPr>
              <a:t>m</a:t>
            </a:r>
            <a:r>
              <a:rPr sz="1200" spc="25" dirty="0" smtClean="0">
                <a:solidFill>
                  <a:srgbClr val="262C32"/>
                </a:solidFill>
                <a:latin typeface="Aptos"/>
                <a:cs typeface="Arial"/>
              </a:rPr>
              <a:t>ov</a:t>
            </a:r>
            <a:r>
              <a:rPr sz="1200" spc="9" dirty="0" smtClean="0">
                <a:solidFill>
                  <a:srgbClr val="262C32"/>
                </a:solidFill>
                <a:latin typeface="Aptos"/>
                <a:cs typeface="Arial"/>
              </a:rPr>
              <a:t>ili</a:t>
            </a:r>
            <a:r>
              <a:rPr sz="1200" spc="25" dirty="0" smtClean="0">
                <a:solidFill>
                  <a:srgbClr val="262C32"/>
                </a:solidFill>
                <a:latin typeface="Aptos"/>
                <a:cs typeface="Arial"/>
              </a:rPr>
              <a:t>za</a:t>
            </a:r>
            <a:r>
              <a:rPr sz="1200" spc="0" dirty="0" smtClean="0">
                <a:solidFill>
                  <a:srgbClr val="262C32"/>
                </a:solidFill>
                <a:latin typeface="Aptos"/>
                <a:cs typeface="Arial"/>
              </a:rPr>
              <a:t>r</a:t>
            </a:r>
            <a:r>
              <a:rPr sz="1200" spc="152" dirty="0" smtClean="0">
                <a:solidFill>
                  <a:srgbClr val="262C32"/>
                </a:solidFill>
                <a:latin typeface="Aptos"/>
                <a:cs typeface="Arial"/>
              </a:rPr>
              <a:t> </a:t>
            </a:r>
            <a:r>
              <a:rPr sz="1200" spc="-80" dirty="0" smtClean="0">
                <a:solidFill>
                  <a:srgbClr val="262C32"/>
                </a:solidFill>
                <a:latin typeface="Aptos"/>
                <a:cs typeface="Arial"/>
              </a:rPr>
              <a:t>l</a:t>
            </a:r>
            <a:r>
              <a:rPr sz="1200" spc="4" dirty="0" smtClean="0">
                <a:solidFill>
                  <a:srgbClr val="262C32"/>
                </a:solidFill>
                <a:latin typeface="Aptos"/>
                <a:cs typeface="Arial"/>
              </a:rPr>
              <a:t>a</a:t>
            </a:r>
            <a:r>
              <a:rPr sz="1200" spc="1" dirty="0" smtClean="0">
                <a:solidFill>
                  <a:srgbClr val="262C32"/>
                </a:solidFill>
                <a:latin typeface="Aptos"/>
                <a:cs typeface="Arial"/>
              </a:rPr>
              <a:t> </a:t>
            </a:r>
            <a:r>
              <a:rPr sz="1200" spc="5" dirty="0" smtClean="0">
                <a:solidFill>
                  <a:srgbClr val="262C32"/>
                </a:solidFill>
                <a:latin typeface="Aptos"/>
                <a:cs typeface="Arial"/>
              </a:rPr>
              <a:t>c</a:t>
            </a:r>
            <a:r>
              <a:rPr sz="1200" spc="29" dirty="0" smtClean="0">
                <a:solidFill>
                  <a:srgbClr val="262C32"/>
                </a:solidFill>
                <a:latin typeface="Aptos"/>
                <a:cs typeface="Arial"/>
              </a:rPr>
              <a:t>ab</a:t>
            </a:r>
            <a:r>
              <a:rPr sz="1200" spc="50" dirty="0" smtClean="0">
                <a:solidFill>
                  <a:srgbClr val="262C32"/>
                </a:solidFill>
                <a:latin typeface="Aptos"/>
                <a:cs typeface="Arial"/>
              </a:rPr>
              <a:t>e</a:t>
            </a:r>
            <a:r>
              <a:rPr sz="1200" spc="55" dirty="0" smtClean="0">
                <a:solidFill>
                  <a:srgbClr val="262C32"/>
                </a:solidFill>
                <a:latin typeface="Aptos"/>
                <a:cs typeface="Arial"/>
              </a:rPr>
              <a:t>z</a:t>
            </a:r>
            <a:r>
              <a:rPr sz="1200" spc="50" dirty="0" smtClean="0">
                <a:solidFill>
                  <a:srgbClr val="262C32"/>
                </a:solidFill>
                <a:latin typeface="Aptos"/>
                <a:cs typeface="Arial"/>
              </a:rPr>
              <a:t>a</a:t>
            </a:r>
            <a:r>
              <a:rPr sz="1200" spc="-89" dirty="0" smtClean="0">
                <a:solidFill>
                  <a:srgbClr val="262C32"/>
                </a:solidFill>
                <a:latin typeface="Aptos"/>
                <a:cs typeface="Arial"/>
              </a:rPr>
              <a:t>.</a:t>
            </a:r>
            <a:endParaRPr sz="900">
              <a:latin typeface="Arial"/>
              <a:cs typeface="Arial"/>
            </a:endParaRPr>
          </a:p>
        </p:txBody>
      </p:sp>
      <p:pic>
        <p:nvPicPr>
          <p:cNvPr id="6" name="Picture 5"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083609" y="1353526"/>
            <a:ext cx="6918291" cy="756542"/>
          </a:xfrm>
          <a:prstGeom prst="rect">
            <a:avLst/>
          </a:prstGeom>
        </p:spPr>
        <p:txBody>
          <a:bodyPr wrap="square" lIns="0" tIns="7111" rIns="0" bIns="0" rtlCol="0">
            <a:noAutofit/>
          </a:bodyPr>
          <a:lstStyle/>
          <a:p>
            <a:pPr marL="12700" marR="7015">
              <a:lnSpc>
                <a:spcPts val="1120"/>
              </a:lnSpc>
              <a:spcAft>
                <a:spcPts val="300"/>
              </a:spcAft>
            </a:pPr>
            <a:r>
              <a:rPr sz="1200" b="1" spc="-11" dirty="0" smtClean="0">
                <a:solidFill>
                  <a:srgbClr val="262C32"/>
                </a:solidFill>
                <a:latin typeface="Aptos"/>
                <a:cs typeface="Arial"/>
              </a:rPr>
              <a:t>• </a:t>
            </a:r>
            <a:r>
              <a:rPr sz="1200" b="1" spc="-11" dirty="0" smtClean="0">
                <a:solidFill>
                  <a:srgbClr val="262C32"/>
                </a:solidFill>
                <a:latin typeface="Aptos"/>
                <a:cs typeface="Arial"/>
              </a:rPr>
              <a:t>¿Qué no debemos hacer?</a:t>
            </a:r>
            <a:endParaRPr sz="1000">
              <a:latin typeface="Arial"/>
              <a:cs typeface="Arial"/>
            </a:endParaRPr>
          </a:p>
          <a:p>
            <a:pPr marL="177292" marR="7015">
              <a:lnSpc>
                <a:spcPct val="95825"/>
              </a:lnSpc>
              <a:spcBef>
                <a:spcPts val="567"/>
              </a:spcBef>
              <a:spcAft>
                <a:spcPts val="300"/>
              </a:spcAft>
            </a:pPr>
            <a:r>
              <a:rPr sz="1200" spc="20" dirty="0" smtClean="0">
                <a:solidFill>
                  <a:srgbClr val="262C32"/>
                </a:solidFill>
                <a:latin typeface="Aptos"/>
                <a:cs typeface="Arial"/>
              </a:rPr>
              <a:t>- </a:t>
            </a:r>
            <a:r>
              <a:rPr sz="1200" spc="20" dirty="0" smtClean="0">
                <a:solidFill>
                  <a:srgbClr val="262C32"/>
                </a:solidFill>
                <a:latin typeface="Aptos"/>
                <a:cs typeface="Arial"/>
              </a:rPr>
              <a:t>Taponamientos  para evitar que sangre.</a:t>
            </a:r>
            <a:endParaRPr sz="900">
              <a:latin typeface="Arial"/>
              <a:cs typeface="Arial"/>
            </a:endParaRPr>
          </a:p>
          <a:p>
            <a:pPr marL="262636" indent="-85343">
              <a:lnSpc>
                <a:spcPts val="1390"/>
              </a:lnSpc>
              <a:spcBef>
                <a:spcPts val="469"/>
              </a:spcBef>
              <a:spcAft>
                <a:spcPts val="300"/>
              </a:spcAft>
            </a:pPr>
            <a:r>
              <a:rPr sz="1200" dirty="0" smtClean="0">
                <a:solidFill>
                  <a:srgbClr val="262C32"/>
                </a:solidFill>
                <a:latin typeface="Aptos"/>
                <a:cs typeface="Arial"/>
              </a:rPr>
              <a:t>-</a:t>
            </a:r>
            <a:r>
              <a:rPr sz="1200" spc="101" dirty="0" smtClean="0">
                <a:solidFill>
                  <a:srgbClr val="262C32"/>
                </a:solidFill>
                <a:latin typeface="Aptos"/>
                <a:cs typeface="Arial"/>
              </a:rPr>
              <a:t> </a:t>
            </a:r>
            <a:r>
              <a:rPr sz="1200" spc="-79" dirty="0" smtClean="0">
                <a:solidFill>
                  <a:srgbClr val="262C32"/>
                </a:solidFill>
                <a:latin typeface="Aptos"/>
                <a:cs typeface="Arial"/>
              </a:rPr>
              <a:t>I</a:t>
            </a:r>
            <a:r>
              <a:rPr sz="1200" spc="3" dirty="0" smtClean="0">
                <a:solidFill>
                  <a:srgbClr val="262C32"/>
                </a:solidFill>
                <a:latin typeface="Aptos"/>
                <a:cs typeface="Arial"/>
              </a:rPr>
              <a:t>n</a:t>
            </a:r>
            <a:r>
              <a:rPr sz="1200" spc="61" dirty="0" smtClean="0">
                <a:solidFill>
                  <a:srgbClr val="262C32"/>
                </a:solidFill>
                <a:latin typeface="Aptos"/>
                <a:cs typeface="Arial"/>
              </a:rPr>
              <a:t>t</a:t>
            </a:r>
            <a:r>
              <a:rPr sz="1200" spc="50" dirty="0" smtClean="0">
                <a:solidFill>
                  <a:srgbClr val="262C32"/>
                </a:solidFill>
                <a:latin typeface="Aptos"/>
                <a:cs typeface="Arial"/>
              </a:rPr>
              <a:t>e</a:t>
            </a:r>
            <a:r>
              <a:rPr sz="1200" spc="3" dirty="0" smtClean="0">
                <a:solidFill>
                  <a:srgbClr val="262C32"/>
                </a:solidFill>
                <a:latin typeface="Aptos"/>
                <a:cs typeface="Arial"/>
              </a:rPr>
              <a:t>n</a:t>
            </a:r>
            <a:r>
              <a:rPr sz="1200" spc="61" dirty="0" smtClean="0">
                <a:solidFill>
                  <a:srgbClr val="262C32"/>
                </a:solidFill>
                <a:latin typeface="Aptos"/>
                <a:cs typeface="Arial"/>
              </a:rPr>
              <a:t>t</a:t>
            </a:r>
            <a:r>
              <a:rPr sz="1200" spc="29" dirty="0" smtClean="0">
                <a:solidFill>
                  <a:srgbClr val="262C32"/>
                </a:solidFill>
                <a:latin typeface="Aptos"/>
                <a:cs typeface="Arial"/>
              </a:rPr>
              <a:t>a</a:t>
            </a:r>
            <a:r>
              <a:rPr sz="1200" spc="19" dirty="0" smtClean="0">
                <a:solidFill>
                  <a:srgbClr val="262C32"/>
                </a:solidFill>
                <a:latin typeface="Aptos"/>
                <a:cs typeface="Arial"/>
              </a:rPr>
              <a:t>r</a:t>
            </a:r>
            <a:r>
              <a:rPr sz="1200" spc="79" dirty="0" smtClean="0">
                <a:solidFill>
                  <a:srgbClr val="262C32"/>
                </a:solidFill>
                <a:latin typeface="Aptos"/>
                <a:cs typeface="Arial"/>
              </a:rPr>
              <a:t> </a:t>
            </a:r>
            <a:r>
              <a:rPr sz="1200" spc="9" dirty="0" smtClean="0">
                <a:solidFill>
                  <a:srgbClr val="262C32"/>
                </a:solidFill>
                <a:latin typeface="Aptos"/>
                <a:cs typeface="Arial"/>
              </a:rPr>
              <a:t>r</a:t>
            </a:r>
            <a:r>
              <a:rPr sz="1200" spc="25" dirty="0" smtClean="0">
                <a:solidFill>
                  <a:srgbClr val="262C32"/>
                </a:solidFill>
                <a:latin typeface="Aptos"/>
                <a:cs typeface="Arial"/>
              </a:rPr>
              <a:t>e</a:t>
            </a:r>
            <a:r>
              <a:rPr sz="1200" spc="14" dirty="0" smtClean="0">
                <a:solidFill>
                  <a:srgbClr val="262C32"/>
                </a:solidFill>
                <a:latin typeface="Aptos"/>
                <a:cs typeface="Arial"/>
              </a:rPr>
              <a:t>t</a:t>
            </a:r>
            <a:r>
              <a:rPr sz="1200" spc="9" dirty="0" smtClean="0">
                <a:solidFill>
                  <a:srgbClr val="262C32"/>
                </a:solidFill>
                <a:latin typeface="Aptos"/>
                <a:cs typeface="Arial"/>
              </a:rPr>
              <a:t>i</a:t>
            </a:r>
            <a:r>
              <a:rPr sz="1200" spc="14" dirty="0" smtClean="0">
                <a:solidFill>
                  <a:srgbClr val="262C32"/>
                </a:solidFill>
                <a:latin typeface="Aptos"/>
                <a:cs typeface="Arial"/>
              </a:rPr>
              <a:t>r</a:t>
            </a:r>
            <a:r>
              <a:rPr sz="1200" spc="25" dirty="0" smtClean="0">
                <a:solidFill>
                  <a:srgbClr val="262C32"/>
                </a:solidFill>
                <a:latin typeface="Aptos"/>
                <a:cs typeface="Arial"/>
              </a:rPr>
              <a:t>a</a:t>
            </a:r>
            <a:r>
              <a:rPr sz="1200" spc="0" dirty="0" smtClean="0">
                <a:solidFill>
                  <a:srgbClr val="262C32"/>
                </a:solidFill>
                <a:latin typeface="Aptos"/>
                <a:cs typeface="Arial"/>
              </a:rPr>
              <a:t>r</a:t>
            </a:r>
            <a:r>
              <a:rPr sz="1200" spc="66" dirty="0" smtClean="0">
                <a:solidFill>
                  <a:srgbClr val="262C32"/>
                </a:solidFill>
                <a:latin typeface="Aptos"/>
                <a:cs typeface="Arial"/>
              </a:rPr>
              <a:t> </a:t>
            </a:r>
            <a:r>
              <a:rPr sz="1200" spc="25" dirty="0" smtClean="0">
                <a:solidFill>
                  <a:srgbClr val="262C32"/>
                </a:solidFill>
                <a:latin typeface="Aptos"/>
                <a:cs typeface="Arial"/>
              </a:rPr>
              <a:t>o</a:t>
            </a:r>
            <a:r>
              <a:rPr sz="1200" spc="0" dirty="0" smtClean="0">
                <a:solidFill>
                  <a:srgbClr val="262C32"/>
                </a:solidFill>
                <a:latin typeface="Aptos"/>
                <a:cs typeface="Arial"/>
              </a:rPr>
              <a:t>b</a:t>
            </a:r>
            <a:r>
              <a:rPr sz="1200" spc="9" dirty="0" smtClean="0">
                <a:solidFill>
                  <a:srgbClr val="262C32"/>
                </a:solidFill>
                <a:latin typeface="Aptos"/>
                <a:cs typeface="Arial"/>
              </a:rPr>
              <a:t>j</a:t>
            </a:r>
            <a:r>
              <a:rPr sz="1200" spc="25" dirty="0" smtClean="0">
                <a:solidFill>
                  <a:srgbClr val="262C32"/>
                </a:solidFill>
                <a:latin typeface="Aptos"/>
                <a:cs typeface="Arial"/>
              </a:rPr>
              <a:t>e</a:t>
            </a:r>
            <a:r>
              <a:rPr sz="1200" spc="14" dirty="0" smtClean="0">
                <a:solidFill>
                  <a:srgbClr val="262C32"/>
                </a:solidFill>
                <a:latin typeface="Aptos"/>
                <a:cs typeface="Arial"/>
              </a:rPr>
              <a:t>t</a:t>
            </a:r>
            <a:r>
              <a:rPr sz="1200" spc="25" dirty="0" smtClean="0">
                <a:solidFill>
                  <a:srgbClr val="262C32"/>
                </a:solidFill>
                <a:latin typeface="Aptos"/>
                <a:cs typeface="Arial"/>
              </a:rPr>
              <a:t>o</a:t>
            </a:r>
            <a:r>
              <a:rPr sz="1200" spc="0" dirty="0" smtClean="0">
                <a:solidFill>
                  <a:srgbClr val="262C32"/>
                </a:solidFill>
                <a:latin typeface="Aptos"/>
                <a:cs typeface="Arial"/>
              </a:rPr>
              <a:t>s</a:t>
            </a:r>
            <a:r>
              <a:rPr sz="1200" spc="161" dirty="0" smtClean="0">
                <a:solidFill>
                  <a:srgbClr val="262C32"/>
                </a:solidFill>
                <a:latin typeface="Aptos"/>
                <a:cs typeface="Arial"/>
              </a:rPr>
              <a:t> </a:t>
            </a:r>
            <a:r>
              <a:rPr sz="1200" spc="25" dirty="0" smtClean="0">
                <a:solidFill>
                  <a:srgbClr val="262C32"/>
                </a:solidFill>
                <a:latin typeface="Aptos"/>
                <a:cs typeface="Arial"/>
              </a:rPr>
              <a:t>e</a:t>
            </a:r>
            <a:r>
              <a:rPr sz="1200" spc="19" dirty="0" smtClean="0">
                <a:solidFill>
                  <a:srgbClr val="262C32"/>
                </a:solidFill>
                <a:latin typeface="Aptos"/>
                <a:cs typeface="Arial"/>
              </a:rPr>
              <a:t>x</a:t>
            </a:r>
            <a:r>
              <a:rPr sz="1200" spc="14" dirty="0" smtClean="0">
                <a:solidFill>
                  <a:srgbClr val="262C32"/>
                </a:solidFill>
                <a:latin typeface="Aptos"/>
                <a:cs typeface="Arial"/>
              </a:rPr>
              <a:t>tr</a:t>
            </a:r>
            <a:r>
              <a:rPr sz="1200" spc="25" dirty="0" smtClean="0">
                <a:solidFill>
                  <a:srgbClr val="262C32"/>
                </a:solidFill>
                <a:latin typeface="Aptos"/>
                <a:cs typeface="Arial"/>
              </a:rPr>
              <a:t>año</a:t>
            </a:r>
            <a:r>
              <a:rPr sz="1200" spc="0" dirty="0" smtClean="0">
                <a:solidFill>
                  <a:srgbClr val="262C32"/>
                </a:solidFill>
                <a:latin typeface="Aptos"/>
                <a:cs typeface="Arial"/>
              </a:rPr>
              <a:t>s</a:t>
            </a:r>
            <a:r>
              <a:rPr sz="1200" spc="161" dirty="0" smtClean="0">
                <a:solidFill>
                  <a:srgbClr val="262C32"/>
                </a:solidFill>
                <a:latin typeface="Aptos"/>
                <a:cs typeface="Arial"/>
              </a:rPr>
              <a:t> </a:t>
            </a:r>
            <a:r>
              <a:rPr sz="1200" spc="0" dirty="0" smtClean="0">
                <a:solidFill>
                  <a:srgbClr val="262C32"/>
                </a:solidFill>
                <a:latin typeface="Aptos"/>
                <a:cs typeface="Arial"/>
              </a:rPr>
              <a:t>c</a:t>
            </a:r>
            <a:r>
              <a:rPr sz="1200" spc="34" dirty="0" smtClean="0">
                <a:solidFill>
                  <a:srgbClr val="262C32"/>
                </a:solidFill>
                <a:latin typeface="Aptos"/>
                <a:cs typeface="Arial"/>
              </a:rPr>
              <a:t>l</a:t>
            </a:r>
            <a:r>
              <a:rPr sz="1200" spc="25" dirty="0" smtClean="0">
                <a:solidFill>
                  <a:srgbClr val="262C32"/>
                </a:solidFill>
                <a:latin typeface="Aptos"/>
                <a:cs typeface="Arial"/>
              </a:rPr>
              <a:t>a</a:t>
            </a:r>
            <a:r>
              <a:rPr sz="1200" spc="19" dirty="0" smtClean="0">
                <a:solidFill>
                  <a:srgbClr val="262C32"/>
                </a:solidFill>
                <a:latin typeface="Aptos"/>
                <a:cs typeface="Arial"/>
              </a:rPr>
              <a:t>v</a:t>
            </a:r>
            <a:r>
              <a:rPr sz="1200" spc="25" dirty="0" smtClean="0">
                <a:solidFill>
                  <a:srgbClr val="262C32"/>
                </a:solidFill>
                <a:latin typeface="Aptos"/>
                <a:cs typeface="Arial"/>
              </a:rPr>
              <a:t>ado</a:t>
            </a:r>
            <a:r>
              <a:rPr sz="1200" spc="0" dirty="0" smtClean="0">
                <a:solidFill>
                  <a:srgbClr val="262C32"/>
                </a:solidFill>
                <a:latin typeface="Aptos"/>
                <a:cs typeface="Arial"/>
              </a:rPr>
              <a:t>s</a:t>
            </a:r>
            <a:r>
              <a:rPr sz="1200" spc="144" dirty="0" smtClean="0">
                <a:solidFill>
                  <a:srgbClr val="262C32"/>
                </a:solidFill>
                <a:latin typeface="Aptos"/>
                <a:cs typeface="Arial"/>
              </a:rPr>
              <a:t> </a:t>
            </a:r>
            <a:r>
              <a:rPr sz="1200" spc="0" dirty="0" smtClean="0">
                <a:solidFill>
                  <a:srgbClr val="262C32"/>
                </a:solidFill>
                <a:latin typeface="Aptos"/>
                <a:cs typeface="Arial"/>
              </a:rPr>
              <a:t>o</a:t>
            </a:r>
            <a:r>
              <a:rPr sz="1200" spc="89" dirty="0" smtClean="0">
                <a:solidFill>
                  <a:srgbClr val="262C32"/>
                </a:solidFill>
                <a:latin typeface="Aptos"/>
                <a:cs typeface="Arial"/>
              </a:rPr>
              <a:t> </a:t>
            </a:r>
            <a:r>
              <a:rPr sz="1200" spc="-56" dirty="0" smtClean="0">
                <a:solidFill>
                  <a:srgbClr val="262C32"/>
                </a:solidFill>
                <a:latin typeface="Aptos"/>
                <a:cs typeface="Arial"/>
              </a:rPr>
              <a:t>i</a:t>
            </a:r>
            <a:r>
              <a:rPr sz="1200" spc="3" dirty="0" smtClean="0">
                <a:solidFill>
                  <a:srgbClr val="262C32"/>
                </a:solidFill>
                <a:latin typeface="Aptos"/>
                <a:cs typeface="Arial"/>
              </a:rPr>
              <a:t>n</a:t>
            </a:r>
            <a:r>
              <a:rPr sz="1200" spc="86" dirty="0" smtClean="0">
                <a:solidFill>
                  <a:srgbClr val="262C32"/>
                </a:solidFill>
                <a:latin typeface="Aptos"/>
                <a:cs typeface="Arial"/>
              </a:rPr>
              <a:t>t</a:t>
            </a:r>
            <a:r>
              <a:rPr sz="1200" spc="0" dirty="0" smtClean="0">
                <a:solidFill>
                  <a:srgbClr val="262C32"/>
                </a:solidFill>
                <a:latin typeface="Aptos"/>
                <a:cs typeface="Arial"/>
              </a:rPr>
              <a:t>r</a:t>
            </a:r>
            <a:r>
              <a:rPr sz="1200" spc="39" dirty="0" smtClean="0">
                <a:solidFill>
                  <a:srgbClr val="262C32"/>
                </a:solidFill>
                <a:latin typeface="Aptos"/>
                <a:cs typeface="Arial"/>
              </a:rPr>
              <a:t>o</a:t>
            </a:r>
            <a:r>
              <a:rPr sz="1200" spc="29" dirty="0" smtClean="0">
                <a:solidFill>
                  <a:srgbClr val="262C32"/>
                </a:solidFill>
                <a:latin typeface="Aptos"/>
                <a:cs typeface="Arial"/>
              </a:rPr>
              <a:t>d</a:t>
            </a:r>
            <a:r>
              <a:rPr sz="1200" spc="50" dirty="0" smtClean="0">
                <a:solidFill>
                  <a:srgbClr val="262C32"/>
                </a:solidFill>
                <a:latin typeface="Aptos"/>
                <a:cs typeface="Arial"/>
              </a:rPr>
              <a:t>u</a:t>
            </a:r>
            <a:r>
              <a:rPr sz="1200" spc="-4" dirty="0" smtClean="0">
                <a:solidFill>
                  <a:srgbClr val="262C32"/>
                </a:solidFill>
                <a:latin typeface="Aptos"/>
                <a:cs typeface="Arial"/>
              </a:rPr>
              <a:t>c</a:t>
            </a:r>
            <a:r>
              <a:rPr sz="1200" spc="27" dirty="0" smtClean="0">
                <a:solidFill>
                  <a:srgbClr val="262C32"/>
                </a:solidFill>
                <a:latin typeface="Aptos"/>
                <a:cs typeface="Arial"/>
              </a:rPr>
              <a:t>i</a:t>
            </a:r>
            <a:r>
              <a:rPr sz="1200" spc="50" dirty="0" smtClean="0">
                <a:solidFill>
                  <a:srgbClr val="262C32"/>
                </a:solidFill>
                <a:latin typeface="Aptos"/>
                <a:cs typeface="Arial"/>
              </a:rPr>
              <a:t>do</a:t>
            </a:r>
            <a:r>
              <a:rPr sz="1200" spc="8" dirty="0" smtClean="0">
                <a:solidFill>
                  <a:srgbClr val="262C32"/>
                </a:solidFill>
                <a:latin typeface="Aptos"/>
                <a:cs typeface="Arial"/>
              </a:rPr>
              <a:t>s</a:t>
            </a:r>
            <a:r>
              <a:rPr sz="1200" spc="84" dirty="0" smtClean="0">
                <a:solidFill>
                  <a:srgbClr val="262C32"/>
                </a:solidFill>
                <a:latin typeface="Aptos"/>
                <a:cs typeface="Arial"/>
              </a:rPr>
              <a:t> </a:t>
            </a:r>
            <a:r>
              <a:rPr sz="1200" spc="25" dirty="0" smtClean="0">
                <a:solidFill>
                  <a:srgbClr val="262C32"/>
                </a:solidFill>
                <a:latin typeface="Aptos"/>
                <a:cs typeface="Arial"/>
              </a:rPr>
              <a:t>e</a:t>
            </a:r>
            <a:r>
              <a:rPr sz="1200" spc="0" dirty="0" smtClean="0">
                <a:solidFill>
                  <a:srgbClr val="262C32"/>
                </a:solidFill>
                <a:latin typeface="Aptos"/>
                <a:cs typeface="Arial"/>
              </a:rPr>
              <a:t>n</a:t>
            </a:r>
            <a:r>
              <a:rPr sz="1200" spc="94" dirty="0" smtClean="0">
                <a:solidFill>
                  <a:srgbClr val="262C32"/>
                </a:solidFill>
                <a:latin typeface="Aptos"/>
                <a:cs typeface="Arial"/>
              </a:rPr>
              <a:t> </a:t>
            </a:r>
            <a:r>
              <a:rPr sz="1200" spc="3" dirty="0" smtClean="0">
                <a:solidFill>
                  <a:srgbClr val="262C32"/>
                </a:solidFill>
                <a:latin typeface="Aptos"/>
                <a:cs typeface="Arial"/>
              </a:rPr>
              <a:t>e</a:t>
            </a:r>
            <a:r>
              <a:rPr sz="1200" spc="-61" dirty="0" smtClean="0">
                <a:solidFill>
                  <a:srgbClr val="262C32"/>
                </a:solidFill>
                <a:latin typeface="Aptos"/>
                <a:cs typeface="Arial"/>
              </a:rPr>
              <a:t>l</a:t>
            </a:r>
            <a:r>
              <a:rPr sz="1200" spc="114" dirty="0" smtClean="0">
                <a:solidFill>
                  <a:srgbClr val="262C32"/>
                </a:solidFill>
                <a:latin typeface="Aptos"/>
                <a:cs typeface="Arial"/>
              </a:rPr>
              <a:t> </a:t>
            </a:r>
            <a:r>
              <a:rPr sz="1200" spc="5" dirty="0" smtClean="0">
                <a:solidFill>
                  <a:srgbClr val="262C32"/>
                </a:solidFill>
                <a:latin typeface="Aptos"/>
                <a:cs typeface="Arial"/>
              </a:rPr>
              <a:t>c</a:t>
            </a:r>
            <a:r>
              <a:rPr sz="1200" spc="50" dirty="0" smtClean="0">
                <a:solidFill>
                  <a:srgbClr val="262C32"/>
                </a:solidFill>
                <a:latin typeface="Aptos"/>
                <a:cs typeface="Arial"/>
              </a:rPr>
              <a:t>o</a:t>
            </a:r>
            <a:r>
              <a:rPr sz="1200" spc="3" dirty="0" smtClean="0">
                <a:solidFill>
                  <a:srgbClr val="262C32"/>
                </a:solidFill>
                <a:latin typeface="Aptos"/>
                <a:cs typeface="Arial"/>
              </a:rPr>
              <a:t>n</a:t>
            </a:r>
            <a:r>
              <a:rPr sz="1200" spc="50" dirty="0" smtClean="0">
                <a:solidFill>
                  <a:srgbClr val="262C32"/>
                </a:solidFill>
                <a:latin typeface="Aptos"/>
                <a:cs typeface="Arial"/>
              </a:rPr>
              <a:t>du</a:t>
            </a:r>
            <a:r>
              <a:rPr sz="1200" spc="55" dirty="0" smtClean="0">
                <a:solidFill>
                  <a:srgbClr val="262C32"/>
                </a:solidFill>
                <a:latin typeface="Aptos"/>
                <a:cs typeface="Arial"/>
              </a:rPr>
              <a:t>c</a:t>
            </a:r>
            <a:r>
              <a:rPr sz="1200" spc="11" dirty="0" smtClean="0">
                <a:solidFill>
                  <a:srgbClr val="262C32"/>
                </a:solidFill>
                <a:latin typeface="Aptos"/>
                <a:cs typeface="Arial"/>
              </a:rPr>
              <a:t>t</a:t>
            </a:r>
            <a:r>
              <a:rPr sz="1200" spc="-20" dirty="0" smtClean="0">
                <a:solidFill>
                  <a:srgbClr val="262C32"/>
                </a:solidFill>
                <a:latin typeface="Aptos"/>
                <a:cs typeface="Arial"/>
              </a:rPr>
              <a:t>o</a:t>
            </a:r>
            <a:r>
              <a:rPr sz="1200" spc="-9" dirty="0" smtClean="0">
                <a:solidFill>
                  <a:srgbClr val="262C32"/>
                </a:solidFill>
                <a:latin typeface="Aptos"/>
                <a:cs typeface="Arial"/>
              </a:rPr>
              <a:t> </a:t>
            </a:r>
            <a:r>
              <a:rPr sz="1200" spc="29" dirty="0" smtClean="0">
                <a:solidFill>
                  <a:srgbClr val="262C32"/>
                </a:solidFill>
                <a:latin typeface="Aptos"/>
                <a:cs typeface="Arial"/>
              </a:rPr>
              <a:t>au</a:t>
            </a:r>
            <a:r>
              <a:rPr sz="1200" spc="50" dirty="0" smtClean="0">
                <a:solidFill>
                  <a:srgbClr val="262C32"/>
                </a:solidFill>
                <a:latin typeface="Aptos"/>
                <a:cs typeface="Arial"/>
              </a:rPr>
              <a:t>d</a:t>
            </a:r>
            <a:r>
              <a:rPr sz="1200" spc="-5" dirty="0" smtClean="0">
                <a:solidFill>
                  <a:srgbClr val="262C32"/>
                </a:solidFill>
                <a:latin typeface="Aptos"/>
                <a:cs typeface="Arial"/>
              </a:rPr>
              <a:t>i</a:t>
            </a:r>
            <a:r>
              <a:rPr sz="1200" spc="61" dirty="0" smtClean="0">
                <a:solidFill>
                  <a:srgbClr val="262C32"/>
                </a:solidFill>
                <a:latin typeface="Aptos"/>
                <a:cs typeface="Arial"/>
              </a:rPr>
              <a:t>t</a:t>
            </a:r>
            <a:r>
              <a:rPr sz="1200" spc="-29" dirty="0" smtClean="0">
                <a:solidFill>
                  <a:srgbClr val="262C32"/>
                </a:solidFill>
                <a:latin typeface="Aptos"/>
                <a:cs typeface="Arial"/>
              </a:rPr>
              <a:t>i</a:t>
            </a:r>
            <a:r>
              <a:rPr sz="1200" spc="55" dirty="0" smtClean="0">
                <a:solidFill>
                  <a:srgbClr val="262C32"/>
                </a:solidFill>
                <a:latin typeface="Aptos"/>
                <a:cs typeface="Arial"/>
              </a:rPr>
              <a:t>v</a:t>
            </a:r>
            <a:r>
              <a:rPr sz="1200" spc="75" dirty="0" smtClean="0">
                <a:solidFill>
                  <a:srgbClr val="262C32"/>
                </a:solidFill>
                <a:latin typeface="Aptos"/>
                <a:cs typeface="Arial"/>
              </a:rPr>
              <a:t>o</a:t>
            </a:r>
            <a:r>
              <a:rPr sz="1200" spc="-89" dirty="0" smtClean="0">
                <a:solidFill>
                  <a:srgbClr val="262C32"/>
                </a:solidFill>
                <a:latin typeface="Aptos"/>
                <a:cs typeface="Arial"/>
              </a:rPr>
              <a:t>.</a:t>
            </a:r>
            <a:endParaRPr sz="900">
              <a:latin typeface="Arial"/>
              <a:cs typeface="Arial"/>
            </a:endParaRPr>
          </a:p>
        </p:txBody>
      </p:sp>
      <p:sp>
        <p:nvSpPr>
          <p:cNvPr id="4" name="object 4"/>
          <p:cNvSpPr txBox="1"/>
          <p:nvPr/>
        </p:nvSpPr>
        <p:spPr>
          <a:xfrm>
            <a:off x="2083609" y="2386798"/>
            <a:ext cx="7467656" cy="1073534"/>
          </a:xfrm>
          <a:prstGeom prst="rect">
            <a:avLst/>
          </a:prstGeom>
        </p:spPr>
        <p:txBody>
          <a:bodyPr wrap="square" lIns="0" tIns="7111" rIns="0" bIns="0" rtlCol="0">
            <a:noAutofit/>
          </a:bodyPr>
          <a:lstStyle/>
          <a:p>
            <a:pPr marL="15748" marR="7015">
              <a:lnSpc>
                <a:spcPts val="1120"/>
              </a:lnSpc>
              <a:spcAft>
                <a:spcPts val="300"/>
              </a:spcAft>
            </a:pPr>
            <a:r>
              <a:rPr sz="1200" b="1" spc="-4" dirty="0" smtClean="0">
                <a:solidFill>
                  <a:srgbClr val="262C32"/>
                </a:solidFill>
                <a:latin typeface="Aptos"/>
                <a:cs typeface="Arial"/>
              </a:rPr>
              <a:t>Hemorragias nasales</a:t>
            </a:r>
            <a:endParaRPr sz="1000">
              <a:latin typeface="Arial"/>
              <a:cs typeface="Arial"/>
            </a:endParaRPr>
          </a:p>
          <a:p>
            <a:pPr marL="12700" indent="6096">
              <a:lnSpc>
                <a:spcPts val="1034"/>
              </a:lnSpc>
              <a:spcBef>
                <a:spcPts val="567"/>
              </a:spcBef>
              <a:spcAft>
                <a:spcPts val="300"/>
              </a:spcAft>
            </a:pPr>
            <a:r>
              <a:rPr sz="1200" spc="24" dirty="0" smtClean="0">
                <a:solidFill>
                  <a:srgbClr val="262C32"/>
                </a:solidFill>
                <a:latin typeface="Aptos"/>
                <a:cs typeface="Arial"/>
              </a:rPr>
              <a:t>El origen  de estas hemorragias es diverso</a:t>
            </a:r>
            <a:r>
              <a:rPr sz="1200" spc="24" dirty="0" smtClean="0">
                <a:solidFill>
                  <a:srgbClr val="262C32"/>
                </a:solidFill>
                <a:latin typeface="Aptos"/>
                <a:cs typeface="Arial"/>
              </a:rPr>
              <a:t>,  </a:t>
            </a:r>
            <a:r>
              <a:rPr sz="1200" spc="24" dirty="0" smtClean="0">
                <a:solidFill>
                  <a:srgbClr val="262C32"/>
                </a:solidFill>
                <a:latin typeface="Aptos"/>
                <a:cs typeface="Arial"/>
              </a:rPr>
              <a:t>y pueden ser producidas por un </a:t>
            </a:r>
            <a:endParaRPr sz="900">
              <a:latin typeface="Arial"/>
              <a:cs typeface="Arial"/>
            </a:endParaRPr>
          </a:p>
          <a:p>
            <a:pPr marL="12700">
              <a:lnSpc>
                <a:spcPts val="1034"/>
              </a:lnSpc>
              <a:spcBef>
                <a:spcPts val="365"/>
              </a:spcBef>
              <a:spcAft>
                <a:spcPts val="300"/>
              </a:spcAft>
            </a:pPr>
            <a:r>
              <a:rPr sz="1200" spc="23" dirty="0" smtClean="0">
                <a:solidFill>
                  <a:srgbClr val="262C32"/>
                </a:solidFill>
                <a:latin typeface="Aptos"/>
                <a:cs typeface="Arial"/>
              </a:rPr>
              <a:t>golpe</a:t>
            </a:r>
            <a:r>
              <a:rPr sz="1200" spc="23" dirty="0" smtClean="0">
                <a:solidFill>
                  <a:srgbClr val="262C32"/>
                </a:solidFill>
                <a:latin typeface="Aptos"/>
                <a:cs typeface="Arial"/>
              </a:rPr>
              <a:t>,  </a:t>
            </a:r>
            <a:r>
              <a:rPr sz="1200" spc="23" dirty="0" smtClean="0">
                <a:solidFill>
                  <a:srgbClr val="262C32"/>
                </a:solidFill>
                <a:latin typeface="Aptos"/>
                <a:cs typeface="Arial"/>
              </a:rPr>
              <a:t>por un estornudo en el contexto de una congestión  o ca</a:t>
            </a:r>
            <a:r>
              <a:rPr sz="1200" spc="23" dirty="0" smtClean="0">
                <a:solidFill>
                  <a:srgbClr val="262C32"/>
                </a:solidFill>
                <a:latin typeface="Aptos"/>
                <a:cs typeface="Arial"/>
              </a:rPr>
              <a:t>t</a:t>
            </a:r>
            <a:r>
              <a:rPr sz="1200" spc="23" dirty="0" smtClean="0">
                <a:solidFill>
                  <a:srgbClr val="262C32"/>
                </a:solidFill>
                <a:latin typeface="Aptos"/>
                <a:cs typeface="Arial"/>
              </a:rPr>
              <a:t>arro de vías </a:t>
            </a:r>
            <a:endParaRPr sz="900">
              <a:latin typeface="Arial"/>
              <a:cs typeface="Arial"/>
            </a:endParaRPr>
          </a:p>
          <a:p>
            <a:pPr marL="12700">
              <a:lnSpc>
                <a:spcPts val="1034"/>
              </a:lnSpc>
              <a:spcBef>
                <a:spcPts val="365"/>
              </a:spcBef>
              <a:spcAft>
                <a:spcPts val="300"/>
              </a:spcAft>
            </a:pPr>
            <a:r>
              <a:rPr sz="1200" spc="16" dirty="0" smtClean="0">
                <a:solidFill>
                  <a:srgbClr val="262C32"/>
                </a:solidFill>
                <a:latin typeface="Aptos"/>
                <a:cs typeface="Arial"/>
              </a:rPr>
              <a:t>respiratorias</a:t>
            </a:r>
            <a:r>
              <a:rPr sz="1200" spc="16" dirty="0" smtClean="0">
                <a:solidFill>
                  <a:srgbClr val="262C32"/>
                </a:solidFill>
                <a:latin typeface="Aptos"/>
                <a:cs typeface="Arial"/>
              </a:rPr>
              <a:t>, </a:t>
            </a:r>
            <a:r>
              <a:rPr sz="1200" spc="16" dirty="0" smtClean="0">
                <a:solidFill>
                  <a:srgbClr val="262C32"/>
                </a:solidFill>
                <a:latin typeface="Aptos"/>
                <a:cs typeface="Arial"/>
              </a:rPr>
              <a:t>alergias</a:t>
            </a:r>
            <a:r>
              <a:rPr sz="1200" spc="16" dirty="0" smtClean="0">
                <a:solidFill>
                  <a:srgbClr val="262C32"/>
                </a:solidFill>
                <a:latin typeface="Aptos"/>
                <a:cs typeface="Arial"/>
              </a:rPr>
              <a:t>,  </a:t>
            </a:r>
            <a:r>
              <a:rPr sz="1200" spc="16" dirty="0" smtClean="0">
                <a:solidFill>
                  <a:srgbClr val="262C32"/>
                </a:solidFill>
                <a:latin typeface="Aptos"/>
                <a:cs typeface="Arial"/>
              </a:rPr>
              <a:t>por una erosión producida al  rascarse</a:t>
            </a:r>
            <a:r>
              <a:rPr sz="1200" spc="16" dirty="0" smtClean="0">
                <a:solidFill>
                  <a:srgbClr val="262C32"/>
                </a:solidFill>
                <a:latin typeface="Aptos"/>
                <a:cs typeface="Arial"/>
              </a:rPr>
              <a:t>,  </a:t>
            </a:r>
            <a:r>
              <a:rPr sz="1200" spc="16" dirty="0" smtClean="0">
                <a:solidFill>
                  <a:srgbClr val="262C32"/>
                </a:solidFill>
                <a:latin typeface="Aptos"/>
                <a:cs typeface="Arial"/>
              </a:rPr>
              <a:t>por la  introducción </a:t>
            </a:r>
            <a:endParaRPr sz="900">
              <a:latin typeface="Arial"/>
              <a:cs typeface="Arial"/>
            </a:endParaRPr>
          </a:p>
          <a:p>
            <a:pPr marL="12700">
              <a:lnSpc>
                <a:spcPts val="1034"/>
              </a:lnSpc>
              <a:spcBef>
                <a:spcPts val="365"/>
              </a:spcBef>
              <a:spcAft>
                <a:spcPts val="300"/>
              </a:spcAft>
            </a:pPr>
            <a:r>
              <a:rPr sz="1200" spc="25" dirty="0" smtClean="0">
                <a:solidFill>
                  <a:srgbClr val="262C32"/>
                </a:solidFill>
                <a:latin typeface="Aptos"/>
                <a:cs typeface="Arial"/>
              </a:rPr>
              <a:t>de un cuerpo extraño</a:t>
            </a:r>
            <a:r>
              <a:rPr sz="1200" spc="25" dirty="0" smtClean="0">
                <a:solidFill>
                  <a:srgbClr val="262C32"/>
                </a:solidFill>
                <a:latin typeface="Aptos"/>
                <a:cs typeface="Arial"/>
              </a:rPr>
              <a:t>, </a:t>
            </a:r>
            <a:r>
              <a:rPr sz="1200" spc="25" dirty="0" smtClean="0">
                <a:solidFill>
                  <a:srgbClr val="262C32"/>
                </a:solidFill>
                <a:latin typeface="Aptos"/>
                <a:cs typeface="Arial"/>
              </a:rPr>
              <a:t>o como consecuencia de un aumento de la  presión  arterial</a:t>
            </a:r>
            <a:endParaRPr sz="900">
              <a:latin typeface="Arial"/>
              <a:cs typeface="Arial"/>
            </a:endParaRPr>
          </a:p>
          <a:p>
            <a:pPr marL="15747" marR="7015">
              <a:lnSpc>
                <a:spcPct val="95825"/>
              </a:lnSpc>
              <a:spcBef>
                <a:spcPts val="365"/>
              </a:spcBef>
              <a:spcAft>
                <a:spcPts val="300"/>
              </a:spcAft>
            </a:pPr>
            <a:r>
              <a:rPr sz="1200" spc="20" dirty="0" smtClean="0">
                <a:solidFill>
                  <a:srgbClr val="262C32"/>
                </a:solidFill>
                <a:latin typeface="Aptos"/>
                <a:cs typeface="Arial"/>
              </a:rPr>
              <a:t>(hipertensión).</a:t>
            </a:r>
            <a:endParaRPr sz="900">
              <a:latin typeface="Arial"/>
              <a:cs typeface="Arial"/>
            </a:endParaRPr>
          </a:p>
        </p:txBody>
      </p:sp>
      <p:sp>
        <p:nvSpPr>
          <p:cNvPr id="3" name="object 3"/>
          <p:cNvSpPr txBox="1"/>
          <p:nvPr/>
        </p:nvSpPr>
        <p:spPr>
          <a:xfrm>
            <a:off x="2083609" y="3740110"/>
            <a:ext cx="7285676" cy="1180214"/>
          </a:xfrm>
          <a:prstGeom prst="rect">
            <a:avLst/>
          </a:prstGeom>
        </p:spPr>
        <p:txBody>
          <a:bodyPr wrap="square" lIns="0" tIns="7111" rIns="0" bIns="0" rtlCol="0">
            <a:noAutofit/>
          </a:bodyPr>
          <a:lstStyle/>
          <a:p>
            <a:pPr marL="12700" marR="7015">
              <a:lnSpc>
                <a:spcPts val="1120"/>
              </a:lnSpc>
              <a:spcAft>
                <a:spcPts val="300"/>
              </a:spcAft>
            </a:pPr>
            <a:r>
              <a:rPr sz="1200" b="1" spc="4" dirty="0" smtClean="0">
                <a:solidFill>
                  <a:srgbClr val="262C32"/>
                </a:solidFill>
                <a:latin typeface="Aptos"/>
                <a:cs typeface="Arial"/>
              </a:rPr>
              <a:t>•</a:t>
            </a:r>
            <a:r>
              <a:rPr sz="1200" b="1" spc="4" dirty="0" smtClean="0">
                <a:solidFill>
                  <a:srgbClr val="262C32"/>
                </a:solidFill>
                <a:latin typeface="Aptos"/>
                <a:cs typeface="Arial"/>
              </a:rPr>
              <a:t>Actuación</a:t>
            </a:r>
            <a:endParaRPr sz="1000">
              <a:latin typeface="Arial"/>
              <a:cs typeface="Arial"/>
            </a:endParaRPr>
          </a:p>
          <a:p>
            <a:pPr marL="12700" marR="7015">
              <a:lnSpc>
                <a:spcPct val="95825"/>
              </a:lnSpc>
              <a:spcBef>
                <a:spcPts val="474"/>
              </a:spcBef>
              <a:spcAft>
                <a:spcPts val="300"/>
              </a:spcAft>
            </a:pPr>
            <a:r>
              <a:rPr sz="1200" spc="-24" dirty="0" smtClean="0">
                <a:solidFill>
                  <a:srgbClr val="262C32"/>
                </a:solidFill>
                <a:latin typeface="Aptos"/>
                <a:cs typeface="Arial"/>
              </a:rPr>
              <a:t>• </a:t>
            </a:r>
            <a:r>
              <a:rPr sz="1200" spc="-24" dirty="0" smtClean="0">
                <a:solidFill>
                  <a:srgbClr val="262C32"/>
                </a:solidFill>
                <a:latin typeface="Aptos"/>
                <a:cs typeface="Arial"/>
              </a:rPr>
              <a:t>¿</a:t>
            </a:r>
            <a:r>
              <a:rPr sz="1200" b="1" spc="-24" dirty="0" smtClean="0">
                <a:solidFill>
                  <a:srgbClr val="262C32"/>
                </a:solidFill>
                <a:latin typeface="Aptos"/>
                <a:cs typeface="Arial"/>
              </a:rPr>
              <a:t>Qué  debemos hacer?</a:t>
            </a:r>
            <a:endParaRPr sz="1000">
              <a:latin typeface="Arial"/>
              <a:cs typeface="Arial"/>
            </a:endParaRPr>
          </a:p>
          <a:p>
            <a:pPr marL="177292" marR="7015">
              <a:lnSpc>
                <a:spcPct val="95825"/>
              </a:lnSpc>
              <a:spcBef>
                <a:spcPts val="623"/>
              </a:spcBef>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Utilice elementos de pro</a:t>
            </a:r>
            <a:r>
              <a:rPr sz="1200" spc="21" dirty="0" smtClean="0">
                <a:solidFill>
                  <a:srgbClr val="262C32"/>
                </a:solidFill>
                <a:latin typeface="Aptos"/>
                <a:cs typeface="Arial"/>
              </a:rPr>
              <a:t>t</a:t>
            </a:r>
            <a:r>
              <a:rPr sz="1200" spc="21" dirty="0" smtClean="0">
                <a:solidFill>
                  <a:srgbClr val="262C32"/>
                </a:solidFill>
                <a:latin typeface="Aptos"/>
                <a:cs typeface="Arial"/>
              </a:rPr>
              <a:t>ección (guantes ... )</a:t>
            </a:r>
            <a:r>
              <a:rPr sz="1200" spc="21" dirty="0" smtClean="0">
                <a:solidFill>
                  <a:srgbClr val="262C32"/>
                </a:solidFill>
                <a:latin typeface="Aptos"/>
                <a:cs typeface="Arial"/>
              </a:rPr>
              <a:t>.</a:t>
            </a:r>
            <a:endParaRPr sz="900">
              <a:latin typeface="Arial"/>
              <a:cs typeface="Arial"/>
            </a:endParaRPr>
          </a:p>
          <a:p>
            <a:pPr marL="177292" marR="7015">
              <a:lnSpc>
                <a:spcPct val="95825"/>
              </a:lnSpc>
              <a:spcBef>
                <a:spcPts val="645"/>
              </a:spcBef>
              <a:spcAft>
                <a:spcPts val="300"/>
              </a:spcAft>
            </a:pPr>
            <a:r>
              <a:rPr sz="1200" spc="22" dirty="0" smtClean="0">
                <a:solidFill>
                  <a:srgbClr val="262C32"/>
                </a:solidFill>
                <a:latin typeface="Aptos"/>
                <a:cs typeface="Arial"/>
              </a:rPr>
              <a:t>- </a:t>
            </a:r>
            <a:r>
              <a:rPr sz="1200" spc="22" dirty="0" smtClean="0">
                <a:solidFill>
                  <a:srgbClr val="262C32"/>
                </a:solidFill>
                <a:latin typeface="Aptos"/>
                <a:cs typeface="Arial"/>
              </a:rPr>
              <a:t>Tranquilice a la víctima.</a:t>
            </a:r>
            <a:endParaRPr sz="900">
              <a:latin typeface="Arial"/>
              <a:cs typeface="Arial"/>
            </a:endParaRPr>
          </a:p>
          <a:p>
            <a:pPr marL="262635" indent="-85343">
              <a:lnSpc>
                <a:spcPts val="1390"/>
              </a:lnSpc>
              <a:spcBef>
                <a:spcPts val="444"/>
              </a:spcBef>
              <a:spcAft>
                <a:spcPts val="300"/>
              </a:spcAft>
            </a:pPr>
            <a:r>
              <a:rPr sz="1200" spc="24" dirty="0" smtClean="0">
                <a:solidFill>
                  <a:srgbClr val="262C32"/>
                </a:solidFill>
                <a:latin typeface="Aptos"/>
                <a:cs typeface="Arial"/>
              </a:rPr>
              <a:t>- </a:t>
            </a:r>
            <a:r>
              <a:rPr sz="1200" spc="24" dirty="0" smtClean="0">
                <a:solidFill>
                  <a:srgbClr val="262C32"/>
                </a:solidFill>
                <a:latin typeface="Aptos"/>
                <a:cs typeface="Arial"/>
              </a:rPr>
              <a:t>Pídale que se siente y que incline  la cabeza hacia adelante  para permitir la salida de la sangre por los orificios nasales</a:t>
            </a:r>
            <a:r>
              <a:rPr sz="1200" spc="24" dirty="0" smtClean="0">
                <a:solidFill>
                  <a:srgbClr val="262C32"/>
                </a:solidFill>
                <a:latin typeface="Aptos"/>
                <a:cs typeface="Arial"/>
              </a:rPr>
              <a:t>.</a:t>
            </a:r>
            <a:endParaRPr sz="9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spc="-63" dirty="0" smtClean="0">
                <a:solidFill>
                  <a:srgbClr val="231F21"/>
                </a:solidFill>
                <a:latin typeface="Times New Roman"/>
                <a:cs typeface="Times New Roman"/>
              </a:rPr>
              <a:t>5</a:t>
            </a:r>
            <a:r>
              <a:rPr sz="600" spc="-63" dirty="0" smtClean="0">
                <a:solidFill>
                  <a:srgbClr val="332F2F"/>
                </a:solidFill>
                <a:latin typeface="Times New Roman"/>
                <a:cs typeface="Times New Roman"/>
              </a:rPr>
              <a:t>8</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a:t>
            </a:r>
            <a:r>
              <a:rPr sz="1100" b="1" spc="-20" dirty="0" smtClean="0">
                <a:solidFill>
                  <a:srgbClr val="1E374E"/>
                </a:solidFill>
                <a:latin typeface="Aptos"/>
                <a:cs typeface="Times New Roman"/>
              </a:rPr>
              <a:t>xil</a:t>
            </a:r>
            <a:r>
              <a:rPr sz="1100" b="1" spc="-20" dirty="0" smtClean="0">
                <a:solidFill>
                  <a:srgbClr val="1E374E"/>
                </a:solidFill>
                <a:latin typeface="Aptos"/>
                <a:cs typeface="Times New Roman"/>
              </a:rPr>
              <a:t>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358984" y="1363817"/>
            <a:ext cx="7142445" cy="1883156"/>
          </a:xfrm>
          <a:prstGeom prst="rect">
            <a:avLst/>
          </a:prstGeom>
        </p:spPr>
        <p:txBody>
          <a:bodyPr wrap="square" lIns="0" tIns="6477" rIns="0" bIns="0" rtlCol="0">
            <a:noAutofit/>
          </a:bodyPr>
          <a:lstStyle/>
          <a:p>
            <a:pPr marL="12700" marR="17145">
              <a:lnSpc>
                <a:spcPts val="1019"/>
              </a:lnSpc>
              <a:spcAft>
                <a:spcPts val="300"/>
              </a:spcAft>
            </a:pPr>
            <a:r>
              <a:rPr sz="1200" spc="19" dirty="0" smtClean="0">
                <a:solidFill>
                  <a:srgbClr val="262C32"/>
                </a:solidFill>
                <a:latin typeface="Aptos"/>
                <a:cs typeface="Arial"/>
              </a:rPr>
              <a:t>- </a:t>
            </a:r>
            <a:r>
              <a:rPr sz="1200" spc="19" dirty="0" smtClean="0">
                <a:solidFill>
                  <a:srgbClr val="262C32"/>
                </a:solidFill>
                <a:latin typeface="Aptos"/>
                <a:cs typeface="Arial"/>
              </a:rPr>
              <a:t>Dígale que respire tranquilamente  por la  boca</a:t>
            </a:r>
            <a:r>
              <a:rPr sz="1200" spc="19" dirty="0" smtClean="0">
                <a:solidFill>
                  <a:srgbClr val="262C32"/>
                </a:solidFill>
                <a:latin typeface="Aptos"/>
                <a:cs typeface="Arial"/>
              </a:rPr>
              <a:t>, </a:t>
            </a:r>
            <a:r>
              <a:rPr sz="1200" spc="19" dirty="0" smtClean="0">
                <a:solidFill>
                  <a:srgbClr val="262C32"/>
                </a:solidFill>
                <a:latin typeface="Aptos"/>
                <a:cs typeface="Arial"/>
              </a:rPr>
              <a:t>y que se presione la  nariz</a:t>
            </a:r>
            <a:endParaRPr sz="900">
              <a:latin typeface="Arial"/>
              <a:cs typeface="Arial"/>
            </a:endParaRPr>
          </a:p>
          <a:p>
            <a:pPr marL="101092" marR="176648" indent="3048">
              <a:lnSpc>
                <a:spcPts val="1034"/>
              </a:lnSpc>
              <a:spcBef>
                <a:spcPts val="329"/>
              </a:spcBef>
              <a:spcAft>
                <a:spcPts val="300"/>
              </a:spcAft>
            </a:pPr>
            <a:r>
              <a:rPr sz="1200" spc="18" dirty="0" smtClean="0">
                <a:solidFill>
                  <a:srgbClr val="262C32"/>
                </a:solidFill>
                <a:latin typeface="Aptos"/>
                <a:cs typeface="Arial"/>
              </a:rPr>
              <a:t>por la  parte blanda</a:t>
            </a:r>
            <a:r>
              <a:rPr sz="1200" spc="18" dirty="0" smtClean="0">
                <a:solidFill>
                  <a:srgbClr val="262C32"/>
                </a:solidFill>
                <a:latin typeface="Aptos"/>
                <a:cs typeface="Arial"/>
              </a:rPr>
              <a:t>, </a:t>
            </a:r>
            <a:r>
              <a:rPr sz="1200" spc="18" dirty="0" smtClean="0">
                <a:solidFill>
                  <a:srgbClr val="262C32"/>
                </a:solidFill>
                <a:latin typeface="Aptos"/>
                <a:cs typeface="Arial"/>
              </a:rPr>
              <a:t>con los dedos pulgar e índice.  Si  la víctima no puede </a:t>
            </a:r>
            <a:endParaRPr sz="900">
              <a:latin typeface="Arial"/>
              <a:cs typeface="Arial"/>
            </a:endParaRPr>
          </a:p>
          <a:p>
            <a:pPr marL="101092" marR="176648">
              <a:lnSpc>
                <a:spcPts val="1034"/>
              </a:lnSpc>
              <a:spcBef>
                <a:spcPts val="357"/>
              </a:spcBef>
              <a:spcAft>
                <a:spcPts val="300"/>
              </a:spcAft>
            </a:pPr>
            <a:r>
              <a:rPr sz="1200" spc="13" dirty="0" smtClean="0">
                <a:solidFill>
                  <a:srgbClr val="262C32"/>
                </a:solidFill>
                <a:latin typeface="Aptos"/>
                <a:cs typeface="Arial"/>
              </a:rPr>
              <a:t>colaborar</a:t>
            </a:r>
            <a:r>
              <a:rPr sz="1200" spc="13" dirty="0" smtClean="0">
                <a:solidFill>
                  <a:srgbClr val="262C32"/>
                </a:solidFill>
                <a:latin typeface="Aptos"/>
                <a:cs typeface="Arial"/>
              </a:rPr>
              <a:t>,  </a:t>
            </a:r>
            <a:r>
              <a:rPr sz="1200" spc="13" dirty="0" smtClean="0">
                <a:solidFill>
                  <a:srgbClr val="262C32"/>
                </a:solidFill>
                <a:latin typeface="Aptos"/>
                <a:cs typeface="Arial"/>
              </a:rPr>
              <a:t>hágalo usted.</a:t>
            </a:r>
            <a:endParaRPr sz="900">
              <a:latin typeface="Arial"/>
              <a:cs typeface="Arial"/>
            </a:endParaRPr>
          </a:p>
          <a:p>
            <a:pPr marL="12700" marR="17145">
              <a:lnSpc>
                <a:spcPct val="95825"/>
              </a:lnSpc>
              <a:spcBef>
                <a:spcPts val="652"/>
              </a:spcBef>
              <a:spcAft>
                <a:spcPts val="300"/>
              </a:spcAft>
            </a:pPr>
            <a:r>
              <a:rPr sz="1200" spc="24" dirty="0" smtClean="0">
                <a:solidFill>
                  <a:srgbClr val="262C32"/>
                </a:solidFill>
                <a:latin typeface="Aptos"/>
                <a:cs typeface="Arial"/>
              </a:rPr>
              <a:t>- </a:t>
            </a:r>
            <a:r>
              <a:rPr sz="1200" spc="24" dirty="0" smtClean="0">
                <a:solidFill>
                  <a:srgbClr val="262C32"/>
                </a:solidFill>
                <a:latin typeface="Aptos"/>
                <a:cs typeface="Arial"/>
              </a:rPr>
              <a:t>Debe permanecer con la  nariz pinzada.</a:t>
            </a:r>
            <a:endParaRPr sz="900">
              <a:latin typeface="Arial"/>
              <a:cs typeface="Arial"/>
            </a:endParaRPr>
          </a:p>
          <a:p>
            <a:pPr marL="98044" marR="52508" indent="-85343">
              <a:lnSpc>
                <a:spcPts val="1034"/>
              </a:lnSpc>
              <a:spcBef>
                <a:spcPts val="645"/>
              </a:spcBef>
              <a:spcAft>
                <a:spcPts val="300"/>
              </a:spcAft>
            </a:pPr>
            <a:r>
              <a:rPr sz="1200" spc="0" dirty="0" smtClean="0">
                <a:solidFill>
                  <a:srgbClr val="262C32"/>
                </a:solidFill>
                <a:latin typeface="Aptos"/>
                <a:cs typeface="Arial"/>
              </a:rPr>
              <a:t>-</a:t>
            </a:r>
            <a:r>
              <a:rPr sz="1200" spc="1" dirty="0" smtClean="0">
                <a:solidFill>
                  <a:srgbClr val="262C32"/>
                </a:solidFill>
                <a:latin typeface="Aptos"/>
                <a:cs typeface="Arial"/>
              </a:rPr>
              <a:t> </a:t>
            </a:r>
            <a:r>
              <a:rPr sz="1200" spc="70" dirty="0" smtClean="0">
                <a:solidFill>
                  <a:srgbClr val="262C32"/>
                </a:solidFill>
                <a:latin typeface="Aptos"/>
                <a:cs typeface="Arial"/>
              </a:rPr>
              <a:t>A</a:t>
            </a:r>
            <a:r>
              <a:rPr sz="1200" spc="-61" dirty="0" smtClean="0">
                <a:solidFill>
                  <a:srgbClr val="262C32"/>
                </a:solidFill>
                <a:latin typeface="Aptos"/>
                <a:cs typeface="Arial"/>
              </a:rPr>
              <a:t>l</a:t>
            </a:r>
            <a:r>
              <a:rPr sz="1200" spc="114" dirty="0" smtClean="0">
                <a:solidFill>
                  <a:srgbClr val="262C32"/>
                </a:solidFill>
                <a:latin typeface="Aptos"/>
                <a:cs typeface="Arial"/>
              </a:rPr>
              <a:t> </a:t>
            </a:r>
            <a:r>
              <a:rPr sz="1200" spc="19" dirty="0" smtClean="0">
                <a:solidFill>
                  <a:srgbClr val="262C32"/>
                </a:solidFill>
                <a:latin typeface="Aptos"/>
                <a:cs typeface="Arial"/>
              </a:rPr>
              <a:t>c</a:t>
            </a:r>
            <a:r>
              <a:rPr sz="1200" spc="25" dirty="0" smtClean="0">
                <a:solidFill>
                  <a:srgbClr val="262C32"/>
                </a:solidFill>
                <a:latin typeface="Aptos"/>
                <a:cs typeface="Arial"/>
              </a:rPr>
              <a:t>ab</a:t>
            </a:r>
            <a:r>
              <a:rPr sz="1200" spc="0" dirty="0" smtClean="0">
                <a:solidFill>
                  <a:srgbClr val="262C32"/>
                </a:solidFill>
                <a:latin typeface="Aptos"/>
                <a:cs typeface="Arial"/>
              </a:rPr>
              <a:t>o</a:t>
            </a:r>
            <a:r>
              <a:rPr sz="1200" spc="111" dirty="0" smtClean="0">
                <a:solidFill>
                  <a:srgbClr val="262C32"/>
                </a:solidFill>
                <a:latin typeface="Aptos"/>
                <a:cs typeface="Arial"/>
              </a:rPr>
              <a:t> </a:t>
            </a:r>
            <a:r>
              <a:rPr sz="1200" spc="25" dirty="0" smtClean="0">
                <a:solidFill>
                  <a:srgbClr val="262C32"/>
                </a:solidFill>
                <a:latin typeface="Aptos"/>
                <a:cs typeface="Arial"/>
              </a:rPr>
              <a:t>d</a:t>
            </a:r>
            <a:r>
              <a:rPr sz="1200" spc="0" dirty="0" smtClean="0">
                <a:solidFill>
                  <a:srgbClr val="262C32"/>
                </a:solidFill>
                <a:latin typeface="Aptos"/>
                <a:cs typeface="Arial"/>
              </a:rPr>
              <a:t>e</a:t>
            </a:r>
            <a:r>
              <a:rPr sz="1200" spc="144" dirty="0" smtClean="0">
                <a:solidFill>
                  <a:srgbClr val="262C32"/>
                </a:solidFill>
                <a:latin typeface="Aptos"/>
                <a:cs typeface="Arial"/>
              </a:rPr>
              <a:t> </a:t>
            </a:r>
            <a:r>
              <a:rPr sz="1200" spc="-215" dirty="0" smtClean="0">
                <a:solidFill>
                  <a:srgbClr val="262C32"/>
                </a:solidFill>
                <a:latin typeface="Aptos"/>
                <a:cs typeface="Arial"/>
              </a:rPr>
              <a:t>1</a:t>
            </a:r>
            <a:r>
              <a:rPr sz="1200" spc="-55" dirty="0" smtClean="0">
                <a:solidFill>
                  <a:srgbClr val="262C32"/>
                </a:solidFill>
                <a:latin typeface="Aptos"/>
                <a:cs typeface="Arial"/>
              </a:rPr>
              <a:t> </a:t>
            </a:r>
            <a:r>
              <a:rPr sz="1200" spc="-300" dirty="0" smtClean="0">
                <a:solidFill>
                  <a:srgbClr val="262C32"/>
                </a:solidFill>
                <a:latin typeface="Aptos"/>
                <a:cs typeface="Arial"/>
              </a:rPr>
              <a:t>O</a:t>
            </a:r>
            <a:r>
              <a:rPr sz="1200" spc="-107" dirty="0" smtClean="0">
                <a:solidFill>
                  <a:srgbClr val="262C32"/>
                </a:solidFill>
                <a:latin typeface="Aptos"/>
                <a:cs typeface="Arial"/>
              </a:rPr>
              <a:t>  </a:t>
            </a:r>
            <a:r>
              <a:rPr sz="1200" spc="-94" dirty="0" smtClean="0">
                <a:solidFill>
                  <a:srgbClr val="262C32"/>
                </a:solidFill>
                <a:latin typeface="Aptos"/>
                <a:cs typeface="Arial"/>
              </a:rPr>
              <a:t> </a:t>
            </a:r>
            <a:r>
              <a:rPr sz="1200" spc="-8" dirty="0" smtClean="0">
                <a:solidFill>
                  <a:srgbClr val="262C32"/>
                </a:solidFill>
                <a:latin typeface="Aptos"/>
                <a:cs typeface="Arial"/>
              </a:rPr>
              <a:t>m</a:t>
            </a:r>
            <a:r>
              <a:rPr sz="1200" spc="14" dirty="0" smtClean="0">
                <a:solidFill>
                  <a:srgbClr val="262C32"/>
                </a:solidFill>
                <a:latin typeface="Aptos"/>
                <a:cs typeface="Arial"/>
              </a:rPr>
              <a:t>i</a:t>
            </a:r>
            <a:r>
              <a:rPr sz="1200" spc="29" dirty="0" smtClean="0">
                <a:solidFill>
                  <a:srgbClr val="262C32"/>
                </a:solidFill>
                <a:latin typeface="Aptos"/>
                <a:cs typeface="Arial"/>
              </a:rPr>
              <a:t>nu</a:t>
            </a:r>
            <a:r>
              <a:rPr sz="1200" spc="61" dirty="0" smtClean="0">
                <a:solidFill>
                  <a:srgbClr val="262C32"/>
                </a:solidFill>
                <a:latin typeface="Aptos"/>
                <a:cs typeface="Arial"/>
              </a:rPr>
              <a:t>t</a:t>
            </a:r>
            <a:r>
              <a:rPr sz="1200" spc="29" dirty="0" smtClean="0">
                <a:solidFill>
                  <a:srgbClr val="262C32"/>
                </a:solidFill>
                <a:latin typeface="Aptos"/>
                <a:cs typeface="Arial"/>
              </a:rPr>
              <a:t>o</a:t>
            </a:r>
            <a:r>
              <a:rPr sz="1200" spc="50" dirty="0" smtClean="0">
                <a:solidFill>
                  <a:srgbClr val="262C32"/>
                </a:solidFill>
                <a:latin typeface="Aptos"/>
                <a:cs typeface="Arial"/>
              </a:rPr>
              <a:t>s</a:t>
            </a:r>
            <a:r>
              <a:rPr sz="1200" spc="-89" dirty="0" smtClean="0">
                <a:solidFill>
                  <a:srgbClr val="262C32"/>
                </a:solidFill>
                <a:latin typeface="Aptos"/>
                <a:cs typeface="Arial"/>
              </a:rPr>
              <a:t>,</a:t>
            </a:r>
            <a:r>
              <a:rPr sz="1200" spc="0" dirty="0" smtClean="0">
                <a:solidFill>
                  <a:srgbClr val="262C32"/>
                </a:solidFill>
                <a:latin typeface="Aptos"/>
                <a:cs typeface="Arial"/>
              </a:rPr>
              <a:t> </a:t>
            </a:r>
            <a:r>
              <a:rPr sz="1200" spc="-79" dirty="0" smtClean="0">
                <a:solidFill>
                  <a:srgbClr val="262C32"/>
                </a:solidFill>
                <a:latin typeface="Aptos"/>
                <a:cs typeface="Arial"/>
              </a:rPr>
              <a:t> </a:t>
            </a:r>
            <a:r>
              <a:rPr sz="1200" spc="-56" dirty="0" smtClean="0">
                <a:solidFill>
                  <a:srgbClr val="262C32"/>
                </a:solidFill>
                <a:latin typeface="Aptos"/>
                <a:cs typeface="Arial"/>
              </a:rPr>
              <a:t>l</a:t>
            </a:r>
            <a:r>
              <a:rPr sz="1200" spc="14" dirty="0" smtClean="0">
                <a:solidFill>
                  <a:srgbClr val="262C32"/>
                </a:solidFill>
                <a:latin typeface="Aptos"/>
                <a:cs typeface="Arial"/>
              </a:rPr>
              <a:t>i</a:t>
            </a:r>
            <a:r>
              <a:rPr sz="1200" spc="29" dirty="0" smtClean="0">
                <a:solidFill>
                  <a:srgbClr val="262C32"/>
                </a:solidFill>
                <a:latin typeface="Aptos"/>
                <a:cs typeface="Arial"/>
              </a:rPr>
              <a:t>b</a:t>
            </a:r>
            <a:r>
              <a:rPr sz="1200" spc="75" dirty="0" smtClean="0">
                <a:solidFill>
                  <a:srgbClr val="262C32"/>
                </a:solidFill>
                <a:latin typeface="Aptos"/>
                <a:cs typeface="Arial"/>
              </a:rPr>
              <a:t>e</a:t>
            </a:r>
            <a:r>
              <a:rPr sz="1200" spc="34" dirty="0" smtClean="0">
                <a:solidFill>
                  <a:srgbClr val="262C32"/>
                </a:solidFill>
                <a:latin typeface="Aptos"/>
                <a:cs typeface="Arial"/>
              </a:rPr>
              <a:t>r</a:t>
            </a:r>
            <a:r>
              <a:rPr sz="1200" spc="29" dirty="0" smtClean="0">
                <a:solidFill>
                  <a:srgbClr val="262C32"/>
                </a:solidFill>
                <a:latin typeface="Aptos"/>
                <a:cs typeface="Arial"/>
              </a:rPr>
              <a:t>a</a:t>
            </a:r>
            <a:r>
              <a:rPr sz="1200" spc="19" dirty="0" smtClean="0">
                <a:solidFill>
                  <a:srgbClr val="262C32"/>
                </a:solidFill>
                <a:latin typeface="Aptos"/>
                <a:cs typeface="Arial"/>
              </a:rPr>
              <a:t>r</a:t>
            </a:r>
            <a:r>
              <a:rPr sz="1200" spc="54" dirty="0" smtClean="0">
                <a:solidFill>
                  <a:srgbClr val="262C32"/>
                </a:solidFill>
                <a:latin typeface="Aptos"/>
                <a:cs typeface="Arial"/>
              </a:rPr>
              <a:t> </a:t>
            </a:r>
            <a:r>
              <a:rPr sz="1200" spc="-56" dirty="0" smtClean="0">
                <a:solidFill>
                  <a:srgbClr val="262C32"/>
                </a:solidFill>
                <a:latin typeface="Aptos"/>
                <a:cs typeface="Arial"/>
              </a:rPr>
              <a:t>l</a:t>
            </a:r>
            <a:r>
              <a:rPr sz="1200" spc="-20" dirty="0" smtClean="0">
                <a:solidFill>
                  <a:srgbClr val="262C32"/>
                </a:solidFill>
                <a:latin typeface="Aptos"/>
                <a:cs typeface="Arial"/>
              </a:rPr>
              <a:t>a</a:t>
            </a:r>
            <a:r>
              <a:rPr sz="1200" spc="0" dirty="0" smtClean="0">
                <a:solidFill>
                  <a:srgbClr val="262C32"/>
                </a:solidFill>
                <a:latin typeface="Aptos"/>
                <a:cs typeface="Arial"/>
              </a:rPr>
              <a:t> </a:t>
            </a:r>
            <a:r>
              <a:rPr sz="1200" spc="-89" dirty="0" smtClean="0">
                <a:solidFill>
                  <a:srgbClr val="262C32"/>
                </a:solidFill>
                <a:latin typeface="Aptos"/>
                <a:cs typeface="Arial"/>
              </a:rPr>
              <a:t> </a:t>
            </a:r>
            <a:r>
              <a:rPr sz="1200" spc="3" dirty="0" smtClean="0">
                <a:solidFill>
                  <a:srgbClr val="262C32"/>
                </a:solidFill>
                <a:latin typeface="Aptos"/>
                <a:cs typeface="Arial"/>
              </a:rPr>
              <a:t>p</a:t>
            </a:r>
            <a:r>
              <a:rPr sz="1200" spc="11" dirty="0" smtClean="0">
                <a:solidFill>
                  <a:srgbClr val="262C32"/>
                </a:solidFill>
                <a:latin typeface="Aptos"/>
                <a:cs typeface="Arial"/>
              </a:rPr>
              <a:t>r</a:t>
            </a:r>
            <a:r>
              <a:rPr sz="1200" spc="29" dirty="0" smtClean="0">
                <a:solidFill>
                  <a:srgbClr val="262C32"/>
                </a:solidFill>
                <a:latin typeface="Aptos"/>
                <a:cs typeface="Arial"/>
              </a:rPr>
              <a:t>e</a:t>
            </a:r>
            <a:r>
              <a:rPr sz="1200" spc="50" dirty="0" smtClean="0">
                <a:solidFill>
                  <a:srgbClr val="262C32"/>
                </a:solidFill>
                <a:latin typeface="Aptos"/>
                <a:cs typeface="Arial"/>
              </a:rPr>
              <a:t>s</a:t>
            </a:r>
            <a:r>
              <a:rPr sz="1200" spc="-29" dirty="0" smtClean="0">
                <a:solidFill>
                  <a:srgbClr val="262C32"/>
                </a:solidFill>
                <a:latin typeface="Aptos"/>
                <a:cs typeface="Arial"/>
              </a:rPr>
              <a:t>i</a:t>
            </a:r>
            <a:r>
              <a:rPr sz="1200" spc="75" dirty="0" smtClean="0">
                <a:solidFill>
                  <a:srgbClr val="262C32"/>
                </a:solidFill>
                <a:latin typeface="Aptos"/>
                <a:cs typeface="Arial"/>
              </a:rPr>
              <a:t>ó</a:t>
            </a:r>
            <a:r>
              <a:rPr sz="1200" spc="50" dirty="0" smtClean="0">
                <a:solidFill>
                  <a:srgbClr val="262C32"/>
                </a:solidFill>
                <a:latin typeface="Aptos"/>
                <a:cs typeface="Arial"/>
              </a:rPr>
              <a:t>n</a:t>
            </a:r>
            <a:r>
              <a:rPr sz="1200" spc="-89" dirty="0" smtClean="0">
                <a:solidFill>
                  <a:srgbClr val="262C32"/>
                </a:solidFill>
                <a:latin typeface="Aptos"/>
                <a:cs typeface="Arial"/>
              </a:rPr>
              <a:t>.</a:t>
            </a:r>
            <a:r>
              <a:rPr sz="1200" spc="0" dirty="0" smtClean="0">
                <a:solidFill>
                  <a:srgbClr val="262C32"/>
                </a:solidFill>
                <a:latin typeface="Aptos"/>
                <a:cs typeface="Arial"/>
              </a:rPr>
              <a:t> </a:t>
            </a:r>
            <a:r>
              <a:rPr sz="1200" spc="-104" dirty="0" smtClean="0">
                <a:solidFill>
                  <a:srgbClr val="262C32"/>
                </a:solidFill>
                <a:latin typeface="Aptos"/>
                <a:cs typeface="Arial"/>
              </a:rPr>
              <a:t> </a:t>
            </a:r>
            <a:r>
              <a:rPr sz="1200" spc="23" dirty="0" smtClean="0">
                <a:solidFill>
                  <a:srgbClr val="262C32"/>
                </a:solidFill>
                <a:latin typeface="Aptos"/>
                <a:cs typeface="Arial"/>
              </a:rPr>
              <a:t>S</a:t>
            </a:r>
            <a:r>
              <a:rPr sz="1200" spc="-61" dirty="0" smtClean="0">
                <a:solidFill>
                  <a:srgbClr val="262C32"/>
                </a:solidFill>
                <a:latin typeface="Aptos"/>
                <a:cs typeface="Arial"/>
              </a:rPr>
              <a:t>i</a:t>
            </a:r>
            <a:r>
              <a:rPr sz="1200" spc="0" dirty="0" smtClean="0">
                <a:solidFill>
                  <a:srgbClr val="262C32"/>
                </a:solidFill>
                <a:latin typeface="Aptos"/>
                <a:cs typeface="Arial"/>
              </a:rPr>
              <a:t> </a:t>
            </a:r>
            <a:r>
              <a:rPr sz="1200" spc="-109" dirty="0" smtClean="0">
                <a:solidFill>
                  <a:srgbClr val="262C32"/>
                </a:solidFill>
                <a:latin typeface="Aptos"/>
                <a:cs typeface="Arial"/>
              </a:rPr>
              <a:t> </a:t>
            </a:r>
            <a:r>
              <a:rPr sz="1200" spc="-56" dirty="0" smtClean="0">
                <a:solidFill>
                  <a:srgbClr val="262C32"/>
                </a:solidFill>
                <a:latin typeface="Aptos"/>
                <a:cs typeface="Arial"/>
              </a:rPr>
              <a:t>l</a:t>
            </a:r>
            <a:r>
              <a:rPr sz="1200" spc="-20" dirty="0" smtClean="0">
                <a:solidFill>
                  <a:srgbClr val="262C32"/>
                </a:solidFill>
                <a:latin typeface="Aptos"/>
                <a:cs typeface="Arial"/>
              </a:rPr>
              <a:t>a</a:t>
            </a:r>
            <a:r>
              <a:rPr sz="1200" spc="0" dirty="0" smtClean="0">
                <a:solidFill>
                  <a:srgbClr val="262C32"/>
                </a:solidFill>
                <a:latin typeface="Aptos"/>
                <a:cs typeface="Arial"/>
              </a:rPr>
              <a:t> </a:t>
            </a:r>
            <a:r>
              <a:rPr sz="1200" spc="-89" dirty="0" smtClean="0">
                <a:solidFill>
                  <a:srgbClr val="262C32"/>
                </a:solidFill>
                <a:latin typeface="Aptos"/>
                <a:cs typeface="Arial"/>
              </a:rPr>
              <a:t> </a:t>
            </a:r>
            <a:r>
              <a:rPr sz="1200" spc="19" dirty="0" smtClean="0">
                <a:solidFill>
                  <a:srgbClr val="262C32"/>
                </a:solidFill>
                <a:latin typeface="Aptos"/>
                <a:cs typeface="Arial"/>
              </a:rPr>
              <a:t>h</a:t>
            </a:r>
            <a:r>
              <a:rPr sz="1200" spc="25" dirty="0" smtClean="0">
                <a:solidFill>
                  <a:srgbClr val="262C32"/>
                </a:solidFill>
                <a:latin typeface="Aptos"/>
                <a:cs typeface="Arial"/>
              </a:rPr>
              <a:t>e</a:t>
            </a:r>
            <a:r>
              <a:rPr sz="1200" spc="34" dirty="0" smtClean="0">
                <a:solidFill>
                  <a:srgbClr val="262C32"/>
                </a:solidFill>
                <a:latin typeface="Aptos"/>
                <a:cs typeface="Arial"/>
              </a:rPr>
              <a:t>m</a:t>
            </a:r>
            <a:r>
              <a:rPr sz="1200" spc="25" dirty="0" smtClean="0">
                <a:solidFill>
                  <a:srgbClr val="262C32"/>
                </a:solidFill>
                <a:latin typeface="Aptos"/>
                <a:cs typeface="Arial"/>
              </a:rPr>
              <a:t>o</a:t>
            </a:r>
            <a:r>
              <a:rPr sz="1200" spc="14" dirty="0" smtClean="0">
                <a:solidFill>
                  <a:srgbClr val="262C32"/>
                </a:solidFill>
                <a:latin typeface="Aptos"/>
                <a:cs typeface="Arial"/>
              </a:rPr>
              <a:t>rr</a:t>
            </a:r>
            <a:r>
              <a:rPr sz="1200" spc="25" dirty="0" smtClean="0">
                <a:solidFill>
                  <a:srgbClr val="262C32"/>
                </a:solidFill>
                <a:latin typeface="Aptos"/>
                <a:cs typeface="Arial"/>
              </a:rPr>
              <a:t>ag</a:t>
            </a:r>
            <a:r>
              <a:rPr sz="1200" spc="9" dirty="0" smtClean="0">
                <a:solidFill>
                  <a:srgbClr val="262C32"/>
                </a:solidFill>
                <a:latin typeface="Aptos"/>
                <a:cs typeface="Arial"/>
              </a:rPr>
              <a:t>i</a:t>
            </a:r>
            <a:r>
              <a:rPr sz="1200" spc="0" dirty="0" smtClean="0">
                <a:solidFill>
                  <a:srgbClr val="262C32"/>
                </a:solidFill>
                <a:latin typeface="Aptos"/>
                <a:cs typeface="Arial"/>
              </a:rPr>
              <a:t>a</a:t>
            </a:r>
            <a:r>
              <a:rPr sz="1200" spc="188" dirty="0" smtClean="0">
                <a:solidFill>
                  <a:srgbClr val="262C32"/>
                </a:solidFill>
                <a:latin typeface="Aptos"/>
                <a:cs typeface="Arial"/>
              </a:rPr>
              <a:t> </a:t>
            </a:r>
            <a:r>
              <a:rPr sz="1200" spc="25" dirty="0" smtClean="0">
                <a:solidFill>
                  <a:srgbClr val="262C32"/>
                </a:solidFill>
                <a:latin typeface="Aptos"/>
                <a:cs typeface="Arial"/>
              </a:rPr>
              <a:t>n</a:t>
            </a:r>
            <a:r>
              <a:rPr sz="1200" spc="0" dirty="0" smtClean="0">
                <a:solidFill>
                  <a:srgbClr val="262C32"/>
                </a:solidFill>
                <a:latin typeface="Aptos"/>
                <a:cs typeface="Arial"/>
              </a:rPr>
              <a:t>o</a:t>
            </a:r>
            <a:r>
              <a:rPr sz="1200" spc="69" dirty="0" smtClean="0">
                <a:solidFill>
                  <a:srgbClr val="262C32"/>
                </a:solidFill>
                <a:latin typeface="Aptos"/>
                <a:cs typeface="Arial"/>
              </a:rPr>
              <a:t> </a:t>
            </a:r>
            <a:r>
              <a:rPr sz="1200" spc="19" dirty="0" smtClean="0">
                <a:solidFill>
                  <a:srgbClr val="262C32"/>
                </a:solidFill>
                <a:latin typeface="Aptos"/>
                <a:cs typeface="Arial"/>
              </a:rPr>
              <a:t>s</a:t>
            </a:r>
            <a:r>
              <a:rPr sz="1200" spc="0" dirty="0" smtClean="0">
                <a:solidFill>
                  <a:srgbClr val="262C32"/>
                </a:solidFill>
                <a:latin typeface="Aptos"/>
                <a:cs typeface="Arial"/>
              </a:rPr>
              <a:t>e</a:t>
            </a:r>
            <a:r>
              <a:rPr sz="1200" spc="98" dirty="0" smtClean="0">
                <a:solidFill>
                  <a:srgbClr val="262C32"/>
                </a:solidFill>
                <a:latin typeface="Aptos"/>
                <a:cs typeface="Arial"/>
              </a:rPr>
              <a:t> </a:t>
            </a:r>
            <a:r>
              <a:rPr sz="1200" spc="19" dirty="0" smtClean="0">
                <a:solidFill>
                  <a:srgbClr val="262C32"/>
                </a:solidFill>
                <a:latin typeface="Aptos"/>
                <a:cs typeface="Arial"/>
              </a:rPr>
              <a:t>h</a:t>
            </a:r>
            <a:r>
              <a:rPr sz="1200" spc="0" dirty="0" smtClean="0">
                <a:solidFill>
                  <a:srgbClr val="262C32"/>
                </a:solidFill>
                <a:latin typeface="Aptos"/>
                <a:cs typeface="Arial"/>
              </a:rPr>
              <a:t>a </a:t>
            </a:r>
            <a:endParaRPr sz="900">
              <a:latin typeface="Arial"/>
              <a:cs typeface="Arial"/>
            </a:endParaRPr>
          </a:p>
          <a:p>
            <a:pPr marL="98044" marR="52508">
              <a:lnSpc>
                <a:spcPts val="1034"/>
              </a:lnSpc>
              <a:spcBef>
                <a:spcPts val="380"/>
              </a:spcBef>
              <a:spcAft>
                <a:spcPts val="300"/>
              </a:spcAft>
            </a:pPr>
            <a:r>
              <a:rPr sz="1200" spc="16" dirty="0" smtClean="0">
                <a:solidFill>
                  <a:srgbClr val="262C32"/>
                </a:solidFill>
                <a:latin typeface="Aptos"/>
                <a:cs typeface="Arial"/>
              </a:rPr>
              <a:t>detenido</a:t>
            </a:r>
            <a:r>
              <a:rPr sz="1200" spc="16" dirty="0" smtClean="0">
                <a:solidFill>
                  <a:srgbClr val="262C32"/>
                </a:solidFill>
                <a:latin typeface="Aptos"/>
                <a:cs typeface="Arial"/>
              </a:rPr>
              <a:t>, </a:t>
            </a:r>
            <a:r>
              <a:rPr sz="1200" spc="16" dirty="0" smtClean="0">
                <a:solidFill>
                  <a:srgbClr val="262C32"/>
                </a:solidFill>
                <a:latin typeface="Aptos"/>
                <a:cs typeface="Arial"/>
              </a:rPr>
              <a:t>debe repetir la operación.  Si  la  hemorragia no se detiene  llame al</a:t>
            </a:r>
            <a:endParaRPr sz="900">
              <a:latin typeface="Arial"/>
              <a:cs typeface="Arial"/>
            </a:endParaRPr>
          </a:p>
          <a:p>
            <a:pPr marL="107188" marR="17145">
              <a:lnSpc>
                <a:spcPts val="1019"/>
              </a:lnSpc>
              <a:spcBef>
                <a:spcPts val="431"/>
              </a:spcBef>
              <a:spcAft>
                <a:spcPts val="300"/>
              </a:spcAft>
            </a:pPr>
            <a:r>
              <a:rPr sz="1200" spc="-25" dirty="0" smtClean="0">
                <a:solidFill>
                  <a:srgbClr val="262C32"/>
                </a:solidFill>
                <a:latin typeface="Aptos"/>
                <a:cs typeface="Arial"/>
              </a:rPr>
              <a:t>112.</a:t>
            </a:r>
            <a:endParaRPr sz="900">
              <a:latin typeface="Arial"/>
              <a:cs typeface="Arial"/>
            </a:endParaRPr>
          </a:p>
          <a:p>
            <a:pPr marL="12700">
              <a:lnSpc>
                <a:spcPct val="95825"/>
              </a:lnSpc>
              <a:spcBef>
                <a:spcPts val="594"/>
              </a:spcBef>
              <a:spcAft>
                <a:spcPts val="300"/>
              </a:spcAft>
            </a:pPr>
            <a:r>
              <a:rPr sz="1200" spc="20" dirty="0" smtClean="0">
                <a:solidFill>
                  <a:srgbClr val="262C32"/>
                </a:solidFill>
                <a:latin typeface="Aptos"/>
                <a:cs typeface="Arial"/>
              </a:rPr>
              <a:t>- </a:t>
            </a:r>
            <a:r>
              <a:rPr sz="1200" spc="20" dirty="0" smtClean="0">
                <a:solidFill>
                  <a:srgbClr val="262C32"/>
                </a:solidFill>
                <a:latin typeface="Aptos"/>
                <a:cs typeface="Arial"/>
              </a:rPr>
              <a:t>Una vez la  hemorragia detenida limpie  los alrededores de la  nariz con agua.</a:t>
            </a:r>
            <a:endParaRPr sz="900">
              <a:latin typeface="Arial"/>
              <a:cs typeface="Arial"/>
            </a:endParaRPr>
          </a:p>
          <a:p>
            <a:pPr marL="98043" marR="67745" indent="-85343">
              <a:lnSpc>
                <a:spcPts val="1390"/>
              </a:lnSpc>
              <a:spcBef>
                <a:spcPts val="444"/>
              </a:spcBef>
              <a:spcAft>
                <a:spcPts val="300"/>
              </a:spcAft>
            </a:pPr>
            <a:r>
              <a:rPr sz="1200" dirty="0" smtClean="0">
                <a:solidFill>
                  <a:srgbClr val="262C32"/>
                </a:solidFill>
                <a:latin typeface="Aptos"/>
                <a:cs typeface="Arial"/>
              </a:rPr>
              <a:t>-</a:t>
            </a:r>
            <a:r>
              <a:rPr sz="1200" spc="76" dirty="0" smtClean="0">
                <a:solidFill>
                  <a:srgbClr val="262C32"/>
                </a:solidFill>
                <a:latin typeface="Aptos"/>
                <a:cs typeface="Arial"/>
              </a:rPr>
              <a:t> </a:t>
            </a:r>
            <a:r>
              <a:rPr sz="1200" spc="25" dirty="0" smtClean="0">
                <a:solidFill>
                  <a:srgbClr val="262C32"/>
                </a:solidFill>
                <a:latin typeface="Aptos"/>
                <a:cs typeface="Arial"/>
              </a:rPr>
              <a:t>L</a:t>
            </a:r>
            <a:r>
              <a:rPr sz="1200" spc="0" dirty="0" smtClean="0">
                <a:solidFill>
                  <a:srgbClr val="262C32"/>
                </a:solidFill>
                <a:latin typeface="Aptos"/>
                <a:cs typeface="Arial"/>
              </a:rPr>
              <a:t>a</a:t>
            </a:r>
            <a:r>
              <a:rPr sz="1200" spc="44" dirty="0" smtClean="0">
                <a:solidFill>
                  <a:srgbClr val="262C32"/>
                </a:solidFill>
                <a:latin typeface="Aptos"/>
                <a:cs typeface="Arial"/>
              </a:rPr>
              <a:t> </a:t>
            </a:r>
            <a:r>
              <a:rPr sz="1200" spc="25" dirty="0" smtClean="0">
                <a:solidFill>
                  <a:srgbClr val="262C32"/>
                </a:solidFill>
                <a:latin typeface="Aptos"/>
                <a:cs typeface="Arial"/>
              </a:rPr>
              <a:t>ap</a:t>
            </a:r>
            <a:r>
              <a:rPr sz="1200" spc="9" dirty="0" smtClean="0">
                <a:solidFill>
                  <a:srgbClr val="262C32"/>
                </a:solidFill>
                <a:latin typeface="Aptos"/>
                <a:cs typeface="Arial"/>
              </a:rPr>
              <a:t>li</a:t>
            </a:r>
            <a:r>
              <a:rPr sz="1200" spc="25" dirty="0" smtClean="0">
                <a:solidFill>
                  <a:srgbClr val="262C32"/>
                </a:solidFill>
                <a:latin typeface="Aptos"/>
                <a:cs typeface="Arial"/>
              </a:rPr>
              <a:t>ca</a:t>
            </a:r>
            <a:r>
              <a:rPr sz="1200" spc="0" dirty="0" smtClean="0">
                <a:solidFill>
                  <a:srgbClr val="262C32"/>
                </a:solidFill>
                <a:latin typeface="Aptos"/>
                <a:cs typeface="Arial"/>
              </a:rPr>
              <a:t>c</a:t>
            </a:r>
            <a:r>
              <a:rPr sz="1200" spc="29" dirty="0" smtClean="0">
                <a:solidFill>
                  <a:srgbClr val="262C32"/>
                </a:solidFill>
                <a:latin typeface="Aptos"/>
                <a:cs typeface="Arial"/>
              </a:rPr>
              <a:t>i</a:t>
            </a:r>
            <a:r>
              <a:rPr sz="1200" spc="25" dirty="0" smtClean="0">
                <a:solidFill>
                  <a:srgbClr val="262C32"/>
                </a:solidFill>
                <a:latin typeface="Aptos"/>
                <a:cs typeface="Arial"/>
              </a:rPr>
              <a:t>ó</a:t>
            </a:r>
            <a:r>
              <a:rPr sz="1200" spc="0" dirty="0" smtClean="0">
                <a:solidFill>
                  <a:srgbClr val="262C32"/>
                </a:solidFill>
                <a:latin typeface="Aptos"/>
                <a:cs typeface="Arial"/>
              </a:rPr>
              <a:t>n</a:t>
            </a:r>
            <a:r>
              <a:rPr sz="1200" spc="164" dirty="0" smtClean="0">
                <a:solidFill>
                  <a:srgbClr val="262C32"/>
                </a:solidFill>
                <a:latin typeface="Aptos"/>
                <a:cs typeface="Arial"/>
              </a:rPr>
              <a:t> </a:t>
            </a:r>
            <a:r>
              <a:rPr sz="1200" spc="25" dirty="0" smtClean="0">
                <a:solidFill>
                  <a:srgbClr val="262C32"/>
                </a:solidFill>
                <a:latin typeface="Aptos"/>
                <a:cs typeface="Arial"/>
              </a:rPr>
              <a:t>d</a:t>
            </a:r>
            <a:r>
              <a:rPr sz="1200" spc="0" dirty="0" smtClean="0">
                <a:solidFill>
                  <a:srgbClr val="262C32"/>
                </a:solidFill>
                <a:latin typeface="Aptos"/>
                <a:cs typeface="Arial"/>
              </a:rPr>
              <a:t>e</a:t>
            </a:r>
            <a:r>
              <a:rPr sz="1200" spc="44" dirty="0" smtClean="0">
                <a:solidFill>
                  <a:srgbClr val="262C32"/>
                </a:solidFill>
                <a:latin typeface="Aptos"/>
                <a:cs typeface="Arial"/>
              </a:rPr>
              <a:t> </a:t>
            </a:r>
            <a:r>
              <a:rPr sz="1200" spc="0" dirty="0" smtClean="0">
                <a:solidFill>
                  <a:srgbClr val="262C32"/>
                </a:solidFill>
                <a:latin typeface="Aptos"/>
                <a:cs typeface="Arial"/>
              </a:rPr>
              <a:t>f</a:t>
            </a:r>
            <a:r>
              <a:rPr sz="1200" spc="29" dirty="0" smtClean="0">
                <a:solidFill>
                  <a:srgbClr val="262C32"/>
                </a:solidFill>
                <a:latin typeface="Aptos"/>
                <a:cs typeface="Arial"/>
              </a:rPr>
              <a:t>r</a:t>
            </a:r>
            <a:r>
              <a:rPr sz="1200" spc="9" dirty="0" smtClean="0">
                <a:solidFill>
                  <a:srgbClr val="262C32"/>
                </a:solidFill>
                <a:latin typeface="Aptos"/>
                <a:cs typeface="Arial"/>
              </a:rPr>
              <a:t>í</a:t>
            </a:r>
            <a:r>
              <a:rPr sz="1200" spc="0" dirty="0" smtClean="0">
                <a:solidFill>
                  <a:srgbClr val="262C32"/>
                </a:solidFill>
                <a:latin typeface="Aptos"/>
                <a:cs typeface="Arial"/>
              </a:rPr>
              <a:t>o</a:t>
            </a:r>
            <a:r>
              <a:rPr sz="1200" spc="138" dirty="0" smtClean="0">
                <a:solidFill>
                  <a:srgbClr val="262C32"/>
                </a:solidFill>
                <a:latin typeface="Aptos"/>
                <a:cs typeface="Arial"/>
              </a:rPr>
              <a:t> </a:t>
            </a:r>
            <a:r>
              <a:rPr sz="1200" spc="-80" dirty="0" smtClean="0">
                <a:solidFill>
                  <a:srgbClr val="262C32"/>
                </a:solidFill>
                <a:latin typeface="Aptos"/>
                <a:cs typeface="Arial"/>
              </a:rPr>
              <a:t>l</a:t>
            </a:r>
            <a:r>
              <a:rPr sz="1200" spc="75" dirty="0" smtClean="0">
                <a:solidFill>
                  <a:srgbClr val="262C32"/>
                </a:solidFill>
                <a:latin typeface="Aptos"/>
                <a:cs typeface="Arial"/>
              </a:rPr>
              <a:t>o</a:t>
            </a:r>
            <a:r>
              <a:rPr sz="1200" spc="28" dirty="0" smtClean="0">
                <a:solidFill>
                  <a:srgbClr val="262C32"/>
                </a:solidFill>
                <a:latin typeface="Aptos"/>
                <a:cs typeface="Arial"/>
              </a:rPr>
              <a:t>c</a:t>
            </a:r>
            <a:r>
              <a:rPr sz="1200" spc="50" dirty="0" smtClean="0">
                <a:solidFill>
                  <a:srgbClr val="262C32"/>
                </a:solidFill>
                <a:latin typeface="Aptos"/>
                <a:cs typeface="Arial"/>
              </a:rPr>
              <a:t>a</a:t>
            </a:r>
            <a:r>
              <a:rPr sz="1200" spc="-61" dirty="0" smtClean="0">
                <a:solidFill>
                  <a:srgbClr val="262C32"/>
                </a:solidFill>
                <a:latin typeface="Aptos"/>
                <a:cs typeface="Arial"/>
              </a:rPr>
              <a:t>l</a:t>
            </a:r>
            <a:r>
              <a:rPr sz="1200" spc="0" dirty="0" smtClean="0">
                <a:solidFill>
                  <a:srgbClr val="262C32"/>
                </a:solidFill>
                <a:latin typeface="Aptos"/>
                <a:cs typeface="Arial"/>
              </a:rPr>
              <a:t> </a:t>
            </a:r>
            <a:r>
              <a:rPr sz="1200" spc="-109" dirty="0" smtClean="0">
                <a:solidFill>
                  <a:srgbClr val="262C32"/>
                </a:solidFill>
                <a:latin typeface="Aptos"/>
                <a:cs typeface="Arial"/>
              </a:rPr>
              <a:t> </a:t>
            </a:r>
            <a:r>
              <a:rPr sz="1200" spc="25" dirty="0" smtClean="0">
                <a:solidFill>
                  <a:srgbClr val="262C32"/>
                </a:solidFill>
                <a:latin typeface="Aptos"/>
                <a:cs typeface="Arial"/>
              </a:rPr>
              <a:t>pued</a:t>
            </a:r>
            <a:r>
              <a:rPr sz="1200" spc="0" dirty="0" smtClean="0">
                <a:solidFill>
                  <a:srgbClr val="262C32"/>
                </a:solidFill>
                <a:latin typeface="Aptos"/>
                <a:cs typeface="Arial"/>
              </a:rPr>
              <a:t>e</a:t>
            </a:r>
            <a:r>
              <a:rPr sz="1200" spc="99" dirty="0" smtClean="0">
                <a:solidFill>
                  <a:srgbClr val="262C32"/>
                </a:solidFill>
                <a:latin typeface="Aptos"/>
                <a:cs typeface="Arial"/>
              </a:rPr>
              <a:t> </a:t>
            </a:r>
            <a:r>
              <a:rPr sz="1200" spc="25" dirty="0" smtClean="0">
                <a:solidFill>
                  <a:srgbClr val="262C32"/>
                </a:solidFill>
                <a:latin typeface="Aptos"/>
                <a:cs typeface="Arial"/>
              </a:rPr>
              <a:t>a</a:t>
            </a:r>
            <a:r>
              <a:rPr sz="1200" spc="19" dirty="0" smtClean="0">
                <a:solidFill>
                  <a:srgbClr val="262C32"/>
                </a:solidFill>
                <a:latin typeface="Aptos"/>
                <a:cs typeface="Arial"/>
              </a:rPr>
              <a:t>y</a:t>
            </a:r>
            <a:r>
              <a:rPr sz="1200" spc="25" dirty="0" smtClean="0">
                <a:solidFill>
                  <a:srgbClr val="262C32"/>
                </a:solidFill>
                <a:latin typeface="Aptos"/>
                <a:cs typeface="Arial"/>
              </a:rPr>
              <a:t>uda</a:t>
            </a:r>
            <a:r>
              <a:rPr sz="1200" spc="0" dirty="0" smtClean="0">
                <a:solidFill>
                  <a:srgbClr val="262C32"/>
                </a:solidFill>
                <a:latin typeface="Aptos"/>
                <a:cs typeface="Arial"/>
              </a:rPr>
              <a:t>r</a:t>
            </a:r>
            <a:r>
              <a:rPr sz="1200" spc="122" dirty="0" smtClean="0">
                <a:solidFill>
                  <a:srgbClr val="262C32"/>
                </a:solidFill>
                <a:latin typeface="Aptos"/>
                <a:cs typeface="Arial"/>
              </a:rPr>
              <a:t> </a:t>
            </a:r>
            <a:r>
              <a:rPr sz="1200" spc="0" dirty="0" smtClean="0">
                <a:solidFill>
                  <a:srgbClr val="262C32"/>
                </a:solidFill>
                <a:latin typeface="Aptos"/>
                <a:cs typeface="Arial"/>
              </a:rPr>
              <a:t>a</a:t>
            </a:r>
            <a:r>
              <a:rPr sz="1200" spc="64" dirty="0" smtClean="0">
                <a:solidFill>
                  <a:srgbClr val="262C32"/>
                </a:solidFill>
                <a:latin typeface="Aptos"/>
                <a:cs typeface="Arial"/>
              </a:rPr>
              <a:t> </a:t>
            </a:r>
            <a:r>
              <a:rPr sz="1200" spc="25" dirty="0" smtClean="0">
                <a:solidFill>
                  <a:srgbClr val="262C32"/>
                </a:solidFill>
                <a:latin typeface="Aptos"/>
                <a:cs typeface="Arial"/>
              </a:rPr>
              <a:t>de</a:t>
            </a:r>
            <a:r>
              <a:rPr sz="1200" spc="9" dirty="0" smtClean="0">
                <a:solidFill>
                  <a:srgbClr val="262C32"/>
                </a:solidFill>
                <a:latin typeface="Aptos"/>
                <a:cs typeface="Arial"/>
              </a:rPr>
              <a:t>t</a:t>
            </a:r>
            <a:r>
              <a:rPr sz="1200" spc="25" dirty="0" smtClean="0">
                <a:solidFill>
                  <a:srgbClr val="262C32"/>
                </a:solidFill>
                <a:latin typeface="Aptos"/>
                <a:cs typeface="Arial"/>
              </a:rPr>
              <a:t>ene</a:t>
            </a:r>
            <a:r>
              <a:rPr sz="1200" spc="0" dirty="0" smtClean="0">
                <a:solidFill>
                  <a:srgbClr val="262C32"/>
                </a:solidFill>
                <a:latin typeface="Aptos"/>
                <a:cs typeface="Arial"/>
              </a:rPr>
              <a:t>r</a:t>
            </a:r>
            <a:r>
              <a:rPr sz="1200" spc="164" dirty="0" smtClean="0">
                <a:solidFill>
                  <a:srgbClr val="262C32"/>
                </a:solidFill>
                <a:latin typeface="Aptos"/>
                <a:cs typeface="Arial"/>
              </a:rPr>
              <a:t> </a:t>
            </a:r>
            <a:r>
              <a:rPr sz="1200" spc="-56" dirty="0" smtClean="0">
                <a:solidFill>
                  <a:srgbClr val="262C32"/>
                </a:solidFill>
                <a:latin typeface="Aptos"/>
                <a:cs typeface="Arial"/>
              </a:rPr>
              <a:t>l</a:t>
            </a:r>
            <a:r>
              <a:rPr sz="1200" spc="-20" dirty="0" smtClean="0">
                <a:solidFill>
                  <a:srgbClr val="262C32"/>
                </a:solidFill>
                <a:latin typeface="Aptos"/>
                <a:cs typeface="Arial"/>
              </a:rPr>
              <a:t>a</a:t>
            </a:r>
            <a:r>
              <a:rPr sz="1200" spc="0" dirty="0" smtClean="0">
                <a:solidFill>
                  <a:srgbClr val="262C32"/>
                </a:solidFill>
                <a:latin typeface="Aptos"/>
                <a:cs typeface="Arial"/>
              </a:rPr>
              <a:t> </a:t>
            </a:r>
            <a:r>
              <a:rPr sz="1200" spc="-89" dirty="0" smtClean="0">
                <a:solidFill>
                  <a:srgbClr val="262C32"/>
                </a:solidFill>
                <a:latin typeface="Aptos"/>
                <a:cs typeface="Arial"/>
              </a:rPr>
              <a:t> </a:t>
            </a:r>
            <a:r>
              <a:rPr sz="1200" spc="19" dirty="0" smtClean="0">
                <a:solidFill>
                  <a:srgbClr val="262C32"/>
                </a:solidFill>
                <a:latin typeface="Aptos"/>
                <a:cs typeface="Arial"/>
              </a:rPr>
              <a:t>h</a:t>
            </a:r>
            <a:r>
              <a:rPr sz="1200" spc="25" dirty="0" smtClean="0">
                <a:solidFill>
                  <a:srgbClr val="262C32"/>
                </a:solidFill>
                <a:latin typeface="Aptos"/>
                <a:cs typeface="Arial"/>
              </a:rPr>
              <a:t>e</a:t>
            </a:r>
            <a:r>
              <a:rPr sz="1200" spc="34" dirty="0" smtClean="0">
                <a:solidFill>
                  <a:srgbClr val="262C32"/>
                </a:solidFill>
                <a:latin typeface="Aptos"/>
                <a:cs typeface="Arial"/>
              </a:rPr>
              <a:t>m</a:t>
            </a:r>
            <a:r>
              <a:rPr sz="1200" spc="25" dirty="0" smtClean="0">
                <a:solidFill>
                  <a:srgbClr val="262C32"/>
                </a:solidFill>
                <a:latin typeface="Aptos"/>
                <a:cs typeface="Arial"/>
              </a:rPr>
              <a:t>o</a:t>
            </a:r>
            <a:r>
              <a:rPr sz="1200" spc="14" dirty="0" smtClean="0">
                <a:solidFill>
                  <a:srgbClr val="262C32"/>
                </a:solidFill>
                <a:latin typeface="Aptos"/>
                <a:cs typeface="Arial"/>
              </a:rPr>
              <a:t>rr</a:t>
            </a:r>
            <a:r>
              <a:rPr sz="1200" spc="25" dirty="0" smtClean="0">
                <a:solidFill>
                  <a:srgbClr val="262C32"/>
                </a:solidFill>
                <a:latin typeface="Aptos"/>
                <a:cs typeface="Arial"/>
              </a:rPr>
              <a:t>ag</a:t>
            </a:r>
            <a:r>
              <a:rPr sz="1200" spc="9" dirty="0" smtClean="0">
                <a:solidFill>
                  <a:srgbClr val="262C32"/>
                </a:solidFill>
                <a:latin typeface="Aptos"/>
                <a:cs typeface="Arial"/>
              </a:rPr>
              <a:t>i</a:t>
            </a:r>
            <a:r>
              <a:rPr sz="1200" spc="0" dirty="0" smtClean="0">
                <a:solidFill>
                  <a:srgbClr val="262C32"/>
                </a:solidFill>
                <a:latin typeface="Aptos"/>
                <a:cs typeface="Arial"/>
              </a:rPr>
              <a:t>a</a:t>
            </a:r>
            <a:r>
              <a:rPr sz="1200" spc="164" dirty="0" smtClean="0">
                <a:solidFill>
                  <a:srgbClr val="262C32"/>
                </a:solidFill>
                <a:latin typeface="Aptos"/>
                <a:cs typeface="Arial"/>
              </a:rPr>
              <a:t> </a:t>
            </a:r>
            <a:r>
              <a:rPr sz="1200" spc="0" dirty="0" smtClean="0">
                <a:solidFill>
                  <a:srgbClr val="262C32"/>
                </a:solidFill>
                <a:latin typeface="Aptos"/>
                <a:cs typeface="Arial"/>
              </a:rPr>
              <a:t>y</a:t>
            </a:r>
            <a:r>
              <a:rPr sz="1200" spc="46" dirty="0" smtClean="0">
                <a:solidFill>
                  <a:srgbClr val="262C32"/>
                </a:solidFill>
                <a:latin typeface="Aptos"/>
                <a:cs typeface="Arial"/>
              </a:rPr>
              <a:t> </a:t>
            </a:r>
            <a:r>
              <a:rPr sz="1200" spc="29" dirty="0" smtClean="0">
                <a:solidFill>
                  <a:srgbClr val="262C32"/>
                </a:solidFill>
                <a:latin typeface="Aptos"/>
                <a:cs typeface="Arial"/>
              </a:rPr>
              <a:t>a</a:t>
            </a:r>
            <a:r>
              <a:rPr sz="1200" spc="-5" dirty="0" smtClean="0">
                <a:solidFill>
                  <a:srgbClr val="262C32"/>
                </a:solidFill>
                <a:latin typeface="Aptos"/>
                <a:cs typeface="Arial"/>
              </a:rPr>
              <a:t>li</a:t>
            </a:r>
            <a:r>
              <a:rPr sz="1200" spc="78" dirty="0" smtClean="0">
                <a:solidFill>
                  <a:srgbClr val="262C32"/>
                </a:solidFill>
                <a:latin typeface="Aptos"/>
                <a:cs typeface="Arial"/>
              </a:rPr>
              <a:t>v</a:t>
            </a:r>
            <a:r>
              <a:rPr sz="1200" spc="-29" dirty="0" smtClean="0">
                <a:solidFill>
                  <a:srgbClr val="262C32"/>
                </a:solidFill>
                <a:latin typeface="Aptos"/>
                <a:cs typeface="Arial"/>
              </a:rPr>
              <a:t>i</a:t>
            </a:r>
            <a:r>
              <a:rPr sz="1200" spc="75" dirty="0" smtClean="0">
                <a:solidFill>
                  <a:srgbClr val="262C32"/>
                </a:solidFill>
                <a:latin typeface="Aptos"/>
                <a:cs typeface="Arial"/>
              </a:rPr>
              <a:t>a</a:t>
            </a:r>
            <a:r>
              <a:rPr sz="1200" spc="19" dirty="0" smtClean="0">
                <a:solidFill>
                  <a:srgbClr val="262C32"/>
                </a:solidFill>
                <a:latin typeface="Aptos"/>
                <a:cs typeface="Arial"/>
              </a:rPr>
              <a:t>r</a:t>
            </a:r>
            <a:r>
              <a:rPr sz="1200" spc="54" dirty="0" smtClean="0">
                <a:solidFill>
                  <a:srgbClr val="262C32"/>
                </a:solidFill>
                <a:latin typeface="Aptos"/>
                <a:cs typeface="Arial"/>
              </a:rPr>
              <a:t> </a:t>
            </a:r>
            <a:r>
              <a:rPr sz="1200" spc="29" dirty="0" smtClean="0">
                <a:solidFill>
                  <a:srgbClr val="262C32"/>
                </a:solidFill>
                <a:latin typeface="Aptos"/>
                <a:cs typeface="Arial"/>
              </a:rPr>
              <a:t>e</a:t>
            </a:r>
            <a:r>
              <a:rPr sz="1200" spc="-85" dirty="0" smtClean="0">
                <a:solidFill>
                  <a:srgbClr val="262C32"/>
                </a:solidFill>
                <a:latin typeface="Aptos"/>
                <a:cs typeface="Arial"/>
              </a:rPr>
              <a:t>l</a:t>
            </a:r>
            <a:r>
              <a:rPr sz="1200" spc="-107" dirty="0" smtClean="0">
                <a:solidFill>
                  <a:srgbClr val="262C32"/>
                </a:solidFill>
                <a:latin typeface="Aptos"/>
                <a:cs typeface="Arial"/>
              </a:rPr>
              <a:t> </a:t>
            </a:r>
            <a:r>
              <a:rPr sz="1200" spc="3" dirty="0" smtClean="0">
                <a:solidFill>
                  <a:srgbClr val="262C32"/>
                </a:solidFill>
                <a:latin typeface="Aptos"/>
                <a:cs typeface="Arial"/>
              </a:rPr>
              <a:t>d</a:t>
            </a:r>
            <a:r>
              <a:rPr sz="1200" spc="75" dirty="0" smtClean="0">
                <a:solidFill>
                  <a:srgbClr val="262C32"/>
                </a:solidFill>
                <a:latin typeface="Aptos"/>
                <a:cs typeface="Arial"/>
              </a:rPr>
              <a:t>o</a:t>
            </a:r>
            <a:r>
              <a:rPr sz="1200" spc="-29" dirty="0" smtClean="0">
                <a:solidFill>
                  <a:srgbClr val="262C32"/>
                </a:solidFill>
                <a:latin typeface="Aptos"/>
                <a:cs typeface="Arial"/>
              </a:rPr>
              <a:t>l</a:t>
            </a:r>
            <a:r>
              <a:rPr sz="1200" spc="75" dirty="0" smtClean="0">
                <a:solidFill>
                  <a:srgbClr val="262C32"/>
                </a:solidFill>
                <a:latin typeface="Aptos"/>
                <a:cs typeface="Arial"/>
              </a:rPr>
              <a:t>o</a:t>
            </a:r>
            <a:r>
              <a:rPr sz="1200" spc="34" dirty="0" smtClean="0">
                <a:solidFill>
                  <a:srgbClr val="262C32"/>
                </a:solidFill>
                <a:latin typeface="Aptos"/>
                <a:cs typeface="Arial"/>
              </a:rPr>
              <a:t>r</a:t>
            </a:r>
            <a:r>
              <a:rPr sz="1200" spc="-134" dirty="0" smtClean="0">
                <a:solidFill>
                  <a:srgbClr val="262C32"/>
                </a:solidFill>
                <a:latin typeface="Aptos"/>
                <a:cs typeface="Arial"/>
              </a:rPr>
              <a:t>.</a:t>
            </a:r>
            <a:endParaRPr sz="900">
              <a:latin typeface="Arial"/>
              <a:cs typeface="Arial"/>
            </a:endParaRPr>
          </a:p>
        </p:txBody>
      </p:sp>
      <p:sp>
        <p:nvSpPr>
          <p:cNvPr id="4" name="object 4"/>
          <p:cNvSpPr txBox="1"/>
          <p:nvPr/>
        </p:nvSpPr>
        <p:spPr>
          <a:xfrm>
            <a:off x="2083609" y="3526750"/>
            <a:ext cx="7285458" cy="1573406"/>
          </a:xfrm>
          <a:prstGeom prst="rect">
            <a:avLst/>
          </a:prstGeom>
        </p:spPr>
        <p:txBody>
          <a:bodyPr wrap="square" lIns="0" tIns="7111" rIns="0" bIns="0" rtlCol="0">
            <a:noAutofit/>
          </a:bodyPr>
          <a:lstStyle/>
          <a:p>
            <a:pPr marL="12700" marR="7015">
              <a:lnSpc>
                <a:spcPts val="1120"/>
              </a:lnSpc>
              <a:spcAft>
                <a:spcPts val="300"/>
              </a:spcAft>
            </a:pPr>
            <a:r>
              <a:rPr sz="1200" b="1" spc="-11" dirty="0" smtClean="0">
                <a:solidFill>
                  <a:srgbClr val="262C32"/>
                </a:solidFill>
                <a:latin typeface="Aptos"/>
                <a:cs typeface="Arial"/>
              </a:rPr>
              <a:t>• </a:t>
            </a:r>
            <a:r>
              <a:rPr sz="1200" b="1" spc="-11" dirty="0" smtClean="0">
                <a:solidFill>
                  <a:srgbClr val="262C32"/>
                </a:solidFill>
                <a:latin typeface="Aptos"/>
                <a:cs typeface="Arial"/>
              </a:rPr>
              <a:t>¿Qué no debemos hacer?</a:t>
            </a:r>
            <a:endParaRPr sz="1000">
              <a:latin typeface="Arial"/>
              <a:cs typeface="Arial"/>
            </a:endParaRPr>
          </a:p>
          <a:p>
            <a:pPr marL="259588" marR="21206" indent="-82296">
              <a:lnSpc>
                <a:spcPts val="1034"/>
              </a:lnSpc>
              <a:spcBef>
                <a:spcPts val="567"/>
              </a:spcBef>
              <a:spcAft>
                <a:spcPts val="300"/>
              </a:spcAft>
            </a:pPr>
            <a:r>
              <a:rPr sz="1200" spc="19" dirty="0" smtClean="0">
                <a:solidFill>
                  <a:srgbClr val="262C32"/>
                </a:solidFill>
                <a:latin typeface="Aptos"/>
                <a:cs typeface="Arial"/>
              </a:rPr>
              <a:t>- </a:t>
            </a:r>
            <a:r>
              <a:rPr sz="1200" spc="19" dirty="0" smtClean="0">
                <a:solidFill>
                  <a:srgbClr val="262C32"/>
                </a:solidFill>
                <a:latin typeface="Aptos"/>
                <a:cs typeface="Arial"/>
              </a:rPr>
              <a:t>Hablar</a:t>
            </a:r>
            <a:r>
              <a:rPr sz="1200" spc="19" dirty="0" smtClean="0">
                <a:solidFill>
                  <a:srgbClr val="262C32"/>
                </a:solidFill>
                <a:latin typeface="Aptos"/>
                <a:cs typeface="Arial"/>
              </a:rPr>
              <a:t>, </a:t>
            </a:r>
            <a:r>
              <a:rPr sz="1200" spc="19" dirty="0" smtClean="0">
                <a:solidFill>
                  <a:srgbClr val="262C32"/>
                </a:solidFill>
                <a:latin typeface="Aptos"/>
                <a:cs typeface="Arial"/>
              </a:rPr>
              <a:t>tragar</a:t>
            </a:r>
            <a:r>
              <a:rPr sz="1200" spc="19" dirty="0" smtClean="0">
                <a:solidFill>
                  <a:srgbClr val="262C32"/>
                </a:solidFill>
                <a:latin typeface="Aptos"/>
                <a:cs typeface="Arial"/>
              </a:rPr>
              <a:t>, </a:t>
            </a:r>
            <a:r>
              <a:rPr sz="1200" spc="19" dirty="0" smtClean="0">
                <a:solidFill>
                  <a:srgbClr val="262C32"/>
                </a:solidFill>
                <a:latin typeface="Aptos"/>
                <a:cs typeface="Arial"/>
              </a:rPr>
              <a:t>toser</a:t>
            </a:r>
            <a:r>
              <a:rPr sz="1200" spc="19" dirty="0" smtClean="0">
                <a:solidFill>
                  <a:srgbClr val="262C32"/>
                </a:solidFill>
                <a:latin typeface="Aptos"/>
                <a:cs typeface="Arial"/>
              </a:rPr>
              <a:t>,  </a:t>
            </a:r>
            <a:r>
              <a:rPr sz="1200" spc="19" dirty="0" smtClean="0">
                <a:solidFill>
                  <a:srgbClr val="262C32"/>
                </a:solidFill>
                <a:latin typeface="Aptos"/>
                <a:cs typeface="Arial"/>
              </a:rPr>
              <a:t>sonarse o escupir</a:t>
            </a:r>
            <a:r>
              <a:rPr sz="1200" spc="19" dirty="0" smtClean="0">
                <a:solidFill>
                  <a:srgbClr val="262C32"/>
                </a:solidFill>
                <a:latin typeface="Aptos"/>
                <a:cs typeface="Arial"/>
              </a:rPr>
              <a:t>, </a:t>
            </a:r>
            <a:r>
              <a:rPr sz="1200" spc="19" dirty="0" smtClean="0">
                <a:solidFill>
                  <a:srgbClr val="262C32"/>
                </a:solidFill>
                <a:latin typeface="Aptos"/>
                <a:cs typeface="Arial"/>
              </a:rPr>
              <a:t>ya que estas acciones afectan  a la </a:t>
            </a:r>
            <a:endParaRPr sz="900">
              <a:latin typeface="Arial"/>
              <a:cs typeface="Arial"/>
            </a:endParaRPr>
          </a:p>
          <a:p>
            <a:pPr marL="259588" marR="21206">
              <a:lnSpc>
                <a:spcPts val="1034"/>
              </a:lnSpc>
              <a:spcBef>
                <a:spcPts val="357"/>
              </a:spcBef>
              <a:spcAft>
                <a:spcPts val="300"/>
              </a:spcAft>
            </a:pPr>
            <a:r>
              <a:rPr sz="1200" spc="23" dirty="0" smtClean="0">
                <a:solidFill>
                  <a:srgbClr val="262C32"/>
                </a:solidFill>
                <a:latin typeface="Aptos"/>
                <a:cs typeface="Arial"/>
              </a:rPr>
              <a:t>formación del coagulo dentro de la  nariz</a:t>
            </a:r>
            <a:r>
              <a:rPr sz="1200" spc="23" dirty="0" smtClean="0">
                <a:solidFill>
                  <a:srgbClr val="262C32"/>
                </a:solidFill>
                <a:latin typeface="Aptos"/>
                <a:cs typeface="Arial"/>
              </a:rPr>
              <a:t>.</a:t>
            </a:r>
            <a:endParaRPr sz="900">
              <a:latin typeface="Arial"/>
              <a:cs typeface="Arial"/>
            </a:endParaRPr>
          </a:p>
          <a:p>
            <a:pPr marL="262636" indent="-85344">
              <a:lnSpc>
                <a:spcPts val="1034"/>
              </a:lnSpc>
              <a:spcBef>
                <a:spcPts val="652"/>
              </a:spcBef>
              <a:spcAft>
                <a:spcPts val="300"/>
              </a:spcAft>
            </a:pPr>
            <a:r>
              <a:rPr sz="1200" spc="26" dirty="0" smtClean="0">
                <a:solidFill>
                  <a:srgbClr val="262C32"/>
                </a:solidFill>
                <a:latin typeface="Aptos"/>
                <a:cs typeface="Arial"/>
              </a:rPr>
              <a:t>- </a:t>
            </a:r>
            <a:r>
              <a:rPr sz="1200" spc="26" dirty="0" smtClean="0">
                <a:solidFill>
                  <a:srgbClr val="262C32"/>
                </a:solidFill>
                <a:latin typeface="Aptos"/>
                <a:cs typeface="Arial"/>
              </a:rPr>
              <a:t>Inclinar la cabeza hacia atrás para evitar sangrar por la  nariz ya que puede </a:t>
            </a:r>
            <a:endParaRPr sz="900">
              <a:latin typeface="Arial"/>
              <a:cs typeface="Arial"/>
            </a:endParaRPr>
          </a:p>
          <a:p>
            <a:pPr marL="262636">
              <a:lnSpc>
                <a:spcPts val="1034"/>
              </a:lnSpc>
              <a:spcBef>
                <a:spcPts val="357"/>
              </a:spcBef>
              <a:spcAft>
                <a:spcPts val="300"/>
              </a:spcAft>
            </a:pPr>
            <a:r>
              <a:rPr sz="1200" spc="20" dirty="0" smtClean="0">
                <a:solidFill>
                  <a:srgbClr val="262C32"/>
                </a:solidFill>
                <a:latin typeface="Aptos"/>
                <a:cs typeface="Arial"/>
              </a:rPr>
              <a:t>dirigir la  sangre hacia las vías respiratorias.</a:t>
            </a:r>
            <a:endParaRPr sz="900">
              <a:latin typeface="Arial"/>
              <a:cs typeface="Arial"/>
            </a:endParaRPr>
          </a:p>
          <a:p>
            <a:pPr marL="177292" marR="7015">
              <a:lnSpc>
                <a:spcPct val="95825"/>
              </a:lnSpc>
              <a:spcBef>
                <a:spcPts val="652"/>
              </a:spcBef>
              <a:spcAft>
                <a:spcPts val="300"/>
              </a:spcAft>
            </a:pPr>
            <a:r>
              <a:rPr sz="1200" spc="25" dirty="0" smtClean="0">
                <a:solidFill>
                  <a:srgbClr val="262C32"/>
                </a:solidFill>
                <a:latin typeface="Aptos"/>
                <a:cs typeface="Arial"/>
              </a:rPr>
              <a:t>- </a:t>
            </a:r>
            <a:r>
              <a:rPr sz="1200" spc="25" dirty="0" smtClean="0">
                <a:solidFill>
                  <a:srgbClr val="262C32"/>
                </a:solidFill>
                <a:latin typeface="Aptos"/>
                <a:cs typeface="Arial"/>
              </a:rPr>
              <a:t>Hacer taponamientos  para que no sangre.</a:t>
            </a:r>
            <a:endParaRPr sz="900">
              <a:latin typeface="Arial"/>
              <a:cs typeface="Arial"/>
            </a:endParaRPr>
          </a:p>
          <a:p>
            <a:pPr marL="177292" marR="7015">
              <a:lnSpc>
                <a:spcPct val="95825"/>
              </a:lnSpc>
              <a:spcBef>
                <a:spcPts val="669"/>
              </a:spcBef>
              <a:spcAft>
                <a:spcPts val="300"/>
              </a:spcAft>
            </a:pPr>
            <a:r>
              <a:rPr sz="1200" spc="29" dirty="0" smtClean="0">
                <a:solidFill>
                  <a:srgbClr val="262C32"/>
                </a:solidFill>
                <a:latin typeface="Aptos"/>
                <a:cs typeface="Arial"/>
              </a:rPr>
              <a:t>- </a:t>
            </a:r>
            <a:r>
              <a:rPr sz="1200" spc="29" dirty="0" smtClean="0">
                <a:solidFill>
                  <a:srgbClr val="262C32"/>
                </a:solidFill>
                <a:latin typeface="Aptos"/>
                <a:cs typeface="Arial"/>
              </a:rPr>
              <a:t>Intentar extraer objetos clavados o introducidos en las fosas nasales.</a:t>
            </a:r>
            <a:endParaRPr sz="900">
              <a:latin typeface="Arial"/>
              <a:cs typeface="Arial"/>
            </a:endParaRPr>
          </a:p>
          <a:p>
            <a:pPr marL="177291" marR="7015">
              <a:lnSpc>
                <a:spcPct val="95825"/>
              </a:lnSpc>
              <a:spcBef>
                <a:spcPts val="645"/>
              </a:spcBef>
              <a:spcAft>
                <a:spcPts val="300"/>
              </a:spcAft>
            </a:pPr>
            <a:r>
              <a:rPr sz="1200" spc="15" dirty="0" smtClean="0">
                <a:solidFill>
                  <a:srgbClr val="262C32"/>
                </a:solidFill>
                <a:latin typeface="Aptos"/>
                <a:cs typeface="Arial"/>
              </a:rPr>
              <a:t>- </a:t>
            </a:r>
            <a:r>
              <a:rPr sz="1200" spc="15" dirty="0" smtClean="0">
                <a:solidFill>
                  <a:srgbClr val="262C32"/>
                </a:solidFill>
                <a:latin typeface="Aptos"/>
                <a:cs typeface="Arial"/>
              </a:rPr>
              <a:t>Despinzar la  presión  antes de tiempo.</a:t>
            </a:r>
            <a:endParaRPr sz="900">
              <a:latin typeface="Arial"/>
              <a:cs typeface="Arial"/>
            </a:endParaRPr>
          </a:p>
        </p:txBody>
      </p:sp>
      <p:sp>
        <p:nvSpPr>
          <p:cNvPr id="3" name="object 3"/>
          <p:cNvSpPr txBox="1"/>
          <p:nvPr/>
        </p:nvSpPr>
        <p:spPr>
          <a:xfrm>
            <a:off x="2078509" y="5501854"/>
            <a:ext cx="7429120" cy="902846"/>
          </a:xfrm>
          <a:prstGeom prst="rect">
            <a:avLst/>
          </a:prstGeom>
        </p:spPr>
        <p:txBody>
          <a:bodyPr wrap="square" lIns="0" tIns="7111" rIns="0" bIns="0" rtlCol="0">
            <a:noAutofit/>
          </a:bodyPr>
          <a:lstStyle/>
          <a:p>
            <a:pPr marL="18796" marR="7015">
              <a:lnSpc>
                <a:spcPts val="1120"/>
              </a:lnSpc>
              <a:spcAft>
                <a:spcPts val="300"/>
              </a:spcAft>
            </a:pPr>
            <a:r>
              <a:rPr sz="1200" b="1" spc="-3" dirty="0" smtClean="0">
                <a:solidFill>
                  <a:srgbClr val="262C32"/>
                </a:solidFill>
                <a:latin typeface="Aptos"/>
                <a:cs typeface="Arial"/>
              </a:rPr>
              <a:t>Hemorragia por la boca</a:t>
            </a:r>
            <a:endParaRPr sz="1000">
              <a:latin typeface="Arial"/>
              <a:cs typeface="Arial"/>
            </a:endParaRPr>
          </a:p>
          <a:p>
            <a:pPr marL="18795" indent="-6095">
              <a:lnSpc>
                <a:spcPts val="1034"/>
              </a:lnSpc>
              <a:spcBef>
                <a:spcPts val="591"/>
              </a:spcBef>
              <a:spcAft>
                <a:spcPts val="300"/>
              </a:spcAft>
            </a:pPr>
            <a:r>
              <a:rPr sz="1200" spc="29" dirty="0" smtClean="0">
                <a:solidFill>
                  <a:srgbClr val="262C32"/>
                </a:solidFill>
                <a:latin typeface="Aptos"/>
                <a:cs typeface="Arial"/>
              </a:rPr>
              <a:t>Aunque  de la  boca puede salir sangre proceden</a:t>
            </a:r>
            <a:r>
              <a:rPr sz="1200" spc="29" dirty="0" smtClean="0">
                <a:solidFill>
                  <a:srgbClr val="262C32"/>
                </a:solidFill>
                <a:latin typeface="Aptos"/>
                <a:cs typeface="Arial"/>
              </a:rPr>
              <a:t>t</a:t>
            </a:r>
            <a:r>
              <a:rPr sz="1200" spc="29" dirty="0" smtClean="0">
                <a:solidFill>
                  <a:srgbClr val="262C32"/>
                </a:solidFill>
                <a:latin typeface="Aptos"/>
                <a:cs typeface="Arial"/>
              </a:rPr>
              <a:t>e de otras zonas</a:t>
            </a:r>
            <a:r>
              <a:rPr sz="1200" spc="29" dirty="0" smtClean="0">
                <a:solidFill>
                  <a:srgbClr val="262C32"/>
                </a:solidFill>
                <a:latin typeface="Aptos"/>
                <a:cs typeface="Arial"/>
              </a:rPr>
              <a:t>,  </a:t>
            </a:r>
            <a:r>
              <a:rPr sz="1200" spc="29" dirty="0" smtClean="0">
                <a:solidFill>
                  <a:srgbClr val="262C32"/>
                </a:solidFill>
                <a:latin typeface="Aptos"/>
                <a:cs typeface="Arial"/>
              </a:rPr>
              <a:t>la  sangre </a:t>
            </a:r>
            <a:endParaRPr sz="900">
              <a:latin typeface="Arial"/>
              <a:cs typeface="Arial"/>
            </a:endParaRPr>
          </a:p>
          <a:p>
            <a:pPr marL="18795">
              <a:lnSpc>
                <a:spcPts val="1034"/>
              </a:lnSpc>
              <a:spcBef>
                <a:spcPts val="357"/>
              </a:spcBef>
              <a:spcAft>
                <a:spcPts val="300"/>
              </a:spcAft>
            </a:pPr>
            <a:r>
              <a:rPr sz="1200" spc="27" dirty="0" smtClean="0">
                <a:solidFill>
                  <a:srgbClr val="262C32"/>
                </a:solidFill>
                <a:latin typeface="Aptos"/>
                <a:cs typeface="Arial"/>
              </a:rPr>
              <a:t>roja puede proceder de cortes en la  lengua</a:t>
            </a:r>
            <a:r>
              <a:rPr sz="1200" spc="27" dirty="0" smtClean="0">
                <a:solidFill>
                  <a:srgbClr val="262C32"/>
                </a:solidFill>
                <a:latin typeface="Aptos"/>
                <a:cs typeface="Arial"/>
              </a:rPr>
              <a:t>,  </a:t>
            </a:r>
            <a:r>
              <a:rPr sz="1200" spc="27" dirty="0" smtClean="0">
                <a:solidFill>
                  <a:srgbClr val="262C32"/>
                </a:solidFill>
                <a:latin typeface="Aptos"/>
                <a:cs typeface="Arial"/>
              </a:rPr>
              <a:t>labios</a:t>
            </a:r>
            <a:r>
              <a:rPr sz="1200" spc="27" dirty="0" smtClean="0">
                <a:solidFill>
                  <a:srgbClr val="262C32"/>
                </a:solidFill>
                <a:latin typeface="Aptos"/>
                <a:cs typeface="Arial"/>
              </a:rPr>
              <a:t>,  </a:t>
            </a:r>
            <a:r>
              <a:rPr sz="1200" spc="27" dirty="0" smtClean="0">
                <a:solidFill>
                  <a:srgbClr val="262C32"/>
                </a:solidFill>
                <a:latin typeface="Aptos"/>
                <a:cs typeface="Arial"/>
              </a:rPr>
              <a:t>paredes de la  boca o </a:t>
            </a:r>
            <a:endParaRPr sz="900">
              <a:latin typeface="Arial"/>
              <a:cs typeface="Arial"/>
            </a:endParaRPr>
          </a:p>
          <a:p>
            <a:pPr marL="18795">
              <a:lnSpc>
                <a:spcPts val="1034"/>
              </a:lnSpc>
              <a:spcBef>
                <a:spcPts val="357"/>
              </a:spcBef>
              <a:spcAft>
                <a:spcPts val="300"/>
              </a:spcAft>
            </a:pPr>
            <a:r>
              <a:rPr sz="1200" spc="37" dirty="0" smtClean="0">
                <a:solidFill>
                  <a:srgbClr val="262C32"/>
                </a:solidFill>
                <a:latin typeface="Aptos"/>
                <a:cs typeface="Arial"/>
              </a:rPr>
              <a:t>pérdida de pieza dentaria</a:t>
            </a:r>
            <a:r>
              <a:rPr sz="1200" spc="37" dirty="0" smtClean="0">
                <a:solidFill>
                  <a:srgbClr val="262C32"/>
                </a:solidFill>
                <a:latin typeface="Aptos"/>
                <a:cs typeface="Arial"/>
              </a:rPr>
              <a:t>,  </a:t>
            </a:r>
            <a:r>
              <a:rPr sz="1200" spc="37" dirty="0" smtClean="0">
                <a:solidFill>
                  <a:srgbClr val="262C32"/>
                </a:solidFill>
                <a:latin typeface="Aptos"/>
                <a:cs typeface="Arial"/>
              </a:rPr>
              <a:t>que a veces puede sangrar de manera abundante  y</a:t>
            </a:r>
            <a:endParaRPr sz="900">
              <a:latin typeface="Arial"/>
              <a:cs typeface="Arial"/>
            </a:endParaRPr>
          </a:p>
          <a:p>
            <a:pPr marL="15747" marR="7015">
              <a:lnSpc>
                <a:spcPct val="95825"/>
              </a:lnSpc>
              <a:spcBef>
                <a:spcPts val="412"/>
              </a:spcBef>
              <a:spcAft>
                <a:spcPts val="300"/>
              </a:spcAft>
            </a:pPr>
            <a:r>
              <a:rPr sz="1200" spc="34" dirty="0" smtClean="0">
                <a:solidFill>
                  <a:srgbClr val="262C32"/>
                </a:solidFill>
                <a:latin typeface="Aptos"/>
                <a:cs typeface="Arial"/>
              </a:rPr>
              <a:t>alarman</a:t>
            </a:r>
            <a:r>
              <a:rPr sz="1200" spc="34" dirty="0" smtClean="0">
                <a:solidFill>
                  <a:srgbClr val="262C32"/>
                </a:solidFill>
                <a:latin typeface="Aptos"/>
                <a:cs typeface="Arial"/>
              </a:rPr>
              <a:t>t</a:t>
            </a:r>
            <a:r>
              <a:rPr sz="1200" spc="34" dirty="0" smtClean="0">
                <a:solidFill>
                  <a:srgbClr val="262C32"/>
                </a:solidFill>
                <a:latin typeface="Aptos"/>
                <a:cs typeface="Arial"/>
              </a:rPr>
              <a:t>e</a:t>
            </a:r>
            <a:r>
              <a:rPr sz="1200" spc="34" dirty="0" smtClean="0">
                <a:solidFill>
                  <a:srgbClr val="262C32"/>
                </a:solidFill>
                <a:latin typeface="Aptos"/>
                <a:cs typeface="Arial"/>
              </a:rPr>
              <a:t>.</a:t>
            </a:r>
            <a:endParaRPr sz="900">
              <a:latin typeface="Arial"/>
              <a:cs typeface="Arial"/>
            </a:endParaRPr>
          </a:p>
        </p:txBody>
      </p:sp>
      <p:sp>
        <p:nvSpPr>
          <p:cNvPr id="2" name="object 2"/>
          <p:cNvSpPr txBox="1"/>
          <p:nvPr/>
        </p:nvSpPr>
        <p:spPr>
          <a:xfrm>
            <a:off x="5373115" y="7421015"/>
            <a:ext cx="1" cy="1"/>
          </a:xfrm>
          <a:prstGeom prst="rect">
            <a:avLst/>
          </a:prstGeom>
        </p:spPr>
        <p:txBody>
          <a:bodyPr wrap="square" lIns="0" tIns="2540" rIns="0" bIns="0" rtlCol="0">
            <a:noAutofit/>
          </a:bodyPr>
          <a:lstStyle/>
          <a:p>
            <a:pPr marL="12700">
              <a:lnSpc>
                <a:spcPct val="95825"/>
              </a:lnSpc>
            </a:pPr>
            <a:r>
              <a:rPr sz="600" b="1" spc="-63" dirty="0" smtClean="0">
                <a:solidFill>
                  <a:srgbClr val="231F21"/>
                </a:solidFill>
                <a:latin typeface="Times New Roman"/>
                <a:cs typeface="Times New Roman"/>
              </a:rPr>
              <a:t>59</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5969000" cy="448437"/>
          </a:xfrm>
          <a:prstGeom prst="rect">
            <a:avLst/>
          </a:prstGeom>
        </p:spPr>
        <p:txBody>
          <a:bodyPr wrap="square" lIns="71628" tIns="48920" rIns="71628" bIns="48920" rtlCol="0">
            <a:noAutofit/>
          </a:bodyPr>
          <a:lstStyle/>
          <a:p>
            <a:pPr marL="12700">
              <a:lnSpc>
                <a:spcPct val="95825"/>
              </a:lnSpc>
              <a:spcAft>
                <a:spcPts val="400"/>
              </a:spcAft>
            </a:pPr>
            <a:r>
              <a:rPr sz="1200" b="1" spc="-26" dirty="0" smtClean="0">
                <a:solidFill>
                  <a:srgbClr val="1E374E"/>
                </a:solidFill>
                <a:latin typeface="Aptos"/>
                <a:cs typeface="Times New Roman"/>
              </a:rPr>
              <a:t>Primeros Auxilios  </a:t>
            </a:r>
            <a:r>
              <a:rPr sz="1200" b="1" spc="-26"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835660" y="1141476"/>
            <a:ext cx="9789160" cy="3098292"/>
          </a:xfrm>
          <a:prstGeom prst="rect">
            <a:avLst/>
          </a:prstGeom>
        </p:spPr>
        <p:txBody>
          <a:bodyPr wrap="square" lIns="71628" tIns="48920" rIns="71628" bIns="48920" rtlCol="0">
            <a:noAutofit/>
          </a:bodyPr>
          <a:lstStyle/>
          <a:p>
            <a:pPr marL="12700" marR="9205">
              <a:lnSpc>
                <a:spcPts val="1120"/>
              </a:lnSpc>
              <a:spcAft>
                <a:spcPts val="400"/>
              </a:spcAft>
            </a:pPr>
            <a:r>
              <a:rPr sz="1800" b="1" spc="4" dirty="0" smtClean="0">
                <a:solidFill>
                  <a:srgbClr val="262C32"/>
                </a:solidFill>
                <a:latin typeface="Aptos"/>
                <a:cs typeface="Arial"/>
              </a:rPr>
              <a:t>•</a:t>
            </a:r>
            <a:r>
              <a:rPr sz="1800" b="1" spc="4" dirty="0" smtClean="0">
                <a:solidFill>
                  <a:srgbClr val="262C32"/>
                </a:solidFill>
                <a:latin typeface="Aptos"/>
                <a:cs typeface="Arial"/>
              </a:rPr>
              <a:t>Actuación</a:t>
            </a:r>
            <a:endParaRPr sz="1000">
              <a:latin typeface="Arial"/>
              <a:cs typeface="Arial"/>
            </a:endParaRPr>
          </a:p>
          <a:p>
            <a:pPr marL="12700" marR="9205">
              <a:lnSpc>
                <a:spcPct val="95825"/>
              </a:lnSpc>
              <a:spcBef>
                <a:spcPts val="474"/>
              </a:spcBef>
              <a:spcAft>
                <a:spcPts val="400"/>
              </a:spcAft>
            </a:pPr>
            <a:r>
              <a:rPr sz="1800" b="1" spc="-11" dirty="0" smtClean="0">
                <a:solidFill>
                  <a:srgbClr val="262C32"/>
                </a:solidFill>
                <a:latin typeface="Aptos"/>
                <a:cs typeface="Arial"/>
              </a:rPr>
              <a:t>• </a:t>
            </a:r>
            <a:r>
              <a:rPr sz="1800" b="1" spc="-11" dirty="0" smtClean="0">
                <a:solidFill>
                  <a:srgbClr val="262C32"/>
                </a:solidFill>
                <a:latin typeface="Aptos"/>
                <a:cs typeface="Arial"/>
              </a:rPr>
              <a:t>¿Qué debemos hacer?</a:t>
            </a:r>
            <a:endParaRPr sz="1000">
              <a:latin typeface="Arial"/>
              <a:cs typeface="Arial"/>
            </a:endParaRPr>
          </a:p>
          <a:p>
            <a:pPr marL="177292" marR="9205">
              <a:lnSpc>
                <a:spcPct val="95825"/>
              </a:lnSpc>
              <a:spcBef>
                <a:spcPts val="480"/>
              </a:spcBef>
              <a:spcAft>
                <a:spcPts val="400"/>
              </a:spcAft>
            </a:pPr>
            <a:r>
              <a:rPr sz="1800" spc="-21" dirty="0" smtClean="0">
                <a:solidFill>
                  <a:srgbClr val="262C32"/>
                </a:solidFill>
                <a:latin typeface="Aptos"/>
                <a:cs typeface="Arial"/>
              </a:rPr>
              <a:t>- </a:t>
            </a:r>
            <a:r>
              <a:rPr sz="1800" spc="-21" dirty="0" smtClean="0">
                <a:solidFill>
                  <a:srgbClr val="262C32"/>
                </a:solidFill>
                <a:latin typeface="Aptos"/>
                <a:cs typeface="Arial"/>
              </a:rPr>
              <a:t>Utilizar elementos de protección (guantes ... ).</a:t>
            </a:r>
            <a:endParaRPr sz="1000">
              <a:latin typeface="Arial"/>
              <a:cs typeface="Arial"/>
            </a:endParaRPr>
          </a:p>
          <a:p>
            <a:pPr marL="262635" marR="57911" indent="-85343">
              <a:lnSpc>
                <a:spcPts val="1149"/>
              </a:lnSpc>
              <a:spcBef>
                <a:spcPts val="480"/>
              </a:spcBef>
              <a:spcAft>
                <a:spcPts val="400"/>
              </a:spcAft>
            </a:pPr>
            <a:r>
              <a:rPr sz="1800" spc="-1" dirty="0" smtClean="0">
                <a:solidFill>
                  <a:srgbClr val="262C32"/>
                </a:solidFill>
                <a:latin typeface="Aptos"/>
                <a:cs typeface="Arial"/>
              </a:rPr>
              <a:t>- </a:t>
            </a:r>
            <a:r>
              <a:rPr sz="1800" spc="-1" dirty="0" smtClean="0">
                <a:solidFill>
                  <a:srgbClr val="262C32"/>
                </a:solidFill>
                <a:latin typeface="Aptos"/>
                <a:cs typeface="Arial"/>
              </a:rPr>
              <a:t>Pida a la víctima que se siente con la cabeza inclinada ligeramente hacia </a:t>
            </a:r>
            <a:endParaRPr sz="1000">
              <a:latin typeface="Arial"/>
              <a:cs typeface="Arial"/>
            </a:endParaRPr>
          </a:p>
          <a:p>
            <a:pPr marL="262635" marR="57911">
              <a:lnSpc>
                <a:spcPts val="1149"/>
              </a:lnSpc>
              <a:spcBef>
                <a:spcPts val="194"/>
              </a:spcBef>
              <a:spcAft>
                <a:spcPts val="400"/>
              </a:spcAft>
            </a:pPr>
            <a:r>
              <a:rPr sz="1800" spc="-9" dirty="0" smtClean="0">
                <a:solidFill>
                  <a:srgbClr val="262C32"/>
                </a:solidFill>
                <a:latin typeface="Aptos"/>
                <a:cs typeface="Arial"/>
              </a:rPr>
              <a:t>adelante</a:t>
            </a:r>
            <a:r>
              <a:rPr sz="1800" spc="-9" dirty="0" smtClean="0">
                <a:solidFill>
                  <a:srgbClr val="262C32"/>
                </a:solidFill>
                <a:latin typeface="Aptos"/>
                <a:cs typeface="Arial"/>
              </a:rPr>
              <a:t>.</a:t>
            </a:r>
            <a:endParaRPr sz="1000">
              <a:latin typeface="Arial"/>
              <a:cs typeface="Arial"/>
            </a:endParaRPr>
          </a:p>
          <a:p>
            <a:pPr marL="265683" marR="557783" indent="-88392">
              <a:lnSpc>
                <a:spcPts val="1149"/>
              </a:lnSpc>
              <a:spcBef>
                <a:spcPts val="484"/>
              </a:spcBef>
              <a:spcAft>
                <a:spcPts val="400"/>
              </a:spcAft>
            </a:pPr>
            <a:r>
              <a:rPr sz="1800" spc="-1" dirty="0" smtClean="0">
                <a:solidFill>
                  <a:srgbClr val="262C32"/>
                </a:solidFill>
                <a:latin typeface="Aptos"/>
                <a:cs typeface="Arial"/>
              </a:rPr>
              <a:t>- </a:t>
            </a:r>
            <a:r>
              <a:rPr sz="1800" spc="-1" dirty="0" smtClean="0">
                <a:solidFill>
                  <a:srgbClr val="262C32"/>
                </a:solidFill>
                <a:latin typeface="Aptos"/>
                <a:cs typeface="Arial"/>
              </a:rPr>
              <a:t>Si la situación lo permite ponga una gasa sobre la herida y haga </a:t>
            </a:r>
            <a:endParaRPr sz="1000">
              <a:latin typeface="Arial"/>
              <a:cs typeface="Arial"/>
            </a:endParaRPr>
          </a:p>
          <a:p>
            <a:pPr marL="265683" marR="557783">
              <a:lnSpc>
                <a:spcPts val="1149"/>
              </a:lnSpc>
              <a:spcBef>
                <a:spcPts val="194"/>
              </a:spcBef>
              <a:spcAft>
                <a:spcPts val="400"/>
              </a:spcAft>
            </a:pPr>
            <a:r>
              <a:rPr sz="1800" spc="-24" dirty="0" smtClean="0">
                <a:solidFill>
                  <a:srgbClr val="262C32"/>
                </a:solidFill>
                <a:latin typeface="Aptos"/>
                <a:cs typeface="Arial"/>
              </a:rPr>
              <a:t>compresión unos 1 O  minutos seguidos.</a:t>
            </a:r>
            <a:endParaRPr sz="1000">
              <a:latin typeface="Arial"/>
              <a:cs typeface="Arial"/>
            </a:endParaRPr>
          </a:p>
          <a:p>
            <a:pPr marL="262635" marR="176783" indent="-85343">
              <a:lnSpc>
                <a:spcPts val="1149"/>
              </a:lnSpc>
              <a:spcBef>
                <a:spcPts val="484"/>
              </a:spcBef>
              <a:spcAft>
                <a:spcPts val="400"/>
              </a:spcAft>
            </a:pPr>
            <a:r>
              <a:rPr sz="1800" spc="-5" dirty="0" smtClean="0">
                <a:solidFill>
                  <a:srgbClr val="262C32"/>
                </a:solidFill>
                <a:latin typeface="Aptos"/>
                <a:cs typeface="Arial"/>
              </a:rPr>
              <a:t>- </a:t>
            </a:r>
            <a:r>
              <a:rPr sz="1800" spc="-5" dirty="0" smtClean="0">
                <a:solidFill>
                  <a:srgbClr val="262C32"/>
                </a:solidFill>
                <a:latin typeface="Aptos"/>
                <a:cs typeface="Arial"/>
              </a:rPr>
              <a:t>Si la hemorragia es por la pérdida/extracción dentaria,  ponga una gasa </a:t>
            </a:r>
            <a:endParaRPr sz="1000">
              <a:latin typeface="Arial"/>
              <a:cs typeface="Arial"/>
            </a:endParaRPr>
          </a:p>
          <a:p>
            <a:pPr marL="262635" marR="176783">
              <a:lnSpc>
                <a:spcPts val="1149"/>
              </a:lnSpc>
              <a:spcBef>
                <a:spcPts val="194"/>
              </a:spcBef>
              <a:spcAft>
                <a:spcPts val="400"/>
              </a:spcAft>
            </a:pPr>
            <a:r>
              <a:rPr sz="1800" spc="-2" dirty="0" smtClean="0">
                <a:solidFill>
                  <a:srgbClr val="262C32"/>
                </a:solidFill>
                <a:latin typeface="Aptos"/>
                <a:cs typeface="Arial"/>
              </a:rPr>
              <a:t>taponando el espacio y pida a la víctima que lo muerda.</a:t>
            </a:r>
            <a:endParaRPr sz="1000">
              <a:latin typeface="Arial"/>
              <a:cs typeface="Arial"/>
            </a:endParaRPr>
          </a:p>
          <a:p>
            <a:pPr marL="265683" indent="-88392">
              <a:lnSpc>
                <a:spcPts val="1149"/>
              </a:lnSpc>
              <a:spcBef>
                <a:spcPts val="484"/>
              </a:spcBef>
              <a:spcAft>
                <a:spcPts val="400"/>
              </a:spcAft>
            </a:pPr>
            <a:r>
              <a:rPr sz="1800" spc="0" dirty="0" smtClean="0">
                <a:solidFill>
                  <a:srgbClr val="262C32"/>
                </a:solidFill>
                <a:latin typeface="Aptos"/>
                <a:cs typeface="Arial"/>
              </a:rPr>
              <a:t>- </a:t>
            </a:r>
            <a:r>
              <a:rPr sz="1800" spc="0" dirty="0" smtClean="0">
                <a:solidFill>
                  <a:srgbClr val="262C32"/>
                </a:solidFill>
                <a:latin typeface="Aptos"/>
                <a:cs typeface="Arial"/>
              </a:rPr>
              <a:t>Si la hemorragia continúa, añada otra gasa a la que ya está empapada de </a:t>
            </a:r>
            <a:endParaRPr sz="1000">
              <a:latin typeface="Arial"/>
              <a:cs typeface="Arial"/>
            </a:endParaRPr>
          </a:p>
          <a:p>
            <a:pPr marL="265683">
              <a:lnSpc>
                <a:spcPts val="1149"/>
              </a:lnSpc>
              <a:spcBef>
                <a:spcPts val="218"/>
              </a:spcBef>
              <a:spcAft>
                <a:spcPts val="400"/>
              </a:spcAft>
            </a:pPr>
            <a:r>
              <a:rPr sz="1800" spc="-4" dirty="0" smtClean="0">
                <a:solidFill>
                  <a:srgbClr val="262C32"/>
                </a:solidFill>
                <a:latin typeface="Aptos"/>
                <a:cs typeface="Arial"/>
              </a:rPr>
              <a:t>sangre y siga realizando presión.</a:t>
            </a:r>
            <a:endParaRPr sz="1000">
              <a:latin typeface="Arial"/>
              <a:cs typeface="Arial"/>
            </a:endParaRPr>
          </a:p>
          <a:p>
            <a:pPr marL="268731" marR="526821" indent="-91439">
              <a:lnSpc>
                <a:spcPts val="1149"/>
              </a:lnSpc>
              <a:spcBef>
                <a:spcPts val="488"/>
              </a:spcBef>
              <a:spcAft>
                <a:spcPts val="400"/>
              </a:spcAft>
            </a:pPr>
            <a:r>
              <a:rPr sz="1800" spc="-5" dirty="0" smtClean="0">
                <a:solidFill>
                  <a:srgbClr val="262C32"/>
                </a:solidFill>
                <a:latin typeface="Aptos"/>
                <a:cs typeface="Arial"/>
              </a:rPr>
              <a:t>- </a:t>
            </a:r>
            <a:r>
              <a:rPr sz="1800" spc="-5" dirty="0" smtClean="0">
                <a:solidFill>
                  <a:srgbClr val="262C32"/>
                </a:solidFill>
                <a:latin typeface="Aptos"/>
                <a:cs typeface="Arial"/>
              </a:rPr>
              <a:t>Si la hemorragia persiste,  la herida es grande o se está tomando </a:t>
            </a:r>
            <a:endParaRPr sz="1000">
              <a:latin typeface="Arial"/>
              <a:cs typeface="Arial"/>
            </a:endParaRPr>
          </a:p>
          <a:p>
            <a:pPr marL="268731" marR="526821">
              <a:lnSpc>
                <a:spcPts val="1149"/>
              </a:lnSpc>
              <a:spcBef>
                <a:spcPts val="194"/>
              </a:spcBef>
              <a:spcAft>
                <a:spcPts val="400"/>
              </a:spcAft>
            </a:pPr>
            <a:r>
              <a:rPr sz="1800" spc="-12" dirty="0" smtClean="0">
                <a:solidFill>
                  <a:srgbClr val="262C32"/>
                </a:solidFill>
                <a:latin typeface="Aptos"/>
                <a:cs typeface="Arial"/>
              </a:rPr>
              <a:t>medicación anticoagulante, alerte al  112.</a:t>
            </a:r>
            <a:endParaRPr sz="1000">
              <a:latin typeface="Arial"/>
              <a:cs typeface="Arial"/>
            </a:endParaRPr>
          </a:p>
        </p:txBody>
      </p:sp>
      <p:sp>
        <p:nvSpPr>
          <p:cNvPr id="3" name="object 3"/>
          <p:cNvSpPr txBox="1"/>
          <p:nvPr/>
        </p:nvSpPr>
        <p:spPr>
          <a:xfrm>
            <a:off x="835660" y="4484370"/>
            <a:ext cx="9789160" cy="2364486"/>
          </a:xfrm>
          <a:prstGeom prst="rect">
            <a:avLst/>
          </a:prstGeom>
        </p:spPr>
        <p:txBody>
          <a:bodyPr wrap="square" lIns="71628" tIns="48920" rIns="71628" bIns="48920" rtlCol="0">
            <a:noAutofit/>
          </a:bodyPr>
          <a:lstStyle/>
          <a:p>
            <a:pPr marL="12700" marR="9205">
              <a:lnSpc>
                <a:spcPts val="1120"/>
              </a:lnSpc>
              <a:spcAft>
                <a:spcPts val="400"/>
              </a:spcAft>
            </a:pPr>
            <a:r>
              <a:rPr sz="1800" spc="-22" dirty="0" smtClean="0">
                <a:solidFill>
                  <a:srgbClr val="262C32"/>
                </a:solidFill>
                <a:latin typeface="Aptos"/>
                <a:cs typeface="Arial"/>
              </a:rPr>
              <a:t>• </a:t>
            </a:r>
            <a:r>
              <a:rPr sz="1800" spc="-22" dirty="0" smtClean="0">
                <a:solidFill>
                  <a:srgbClr val="262C32"/>
                </a:solidFill>
                <a:latin typeface="Aptos"/>
                <a:cs typeface="Arial"/>
              </a:rPr>
              <a:t>¿</a:t>
            </a:r>
            <a:r>
              <a:rPr sz="1800" b="1" spc="-22" dirty="0" smtClean="0">
                <a:solidFill>
                  <a:srgbClr val="262C32"/>
                </a:solidFill>
                <a:latin typeface="Aptos"/>
                <a:cs typeface="Arial"/>
              </a:rPr>
              <a:t>Qué  no debemos hacer?</a:t>
            </a:r>
            <a:endParaRPr sz="1000">
              <a:latin typeface="Arial"/>
              <a:cs typeface="Arial"/>
            </a:endParaRPr>
          </a:p>
          <a:p>
            <a:pPr marL="177292" marR="9205">
              <a:lnSpc>
                <a:spcPct val="95825"/>
              </a:lnSpc>
              <a:spcBef>
                <a:spcPts val="424"/>
              </a:spcBef>
              <a:spcAft>
                <a:spcPts val="400"/>
              </a:spcAft>
            </a:pPr>
            <a:r>
              <a:rPr sz="1800" spc="-2" dirty="0" smtClean="0">
                <a:solidFill>
                  <a:srgbClr val="262C32"/>
                </a:solidFill>
                <a:latin typeface="Aptos"/>
                <a:cs typeface="Arial"/>
              </a:rPr>
              <a:t>- </a:t>
            </a:r>
            <a:r>
              <a:rPr sz="1800" spc="-2" dirty="0" smtClean="0">
                <a:solidFill>
                  <a:srgbClr val="262C32"/>
                </a:solidFill>
                <a:latin typeface="Aptos"/>
                <a:cs typeface="Arial"/>
              </a:rPr>
              <a:t>Realizar enjuagues bucales en sangrado activo</a:t>
            </a:r>
            <a:r>
              <a:rPr sz="1800" spc="-2" dirty="0" smtClean="0">
                <a:solidFill>
                  <a:srgbClr val="262C32"/>
                </a:solidFill>
                <a:latin typeface="Aptos"/>
                <a:cs typeface="Arial"/>
              </a:rPr>
              <a:t>.</a:t>
            </a:r>
            <a:endParaRPr sz="1000">
              <a:latin typeface="Arial"/>
              <a:cs typeface="Arial"/>
            </a:endParaRPr>
          </a:p>
          <a:p>
            <a:pPr marL="265683" indent="-88391">
              <a:lnSpc>
                <a:spcPts val="1149"/>
              </a:lnSpc>
              <a:spcBef>
                <a:spcPts val="480"/>
              </a:spcBef>
              <a:spcAft>
                <a:spcPts val="400"/>
              </a:spcAft>
            </a:pPr>
            <a:r>
              <a:rPr sz="1800" spc="-3" dirty="0" smtClean="0">
                <a:solidFill>
                  <a:srgbClr val="262C32"/>
                </a:solidFill>
                <a:latin typeface="Aptos"/>
                <a:cs typeface="Arial"/>
              </a:rPr>
              <a:t>- </a:t>
            </a:r>
            <a:r>
              <a:rPr sz="1800" spc="-3" dirty="0" smtClean="0">
                <a:solidFill>
                  <a:srgbClr val="262C32"/>
                </a:solidFill>
                <a:latin typeface="Aptos"/>
                <a:cs typeface="Arial"/>
              </a:rPr>
              <a:t>Tomar líquidos o comida caliente en unas horas, ni rozarse con la lengua </a:t>
            </a:r>
            <a:endParaRPr sz="1000">
              <a:latin typeface="Arial"/>
              <a:cs typeface="Arial"/>
            </a:endParaRPr>
          </a:p>
          <a:p>
            <a:pPr marL="265683">
              <a:lnSpc>
                <a:spcPts val="1149"/>
              </a:lnSpc>
              <a:spcBef>
                <a:spcPts val="194"/>
              </a:spcBef>
              <a:spcAft>
                <a:spcPts val="400"/>
              </a:spcAft>
            </a:pPr>
            <a:r>
              <a:rPr sz="1800" spc="-5" dirty="0" smtClean="0">
                <a:solidFill>
                  <a:srgbClr val="262C32"/>
                </a:solidFill>
                <a:latin typeface="Aptos"/>
                <a:cs typeface="Arial"/>
              </a:rPr>
              <a:t>si la hemorragia se detiene.</a:t>
            </a:r>
            <a:endParaRPr sz="1000">
              <a:latin typeface="Arial"/>
              <a:cs typeface="Arial"/>
            </a:endParaRPr>
          </a:p>
          <a:p>
            <a:pPr marL="177291" marR="9205">
              <a:lnSpc>
                <a:spcPct val="95825"/>
              </a:lnSpc>
              <a:spcBef>
                <a:spcPts val="484"/>
              </a:spcBef>
              <a:spcAft>
                <a:spcPts val="400"/>
              </a:spcAft>
            </a:pPr>
            <a:r>
              <a:rPr sz="1800" spc="-3" dirty="0" smtClean="0">
                <a:solidFill>
                  <a:srgbClr val="262C32"/>
                </a:solidFill>
                <a:latin typeface="Aptos"/>
                <a:cs typeface="Arial"/>
              </a:rPr>
              <a:t>- </a:t>
            </a:r>
            <a:r>
              <a:rPr sz="1800" spc="-3" dirty="0" smtClean="0">
                <a:solidFill>
                  <a:srgbClr val="262C32"/>
                </a:solidFill>
                <a:latin typeface="Aptos"/>
                <a:cs typeface="Arial"/>
              </a:rPr>
              <a:t>Tirar las piezas dentales caídas (posibilidad de reimplante)</a:t>
            </a:r>
            <a:r>
              <a:rPr sz="1800" spc="-3" dirty="0" smtClean="0">
                <a:solidFill>
                  <a:srgbClr val="262C32"/>
                </a:solidFill>
                <a:latin typeface="Aptos"/>
                <a:cs typeface="Arial"/>
              </a:rPr>
              <a:t>.</a:t>
            </a:r>
            <a:endParaRPr sz="1000">
              <a:latin typeface="Arial"/>
              <a:cs typeface="Arial"/>
            </a:endParaRPr>
          </a:p>
          <a:p>
            <a:pPr marL="177291" marR="9205">
              <a:lnSpc>
                <a:spcPct val="95825"/>
              </a:lnSpc>
              <a:spcBef>
                <a:spcPts val="530"/>
              </a:spcBef>
              <a:spcAft>
                <a:spcPts val="400"/>
              </a:spcAft>
            </a:pPr>
            <a:r>
              <a:rPr sz="1800" spc="-3" dirty="0" smtClean="0">
                <a:solidFill>
                  <a:srgbClr val="262C32"/>
                </a:solidFill>
                <a:latin typeface="Aptos"/>
                <a:cs typeface="Arial"/>
              </a:rPr>
              <a:t>- </a:t>
            </a:r>
            <a:r>
              <a:rPr sz="1800" spc="-3" dirty="0" smtClean="0">
                <a:solidFill>
                  <a:srgbClr val="262C32"/>
                </a:solidFill>
                <a:latin typeface="Aptos"/>
                <a:cs typeface="Arial"/>
              </a:rPr>
              <a:t>Quitar la compresión antes de tiempo.</a:t>
            </a:r>
            <a:endParaRPr sz="10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b="1" spc="-63" dirty="0" smtClean="0">
                <a:solidFill>
                  <a:srgbClr val="231F21"/>
                </a:solidFill>
                <a:latin typeface="Times New Roman"/>
                <a:cs typeface="Times New Roman"/>
              </a:rPr>
              <a:t>60</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9" name="object 9"/>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spc="-14" dirty="0" smtClean="0" b="1">
                <a:solidFill>
                  <a:srgbClr val="1E374E"/>
                </a:solidFill>
                <a:latin typeface="Aptos"/>
                <a:cs typeface="Times New Roman"/>
              </a:rPr>
              <a:t>Primeros Auxilios  </a:t>
            </a:r>
            <a:r>
              <a:rPr sz="1100" spc="-14" dirty="0" smtClean="0" b="1">
                <a:solidFill>
                  <a:srgbClr val="1E374E"/>
                </a:solidFill>
                <a:latin typeface="Aptos"/>
                <a:cs typeface="Times New Roman"/>
              </a:rPr>
              <a:t>Básicos</a:t>
            </a:r>
            <a:endParaRPr sz="700">
              <a:latin typeface="Times New Roman"/>
              <a:cs typeface="Times New Roman"/>
            </a:endParaRPr>
          </a:p>
        </p:txBody>
      </p:sp>
      <p:sp>
        <p:nvSpPr>
          <p:cNvPr id="8" name="object 8"/>
          <p:cNvSpPr txBox="1"/>
          <p:nvPr/>
        </p:nvSpPr>
        <p:spPr>
          <a:xfrm>
            <a:off x="5194329" y="1406777"/>
            <a:ext cx="1193116" cy="215900"/>
          </a:xfrm>
          <a:prstGeom prst="rect">
            <a:avLst/>
          </a:prstGeom>
        </p:spPr>
        <p:txBody>
          <a:bodyPr wrap="square" lIns="0" tIns="10350" rIns="0" bIns="0" rtlCol="0">
            <a:noAutofit/>
          </a:bodyPr>
          <a:lstStyle/>
          <a:p>
            <a:pPr marL="12700">
              <a:lnSpc>
                <a:spcPts val="1630"/>
              </a:lnSpc>
              <a:spcAft>
                <a:spcPts val="300"/>
              </a:spcAft>
            </a:pPr>
            <a:r>
              <a:rPr sz="1600" b="1" spc="-110" dirty="0" smtClean="0">
                <a:solidFill>
                  <a:srgbClr val="1E374E"/>
                </a:solidFill>
                <a:latin typeface="Aptos"/>
                <a:cs typeface="Times New Roman"/>
              </a:rPr>
              <a:t>Recuerde</a:t>
            </a:r>
            <a:endParaRPr sz="1500">
              <a:latin typeface="Times New Roman"/>
              <a:cs typeface="Times New Roman"/>
            </a:endParaRPr>
          </a:p>
        </p:txBody>
      </p:sp>
      <p:sp>
        <p:nvSpPr>
          <p:cNvPr id="7" name="object 7"/>
          <p:cNvSpPr txBox="1"/>
          <p:nvPr/>
        </p:nvSpPr>
        <p:spPr>
          <a:xfrm>
            <a:off x="2603762" y="1929598"/>
            <a:ext cx="6114099" cy="685800"/>
          </a:xfrm>
          <a:prstGeom prst="rect">
            <a:avLst/>
          </a:prstGeom>
        </p:spPr>
        <p:txBody>
          <a:bodyPr wrap="square" lIns="0" tIns="7111" rIns="0" bIns="0" rtlCol="0">
            <a:noAutofit/>
          </a:bodyPr>
          <a:lstStyle/>
          <a:p>
            <a:pPr marL="389763" marR="392109" algn="ctr">
              <a:lnSpc>
                <a:spcPts val="1120"/>
              </a:lnSpc>
              <a:spcAft>
                <a:spcPts val="300"/>
              </a:spcAft>
            </a:pPr>
            <a:r>
              <a:rPr sz="1200" spc="27" dirty="0" smtClean="0">
                <a:solidFill>
                  <a:srgbClr val="262C32"/>
                </a:solidFill>
                <a:latin typeface="Aptos"/>
                <a:cs typeface="Arial"/>
              </a:rPr>
              <a:t>Si la herida es grande y persiste la hemorragia,</a:t>
            </a:r>
            <a:endParaRPr sz="1000">
              <a:latin typeface="Arial"/>
              <a:cs typeface="Arial"/>
            </a:endParaRPr>
          </a:p>
          <a:p>
            <a:pPr marL="1747" marR="1747" indent="3048" algn="ctr">
              <a:lnSpc>
                <a:spcPts val="1149"/>
              </a:lnSpc>
              <a:spcBef>
                <a:spcPts val="184"/>
              </a:spcBef>
              <a:spcAft>
                <a:spcPts val="300"/>
              </a:spcAft>
            </a:pPr>
            <a:r>
              <a:rPr sz="1200" spc="25" dirty="0" smtClean="0">
                <a:solidFill>
                  <a:srgbClr val="262C32"/>
                </a:solidFill>
                <a:latin typeface="Aptos"/>
                <a:cs typeface="Arial"/>
              </a:rPr>
              <a:t>busque asistencia médica, el tiempo de valoración  por parte </a:t>
            </a:r>
            <a:endParaRPr sz="1000">
              <a:latin typeface="Arial"/>
              <a:cs typeface="Arial"/>
            </a:endParaRPr>
          </a:p>
          <a:p>
            <a:pPr marL="1747" marR="1747" algn="ctr">
              <a:lnSpc>
                <a:spcPts val="1149"/>
              </a:lnSpc>
              <a:spcBef>
                <a:spcPts val="265"/>
              </a:spcBef>
              <a:spcAft>
                <a:spcPts val="300"/>
              </a:spcAft>
            </a:pPr>
            <a:r>
              <a:rPr sz="1200" spc="28" dirty="0" smtClean="0">
                <a:solidFill>
                  <a:srgbClr val="262C32"/>
                </a:solidFill>
                <a:latin typeface="Aptos"/>
                <a:cs typeface="Arial"/>
              </a:rPr>
              <a:t>del primer interviniente  no debe superar los diez minutos en</a:t>
            </a:r>
            <a:endParaRPr sz="1000">
              <a:latin typeface="Arial"/>
              <a:cs typeface="Arial"/>
            </a:endParaRPr>
          </a:p>
          <a:p>
            <a:pPr marL="1502282" marR="1507677" algn="ctr">
              <a:lnSpc>
                <a:spcPts val="1135"/>
              </a:lnSpc>
              <a:spcBef>
                <a:spcPts val="322"/>
              </a:spcBef>
              <a:spcAft>
                <a:spcPts val="300"/>
              </a:spcAft>
            </a:pPr>
            <a:r>
              <a:rPr sz="1200" spc="16" dirty="0" smtClean="0">
                <a:solidFill>
                  <a:srgbClr val="262C32"/>
                </a:solidFill>
                <a:latin typeface="Aptos"/>
                <a:cs typeface="Arial"/>
              </a:rPr>
              <a:t>este caso.</a:t>
            </a:r>
            <a:endParaRPr sz="1000">
              <a:latin typeface="Arial"/>
              <a:cs typeface="Arial"/>
            </a:endParaRPr>
          </a:p>
        </p:txBody>
      </p:sp>
      <p:sp>
        <p:nvSpPr>
          <p:cNvPr id="6" name="object 6"/>
          <p:cNvSpPr txBox="1"/>
          <p:nvPr/>
        </p:nvSpPr>
        <p:spPr>
          <a:xfrm>
            <a:off x="2787345" y="3164038"/>
            <a:ext cx="6073336" cy="505968"/>
          </a:xfrm>
          <a:prstGeom prst="rect">
            <a:avLst/>
          </a:prstGeom>
        </p:spPr>
        <p:txBody>
          <a:bodyPr wrap="square" lIns="0" tIns="7111" rIns="0" bIns="0" rtlCol="0">
            <a:noAutofit/>
          </a:bodyPr>
          <a:lstStyle/>
          <a:p>
            <a:pPr marL="20955" marR="17927" algn="ctr">
              <a:lnSpc>
                <a:spcPts val="1120"/>
              </a:lnSpc>
              <a:spcAft>
                <a:spcPts val="300"/>
              </a:spcAft>
            </a:pPr>
            <a:r>
              <a:rPr sz="1200" spc="12" dirty="0" smtClean="0">
                <a:solidFill>
                  <a:srgbClr val="262C32"/>
                </a:solidFill>
                <a:latin typeface="Aptos"/>
                <a:cs typeface="Arial"/>
              </a:rPr>
              <a:t>Controle el estado de la consciencia y, si es necesario, alerte</a:t>
            </a:r>
            <a:endParaRPr sz="1000">
              <a:latin typeface="Arial"/>
              <a:cs typeface="Arial"/>
            </a:endParaRPr>
          </a:p>
          <a:p>
            <a:pPr marL="1747" marR="1747" algn="ctr">
              <a:lnSpc>
                <a:spcPts val="1390"/>
              </a:lnSpc>
              <a:spcBef>
                <a:spcPts val="78"/>
              </a:spcBef>
              <a:spcAft>
                <a:spcPts val="300"/>
              </a:spcAft>
            </a:pPr>
            <a:r>
              <a:rPr sz="1200" spc="4" dirty="0" smtClean="0">
                <a:solidFill>
                  <a:srgbClr val="262C32"/>
                </a:solidFill>
                <a:latin typeface="Aptos"/>
                <a:cs typeface="Arial"/>
              </a:rPr>
              <a:t>a</a:t>
            </a:r>
            <a:r>
              <a:rPr sz="1200" spc="0" dirty="0" smtClean="0">
                <a:solidFill>
                  <a:srgbClr val="262C32"/>
                </a:solidFill>
                <a:latin typeface="Aptos"/>
                <a:cs typeface="Arial"/>
              </a:rPr>
              <a:t>l</a:t>
            </a:r>
            <a:r>
              <a:rPr sz="1200" spc="68" dirty="0" smtClean="0">
                <a:solidFill>
                  <a:srgbClr val="262C32"/>
                </a:solidFill>
                <a:latin typeface="Aptos"/>
                <a:cs typeface="Arial"/>
              </a:rPr>
              <a:t> </a:t>
            </a:r>
            <a:r>
              <a:rPr sz="1200" spc="-172" dirty="0" smtClean="0">
                <a:solidFill>
                  <a:srgbClr val="262C32"/>
                </a:solidFill>
                <a:latin typeface="Aptos"/>
                <a:cs typeface="Arial"/>
              </a:rPr>
              <a:t>1</a:t>
            </a:r>
            <a:r>
              <a:rPr sz="1200" spc="-79" dirty="0" smtClean="0">
                <a:solidFill>
                  <a:srgbClr val="262C32"/>
                </a:solidFill>
                <a:latin typeface="Aptos"/>
                <a:cs typeface="Arial"/>
              </a:rPr>
              <a:t>1</a:t>
            </a:r>
            <a:r>
              <a:rPr sz="1200" spc="65" dirty="0" smtClean="0">
                <a:solidFill>
                  <a:srgbClr val="262C32"/>
                </a:solidFill>
                <a:latin typeface="Aptos"/>
                <a:cs typeface="Arial"/>
              </a:rPr>
              <a:t>2</a:t>
            </a:r>
            <a:r>
              <a:rPr sz="1200" spc="-88" dirty="0" smtClean="0">
                <a:solidFill>
                  <a:srgbClr val="262C32"/>
                </a:solidFill>
                <a:latin typeface="Aptos"/>
                <a:cs typeface="Arial"/>
              </a:rPr>
              <a:t>,</a:t>
            </a:r>
            <a:r>
              <a:rPr sz="1200" spc="64" dirty="0" smtClean="0">
                <a:solidFill>
                  <a:srgbClr val="262C32"/>
                </a:solidFill>
                <a:latin typeface="Aptos"/>
                <a:cs typeface="Arial"/>
              </a:rPr>
              <a:t> </a:t>
            </a:r>
            <a:r>
              <a:rPr sz="1200" spc="0" dirty="0" smtClean="0">
                <a:solidFill>
                  <a:srgbClr val="262C32"/>
                </a:solidFill>
                <a:latin typeface="Aptos"/>
                <a:cs typeface="Arial"/>
              </a:rPr>
              <a:t>y</a:t>
            </a:r>
            <a:r>
              <a:rPr sz="1200" spc="39" dirty="0" smtClean="0">
                <a:solidFill>
                  <a:srgbClr val="262C32"/>
                </a:solidFill>
                <a:latin typeface="Aptos"/>
                <a:cs typeface="Arial"/>
              </a:rPr>
              <a:t> </a:t>
            </a:r>
            <a:r>
              <a:rPr sz="1200" spc="4" dirty="0" smtClean="0">
                <a:solidFill>
                  <a:srgbClr val="262C32"/>
                </a:solidFill>
                <a:latin typeface="Aptos"/>
                <a:cs typeface="Arial"/>
              </a:rPr>
              <a:t>t</a:t>
            </a:r>
            <a:r>
              <a:rPr sz="1200" spc="0" dirty="0" smtClean="0">
                <a:solidFill>
                  <a:srgbClr val="262C32"/>
                </a:solidFill>
                <a:latin typeface="Aptos"/>
                <a:cs typeface="Arial"/>
              </a:rPr>
              <a:t>i</a:t>
            </a:r>
            <a:r>
              <a:rPr sz="1200" spc="9" dirty="0" smtClean="0">
                <a:solidFill>
                  <a:srgbClr val="262C32"/>
                </a:solidFill>
                <a:latin typeface="Aptos"/>
                <a:cs typeface="Arial"/>
              </a:rPr>
              <a:t>e</a:t>
            </a:r>
            <a:r>
              <a:rPr sz="1200" spc="4" dirty="0" smtClean="0">
                <a:solidFill>
                  <a:srgbClr val="262C32"/>
                </a:solidFill>
                <a:latin typeface="Aptos"/>
                <a:cs typeface="Arial"/>
              </a:rPr>
              <a:t>n</a:t>
            </a:r>
            <a:r>
              <a:rPr sz="1200" spc="9" dirty="0" smtClean="0">
                <a:solidFill>
                  <a:srgbClr val="262C32"/>
                </a:solidFill>
                <a:latin typeface="Aptos"/>
                <a:cs typeface="Arial"/>
              </a:rPr>
              <a:t>d</a:t>
            </a:r>
            <a:r>
              <a:rPr sz="1200" spc="0" dirty="0" smtClean="0">
                <a:solidFill>
                  <a:srgbClr val="262C32"/>
                </a:solidFill>
                <a:latin typeface="Aptos"/>
                <a:cs typeface="Arial"/>
              </a:rPr>
              <a:t>a</a:t>
            </a:r>
            <a:r>
              <a:rPr sz="1200" spc="85" dirty="0" smtClean="0">
                <a:solidFill>
                  <a:srgbClr val="262C32"/>
                </a:solidFill>
                <a:latin typeface="Aptos"/>
                <a:cs typeface="Arial"/>
              </a:rPr>
              <a:t> </a:t>
            </a:r>
            <a:r>
              <a:rPr sz="1200" spc="4" dirty="0" smtClean="0">
                <a:solidFill>
                  <a:srgbClr val="262C32"/>
                </a:solidFill>
                <a:latin typeface="Aptos"/>
                <a:cs typeface="Arial"/>
              </a:rPr>
              <a:t>a</a:t>
            </a:r>
            <a:r>
              <a:rPr sz="1200" spc="0" dirty="0" smtClean="0">
                <a:solidFill>
                  <a:srgbClr val="262C32"/>
                </a:solidFill>
                <a:latin typeface="Aptos"/>
                <a:cs typeface="Arial"/>
              </a:rPr>
              <a:t>l</a:t>
            </a:r>
            <a:r>
              <a:rPr sz="1200" spc="18" dirty="0" smtClean="0">
                <a:solidFill>
                  <a:srgbClr val="262C32"/>
                </a:solidFill>
                <a:latin typeface="Aptos"/>
                <a:cs typeface="Arial"/>
              </a:rPr>
              <a:t> </a:t>
            </a:r>
            <a:r>
              <a:rPr sz="1200" spc="-51" dirty="0" smtClean="0">
                <a:solidFill>
                  <a:srgbClr val="262C32"/>
                </a:solidFill>
                <a:latin typeface="Aptos"/>
                <a:cs typeface="Arial"/>
              </a:rPr>
              <a:t>a</a:t>
            </a:r>
            <a:r>
              <a:rPr sz="1200" spc="49" dirty="0" smtClean="0">
                <a:solidFill>
                  <a:srgbClr val="262C32"/>
                </a:solidFill>
                <a:latin typeface="Aptos"/>
                <a:cs typeface="Arial"/>
              </a:rPr>
              <a:t>cc</a:t>
            </a:r>
            <a:r>
              <a:rPr sz="1200" spc="-4" dirty="0" smtClean="0">
                <a:solidFill>
                  <a:srgbClr val="262C32"/>
                </a:solidFill>
                <a:latin typeface="Aptos"/>
                <a:cs typeface="Arial"/>
              </a:rPr>
              <a:t>i</a:t>
            </a:r>
            <a:r>
              <a:rPr sz="1200" spc="42" dirty="0" smtClean="0">
                <a:solidFill>
                  <a:srgbClr val="262C32"/>
                </a:solidFill>
                <a:latin typeface="Aptos"/>
                <a:cs typeface="Arial"/>
              </a:rPr>
              <a:t>d</a:t>
            </a:r>
            <a:r>
              <a:rPr sz="1200" spc="20" dirty="0" smtClean="0">
                <a:solidFill>
                  <a:srgbClr val="262C32"/>
                </a:solidFill>
                <a:latin typeface="Aptos"/>
                <a:cs typeface="Arial"/>
              </a:rPr>
              <a:t>e</a:t>
            </a:r>
            <a:r>
              <a:rPr sz="1200" spc="-6" dirty="0" smtClean="0">
                <a:solidFill>
                  <a:srgbClr val="262C32"/>
                </a:solidFill>
                <a:latin typeface="Aptos"/>
                <a:cs typeface="Arial"/>
              </a:rPr>
              <a:t>n</a:t>
            </a:r>
            <a:r>
              <a:rPr sz="1200" spc="81" dirty="0" smtClean="0">
                <a:solidFill>
                  <a:srgbClr val="262C32"/>
                </a:solidFill>
                <a:latin typeface="Aptos"/>
                <a:cs typeface="Arial"/>
              </a:rPr>
              <a:t>t</a:t>
            </a:r>
            <a:r>
              <a:rPr sz="1200" spc="-29" dirty="0" smtClean="0">
                <a:solidFill>
                  <a:srgbClr val="262C32"/>
                </a:solidFill>
                <a:latin typeface="Aptos"/>
                <a:cs typeface="Arial"/>
              </a:rPr>
              <a:t>a</a:t>
            </a:r>
            <a:r>
              <a:rPr sz="1200" spc="20" dirty="0" smtClean="0">
                <a:solidFill>
                  <a:srgbClr val="262C32"/>
                </a:solidFill>
                <a:latin typeface="Aptos"/>
                <a:cs typeface="Arial"/>
              </a:rPr>
              <a:t>d</a:t>
            </a:r>
            <a:r>
              <a:rPr sz="1200" spc="32" dirty="0" smtClean="0">
                <a:solidFill>
                  <a:srgbClr val="262C32"/>
                </a:solidFill>
                <a:latin typeface="Aptos"/>
                <a:cs typeface="Arial"/>
              </a:rPr>
              <a:t>o</a:t>
            </a:r>
            <a:r>
              <a:rPr sz="1200" spc="44" dirty="0" smtClean="0">
                <a:solidFill>
                  <a:srgbClr val="262C32"/>
                </a:solidFill>
                <a:latin typeface="Aptos"/>
                <a:cs typeface="Arial"/>
              </a:rPr>
              <a:t> </a:t>
            </a:r>
            <a:r>
              <a:rPr sz="1200" spc="9" dirty="0" smtClean="0">
                <a:solidFill>
                  <a:srgbClr val="262C32"/>
                </a:solidFill>
                <a:latin typeface="Aptos"/>
                <a:cs typeface="Arial"/>
              </a:rPr>
              <a:t>c</a:t>
            </a:r>
            <a:r>
              <a:rPr sz="1200" spc="4" dirty="0" smtClean="0">
                <a:solidFill>
                  <a:srgbClr val="262C32"/>
                </a:solidFill>
                <a:latin typeface="Aptos"/>
                <a:cs typeface="Arial"/>
              </a:rPr>
              <a:t>o</a:t>
            </a:r>
            <a:r>
              <a:rPr sz="1200" spc="0" dirty="0" smtClean="0">
                <a:solidFill>
                  <a:srgbClr val="262C32"/>
                </a:solidFill>
                <a:latin typeface="Aptos"/>
                <a:cs typeface="Arial"/>
              </a:rPr>
              <a:t>n</a:t>
            </a:r>
            <a:r>
              <a:rPr sz="1200" spc="109" dirty="0" smtClean="0">
                <a:solidFill>
                  <a:srgbClr val="262C32"/>
                </a:solidFill>
                <a:latin typeface="Aptos"/>
                <a:cs typeface="Arial"/>
              </a:rPr>
              <a:t> </a:t>
            </a:r>
            <a:r>
              <a:rPr sz="1200" spc="4" dirty="0" smtClean="0">
                <a:solidFill>
                  <a:srgbClr val="262C32"/>
                </a:solidFill>
                <a:latin typeface="Aptos"/>
                <a:cs typeface="Arial"/>
              </a:rPr>
              <a:t>l</a:t>
            </a:r>
            <a:r>
              <a:rPr sz="1200" spc="0" dirty="0" smtClean="0">
                <a:solidFill>
                  <a:srgbClr val="262C32"/>
                </a:solidFill>
                <a:latin typeface="Aptos"/>
                <a:cs typeface="Arial"/>
              </a:rPr>
              <a:t>a</a:t>
            </a:r>
            <a:r>
              <a:rPr sz="1200" spc="-26" dirty="0" smtClean="0">
                <a:solidFill>
                  <a:srgbClr val="262C32"/>
                </a:solidFill>
                <a:latin typeface="Aptos"/>
                <a:cs typeface="Arial"/>
              </a:rPr>
              <a:t> </a:t>
            </a:r>
            <a:r>
              <a:rPr sz="1200" spc="9" dirty="0" smtClean="0">
                <a:solidFill>
                  <a:srgbClr val="262C32"/>
                </a:solidFill>
                <a:latin typeface="Aptos"/>
                <a:cs typeface="Arial"/>
              </a:rPr>
              <a:t>cab</a:t>
            </a:r>
            <a:r>
              <a:rPr sz="1200" spc="4" dirty="0" smtClean="0">
                <a:solidFill>
                  <a:srgbClr val="262C32"/>
                </a:solidFill>
                <a:latin typeface="Aptos"/>
                <a:cs typeface="Arial"/>
              </a:rPr>
              <a:t>e</a:t>
            </a:r>
            <a:r>
              <a:rPr sz="1200" spc="9" dirty="0" smtClean="0">
                <a:solidFill>
                  <a:srgbClr val="262C32"/>
                </a:solidFill>
                <a:latin typeface="Aptos"/>
                <a:cs typeface="Arial"/>
              </a:rPr>
              <a:t>z</a:t>
            </a:r>
            <a:r>
              <a:rPr sz="1200" spc="0" dirty="0" smtClean="0">
                <a:solidFill>
                  <a:srgbClr val="262C32"/>
                </a:solidFill>
                <a:latin typeface="Aptos"/>
                <a:cs typeface="Arial"/>
              </a:rPr>
              <a:t>a</a:t>
            </a:r>
            <a:r>
              <a:rPr sz="1200" spc="-12" dirty="0" smtClean="0">
                <a:solidFill>
                  <a:srgbClr val="262C32"/>
                </a:solidFill>
                <a:latin typeface="Aptos"/>
                <a:cs typeface="Arial"/>
              </a:rPr>
              <a:t> </a:t>
            </a:r>
            <a:r>
              <a:rPr sz="1200" spc="14" dirty="0" smtClean="0">
                <a:solidFill>
                  <a:srgbClr val="262C32"/>
                </a:solidFill>
                <a:latin typeface="Aptos"/>
                <a:cs typeface="Arial"/>
              </a:rPr>
              <a:t>m</a:t>
            </a:r>
            <a:r>
              <a:rPr sz="1200" spc="4" dirty="0" smtClean="0">
                <a:solidFill>
                  <a:srgbClr val="262C32"/>
                </a:solidFill>
                <a:latin typeface="Aptos"/>
                <a:cs typeface="Arial"/>
              </a:rPr>
              <a:t>á</a:t>
            </a:r>
            <a:r>
              <a:rPr sz="1200" spc="0" dirty="0" smtClean="0">
                <a:solidFill>
                  <a:srgbClr val="262C32"/>
                </a:solidFill>
                <a:latin typeface="Aptos"/>
                <a:cs typeface="Arial"/>
              </a:rPr>
              <a:t>s</a:t>
            </a:r>
            <a:r>
              <a:rPr sz="1200" spc="40" dirty="0" smtClean="0">
                <a:solidFill>
                  <a:srgbClr val="262C32"/>
                </a:solidFill>
                <a:latin typeface="Aptos"/>
                <a:cs typeface="Arial"/>
              </a:rPr>
              <a:t> </a:t>
            </a:r>
            <a:r>
              <a:rPr sz="1200" spc="-29" dirty="0" smtClean="0">
                <a:solidFill>
                  <a:srgbClr val="262C32"/>
                </a:solidFill>
                <a:latin typeface="Aptos"/>
                <a:cs typeface="Arial"/>
              </a:rPr>
              <a:t>b</a:t>
            </a:r>
            <a:r>
              <a:rPr sz="1200" spc="-51" dirty="0" smtClean="0">
                <a:solidFill>
                  <a:srgbClr val="262C32"/>
                </a:solidFill>
                <a:latin typeface="Aptos"/>
                <a:cs typeface="Arial"/>
              </a:rPr>
              <a:t>a</a:t>
            </a:r>
            <a:r>
              <a:rPr sz="1200" spc="66" dirty="0" smtClean="0">
                <a:solidFill>
                  <a:srgbClr val="262C32"/>
                </a:solidFill>
                <a:latin typeface="Aptos"/>
                <a:cs typeface="Arial"/>
              </a:rPr>
              <a:t>j</a:t>
            </a:r>
            <a:r>
              <a:rPr sz="1200" spc="-33" dirty="0" smtClean="0">
                <a:solidFill>
                  <a:srgbClr val="262C32"/>
                </a:solidFill>
                <a:latin typeface="Aptos"/>
                <a:cs typeface="Arial"/>
              </a:rPr>
              <a:t>a</a:t>
            </a:r>
            <a:r>
              <a:rPr sz="1200" spc="64" dirty="0" smtClean="0">
                <a:solidFill>
                  <a:srgbClr val="262C32"/>
                </a:solidFill>
                <a:latin typeface="Aptos"/>
                <a:cs typeface="Arial"/>
              </a:rPr>
              <a:t> </a:t>
            </a:r>
            <a:r>
              <a:rPr sz="1200" spc="4" dirty="0" smtClean="0">
                <a:solidFill>
                  <a:srgbClr val="262C32"/>
                </a:solidFill>
                <a:latin typeface="Aptos"/>
                <a:cs typeface="Arial"/>
              </a:rPr>
              <a:t>q</a:t>
            </a:r>
            <a:r>
              <a:rPr sz="1200" spc="9" dirty="0" smtClean="0">
                <a:solidFill>
                  <a:srgbClr val="262C32"/>
                </a:solidFill>
                <a:latin typeface="Aptos"/>
                <a:cs typeface="Arial"/>
              </a:rPr>
              <a:t>u</a:t>
            </a:r>
            <a:r>
              <a:rPr sz="1200" spc="0" dirty="0" smtClean="0">
                <a:solidFill>
                  <a:srgbClr val="262C32"/>
                </a:solidFill>
                <a:latin typeface="Aptos"/>
                <a:cs typeface="Arial"/>
              </a:rPr>
              <a:t>e</a:t>
            </a:r>
            <a:r>
              <a:rPr sz="1200" spc="56" dirty="0" smtClean="0">
                <a:solidFill>
                  <a:srgbClr val="262C32"/>
                </a:solidFill>
                <a:latin typeface="Aptos"/>
                <a:cs typeface="Arial"/>
              </a:rPr>
              <a:t> </a:t>
            </a:r>
            <a:r>
              <a:rPr sz="1200" spc="-29" dirty="0" smtClean="0">
                <a:solidFill>
                  <a:srgbClr val="262C32"/>
                </a:solidFill>
                <a:latin typeface="Aptos"/>
                <a:cs typeface="Arial"/>
              </a:rPr>
              <a:t>l</a:t>
            </a:r>
            <a:r>
              <a:rPr sz="1200" spc="42" dirty="0" smtClean="0">
                <a:solidFill>
                  <a:srgbClr val="262C32"/>
                </a:solidFill>
                <a:latin typeface="Aptos"/>
                <a:cs typeface="Arial"/>
              </a:rPr>
              <a:t>o</a:t>
            </a:r>
            <a:r>
              <a:rPr sz="1200" spc="-4" dirty="0" smtClean="0">
                <a:solidFill>
                  <a:srgbClr val="262C32"/>
                </a:solidFill>
                <a:latin typeface="Aptos"/>
                <a:cs typeface="Arial"/>
              </a:rPr>
              <a:t>s</a:t>
            </a:r>
            <a:r>
              <a:rPr sz="1200" spc="-2" dirty="0" smtClean="0">
                <a:solidFill>
                  <a:srgbClr val="262C32"/>
                </a:solidFill>
                <a:latin typeface="Aptos"/>
                <a:cs typeface="Arial"/>
              </a:rPr>
              <a:t> </a:t>
            </a:r>
            <a:r>
              <a:rPr sz="1200" spc="20" dirty="0" smtClean="0">
                <a:solidFill>
                  <a:srgbClr val="262C32"/>
                </a:solidFill>
                <a:latin typeface="Aptos"/>
                <a:cs typeface="Arial"/>
              </a:rPr>
              <a:t>p</a:t>
            </a:r>
            <a:r>
              <a:rPr sz="1200" spc="-4" dirty="0" smtClean="0">
                <a:solidFill>
                  <a:srgbClr val="262C32"/>
                </a:solidFill>
                <a:latin typeface="Aptos"/>
                <a:cs typeface="Arial"/>
              </a:rPr>
              <a:t>i</a:t>
            </a:r>
            <a:r>
              <a:rPr sz="1200" spc="-6" dirty="0" smtClean="0">
                <a:solidFill>
                  <a:srgbClr val="262C32"/>
                </a:solidFill>
                <a:latin typeface="Aptos"/>
                <a:cs typeface="Arial"/>
              </a:rPr>
              <a:t>e</a:t>
            </a:r>
            <a:r>
              <a:rPr sz="1200" spc="49" dirty="0" smtClean="0">
                <a:solidFill>
                  <a:srgbClr val="262C32"/>
                </a:solidFill>
                <a:latin typeface="Aptos"/>
                <a:cs typeface="Arial"/>
              </a:rPr>
              <a:t>s</a:t>
            </a:r>
            <a:r>
              <a:rPr sz="1200" spc="-88" dirty="0" smtClean="0">
                <a:solidFill>
                  <a:srgbClr val="262C32"/>
                </a:solidFill>
                <a:latin typeface="Aptos"/>
                <a:cs typeface="Arial"/>
              </a:rPr>
              <a:t>,</a:t>
            </a:r>
            <a:r>
              <a:rPr sz="1200" spc="84" dirty="0" smtClean="0">
                <a:solidFill>
                  <a:srgbClr val="262C32"/>
                </a:solidFill>
                <a:latin typeface="Aptos"/>
                <a:cs typeface="Arial"/>
              </a:rPr>
              <a:t> </a:t>
            </a:r>
            <a:r>
              <a:rPr sz="1200" spc="9" dirty="0" smtClean="0">
                <a:solidFill>
                  <a:srgbClr val="262C32"/>
                </a:solidFill>
                <a:latin typeface="Aptos"/>
                <a:cs typeface="Arial"/>
              </a:rPr>
              <a:t>s</a:t>
            </a:r>
            <a:r>
              <a:rPr sz="1200" spc="0" dirty="0" smtClean="0">
                <a:solidFill>
                  <a:srgbClr val="262C32"/>
                </a:solidFill>
                <a:latin typeface="Aptos"/>
                <a:cs typeface="Arial"/>
              </a:rPr>
              <a:t>i</a:t>
            </a:r>
            <a:r>
              <a:rPr sz="1200" spc="96" dirty="0" smtClean="0">
                <a:solidFill>
                  <a:srgbClr val="262C32"/>
                </a:solidFill>
                <a:latin typeface="Aptos"/>
                <a:cs typeface="Arial"/>
              </a:rPr>
              <a:t> </a:t>
            </a:r>
            <a:r>
              <a:rPr sz="1200" spc="-52" dirty="0" smtClean="0">
                <a:solidFill>
                  <a:srgbClr val="262C32"/>
                </a:solidFill>
                <a:latin typeface="Aptos"/>
                <a:cs typeface="Arial"/>
              </a:rPr>
              <a:t>l</a:t>
            </a:r>
            <a:r>
              <a:rPr sz="1200" spc="-6" dirty="0" smtClean="0">
                <a:solidFill>
                  <a:srgbClr val="262C32"/>
                </a:solidFill>
                <a:latin typeface="Aptos"/>
                <a:cs typeface="Arial"/>
              </a:rPr>
              <a:t>a</a:t>
            </a:r>
            <a:r>
              <a:rPr sz="1200" spc="-4" dirty="0" smtClean="0">
                <a:solidFill>
                  <a:srgbClr val="262C32"/>
                </a:solidFill>
                <a:latin typeface="Aptos"/>
                <a:cs typeface="Arial"/>
              </a:rPr>
              <a:t>s</a:t>
            </a:r>
            <a:r>
              <a:rPr sz="1200" spc="114" dirty="0" smtClean="0">
                <a:solidFill>
                  <a:srgbClr val="262C32"/>
                </a:solidFill>
                <a:latin typeface="Aptos"/>
                <a:cs typeface="Arial"/>
              </a:rPr>
              <a:t> </a:t>
            </a:r>
            <a:r>
              <a:rPr sz="1200" spc="-52" dirty="0" smtClean="0">
                <a:solidFill>
                  <a:srgbClr val="262C32"/>
                </a:solidFill>
                <a:latin typeface="Aptos"/>
                <a:cs typeface="Arial"/>
              </a:rPr>
              <a:t>l</a:t>
            </a:r>
            <a:r>
              <a:rPr sz="1200" spc="-6" dirty="0" smtClean="0">
                <a:solidFill>
                  <a:srgbClr val="262C32"/>
                </a:solidFill>
                <a:latin typeface="Aptos"/>
                <a:cs typeface="Arial"/>
              </a:rPr>
              <a:t>e</a:t>
            </a:r>
            <a:r>
              <a:rPr sz="1200" spc="74" dirty="0" smtClean="0">
                <a:solidFill>
                  <a:srgbClr val="262C32"/>
                </a:solidFill>
                <a:latin typeface="Aptos"/>
                <a:cs typeface="Arial"/>
              </a:rPr>
              <a:t>s</a:t>
            </a:r>
            <a:r>
              <a:rPr sz="1200" spc="14" dirty="0" smtClean="0">
                <a:solidFill>
                  <a:srgbClr val="262C32"/>
                </a:solidFill>
                <a:latin typeface="Aptos"/>
                <a:cs typeface="Arial"/>
              </a:rPr>
              <a:t>i</a:t>
            </a:r>
            <a:r>
              <a:rPr sz="1200" spc="65" dirty="0" smtClean="0">
                <a:solidFill>
                  <a:srgbClr val="262C32"/>
                </a:solidFill>
                <a:latin typeface="Aptos"/>
                <a:cs typeface="Arial"/>
              </a:rPr>
              <a:t>o</a:t>
            </a:r>
            <a:r>
              <a:rPr sz="1200" spc="-6" dirty="0" smtClean="0">
                <a:solidFill>
                  <a:srgbClr val="262C32"/>
                </a:solidFill>
                <a:latin typeface="Aptos"/>
                <a:cs typeface="Arial"/>
              </a:rPr>
              <a:t>ne</a:t>
            </a:r>
            <a:r>
              <a:rPr sz="1200" spc="-4" dirty="0" smtClean="0">
                <a:solidFill>
                  <a:srgbClr val="262C32"/>
                </a:solidFill>
                <a:latin typeface="Aptos"/>
                <a:cs typeface="Arial"/>
              </a:rPr>
              <a:t>s</a:t>
            </a:r>
            <a:r>
              <a:rPr sz="1200" spc="69" dirty="0" smtClean="0">
                <a:solidFill>
                  <a:srgbClr val="262C32"/>
                </a:solidFill>
                <a:latin typeface="Aptos"/>
                <a:cs typeface="Arial"/>
              </a:rPr>
              <a:t> </a:t>
            </a:r>
            <a:r>
              <a:rPr sz="1200" spc="4" dirty="0" smtClean="0">
                <a:solidFill>
                  <a:srgbClr val="262C32"/>
                </a:solidFill>
                <a:latin typeface="Aptos"/>
                <a:cs typeface="Arial"/>
              </a:rPr>
              <a:t>q</a:t>
            </a:r>
            <a:r>
              <a:rPr sz="1200" spc="9" dirty="0" smtClean="0">
                <a:solidFill>
                  <a:srgbClr val="262C32"/>
                </a:solidFill>
                <a:latin typeface="Aptos"/>
                <a:cs typeface="Arial"/>
              </a:rPr>
              <a:t>u</a:t>
            </a:r>
            <a:r>
              <a:rPr sz="1200" spc="0" dirty="0" smtClean="0">
                <a:solidFill>
                  <a:srgbClr val="262C32"/>
                </a:solidFill>
                <a:latin typeface="Aptos"/>
                <a:cs typeface="Arial"/>
              </a:rPr>
              <a:t>e</a:t>
            </a:r>
            <a:r>
              <a:rPr sz="1200" spc="56" dirty="0" smtClean="0">
                <a:solidFill>
                  <a:srgbClr val="262C32"/>
                </a:solidFill>
                <a:latin typeface="Aptos"/>
                <a:cs typeface="Arial"/>
              </a:rPr>
              <a:t> </a:t>
            </a:r>
            <a:r>
              <a:rPr sz="1200" spc="-6" dirty="0" smtClean="0">
                <a:solidFill>
                  <a:srgbClr val="262C32"/>
                </a:solidFill>
                <a:latin typeface="Aptos"/>
                <a:cs typeface="Arial"/>
              </a:rPr>
              <a:t>p</a:t>
            </a:r>
            <a:r>
              <a:rPr sz="1200" spc="50" dirty="0" smtClean="0">
                <a:solidFill>
                  <a:srgbClr val="262C32"/>
                </a:solidFill>
                <a:latin typeface="Aptos"/>
                <a:cs typeface="Arial"/>
              </a:rPr>
              <a:t>r</a:t>
            </a:r>
            <a:r>
              <a:rPr sz="1200" spc="-51" dirty="0" smtClean="0">
                <a:solidFill>
                  <a:srgbClr val="262C32"/>
                </a:solidFill>
                <a:latin typeface="Aptos"/>
                <a:cs typeface="Arial"/>
              </a:rPr>
              <a:t>e</a:t>
            </a:r>
            <a:r>
              <a:rPr sz="1200" spc="29" dirty="0" smtClean="0">
                <a:solidFill>
                  <a:srgbClr val="262C32"/>
                </a:solidFill>
                <a:latin typeface="Aptos"/>
                <a:cs typeface="Arial"/>
              </a:rPr>
              <a:t>s</a:t>
            </a:r>
            <a:r>
              <a:rPr sz="1200" spc="20" dirty="0" smtClean="0">
                <a:solidFill>
                  <a:srgbClr val="262C32"/>
                </a:solidFill>
                <a:latin typeface="Aptos"/>
                <a:cs typeface="Arial"/>
              </a:rPr>
              <a:t>e</a:t>
            </a:r>
            <a:r>
              <a:rPr sz="1200" spc="-6" dirty="0" smtClean="0">
                <a:solidFill>
                  <a:srgbClr val="262C32"/>
                </a:solidFill>
                <a:latin typeface="Aptos"/>
                <a:cs typeface="Arial"/>
              </a:rPr>
              <a:t>n</a:t>
            </a:r>
            <a:r>
              <a:rPr sz="1200" spc="81" dirty="0" smtClean="0">
                <a:solidFill>
                  <a:srgbClr val="262C32"/>
                </a:solidFill>
                <a:latin typeface="Aptos"/>
                <a:cs typeface="Arial"/>
              </a:rPr>
              <a:t>t</a:t>
            </a:r>
            <a:r>
              <a:rPr sz="1200" spc="-61" dirty="0" smtClean="0">
                <a:solidFill>
                  <a:srgbClr val="262C32"/>
                </a:solidFill>
                <a:latin typeface="Aptos"/>
                <a:cs typeface="Arial"/>
              </a:rPr>
              <a:t>a</a:t>
            </a:r>
            <a:r>
              <a:rPr sz="1200" spc="89" dirty="0" smtClean="0">
                <a:solidFill>
                  <a:srgbClr val="262C32"/>
                </a:solidFill>
                <a:latin typeface="Aptos"/>
                <a:cs typeface="Arial"/>
              </a:rPr>
              <a:t> </a:t>
            </a:r>
            <a:r>
              <a:rPr sz="1200" spc="4" dirty="0" smtClean="0">
                <a:solidFill>
                  <a:srgbClr val="262C32"/>
                </a:solidFill>
                <a:latin typeface="Aptos"/>
                <a:cs typeface="Arial"/>
              </a:rPr>
              <a:t>l</a:t>
            </a:r>
            <a:r>
              <a:rPr sz="1200" spc="0" dirty="0" smtClean="0">
                <a:solidFill>
                  <a:srgbClr val="262C32"/>
                </a:solidFill>
                <a:latin typeface="Aptos"/>
                <a:cs typeface="Arial"/>
              </a:rPr>
              <a:t>o</a:t>
            </a:r>
            <a:r>
              <a:rPr sz="1200" spc="47" dirty="0" smtClean="0">
                <a:solidFill>
                  <a:srgbClr val="262C32"/>
                </a:solidFill>
                <a:latin typeface="Aptos"/>
                <a:cs typeface="Arial"/>
              </a:rPr>
              <a:t> </a:t>
            </a:r>
            <a:r>
              <a:rPr sz="1200" spc="-6" dirty="0" smtClean="0">
                <a:solidFill>
                  <a:srgbClr val="262C32"/>
                </a:solidFill>
                <a:latin typeface="Aptos"/>
                <a:cs typeface="Arial"/>
              </a:rPr>
              <a:t>pe</a:t>
            </a:r>
            <a:r>
              <a:rPr sz="1200" spc="50" dirty="0" smtClean="0">
                <a:solidFill>
                  <a:srgbClr val="262C32"/>
                </a:solidFill>
                <a:latin typeface="Aptos"/>
                <a:cs typeface="Arial"/>
              </a:rPr>
              <a:t>r</a:t>
            </a:r>
            <a:r>
              <a:rPr sz="1200" spc="5" dirty="0" smtClean="0">
                <a:solidFill>
                  <a:srgbClr val="262C32"/>
                </a:solidFill>
                <a:latin typeface="Aptos"/>
                <a:cs typeface="Arial"/>
              </a:rPr>
              <a:t>m</a:t>
            </a:r>
            <a:r>
              <a:rPr sz="1200" spc="14" dirty="0" smtClean="0">
                <a:solidFill>
                  <a:srgbClr val="262C32"/>
                </a:solidFill>
                <a:latin typeface="Aptos"/>
                <a:cs typeface="Arial"/>
              </a:rPr>
              <a:t>i</a:t>
            </a:r>
            <a:r>
              <a:rPr sz="1200" spc="81" dirty="0" smtClean="0">
                <a:solidFill>
                  <a:srgbClr val="262C32"/>
                </a:solidFill>
                <a:latin typeface="Aptos"/>
                <a:cs typeface="Arial"/>
              </a:rPr>
              <a:t>t</a:t>
            </a:r>
            <a:r>
              <a:rPr sz="1200" spc="-6" dirty="0" smtClean="0">
                <a:solidFill>
                  <a:srgbClr val="262C32"/>
                </a:solidFill>
                <a:latin typeface="Aptos"/>
                <a:cs typeface="Arial"/>
              </a:rPr>
              <a:t>e</a:t>
            </a:r>
            <a:r>
              <a:rPr sz="1200" spc="20" dirty="0" smtClean="0">
                <a:solidFill>
                  <a:srgbClr val="262C32"/>
                </a:solidFill>
                <a:latin typeface="Aptos"/>
                <a:cs typeface="Arial"/>
              </a:rPr>
              <a:t>n</a:t>
            </a:r>
            <a:r>
              <a:rPr sz="1200" spc="-88" dirty="0" smtClean="0">
                <a:solidFill>
                  <a:srgbClr val="262C32"/>
                </a:solidFill>
                <a:latin typeface="Aptos"/>
                <a:cs typeface="Arial"/>
              </a:rPr>
              <a:t>.</a:t>
            </a:r>
            <a:endParaRPr sz="1000">
              <a:latin typeface="Arial"/>
              <a:cs typeface="Arial"/>
            </a:endParaRPr>
          </a:p>
        </p:txBody>
      </p:sp>
      <p:sp>
        <p:nvSpPr>
          <p:cNvPr id="5" name="object 5"/>
          <p:cNvSpPr txBox="1"/>
          <p:nvPr/>
        </p:nvSpPr>
        <p:spPr>
          <a:xfrm>
            <a:off x="3139213" y="4230838"/>
            <a:ext cx="5381211" cy="332232"/>
          </a:xfrm>
          <a:prstGeom prst="rect">
            <a:avLst/>
          </a:prstGeom>
        </p:spPr>
        <p:txBody>
          <a:bodyPr wrap="square" lIns="0" tIns="7111" rIns="0" bIns="0" rtlCol="0">
            <a:noAutofit/>
          </a:bodyPr>
          <a:lstStyle/>
          <a:p>
            <a:pPr algn="ctr">
              <a:lnSpc>
                <a:spcPts val="1120"/>
              </a:lnSpc>
              <a:spcAft>
                <a:spcPts val="300"/>
              </a:spcAft>
            </a:pPr>
            <a:r>
              <a:rPr sz="1600" spc="26" dirty="0" smtClean="0" b="1">
                <a:solidFill>
                  <a:srgbClr val="1E374E"/>
                </a:solidFill>
                <a:latin typeface="Aptos"/>
                <a:cs typeface="Arial"/>
              </a:rPr>
              <a:t>Está probado que una compresión  directa encima de</a:t>
            </a:r>
            <a:endParaRPr sz="1000">
              <a:latin typeface="Arial"/>
              <a:cs typeface="Arial"/>
            </a:endParaRPr>
          </a:p>
          <a:p>
            <a:pPr marL="374522" marR="389925" algn="ctr">
              <a:lnSpc>
                <a:spcPct val="95825"/>
              </a:lnSpc>
              <a:spcBef>
                <a:spcPts val="209"/>
              </a:spcBef>
              <a:spcAft>
                <a:spcPts val="300"/>
              </a:spcAft>
            </a:pPr>
            <a:r>
              <a:rPr sz="1600" spc="23" dirty="0" smtClean="0" b="1">
                <a:solidFill>
                  <a:srgbClr val="1E374E"/>
                </a:solidFill>
                <a:latin typeface="Aptos"/>
                <a:cs typeface="Arial"/>
              </a:rPr>
              <a:t>la herida ayuda a detener la hemorragia.</a:t>
            </a:r>
            <a:endParaRPr sz="1000">
              <a:latin typeface="Arial"/>
              <a:cs typeface="Arial"/>
            </a:endParaRPr>
          </a:p>
        </p:txBody>
      </p:sp>
      <p:sp>
        <p:nvSpPr>
          <p:cNvPr id="4" name="object 4"/>
          <p:cNvSpPr txBox="1"/>
          <p:nvPr/>
        </p:nvSpPr>
        <p:spPr>
          <a:xfrm>
            <a:off x="2766947" y="5133046"/>
            <a:ext cx="6135942" cy="509015"/>
          </a:xfrm>
          <a:prstGeom prst="rect">
            <a:avLst/>
          </a:prstGeom>
        </p:spPr>
        <p:txBody>
          <a:bodyPr wrap="square" lIns="0" tIns="7111" rIns="0" bIns="0" rtlCol="0">
            <a:noAutofit/>
          </a:bodyPr>
          <a:lstStyle/>
          <a:p>
            <a:pPr algn="ctr">
              <a:lnSpc>
                <a:spcPts val="1120"/>
              </a:lnSpc>
              <a:spcAft>
                <a:spcPts val="300"/>
              </a:spcAft>
            </a:pPr>
            <a:r>
              <a:rPr sz="1200" spc="26" dirty="0" smtClean="0">
                <a:solidFill>
                  <a:srgbClr val="262C32"/>
                </a:solidFill>
                <a:latin typeface="Aptos"/>
                <a:cs typeface="Arial"/>
              </a:rPr>
              <a:t>No parece que el hecho de levantar el miembro afectado y la</a:t>
            </a:r>
            <a:endParaRPr sz="1000">
              <a:latin typeface="Arial"/>
              <a:cs typeface="Arial"/>
            </a:endParaRPr>
          </a:p>
          <a:p>
            <a:pPr marL="26131" marR="44538" algn="ctr">
              <a:lnSpc>
                <a:spcPts val="1420"/>
              </a:lnSpc>
              <a:spcBef>
                <a:spcPts val="60"/>
              </a:spcBef>
              <a:spcAft>
                <a:spcPts val="300"/>
              </a:spcAft>
            </a:pPr>
            <a:r>
              <a:rPr sz="1200" spc="24" dirty="0" smtClean="0">
                <a:solidFill>
                  <a:srgbClr val="262C32"/>
                </a:solidFill>
                <a:latin typeface="Aptos"/>
                <a:cs typeface="Arial"/>
              </a:rPr>
              <a:t>compresión  indirecta superen a la compresión  directa en el control de la hemorragia.</a:t>
            </a:r>
            <a:endParaRPr sz="1000">
              <a:latin typeface="Arial"/>
              <a:cs typeface="Arial"/>
            </a:endParaRPr>
          </a:p>
        </p:txBody>
      </p:sp>
      <p:sp>
        <p:nvSpPr>
          <p:cNvPr id="3" name="object 3"/>
          <p:cNvSpPr txBox="1"/>
          <p:nvPr/>
        </p:nvSpPr>
        <p:spPr>
          <a:xfrm>
            <a:off x="3134114" y="6160222"/>
            <a:ext cx="5366349" cy="685799"/>
          </a:xfrm>
          <a:prstGeom prst="rect">
            <a:avLst/>
          </a:prstGeom>
        </p:spPr>
        <p:txBody>
          <a:bodyPr wrap="square" lIns="0" tIns="7111" rIns="0" bIns="0" rtlCol="0">
            <a:noAutofit/>
          </a:bodyPr>
          <a:lstStyle/>
          <a:p>
            <a:pPr algn="ctr">
              <a:lnSpc>
                <a:spcPts val="1120"/>
              </a:lnSpc>
              <a:spcAft>
                <a:spcPts val="300"/>
              </a:spcAft>
            </a:pPr>
            <a:r>
              <a:rPr sz="1200" spc="33" dirty="0" smtClean="0">
                <a:solidFill>
                  <a:srgbClr val="262C32"/>
                </a:solidFill>
                <a:latin typeface="Aptos"/>
                <a:cs typeface="Arial"/>
              </a:rPr>
              <a:t>Que los fármacos anticoagulantes impiden la normal</a:t>
            </a:r>
            <a:endParaRPr sz="1000">
              <a:latin typeface="Arial"/>
              <a:cs typeface="Arial"/>
            </a:endParaRPr>
          </a:p>
          <a:p>
            <a:pPr marL="53563" marR="60784" indent="0" algn="ctr">
              <a:lnSpc>
                <a:spcPts val="1149"/>
              </a:lnSpc>
              <a:spcBef>
                <a:spcPts val="184"/>
              </a:spcBef>
              <a:spcAft>
                <a:spcPts val="300"/>
              </a:spcAft>
            </a:pPr>
            <a:r>
              <a:rPr sz="1200" spc="26" dirty="0" smtClean="0">
                <a:solidFill>
                  <a:srgbClr val="262C32"/>
                </a:solidFill>
                <a:latin typeface="Aptos"/>
                <a:cs typeface="Arial"/>
              </a:rPr>
              <a:t>formación  del coágulo y, por lo tanto, son un grave </a:t>
            </a:r>
            <a:endParaRPr sz="1000">
              <a:latin typeface="Arial"/>
              <a:cs typeface="Arial"/>
            </a:endParaRPr>
          </a:p>
          <a:p>
            <a:pPr marL="53563" marR="60784" algn="ctr">
              <a:lnSpc>
                <a:spcPts val="1149"/>
              </a:lnSpc>
              <a:spcBef>
                <a:spcPts val="265"/>
              </a:spcBef>
              <a:spcAft>
                <a:spcPts val="300"/>
              </a:spcAft>
            </a:pPr>
            <a:r>
              <a:rPr sz="1200" spc="25" dirty="0" smtClean="0">
                <a:solidFill>
                  <a:srgbClr val="262C32"/>
                </a:solidFill>
                <a:latin typeface="Aptos"/>
                <a:cs typeface="Arial"/>
              </a:rPr>
              <a:t>problema para detener o cohibir las  hemorragias</a:t>
            </a:r>
            <a:endParaRPr sz="1000">
              <a:latin typeface="Arial"/>
              <a:cs typeface="Arial"/>
            </a:endParaRPr>
          </a:p>
          <a:p>
            <a:pPr marL="926210" marR="932613" algn="ctr">
              <a:lnSpc>
                <a:spcPts val="1135"/>
              </a:lnSpc>
              <a:spcBef>
                <a:spcPts val="322"/>
              </a:spcBef>
              <a:spcAft>
                <a:spcPts val="300"/>
              </a:spcAft>
            </a:pPr>
            <a:r>
              <a:rPr sz="1200" spc="3" dirty="0" smtClean="0">
                <a:solidFill>
                  <a:srgbClr val="262C32"/>
                </a:solidFill>
                <a:latin typeface="Aptos"/>
                <a:cs typeface="Arial"/>
              </a:rPr>
              <a:t>(aspirinas, sintrom ... ).</a:t>
            </a:r>
            <a:endParaRPr sz="1000">
              <a:latin typeface="Arial"/>
              <a:cs typeface="Arial"/>
            </a:endParaRPr>
          </a:p>
        </p:txBody>
      </p:sp>
      <p:sp>
        <p:nvSpPr>
          <p:cNvPr id="2" name="object 2"/>
          <p:cNvSpPr txBox="1"/>
          <p:nvPr/>
        </p:nvSpPr>
        <p:spPr>
          <a:xfrm>
            <a:off x="5373115" y="7421015"/>
            <a:ext cx="1" cy="1"/>
          </a:xfrm>
          <a:prstGeom prst="rect">
            <a:avLst/>
          </a:prstGeom>
        </p:spPr>
        <p:txBody>
          <a:bodyPr wrap="square" lIns="0" tIns="2540" rIns="0" bIns="0" rtlCol="0">
            <a:noAutofit/>
          </a:bodyPr>
          <a:lstStyle/>
          <a:p>
            <a:pPr marL="12700">
              <a:lnSpc>
                <a:spcPct val="95825"/>
              </a:lnSpc>
            </a:pPr>
            <a:r>
              <a:rPr sz="600" spc="-87" dirty="0" smtClean="0">
                <a:solidFill>
                  <a:srgbClr val="231F1F"/>
                </a:solidFill>
                <a:latin typeface="Times New Roman"/>
                <a:cs typeface="Times New Roman"/>
              </a:rPr>
              <a:t>61</a:t>
            </a:r>
            <a:endParaRPr sz="600">
              <a:latin typeface="Times New Roman"/>
              <a:cs typeface="Times New Roman"/>
            </a:endParaRPr>
          </a:p>
        </p:txBody>
      </p:sp>
      <p:pic>
        <p:nvPicPr>
          <p:cNvPr id="11" name="Picture 10"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8" name="object 8"/>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7" name="object 7"/>
          <p:cNvSpPr txBox="1"/>
          <p:nvPr/>
        </p:nvSpPr>
        <p:spPr>
          <a:xfrm>
            <a:off x="2083609" y="1359085"/>
            <a:ext cx="1541482" cy="203200"/>
          </a:xfrm>
          <a:prstGeom prst="rect">
            <a:avLst/>
          </a:prstGeom>
        </p:spPr>
        <p:txBody>
          <a:bodyPr wrap="square" lIns="0" tIns="9715" rIns="0" bIns="0" rtlCol="0">
            <a:noAutofit/>
          </a:bodyPr>
          <a:lstStyle/>
          <a:p>
            <a:pPr marL="12700">
              <a:lnSpc>
                <a:spcPts val="1530"/>
              </a:lnSpc>
              <a:spcAft>
                <a:spcPts val="300"/>
              </a:spcAft>
            </a:pPr>
            <a:r>
              <a:rPr sz="1600" b="1" spc="-93" dirty="0" smtClean="0">
                <a:solidFill>
                  <a:srgbClr val="1E374E"/>
                </a:solidFill>
                <a:latin typeface="Aptos"/>
                <a:cs typeface="Times New Roman"/>
              </a:rPr>
              <a:t>Quemaduras</a:t>
            </a:r>
            <a:endParaRPr sz="1400">
              <a:latin typeface="Times New Roman"/>
              <a:cs typeface="Times New Roman"/>
            </a:endParaRPr>
          </a:p>
        </p:txBody>
      </p:sp>
      <p:sp>
        <p:nvSpPr>
          <p:cNvPr id="6" name="object 6"/>
          <p:cNvSpPr txBox="1"/>
          <p:nvPr/>
        </p:nvSpPr>
        <p:spPr>
          <a:xfrm>
            <a:off x="2083609" y="1889974"/>
            <a:ext cx="7424021" cy="1643510"/>
          </a:xfrm>
          <a:prstGeom prst="rect">
            <a:avLst/>
          </a:prstGeom>
        </p:spPr>
        <p:txBody>
          <a:bodyPr wrap="square" lIns="0" tIns="7111" rIns="0" bIns="0" rtlCol="0">
            <a:noAutofit/>
          </a:bodyPr>
          <a:lstStyle/>
          <a:p>
            <a:pPr marL="12700" marR="7015">
              <a:lnSpc>
                <a:spcPts val="1120"/>
              </a:lnSpc>
              <a:spcAft>
                <a:spcPts val="300"/>
              </a:spcAft>
            </a:pPr>
            <a:r>
              <a:rPr sz="1200" b="1" spc="-3" dirty="0" smtClean="0">
                <a:solidFill>
                  <a:srgbClr val="262C32"/>
                </a:solidFill>
                <a:latin typeface="Aptos"/>
                <a:cs typeface="Arial"/>
              </a:rPr>
              <a:t>Concepto de quemadura</a:t>
            </a:r>
            <a:endParaRPr sz="1000">
              <a:latin typeface="Arial"/>
              <a:cs typeface="Arial"/>
            </a:endParaRPr>
          </a:p>
          <a:p>
            <a:pPr marL="12700" indent="0">
              <a:lnSpc>
                <a:spcPts val="1034"/>
              </a:lnSpc>
              <a:spcBef>
                <a:spcPts val="567"/>
              </a:spcBef>
              <a:spcAft>
                <a:spcPts val="300"/>
              </a:spcAft>
            </a:pPr>
            <a:r>
              <a:rPr sz="1200" spc="21" dirty="0" smtClean="0">
                <a:solidFill>
                  <a:srgbClr val="262C32"/>
                </a:solidFill>
                <a:latin typeface="Aptos"/>
                <a:cs typeface="Arial"/>
              </a:rPr>
              <a:t>Se define como quemadura toda lesión  local  producida  por una excesiva </a:t>
            </a:r>
            <a:endParaRPr sz="900">
              <a:latin typeface="Arial"/>
              <a:cs typeface="Arial"/>
            </a:endParaRPr>
          </a:p>
          <a:p>
            <a:pPr marL="12700">
              <a:lnSpc>
                <a:spcPts val="1034"/>
              </a:lnSpc>
              <a:spcBef>
                <a:spcPts val="365"/>
              </a:spcBef>
              <a:spcAft>
                <a:spcPts val="300"/>
              </a:spcAft>
            </a:pPr>
            <a:r>
              <a:rPr sz="1200" spc="3" dirty="0" smtClean="0">
                <a:solidFill>
                  <a:srgbClr val="262C32"/>
                </a:solidFill>
                <a:latin typeface="Aptos"/>
                <a:cs typeface="Arial"/>
              </a:rPr>
              <a:t>e</a:t>
            </a:r>
            <a:r>
              <a:rPr sz="1200" spc="55" dirty="0" smtClean="0">
                <a:solidFill>
                  <a:srgbClr val="262C32"/>
                </a:solidFill>
                <a:latin typeface="Aptos"/>
                <a:cs typeface="Arial"/>
              </a:rPr>
              <a:t>x</a:t>
            </a:r>
            <a:r>
              <a:rPr sz="1200" spc="29" dirty="0" smtClean="0">
                <a:solidFill>
                  <a:srgbClr val="262C32"/>
                </a:solidFill>
                <a:latin typeface="Aptos"/>
                <a:cs typeface="Arial"/>
              </a:rPr>
              <a:t>p</a:t>
            </a:r>
            <a:r>
              <a:rPr sz="1200" spc="50" dirty="0" smtClean="0">
                <a:solidFill>
                  <a:srgbClr val="262C32"/>
                </a:solidFill>
                <a:latin typeface="Aptos"/>
                <a:cs typeface="Arial"/>
              </a:rPr>
              <a:t>o</a:t>
            </a:r>
            <a:r>
              <a:rPr sz="1200" spc="55" dirty="0" smtClean="0">
                <a:solidFill>
                  <a:srgbClr val="262C32"/>
                </a:solidFill>
                <a:latin typeface="Aptos"/>
                <a:cs typeface="Arial"/>
              </a:rPr>
              <a:t>s</a:t>
            </a:r>
            <a:r>
              <a:rPr sz="1200" spc="-29" dirty="0" smtClean="0">
                <a:solidFill>
                  <a:srgbClr val="262C32"/>
                </a:solidFill>
                <a:latin typeface="Aptos"/>
                <a:cs typeface="Arial"/>
              </a:rPr>
              <a:t>i</a:t>
            </a:r>
            <a:r>
              <a:rPr sz="1200" spc="8" dirty="0" smtClean="0">
                <a:solidFill>
                  <a:srgbClr val="262C32"/>
                </a:solidFill>
                <a:latin typeface="Aptos"/>
                <a:cs typeface="Arial"/>
              </a:rPr>
              <a:t>c</a:t>
            </a:r>
            <a:r>
              <a:rPr sz="1200" spc="37" dirty="0" smtClean="0">
                <a:solidFill>
                  <a:srgbClr val="262C32"/>
                </a:solidFill>
                <a:latin typeface="Aptos"/>
                <a:cs typeface="Arial"/>
              </a:rPr>
              <a:t>i</a:t>
            </a:r>
            <a:r>
              <a:rPr sz="1200" spc="75" dirty="0" smtClean="0">
                <a:solidFill>
                  <a:srgbClr val="262C32"/>
                </a:solidFill>
                <a:latin typeface="Aptos"/>
                <a:cs typeface="Arial"/>
              </a:rPr>
              <a:t>ó</a:t>
            </a:r>
            <a:r>
              <a:rPr sz="1200" spc="-45" dirty="0" smtClean="0">
                <a:solidFill>
                  <a:srgbClr val="262C32"/>
                </a:solidFill>
                <a:latin typeface="Aptos"/>
                <a:cs typeface="Arial"/>
              </a:rPr>
              <a:t>n</a:t>
            </a:r>
            <a:r>
              <a:rPr sz="1200" spc="109" dirty="0" smtClean="0">
                <a:solidFill>
                  <a:srgbClr val="262C32"/>
                </a:solidFill>
                <a:latin typeface="Aptos"/>
                <a:cs typeface="Arial"/>
              </a:rPr>
              <a:t> </a:t>
            </a:r>
            <a:r>
              <a:rPr sz="1200" spc="0" dirty="0" smtClean="0">
                <a:solidFill>
                  <a:srgbClr val="262C32"/>
                </a:solidFill>
                <a:latin typeface="Aptos"/>
                <a:cs typeface="Arial"/>
              </a:rPr>
              <a:t>a</a:t>
            </a:r>
            <a:r>
              <a:rPr sz="1200" spc="114" dirty="0" smtClean="0">
                <a:solidFill>
                  <a:srgbClr val="262C32"/>
                </a:solidFill>
                <a:latin typeface="Aptos"/>
                <a:cs typeface="Arial"/>
              </a:rPr>
              <a:t> </a:t>
            </a:r>
            <a:r>
              <a:rPr sz="1200" spc="19" dirty="0" smtClean="0">
                <a:solidFill>
                  <a:srgbClr val="262C32"/>
                </a:solidFill>
                <a:latin typeface="Aptos"/>
                <a:cs typeface="Arial"/>
              </a:rPr>
              <a:t>u</a:t>
            </a:r>
            <a:r>
              <a:rPr sz="1200" spc="25" dirty="0" smtClean="0">
                <a:solidFill>
                  <a:srgbClr val="262C32"/>
                </a:solidFill>
                <a:latin typeface="Aptos"/>
                <a:cs typeface="Arial"/>
              </a:rPr>
              <a:t>n</a:t>
            </a:r>
            <a:r>
              <a:rPr sz="1200" spc="0" dirty="0" smtClean="0">
                <a:solidFill>
                  <a:srgbClr val="262C32"/>
                </a:solidFill>
                <a:latin typeface="Aptos"/>
                <a:cs typeface="Arial"/>
              </a:rPr>
              <a:t>a</a:t>
            </a:r>
            <a:r>
              <a:rPr sz="1200" spc="24" dirty="0" smtClean="0">
                <a:solidFill>
                  <a:srgbClr val="262C32"/>
                </a:solidFill>
                <a:latin typeface="Aptos"/>
                <a:cs typeface="Arial"/>
              </a:rPr>
              <a:t> </a:t>
            </a:r>
            <a:r>
              <a:rPr sz="1200" spc="14" dirty="0" smtClean="0">
                <a:solidFill>
                  <a:srgbClr val="262C32"/>
                </a:solidFill>
                <a:latin typeface="Aptos"/>
                <a:cs typeface="Arial"/>
              </a:rPr>
              <a:t>f</a:t>
            </a:r>
            <a:r>
              <a:rPr sz="1200" spc="25" dirty="0" smtClean="0">
                <a:solidFill>
                  <a:srgbClr val="262C32"/>
                </a:solidFill>
                <a:latin typeface="Aptos"/>
                <a:cs typeface="Arial"/>
              </a:rPr>
              <a:t>uen</a:t>
            </a:r>
            <a:r>
              <a:rPr sz="1200" spc="14" dirty="0" smtClean="0">
                <a:solidFill>
                  <a:srgbClr val="262C32"/>
                </a:solidFill>
                <a:latin typeface="Aptos"/>
                <a:cs typeface="Arial"/>
              </a:rPr>
              <a:t>t</a:t>
            </a:r>
            <a:r>
              <a:rPr sz="1200" spc="0" dirty="0" smtClean="0">
                <a:solidFill>
                  <a:srgbClr val="262C32"/>
                </a:solidFill>
                <a:latin typeface="Aptos"/>
                <a:cs typeface="Arial"/>
              </a:rPr>
              <a:t>e</a:t>
            </a:r>
            <a:r>
              <a:rPr sz="1200" spc="147" dirty="0" smtClean="0">
                <a:solidFill>
                  <a:srgbClr val="262C32"/>
                </a:solidFill>
                <a:latin typeface="Aptos"/>
                <a:cs typeface="Arial"/>
              </a:rPr>
              <a:t> </a:t>
            </a:r>
            <a:r>
              <a:rPr sz="1200" spc="25" dirty="0" smtClean="0">
                <a:solidFill>
                  <a:srgbClr val="262C32"/>
                </a:solidFill>
                <a:latin typeface="Aptos"/>
                <a:cs typeface="Arial"/>
              </a:rPr>
              <a:t>d</a:t>
            </a:r>
            <a:r>
              <a:rPr sz="1200" spc="0" dirty="0" smtClean="0">
                <a:solidFill>
                  <a:srgbClr val="262C32"/>
                </a:solidFill>
                <a:latin typeface="Aptos"/>
                <a:cs typeface="Arial"/>
              </a:rPr>
              <a:t>e</a:t>
            </a:r>
            <a:r>
              <a:rPr sz="1200" spc="94" dirty="0" smtClean="0">
                <a:solidFill>
                  <a:srgbClr val="262C32"/>
                </a:solidFill>
                <a:latin typeface="Aptos"/>
                <a:cs typeface="Arial"/>
              </a:rPr>
              <a:t> </a:t>
            </a:r>
            <a:r>
              <a:rPr sz="1200" spc="5" dirty="0" smtClean="0">
                <a:solidFill>
                  <a:srgbClr val="262C32"/>
                </a:solidFill>
                <a:latin typeface="Aptos"/>
                <a:cs typeface="Arial"/>
              </a:rPr>
              <a:t>c</a:t>
            </a:r>
            <a:r>
              <a:rPr sz="1200" spc="29" dirty="0" smtClean="0">
                <a:solidFill>
                  <a:srgbClr val="262C32"/>
                </a:solidFill>
                <a:latin typeface="Aptos"/>
                <a:cs typeface="Arial"/>
              </a:rPr>
              <a:t>a</a:t>
            </a:r>
            <a:r>
              <a:rPr sz="1200" spc="-5" dirty="0" smtClean="0">
                <a:solidFill>
                  <a:srgbClr val="262C32"/>
                </a:solidFill>
                <a:latin typeface="Aptos"/>
                <a:cs typeface="Arial"/>
              </a:rPr>
              <a:t>l</a:t>
            </a:r>
            <a:r>
              <a:rPr sz="1200" spc="75" dirty="0" smtClean="0">
                <a:solidFill>
                  <a:srgbClr val="262C32"/>
                </a:solidFill>
                <a:latin typeface="Aptos"/>
                <a:cs typeface="Arial"/>
              </a:rPr>
              <a:t>o</a:t>
            </a:r>
            <a:r>
              <a:rPr sz="1200" spc="34" dirty="0" smtClean="0">
                <a:solidFill>
                  <a:srgbClr val="262C32"/>
                </a:solidFill>
                <a:latin typeface="Aptos"/>
                <a:cs typeface="Arial"/>
              </a:rPr>
              <a:t>r</a:t>
            </a:r>
            <a:r>
              <a:rPr sz="1200" spc="-134" dirty="0" smtClean="0">
                <a:solidFill>
                  <a:srgbClr val="262C32"/>
                </a:solidFill>
                <a:latin typeface="Aptos"/>
                <a:cs typeface="Arial"/>
              </a:rPr>
              <a:t>.</a:t>
            </a:r>
            <a:r>
              <a:rPr sz="1200" spc="0" dirty="0" smtClean="0">
                <a:solidFill>
                  <a:srgbClr val="262C32"/>
                </a:solidFill>
                <a:latin typeface="Aptos"/>
                <a:cs typeface="Arial"/>
              </a:rPr>
              <a:t> </a:t>
            </a:r>
            <a:r>
              <a:rPr sz="1200" spc="-84" dirty="0" smtClean="0">
                <a:solidFill>
                  <a:srgbClr val="262C32"/>
                </a:solidFill>
                <a:latin typeface="Aptos"/>
                <a:cs typeface="Arial"/>
              </a:rPr>
              <a:t> </a:t>
            </a:r>
            <a:r>
              <a:rPr sz="1200" spc="29" dirty="0" smtClean="0">
                <a:solidFill>
                  <a:srgbClr val="262C32"/>
                </a:solidFill>
                <a:latin typeface="Aptos"/>
                <a:cs typeface="Arial"/>
              </a:rPr>
              <a:t>P</a:t>
            </a:r>
            <a:r>
              <a:rPr sz="1200" spc="25" dirty="0" smtClean="0">
                <a:solidFill>
                  <a:srgbClr val="262C32"/>
                </a:solidFill>
                <a:latin typeface="Aptos"/>
                <a:cs typeface="Arial"/>
              </a:rPr>
              <a:t>ued</a:t>
            </a:r>
            <a:r>
              <a:rPr sz="1200" spc="0" dirty="0" smtClean="0">
                <a:solidFill>
                  <a:srgbClr val="262C32"/>
                </a:solidFill>
                <a:latin typeface="Aptos"/>
                <a:cs typeface="Arial"/>
              </a:rPr>
              <a:t>e</a:t>
            </a:r>
            <a:r>
              <a:rPr sz="1200" spc="89" dirty="0" smtClean="0">
                <a:solidFill>
                  <a:srgbClr val="262C32"/>
                </a:solidFill>
                <a:latin typeface="Aptos"/>
                <a:cs typeface="Arial"/>
              </a:rPr>
              <a:t> </a:t>
            </a:r>
            <a:r>
              <a:rPr sz="1200" spc="25" dirty="0" smtClean="0">
                <a:solidFill>
                  <a:srgbClr val="262C32"/>
                </a:solidFill>
                <a:latin typeface="Aptos"/>
                <a:cs typeface="Arial"/>
              </a:rPr>
              <a:t>debe</a:t>
            </a:r>
            <a:r>
              <a:rPr sz="1200" spc="14" dirty="0" smtClean="0">
                <a:solidFill>
                  <a:srgbClr val="262C32"/>
                </a:solidFill>
                <a:latin typeface="Aptos"/>
                <a:cs typeface="Arial"/>
              </a:rPr>
              <a:t>r</a:t>
            </a:r>
            <a:r>
              <a:rPr sz="1200" spc="19" dirty="0" smtClean="0">
                <a:solidFill>
                  <a:srgbClr val="262C32"/>
                </a:solidFill>
                <a:latin typeface="Aptos"/>
                <a:cs typeface="Arial"/>
              </a:rPr>
              <a:t>s</a:t>
            </a:r>
            <a:r>
              <a:rPr sz="1200" spc="0" dirty="0" smtClean="0">
                <a:solidFill>
                  <a:srgbClr val="262C32"/>
                </a:solidFill>
                <a:latin typeface="Aptos"/>
                <a:cs typeface="Arial"/>
              </a:rPr>
              <a:t>e</a:t>
            </a:r>
            <a:r>
              <a:rPr sz="1200" spc="157" dirty="0" smtClean="0">
                <a:solidFill>
                  <a:srgbClr val="262C32"/>
                </a:solidFill>
                <a:latin typeface="Aptos"/>
                <a:cs typeface="Arial"/>
              </a:rPr>
              <a:t> </a:t>
            </a:r>
            <a:r>
              <a:rPr sz="1200" spc="0" dirty="0" smtClean="0">
                <a:solidFill>
                  <a:srgbClr val="262C32"/>
                </a:solidFill>
                <a:latin typeface="Aptos"/>
                <a:cs typeface="Arial"/>
              </a:rPr>
              <a:t>a</a:t>
            </a:r>
            <a:r>
              <a:rPr sz="1200" spc="64" dirty="0" smtClean="0">
                <a:solidFill>
                  <a:srgbClr val="262C32"/>
                </a:solidFill>
                <a:latin typeface="Aptos"/>
                <a:cs typeface="Arial"/>
              </a:rPr>
              <a:t> </a:t>
            </a:r>
            <a:r>
              <a:rPr sz="1200" spc="3" dirty="0" smtClean="0">
                <a:solidFill>
                  <a:srgbClr val="262C32"/>
                </a:solidFill>
                <a:latin typeface="Aptos"/>
                <a:cs typeface="Arial"/>
              </a:rPr>
              <a:t>d</a:t>
            </a:r>
            <a:r>
              <a:rPr sz="1200" spc="-5" dirty="0" smtClean="0">
                <a:solidFill>
                  <a:srgbClr val="262C32"/>
                </a:solidFill>
                <a:latin typeface="Aptos"/>
                <a:cs typeface="Arial"/>
              </a:rPr>
              <a:t>i</a:t>
            </a:r>
            <a:r>
              <a:rPr sz="1200" spc="62" dirty="0" smtClean="0">
                <a:solidFill>
                  <a:srgbClr val="262C32"/>
                </a:solidFill>
                <a:latin typeface="Aptos"/>
                <a:cs typeface="Arial"/>
              </a:rPr>
              <a:t>f</a:t>
            </a:r>
            <a:r>
              <a:rPr sz="1200" spc="29" dirty="0" smtClean="0">
                <a:solidFill>
                  <a:srgbClr val="262C32"/>
                </a:solidFill>
                <a:latin typeface="Aptos"/>
                <a:cs typeface="Arial"/>
              </a:rPr>
              <a:t>e</a:t>
            </a:r>
            <a:r>
              <a:rPr sz="1200" spc="34" dirty="0" smtClean="0">
                <a:solidFill>
                  <a:srgbClr val="262C32"/>
                </a:solidFill>
                <a:latin typeface="Aptos"/>
                <a:cs typeface="Arial"/>
              </a:rPr>
              <a:t>r</a:t>
            </a:r>
            <a:r>
              <a:rPr sz="1200" spc="29" dirty="0" smtClean="0">
                <a:solidFill>
                  <a:srgbClr val="262C32"/>
                </a:solidFill>
                <a:latin typeface="Aptos"/>
                <a:cs typeface="Arial"/>
              </a:rPr>
              <a:t>e</a:t>
            </a:r>
            <a:r>
              <a:rPr sz="1200" spc="3" dirty="0" smtClean="0">
                <a:solidFill>
                  <a:srgbClr val="262C32"/>
                </a:solidFill>
                <a:latin typeface="Aptos"/>
                <a:cs typeface="Arial"/>
              </a:rPr>
              <a:t>n</a:t>
            </a:r>
            <a:r>
              <a:rPr sz="1200" spc="61" dirty="0" smtClean="0">
                <a:solidFill>
                  <a:srgbClr val="262C32"/>
                </a:solidFill>
                <a:latin typeface="Aptos"/>
                <a:cs typeface="Arial"/>
              </a:rPr>
              <a:t>t</a:t>
            </a:r>
            <a:r>
              <a:rPr sz="1200" spc="29" dirty="0" smtClean="0">
                <a:solidFill>
                  <a:srgbClr val="262C32"/>
                </a:solidFill>
                <a:latin typeface="Aptos"/>
                <a:cs typeface="Arial"/>
              </a:rPr>
              <a:t>e</a:t>
            </a:r>
            <a:r>
              <a:rPr sz="1200" spc="-13" dirty="0" smtClean="0">
                <a:solidFill>
                  <a:srgbClr val="262C32"/>
                </a:solidFill>
                <a:latin typeface="Aptos"/>
                <a:cs typeface="Arial"/>
              </a:rPr>
              <a:t>s</a:t>
            </a:r>
            <a:r>
              <a:rPr sz="1200" spc="0" dirty="0" smtClean="0">
                <a:solidFill>
                  <a:srgbClr val="262C32"/>
                </a:solidFill>
                <a:latin typeface="Aptos"/>
                <a:cs typeface="Arial"/>
              </a:rPr>
              <a:t> </a:t>
            </a:r>
            <a:r>
              <a:rPr sz="1200" spc="-119" dirty="0" smtClean="0">
                <a:solidFill>
                  <a:srgbClr val="262C32"/>
                </a:solidFill>
                <a:latin typeface="Aptos"/>
                <a:cs typeface="Arial"/>
              </a:rPr>
              <a:t> </a:t>
            </a:r>
            <a:r>
              <a:rPr sz="1200" spc="-8" dirty="0" smtClean="0">
                <a:solidFill>
                  <a:srgbClr val="262C32"/>
                </a:solidFill>
                <a:latin typeface="Aptos"/>
                <a:cs typeface="Arial"/>
              </a:rPr>
              <a:t>m</a:t>
            </a:r>
            <a:r>
              <a:rPr sz="1200" spc="50" dirty="0" smtClean="0">
                <a:solidFill>
                  <a:srgbClr val="262C32"/>
                </a:solidFill>
                <a:latin typeface="Aptos"/>
                <a:cs typeface="Arial"/>
              </a:rPr>
              <a:t>e</a:t>
            </a:r>
            <a:r>
              <a:rPr sz="1200" spc="55" dirty="0" smtClean="0">
                <a:solidFill>
                  <a:srgbClr val="262C32"/>
                </a:solidFill>
                <a:latin typeface="Aptos"/>
                <a:cs typeface="Arial"/>
              </a:rPr>
              <a:t>c</a:t>
            </a:r>
            <a:r>
              <a:rPr sz="1200" spc="29" dirty="0" smtClean="0">
                <a:solidFill>
                  <a:srgbClr val="262C32"/>
                </a:solidFill>
                <a:latin typeface="Aptos"/>
                <a:cs typeface="Arial"/>
              </a:rPr>
              <a:t>an</a:t>
            </a:r>
            <a:r>
              <a:rPr sz="1200" spc="14" dirty="0" smtClean="0">
                <a:solidFill>
                  <a:srgbClr val="262C32"/>
                </a:solidFill>
                <a:latin typeface="Aptos"/>
                <a:cs typeface="Arial"/>
              </a:rPr>
              <a:t>i</a:t>
            </a:r>
            <a:r>
              <a:rPr sz="1200" spc="55" dirty="0" smtClean="0">
                <a:solidFill>
                  <a:srgbClr val="262C32"/>
                </a:solidFill>
                <a:latin typeface="Aptos"/>
                <a:cs typeface="Arial"/>
              </a:rPr>
              <a:t>s</a:t>
            </a:r>
            <a:r>
              <a:rPr sz="1200" spc="41" dirty="0" smtClean="0">
                <a:solidFill>
                  <a:srgbClr val="262C32"/>
                </a:solidFill>
                <a:latin typeface="Aptos"/>
                <a:cs typeface="Arial"/>
              </a:rPr>
              <a:t>m</a:t>
            </a:r>
            <a:r>
              <a:rPr sz="1200" spc="75" dirty="0" smtClean="0">
                <a:solidFill>
                  <a:srgbClr val="262C32"/>
                </a:solidFill>
                <a:latin typeface="Aptos"/>
                <a:cs typeface="Arial"/>
              </a:rPr>
              <a:t>o</a:t>
            </a:r>
            <a:r>
              <a:rPr sz="1200" spc="55" dirty="0" smtClean="0">
                <a:solidFill>
                  <a:srgbClr val="262C32"/>
                </a:solidFill>
                <a:latin typeface="Aptos"/>
                <a:cs typeface="Arial"/>
              </a:rPr>
              <a:t>s</a:t>
            </a:r>
            <a:r>
              <a:rPr sz="1200" spc="-89" dirty="0" smtClean="0">
                <a:solidFill>
                  <a:srgbClr val="262C32"/>
                </a:solidFill>
                <a:latin typeface="Aptos"/>
                <a:cs typeface="Arial"/>
              </a:rPr>
              <a:t>,</a:t>
            </a:r>
            <a:r>
              <a:rPr sz="1200" spc="119" dirty="0" smtClean="0">
                <a:solidFill>
                  <a:srgbClr val="262C32"/>
                </a:solidFill>
                <a:latin typeface="Aptos"/>
                <a:cs typeface="Arial"/>
              </a:rPr>
              <a:t> </a:t>
            </a:r>
            <a:r>
              <a:rPr sz="1200" spc="11" dirty="0" smtClean="0">
                <a:solidFill>
                  <a:srgbClr val="262C32"/>
                </a:solidFill>
                <a:latin typeface="Aptos"/>
                <a:cs typeface="Arial"/>
              </a:rPr>
              <a:t>t</a:t>
            </a:r>
            <a:r>
              <a:rPr sz="1200" spc="29" dirty="0" smtClean="0">
                <a:solidFill>
                  <a:srgbClr val="262C32"/>
                </a:solidFill>
                <a:latin typeface="Aptos"/>
                <a:cs typeface="Arial"/>
              </a:rPr>
              <a:t>a</a:t>
            </a:r>
            <a:r>
              <a:rPr sz="1200" spc="-5" dirty="0" smtClean="0">
                <a:solidFill>
                  <a:srgbClr val="262C32"/>
                </a:solidFill>
                <a:latin typeface="Aptos"/>
                <a:cs typeface="Arial"/>
              </a:rPr>
              <a:t>l</a:t>
            </a:r>
            <a:r>
              <a:rPr sz="1200" spc="50" dirty="0" smtClean="0">
                <a:solidFill>
                  <a:srgbClr val="262C32"/>
                </a:solidFill>
                <a:latin typeface="Aptos"/>
                <a:cs typeface="Arial"/>
              </a:rPr>
              <a:t>e</a:t>
            </a:r>
            <a:r>
              <a:rPr sz="1200" spc="-13" dirty="0" smtClean="0">
                <a:solidFill>
                  <a:srgbClr val="262C32"/>
                </a:solidFill>
                <a:latin typeface="Aptos"/>
                <a:cs typeface="Arial"/>
              </a:rPr>
              <a:t>s</a:t>
            </a:r>
            <a:r>
              <a:rPr sz="1200" spc="-7" dirty="0" smtClean="0">
                <a:solidFill>
                  <a:srgbClr val="262C32"/>
                </a:solidFill>
                <a:latin typeface="Aptos"/>
                <a:cs typeface="Arial"/>
              </a:rPr>
              <a:t> </a:t>
            </a:r>
            <a:endParaRPr sz="900">
              <a:latin typeface="Arial"/>
              <a:cs typeface="Arial"/>
            </a:endParaRPr>
          </a:p>
          <a:p>
            <a:pPr marL="12700">
              <a:lnSpc>
                <a:spcPts val="1034"/>
              </a:lnSpc>
              <a:spcBef>
                <a:spcPts val="365"/>
              </a:spcBef>
              <a:spcAft>
                <a:spcPts val="300"/>
              </a:spcAft>
            </a:pPr>
            <a:r>
              <a:rPr sz="1200" spc="19" dirty="0" smtClean="0">
                <a:solidFill>
                  <a:srgbClr val="262C32"/>
                </a:solidFill>
                <a:latin typeface="Aptos"/>
                <a:cs typeface="Arial"/>
              </a:rPr>
              <a:t>como la exposición prolongada al sol,  llamas</a:t>
            </a:r>
            <a:r>
              <a:rPr sz="1200" spc="19" dirty="0" smtClean="0">
                <a:solidFill>
                  <a:srgbClr val="262C32"/>
                </a:solidFill>
                <a:latin typeface="Aptos"/>
                <a:cs typeface="Arial"/>
              </a:rPr>
              <a:t>,  </a:t>
            </a:r>
            <a:r>
              <a:rPr sz="1200" spc="19" dirty="0" smtClean="0">
                <a:solidFill>
                  <a:srgbClr val="262C32"/>
                </a:solidFill>
                <a:latin typeface="Aptos"/>
                <a:cs typeface="Arial"/>
              </a:rPr>
              <a:t>explosiones, fricciones,  la acción </a:t>
            </a:r>
            <a:endParaRPr sz="900">
              <a:latin typeface="Arial"/>
              <a:cs typeface="Arial"/>
            </a:endParaRPr>
          </a:p>
          <a:p>
            <a:pPr marL="12700">
              <a:lnSpc>
                <a:spcPts val="1034"/>
              </a:lnSpc>
              <a:spcBef>
                <a:spcPts val="365"/>
              </a:spcBef>
              <a:spcAft>
                <a:spcPts val="300"/>
              </a:spcAft>
            </a:pPr>
            <a:r>
              <a:rPr sz="1200" spc="29" dirty="0" smtClean="0">
                <a:solidFill>
                  <a:srgbClr val="262C32"/>
                </a:solidFill>
                <a:latin typeface="Aptos"/>
                <a:cs typeface="Arial"/>
              </a:rPr>
              <a:t>de agentes físicos, químicos o eléctricos</a:t>
            </a:r>
            <a:r>
              <a:rPr sz="1200" spc="29" dirty="0" smtClean="0">
                <a:solidFill>
                  <a:srgbClr val="262C32"/>
                </a:solidFill>
                <a:latin typeface="Aptos"/>
                <a:cs typeface="Arial"/>
              </a:rPr>
              <a:t>, </a:t>
            </a:r>
            <a:r>
              <a:rPr sz="1200" spc="29" dirty="0" smtClean="0">
                <a:solidFill>
                  <a:srgbClr val="262C32"/>
                </a:solidFill>
                <a:latin typeface="Aptos"/>
                <a:cs typeface="Arial"/>
              </a:rPr>
              <a:t>y por escaldadura.</a:t>
            </a:r>
            <a:endParaRPr sz="900">
              <a:latin typeface="Arial"/>
              <a:cs typeface="Arial"/>
            </a:endParaRPr>
          </a:p>
          <a:p>
            <a:pPr marL="12700" marR="210705" indent="3048">
              <a:lnSpc>
                <a:spcPts val="1034"/>
              </a:lnSpc>
              <a:spcBef>
                <a:spcPts val="655"/>
              </a:spcBef>
              <a:spcAft>
                <a:spcPts val="300"/>
              </a:spcAft>
            </a:pPr>
            <a:r>
              <a:rPr sz="1200" spc="26" dirty="0" smtClean="0">
                <a:solidFill>
                  <a:srgbClr val="262C32"/>
                </a:solidFill>
                <a:latin typeface="Aptos"/>
                <a:cs typeface="Arial"/>
              </a:rPr>
              <a:t>La prevención juega un gran papel en todas las lesiones</a:t>
            </a:r>
            <a:r>
              <a:rPr sz="1200" spc="26" dirty="0" smtClean="0">
                <a:solidFill>
                  <a:srgbClr val="262C32"/>
                </a:solidFill>
                <a:latin typeface="Aptos"/>
                <a:cs typeface="Arial"/>
              </a:rPr>
              <a:t>,  </a:t>
            </a:r>
            <a:r>
              <a:rPr sz="1200" spc="26" dirty="0" smtClean="0">
                <a:solidFill>
                  <a:srgbClr val="262C32"/>
                </a:solidFill>
                <a:latin typeface="Aptos"/>
                <a:cs typeface="Arial"/>
              </a:rPr>
              <a:t>pero en las </a:t>
            </a:r>
            <a:endParaRPr sz="900">
              <a:latin typeface="Arial"/>
              <a:cs typeface="Arial"/>
            </a:endParaRPr>
          </a:p>
          <a:p>
            <a:pPr marL="12700" marR="210705">
              <a:lnSpc>
                <a:spcPts val="1034"/>
              </a:lnSpc>
              <a:spcBef>
                <a:spcPts val="369"/>
              </a:spcBef>
              <a:spcAft>
                <a:spcPts val="300"/>
              </a:spcAft>
            </a:pPr>
            <a:r>
              <a:rPr sz="1200" spc="19" dirty="0" smtClean="0">
                <a:solidFill>
                  <a:srgbClr val="262C32"/>
                </a:solidFill>
                <a:latin typeface="Aptos"/>
                <a:cs typeface="Arial"/>
              </a:rPr>
              <a:t>quemaduras</a:t>
            </a:r>
            <a:r>
              <a:rPr sz="1200" spc="19" dirty="0" smtClean="0">
                <a:solidFill>
                  <a:srgbClr val="262C32"/>
                </a:solidFill>
                <a:latin typeface="Aptos"/>
                <a:cs typeface="Arial"/>
              </a:rPr>
              <a:t>,  </a:t>
            </a:r>
            <a:r>
              <a:rPr sz="1200" spc="19" dirty="0" smtClean="0">
                <a:solidFill>
                  <a:srgbClr val="262C32"/>
                </a:solidFill>
                <a:latin typeface="Aptos"/>
                <a:cs typeface="Arial"/>
              </a:rPr>
              <a:t>por el  riesgo de gravedad y de dejar lesiones  permanentes, </a:t>
            </a:r>
            <a:endParaRPr sz="900">
              <a:latin typeface="Arial"/>
              <a:cs typeface="Arial"/>
            </a:endParaRPr>
          </a:p>
          <a:p>
            <a:pPr marL="12700" marR="210705">
              <a:lnSpc>
                <a:spcPts val="1034"/>
              </a:lnSpc>
              <a:spcBef>
                <a:spcPts val="369"/>
              </a:spcBef>
              <a:spcAft>
                <a:spcPts val="300"/>
              </a:spcAft>
            </a:pPr>
            <a:r>
              <a:rPr sz="1200" spc="29" dirty="0" smtClean="0">
                <a:solidFill>
                  <a:srgbClr val="262C32"/>
                </a:solidFill>
                <a:latin typeface="Aptos"/>
                <a:cs typeface="Arial"/>
              </a:rPr>
              <a:t>deberíamos ser muy cuidadosos</a:t>
            </a:r>
            <a:r>
              <a:rPr sz="1200" spc="29" dirty="0" smtClean="0">
                <a:solidFill>
                  <a:srgbClr val="262C32"/>
                </a:solidFill>
                <a:latin typeface="Aptos"/>
                <a:cs typeface="Arial"/>
              </a:rPr>
              <a:t>.  </a:t>
            </a:r>
            <a:r>
              <a:rPr sz="1200" spc="29" dirty="0" smtClean="0">
                <a:solidFill>
                  <a:srgbClr val="262C32"/>
                </a:solidFill>
                <a:latin typeface="Aptos"/>
                <a:cs typeface="Arial"/>
              </a:rPr>
              <a:t>No obstante</a:t>
            </a:r>
            <a:r>
              <a:rPr sz="1200" spc="29" dirty="0" smtClean="0">
                <a:solidFill>
                  <a:srgbClr val="262C32"/>
                </a:solidFill>
                <a:latin typeface="Aptos"/>
                <a:cs typeface="Arial"/>
              </a:rPr>
              <a:t>, </a:t>
            </a:r>
            <a:r>
              <a:rPr sz="1200" spc="29" dirty="0" smtClean="0">
                <a:solidFill>
                  <a:srgbClr val="262C32"/>
                </a:solidFill>
                <a:latin typeface="Aptos"/>
                <a:cs typeface="Arial"/>
              </a:rPr>
              <a:t>cuando ya se ha producido la</a:t>
            </a:r>
            <a:endParaRPr sz="900">
              <a:latin typeface="Arial"/>
              <a:cs typeface="Arial"/>
            </a:endParaRPr>
          </a:p>
          <a:p>
            <a:pPr marL="15747" marR="7015">
              <a:lnSpc>
                <a:spcPts val="1035"/>
              </a:lnSpc>
              <a:spcBef>
                <a:spcPts val="421"/>
              </a:spcBef>
              <a:spcAft>
                <a:spcPts val="300"/>
              </a:spcAft>
            </a:pPr>
            <a:r>
              <a:rPr sz="1200" spc="22" dirty="0" smtClean="0">
                <a:solidFill>
                  <a:srgbClr val="262C32"/>
                </a:solidFill>
                <a:latin typeface="Aptos"/>
                <a:cs typeface="Arial"/>
              </a:rPr>
              <a:t>lesión  ¿qué debemos hacer?</a:t>
            </a:r>
            <a:endParaRPr sz="900">
              <a:latin typeface="Arial"/>
              <a:cs typeface="Arial"/>
            </a:endParaRPr>
          </a:p>
        </p:txBody>
      </p:sp>
      <p:sp>
        <p:nvSpPr>
          <p:cNvPr id="5" name="object 5"/>
          <p:cNvSpPr txBox="1"/>
          <p:nvPr/>
        </p:nvSpPr>
        <p:spPr>
          <a:xfrm>
            <a:off x="2083609" y="3874222"/>
            <a:ext cx="7295875" cy="1289942"/>
          </a:xfrm>
          <a:prstGeom prst="rect">
            <a:avLst/>
          </a:prstGeom>
        </p:spPr>
        <p:txBody>
          <a:bodyPr wrap="square" lIns="0" tIns="7111" rIns="0" bIns="0" rtlCol="0">
            <a:noAutofit/>
          </a:bodyPr>
          <a:lstStyle/>
          <a:p>
            <a:pPr marL="12700" marR="7015">
              <a:lnSpc>
                <a:spcPts val="1120"/>
              </a:lnSpc>
              <a:spcAft>
                <a:spcPts val="300"/>
              </a:spcAft>
            </a:pPr>
            <a:r>
              <a:rPr sz="1200" b="1" spc="0" dirty="0" smtClean="0">
                <a:solidFill>
                  <a:srgbClr val="262C32"/>
                </a:solidFill>
                <a:latin typeface="Aptos"/>
                <a:cs typeface="Arial"/>
              </a:rPr>
              <a:t>Qué debemos evaluar</a:t>
            </a:r>
            <a:endParaRPr sz="1000">
              <a:latin typeface="Arial"/>
              <a:cs typeface="Arial"/>
            </a:endParaRPr>
          </a:p>
          <a:p>
            <a:pPr marL="15748" marR="371609" indent="0">
              <a:lnSpc>
                <a:spcPts val="1034"/>
              </a:lnSpc>
              <a:spcBef>
                <a:spcPts val="591"/>
              </a:spcBef>
              <a:spcAft>
                <a:spcPts val="300"/>
              </a:spcAft>
            </a:pPr>
            <a:r>
              <a:rPr sz="1200" spc="32" dirty="0" smtClean="0">
                <a:solidFill>
                  <a:srgbClr val="262C32"/>
                </a:solidFill>
                <a:latin typeface="Aptos"/>
                <a:cs typeface="Arial"/>
              </a:rPr>
              <a:t>La piel es una zona protectora contra agentes externos que nos ayuda a </a:t>
            </a:r>
            <a:endParaRPr sz="900">
              <a:latin typeface="Arial"/>
              <a:cs typeface="Arial"/>
            </a:endParaRPr>
          </a:p>
          <a:p>
            <a:pPr marL="15748" marR="371609">
              <a:lnSpc>
                <a:spcPts val="1034"/>
              </a:lnSpc>
              <a:spcBef>
                <a:spcPts val="357"/>
              </a:spcBef>
              <a:spcAft>
                <a:spcPts val="300"/>
              </a:spcAft>
            </a:pPr>
            <a:r>
              <a:rPr sz="1200" spc="28" dirty="0" smtClean="0">
                <a:solidFill>
                  <a:srgbClr val="262C32"/>
                </a:solidFill>
                <a:latin typeface="Aptos"/>
                <a:cs typeface="Arial"/>
              </a:rPr>
              <a:t>mantener nuestro grado de hidratación</a:t>
            </a:r>
            <a:r>
              <a:rPr sz="1200" spc="28" dirty="0" smtClean="0">
                <a:solidFill>
                  <a:srgbClr val="262C32"/>
                </a:solidFill>
                <a:latin typeface="Aptos"/>
                <a:cs typeface="Arial"/>
              </a:rPr>
              <a:t>,  </a:t>
            </a:r>
            <a:r>
              <a:rPr sz="1200" spc="28" dirty="0" smtClean="0">
                <a:solidFill>
                  <a:srgbClr val="262C32"/>
                </a:solidFill>
                <a:latin typeface="Aptos"/>
                <a:cs typeface="Arial"/>
              </a:rPr>
              <a:t>la temperatura adecuada y una </a:t>
            </a:r>
            <a:endParaRPr sz="900">
              <a:latin typeface="Arial"/>
              <a:cs typeface="Arial"/>
            </a:endParaRPr>
          </a:p>
          <a:p>
            <a:pPr marL="15748" marR="371609">
              <a:lnSpc>
                <a:spcPts val="1034"/>
              </a:lnSpc>
              <a:spcBef>
                <a:spcPts val="357"/>
              </a:spcBef>
              <a:spcAft>
                <a:spcPts val="300"/>
              </a:spcAft>
            </a:pPr>
            <a:r>
              <a:rPr sz="1200" spc="17" dirty="0" smtClean="0">
                <a:solidFill>
                  <a:srgbClr val="262C32"/>
                </a:solidFill>
                <a:latin typeface="Aptos"/>
                <a:cs typeface="Arial"/>
              </a:rPr>
              <a:t>protección contra la  infección</a:t>
            </a:r>
            <a:r>
              <a:rPr sz="1200" spc="17" dirty="0" smtClean="0">
                <a:solidFill>
                  <a:srgbClr val="262C32"/>
                </a:solidFill>
                <a:latin typeface="Aptos"/>
                <a:cs typeface="Arial"/>
              </a:rPr>
              <a:t>.</a:t>
            </a:r>
            <a:endParaRPr sz="900">
              <a:latin typeface="Arial"/>
              <a:cs typeface="Arial"/>
            </a:endParaRPr>
          </a:p>
          <a:p>
            <a:pPr marL="12700" indent="3048">
              <a:lnSpc>
                <a:spcPts val="1034"/>
              </a:lnSpc>
              <a:spcBef>
                <a:spcPts val="652"/>
              </a:spcBef>
              <a:spcAft>
                <a:spcPts val="300"/>
              </a:spcAft>
            </a:pPr>
            <a:r>
              <a:rPr sz="1200" spc="29" dirty="0" smtClean="0">
                <a:solidFill>
                  <a:srgbClr val="262C32"/>
                </a:solidFill>
                <a:latin typeface="Aptos"/>
                <a:cs typeface="Arial"/>
              </a:rPr>
              <a:t>Para evaluar una quemadura, es preciso saber cómo se ha producido,  su </a:t>
            </a:r>
            <a:endParaRPr sz="900">
              <a:latin typeface="Arial"/>
              <a:cs typeface="Arial"/>
            </a:endParaRPr>
          </a:p>
          <a:p>
            <a:pPr marL="12700">
              <a:lnSpc>
                <a:spcPts val="1034"/>
              </a:lnSpc>
              <a:spcBef>
                <a:spcPts val="380"/>
              </a:spcBef>
              <a:spcAft>
                <a:spcPts val="300"/>
              </a:spcAft>
            </a:pPr>
            <a:r>
              <a:rPr sz="1200" spc="16" dirty="0" smtClean="0">
                <a:solidFill>
                  <a:srgbClr val="262C32"/>
                </a:solidFill>
                <a:latin typeface="Aptos"/>
                <a:cs typeface="Arial"/>
              </a:rPr>
              <a:t>extensión,  es decir la superficie de la  piel que está afectando,  la  localización de</a:t>
            </a:r>
            <a:endParaRPr sz="900">
              <a:latin typeface="Arial"/>
              <a:cs typeface="Arial"/>
            </a:endParaRPr>
          </a:p>
          <a:p>
            <a:pPr marL="15748" marR="7015">
              <a:lnSpc>
                <a:spcPts val="1019"/>
              </a:lnSpc>
              <a:spcBef>
                <a:spcPts val="431"/>
              </a:spcBef>
              <a:spcAft>
                <a:spcPts val="300"/>
              </a:spcAft>
            </a:pPr>
            <a:r>
              <a:rPr sz="1200" spc="30" dirty="0" smtClean="0">
                <a:solidFill>
                  <a:srgbClr val="262C32"/>
                </a:solidFill>
                <a:latin typeface="Aptos"/>
                <a:cs typeface="Arial"/>
              </a:rPr>
              <a:t>la zona quemada y su profundidad.</a:t>
            </a:r>
            <a:endParaRPr sz="900">
              <a:latin typeface="Arial"/>
              <a:cs typeface="Arial"/>
            </a:endParaRPr>
          </a:p>
        </p:txBody>
      </p:sp>
      <p:sp>
        <p:nvSpPr>
          <p:cNvPr id="4" name="object 4"/>
          <p:cNvSpPr txBox="1"/>
          <p:nvPr/>
        </p:nvSpPr>
        <p:spPr>
          <a:xfrm>
            <a:off x="2083609" y="5440894"/>
            <a:ext cx="7463917" cy="723092"/>
          </a:xfrm>
          <a:prstGeom prst="rect">
            <a:avLst/>
          </a:prstGeom>
        </p:spPr>
        <p:txBody>
          <a:bodyPr wrap="square" lIns="0" tIns="7111" rIns="0" bIns="0" rtlCol="0">
            <a:noAutofit/>
          </a:bodyPr>
          <a:lstStyle/>
          <a:p>
            <a:pPr marL="12700">
              <a:lnSpc>
                <a:spcPts val="1120"/>
              </a:lnSpc>
              <a:spcAft>
                <a:spcPts val="300"/>
              </a:spcAft>
            </a:pPr>
            <a:r>
              <a:rPr sz="1200" b="1" spc="16" dirty="0" smtClean="0">
                <a:solidFill>
                  <a:srgbClr val="262C32"/>
                </a:solidFill>
                <a:latin typeface="Aptos"/>
                <a:cs typeface="Arial"/>
              </a:rPr>
              <a:t>• </a:t>
            </a:r>
            <a:r>
              <a:rPr sz="1200" b="1" spc="16" dirty="0" smtClean="0">
                <a:solidFill>
                  <a:srgbClr val="262C32"/>
                </a:solidFill>
                <a:latin typeface="Aptos"/>
                <a:cs typeface="Arial"/>
              </a:rPr>
              <a:t>La extensión. </a:t>
            </a:r>
            <a:r>
              <a:rPr sz="1200" spc="16" dirty="0" smtClean="0">
                <a:solidFill>
                  <a:srgbClr val="262C32"/>
                </a:solidFill>
                <a:latin typeface="Aptos"/>
                <a:cs typeface="Arial"/>
              </a:rPr>
              <a:t>En quemaduras extensas</a:t>
            </a:r>
            <a:r>
              <a:rPr sz="1200" spc="16" dirty="0" smtClean="0">
                <a:solidFill>
                  <a:srgbClr val="262C32"/>
                </a:solidFill>
                <a:latin typeface="Aptos"/>
                <a:cs typeface="Arial"/>
              </a:rPr>
              <a:t>,  </a:t>
            </a:r>
            <a:r>
              <a:rPr sz="1200" spc="16" dirty="0" smtClean="0">
                <a:solidFill>
                  <a:srgbClr val="262C32"/>
                </a:solidFill>
                <a:latin typeface="Aptos"/>
                <a:cs typeface="Arial"/>
              </a:rPr>
              <a:t>la  pérdida de líquidos  puede ser muy</a:t>
            </a:r>
            <a:endParaRPr sz="900">
              <a:latin typeface="Arial"/>
              <a:cs typeface="Arial"/>
            </a:endParaRPr>
          </a:p>
          <a:p>
            <a:pPr marL="107187" marR="19050">
              <a:lnSpc>
                <a:spcPct val="95825"/>
              </a:lnSpc>
              <a:spcBef>
                <a:spcPts val="279"/>
              </a:spcBef>
              <a:spcAft>
                <a:spcPts val="300"/>
              </a:spcAft>
            </a:pPr>
            <a:r>
              <a:rPr sz="1200" spc="19" dirty="0" smtClean="0">
                <a:solidFill>
                  <a:srgbClr val="262C32"/>
                </a:solidFill>
                <a:latin typeface="Aptos"/>
                <a:cs typeface="Arial"/>
              </a:rPr>
              <a:t>importante</a:t>
            </a:r>
            <a:r>
              <a:rPr sz="1200" spc="19" dirty="0" smtClean="0">
                <a:solidFill>
                  <a:srgbClr val="262C32"/>
                </a:solidFill>
                <a:latin typeface="Aptos"/>
                <a:cs typeface="Arial"/>
              </a:rPr>
              <a:t>.</a:t>
            </a:r>
            <a:endParaRPr sz="900">
              <a:latin typeface="Arial"/>
              <a:cs typeface="Arial"/>
            </a:endParaRPr>
          </a:p>
          <a:p>
            <a:pPr marL="107187" marR="28894" indent="0">
              <a:lnSpc>
                <a:spcPts val="1420"/>
              </a:lnSpc>
              <a:spcBef>
                <a:spcPts val="421"/>
              </a:spcBef>
              <a:spcAft>
                <a:spcPts val="300"/>
              </a:spcAft>
            </a:pPr>
            <a:r>
              <a:rPr sz="1200" spc="26" dirty="0" smtClean="0">
                <a:solidFill>
                  <a:srgbClr val="262C32"/>
                </a:solidFill>
                <a:latin typeface="Aptos"/>
                <a:cs typeface="Arial"/>
              </a:rPr>
              <a:t>Podemos determinar su extensión  utilizando  el tamaño de la  palma de la mano de la víctima</a:t>
            </a:r>
            <a:r>
              <a:rPr sz="1200" spc="26" dirty="0" smtClean="0">
                <a:solidFill>
                  <a:srgbClr val="262C32"/>
                </a:solidFill>
                <a:latin typeface="Aptos"/>
                <a:cs typeface="Arial"/>
              </a:rPr>
              <a:t>.  </a:t>
            </a:r>
            <a:r>
              <a:rPr sz="1200" spc="26" dirty="0" smtClean="0">
                <a:solidFill>
                  <a:srgbClr val="262C32"/>
                </a:solidFill>
                <a:latin typeface="Aptos"/>
                <a:cs typeface="Arial"/>
              </a:rPr>
              <a:t>La palma de la  mano con los dedos corresponde a un 1 </a:t>
            </a:r>
            <a:r>
              <a:rPr sz="1200" spc="-27" dirty="0" smtClean="0">
                <a:solidFill>
                  <a:srgbClr val="262C32"/>
                </a:solidFill>
                <a:latin typeface="Aptos"/>
                <a:cs typeface="Times New Roman"/>
              </a:rPr>
              <a:t>%</a:t>
            </a:r>
            <a:r>
              <a:rPr sz="1200" spc="-27" dirty="0" smtClean="0">
                <a:solidFill>
                  <a:srgbClr val="262C32"/>
                </a:solidFill>
                <a:latin typeface="Aptos"/>
                <a:cs typeface="Times New Roman"/>
              </a:rPr>
              <a:t>.</a:t>
            </a:r>
            <a:endParaRPr sz="1000">
              <a:latin typeface="Times New Roman"/>
              <a:cs typeface="Times New Roman"/>
            </a:endParaRPr>
          </a:p>
        </p:txBody>
      </p:sp>
      <p:sp>
        <p:nvSpPr>
          <p:cNvPr id="3" name="object 3"/>
          <p:cNvSpPr txBox="1"/>
          <p:nvPr/>
        </p:nvSpPr>
        <p:spPr>
          <a:xfrm>
            <a:off x="2083609" y="6437590"/>
            <a:ext cx="7244662" cy="896750"/>
          </a:xfrm>
          <a:prstGeom prst="rect">
            <a:avLst/>
          </a:prstGeom>
        </p:spPr>
        <p:txBody>
          <a:bodyPr wrap="square" lIns="0" tIns="7111" rIns="0" bIns="0" rtlCol="0">
            <a:noAutofit/>
          </a:bodyPr>
          <a:lstStyle/>
          <a:p>
            <a:pPr marL="12700" marR="7015">
              <a:lnSpc>
                <a:spcPts val="1120"/>
              </a:lnSpc>
              <a:spcAft>
                <a:spcPts val="300"/>
              </a:spcAft>
            </a:pPr>
            <a:r>
              <a:rPr sz="1200" b="1" spc="22" dirty="0" smtClean="0">
                <a:solidFill>
                  <a:srgbClr val="262C32"/>
                </a:solidFill>
                <a:latin typeface="Aptos"/>
                <a:cs typeface="Arial"/>
              </a:rPr>
              <a:t>• </a:t>
            </a:r>
            <a:r>
              <a:rPr sz="1200" b="1" spc="22" dirty="0" smtClean="0">
                <a:solidFill>
                  <a:srgbClr val="262C32"/>
                </a:solidFill>
                <a:latin typeface="Aptos"/>
                <a:cs typeface="Arial"/>
              </a:rPr>
              <a:t>La localización </a:t>
            </a:r>
            <a:r>
              <a:rPr sz="1200" spc="22" dirty="0" smtClean="0">
                <a:solidFill>
                  <a:srgbClr val="262C32"/>
                </a:solidFill>
                <a:latin typeface="Aptos"/>
                <a:cs typeface="Arial"/>
              </a:rPr>
              <a:t>es un índice de gravedad, ya que hay zonas corporales que</a:t>
            </a:r>
            <a:endParaRPr sz="900">
              <a:latin typeface="Arial"/>
              <a:cs typeface="Arial"/>
            </a:endParaRPr>
          </a:p>
          <a:p>
            <a:pPr marL="101092" indent="3048">
              <a:lnSpc>
                <a:spcPts val="1034"/>
              </a:lnSpc>
              <a:spcBef>
                <a:spcPts val="279"/>
              </a:spcBef>
              <a:spcAft>
                <a:spcPts val="300"/>
              </a:spcAft>
            </a:pPr>
            <a:r>
              <a:rPr sz="1200" spc="25" dirty="0" smtClean="0">
                <a:solidFill>
                  <a:srgbClr val="262C32"/>
                </a:solidFill>
                <a:latin typeface="Aptos"/>
                <a:cs typeface="Arial"/>
              </a:rPr>
              <a:t>por su trascendencia  pueden comportar serios  riesgos</a:t>
            </a:r>
            <a:r>
              <a:rPr sz="1200" spc="25" dirty="0" smtClean="0">
                <a:solidFill>
                  <a:srgbClr val="262C32"/>
                </a:solidFill>
                <a:latin typeface="Aptos"/>
                <a:cs typeface="Arial"/>
              </a:rPr>
              <a:t>, </a:t>
            </a:r>
            <a:r>
              <a:rPr sz="1200" spc="25" dirty="0" smtClean="0">
                <a:solidFill>
                  <a:srgbClr val="262C32"/>
                </a:solidFill>
                <a:latin typeface="Aptos"/>
                <a:cs typeface="Arial"/>
              </a:rPr>
              <a:t>ya sean inmediatos o </a:t>
            </a:r>
            <a:endParaRPr sz="900">
              <a:latin typeface="Arial"/>
              <a:cs typeface="Arial"/>
            </a:endParaRPr>
          </a:p>
          <a:p>
            <a:pPr marL="101092">
              <a:lnSpc>
                <a:spcPts val="1034"/>
              </a:lnSpc>
              <a:spcBef>
                <a:spcPts val="380"/>
              </a:spcBef>
              <a:spcAft>
                <a:spcPts val="300"/>
              </a:spcAft>
            </a:pPr>
            <a:r>
              <a:rPr sz="1200" spc="25" dirty="0" smtClean="0">
                <a:solidFill>
                  <a:srgbClr val="262C32"/>
                </a:solidFill>
                <a:latin typeface="Aptos"/>
                <a:cs typeface="Arial"/>
              </a:rPr>
              <a:t>diferidos</a:t>
            </a:r>
            <a:r>
              <a:rPr sz="1200" spc="25" dirty="0" smtClean="0">
                <a:solidFill>
                  <a:srgbClr val="262C32"/>
                </a:solidFill>
                <a:latin typeface="Aptos"/>
                <a:cs typeface="Arial"/>
              </a:rPr>
              <a:t>.  </a:t>
            </a:r>
            <a:r>
              <a:rPr sz="1200" spc="25" dirty="0" smtClean="0">
                <a:solidFill>
                  <a:srgbClr val="262C32"/>
                </a:solidFill>
                <a:latin typeface="Aptos"/>
                <a:cs typeface="Arial"/>
              </a:rPr>
              <a:t>Se consideran zonas de grave afectación</a:t>
            </a:r>
            <a:r>
              <a:rPr sz="1200" spc="25" dirty="0" smtClean="0">
                <a:solidFill>
                  <a:srgbClr val="262C32"/>
                </a:solidFill>
                <a:latin typeface="Aptos"/>
                <a:cs typeface="Arial"/>
              </a:rPr>
              <a:t>:</a:t>
            </a:r>
            <a:endParaRPr sz="900">
              <a:latin typeface="Arial"/>
              <a:cs typeface="Arial"/>
            </a:endParaRPr>
          </a:p>
          <a:p>
            <a:pPr marL="192532" marR="261795" indent="-88391">
              <a:lnSpc>
                <a:spcPts val="1390"/>
              </a:lnSpc>
              <a:spcBef>
                <a:spcPts val="455"/>
              </a:spcBef>
              <a:spcAft>
                <a:spcPts val="300"/>
              </a:spcAft>
            </a:pPr>
            <a:r>
              <a:rPr sz="1200" spc="18" dirty="0" smtClean="0">
                <a:solidFill>
                  <a:srgbClr val="262C32"/>
                </a:solidFill>
                <a:latin typeface="Aptos"/>
                <a:cs typeface="Arial"/>
              </a:rPr>
              <a:t>- </a:t>
            </a:r>
            <a:r>
              <a:rPr sz="1200" spc="18" dirty="0" smtClean="0">
                <a:solidFill>
                  <a:srgbClr val="262C32"/>
                </a:solidFill>
                <a:latin typeface="Aptos"/>
                <a:cs typeface="Arial"/>
              </a:rPr>
              <a:t>La cara,  por el  riesgo de afectación respiratoria  (nariz y boca),  lesiones oculares o secuelas estéticas</a:t>
            </a:r>
            <a:r>
              <a:rPr sz="1200" spc="18" dirty="0" smtClean="0">
                <a:solidFill>
                  <a:srgbClr val="262C32"/>
                </a:solidFill>
                <a:latin typeface="Aptos"/>
                <a:cs typeface="Arial"/>
              </a:rPr>
              <a:t>.</a:t>
            </a:r>
            <a:endParaRPr sz="9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spc="-63" dirty="0" smtClean="0">
                <a:solidFill>
                  <a:srgbClr val="231F21"/>
                </a:solidFill>
                <a:latin typeface="Times New Roman"/>
                <a:cs typeface="Times New Roman"/>
              </a:rPr>
              <a:t>62</a:t>
            </a:r>
            <a:endParaRPr sz="600">
              <a:latin typeface="Times New Roman"/>
              <a:cs typeface="Times New Roman"/>
            </a:endParaRPr>
          </a:p>
        </p:txBody>
      </p:sp>
      <p:pic>
        <p:nvPicPr>
          <p:cNvPr id="10" name="Picture 9"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236595" y="1363817"/>
            <a:ext cx="7254635" cy="1706372"/>
          </a:xfrm>
          <a:prstGeom prst="rect">
            <a:avLst/>
          </a:prstGeom>
        </p:spPr>
        <p:txBody>
          <a:bodyPr wrap="square" lIns="0" tIns="6477" rIns="0" bIns="0" rtlCol="0">
            <a:noAutofit/>
          </a:bodyPr>
          <a:lstStyle/>
          <a:p>
            <a:pPr marL="12700">
              <a:lnSpc>
                <a:spcPts val="1019"/>
              </a:lnSpc>
              <a:spcAft>
                <a:spcPts val="300"/>
              </a:spcAft>
            </a:pPr>
            <a:r>
              <a:rPr sz="1200" spc="20" dirty="0" smtClean="0">
                <a:solidFill>
                  <a:srgbClr val="262C32"/>
                </a:solidFill>
                <a:latin typeface="Aptos"/>
                <a:cs typeface="Arial"/>
              </a:rPr>
              <a:t>- </a:t>
            </a:r>
            <a:r>
              <a:rPr sz="1200" spc="20" dirty="0" smtClean="0">
                <a:solidFill>
                  <a:srgbClr val="262C32"/>
                </a:solidFill>
                <a:latin typeface="Aptos"/>
                <a:cs typeface="Arial"/>
              </a:rPr>
              <a:t>Manos y pies,  por el  riesgo de pérdida funcional de los  movimientos digitales.</a:t>
            </a:r>
            <a:endParaRPr sz="900">
              <a:latin typeface="Arial"/>
              <a:cs typeface="Arial"/>
            </a:endParaRPr>
          </a:p>
          <a:p>
            <a:pPr marL="101092" marR="331573" indent="-88391">
              <a:lnSpc>
                <a:spcPts val="1034"/>
              </a:lnSpc>
              <a:spcBef>
                <a:spcPts val="594"/>
              </a:spcBef>
              <a:spcAft>
                <a:spcPts val="300"/>
              </a:spcAft>
            </a:pPr>
            <a:r>
              <a:rPr sz="1200" spc="18" dirty="0" smtClean="0">
                <a:solidFill>
                  <a:srgbClr val="262C32"/>
                </a:solidFill>
                <a:latin typeface="Aptos"/>
                <a:cs typeface="Arial"/>
              </a:rPr>
              <a:t>- </a:t>
            </a:r>
            <a:r>
              <a:rPr sz="1200" spc="18" dirty="0" smtClean="0">
                <a:solidFill>
                  <a:srgbClr val="262C32"/>
                </a:solidFill>
                <a:latin typeface="Aptos"/>
                <a:cs typeface="Arial"/>
              </a:rPr>
              <a:t>Zona genital</a:t>
            </a:r>
            <a:r>
              <a:rPr sz="1200" spc="18" dirty="0" smtClean="0">
                <a:solidFill>
                  <a:srgbClr val="262C32"/>
                </a:solidFill>
                <a:latin typeface="Aptos"/>
                <a:cs typeface="Arial"/>
              </a:rPr>
              <a:t>,  </a:t>
            </a:r>
            <a:r>
              <a:rPr sz="1200" spc="18" dirty="0" smtClean="0">
                <a:solidFill>
                  <a:srgbClr val="262C32"/>
                </a:solidFill>
                <a:latin typeface="Aptos"/>
                <a:cs typeface="Arial"/>
              </a:rPr>
              <a:t>por la  posibilidad de infección  pérdida de la función de los </a:t>
            </a:r>
            <a:endParaRPr sz="900">
              <a:latin typeface="Arial"/>
              <a:cs typeface="Arial"/>
            </a:endParaRPr>
          </a:p>
          <a:p>
            <a:pPr marL="101092" marR="331573">
              <a:lnSpc>
                <a:spcPts val="1034"/>
              </a:lnSpc>
              <a:spcBef>
                <a:spcPts val="380"/>
              </a:spcBef>
              <a:spcAft>
                <a:spcPts val="300"/>
              </a:spcAft>
            </a:pPr>
            <a:r>
              <a:rPr sz="1200" spc="29" dirty="0" smtClean="0">
                <a:solidFill>
                  <a:srgbClr val="262C32"/>
                </a:solidFill>
                <a:latin typeface="Aptos"/>
                <a:cs typeface="Arial"/>
              </a:rPr>
              <a:t>esfínteres (incontinencia) y de la función sexual o reproductiva</a:t>
            </a:r>
            <a:r>
              <a:rPr sz="1200" spc="29" dirty="0" smtClean="0">
                <a:solidFill>
                  <a:srgbClr val="262C32"/>
                </a:solidFill>
                <a:latin typeface="Aptos"/>
                <a:cs typeface="Arial"/>
              </a:rPr>
              <a:t>.</a:t>
            </a:r>
            <a:endParaRPr sz="900">
              <a:latin typeface="Arial"/>
              <a:cs typeface="Arial"/>
            </a:endParaRPr>
          </a:p>
          <a:p>
            <a:pPr marL="12700" marR="17145">
              <a:lnSpc>
                <a:spcPct val="95825"/>
              </a:lnSpc>
              <a:spcBef>
                <a:spcPts val="655"/>
              </a:spcBef>
              <a:spcAft>
                <a:spcPts val="300"/>
              </a:spcAft>
            </a:pPr>
            <a:r>
              <a:rPr sz="1200" spc="22" dirty="0" smtClean="0">
                <a:solidFill>
                  <a:srgbClr val="262C32"/>
                </a:solidFill>
                <a:latin typeface="Aptos"/>
                <a:cs typeface="Arial"/>
              </a:rPr>
              <a:t>- </a:t>
            </a:r>
            <a:r>
              <a:rPr sz="1200" spc="22" dirty="0" smtClean="0">
                <a:solidFill>
                  <a:srgbClr val="262C32"/>
                </a:solidFill>
                <a:latin typeface="Aptos"/>
                <a:cs typeface="Arial"/>
              </a:rPr>
              <a:t>Los alrededores de los orificios naturales (boca</a:t>
            </a:r>
            <a:r>
              <a:rPr sz="1200" spc="22" dirty="0" smtClean="0">
                <a:solidFill>
                  <a:srgbClr val="262C32"/>
                </a:solidFill>
                <a:latin typeface="Aptos"/>
                <a:cs typeface="Arial"/>
              </a:rPr>
              <a:t>,  </a:t>
            </a:r>
            <a:r>
              <a:rPr sz="1200" spc="22" dirty="0" smtClean="0">
                <a:solidFill>
                  <a:srgbClr val="262C32"/>
                </a:solidFill>
                <a:latin typeface="Aptos"/>
                <a:cs typeface="Arial"/>
              </a:rPr>
              <a:t>nariz,  ojos, oído, ano)</a:t>
            </a:r>
            <a:endParaRPr sz="900">
              <a:latin typeface="Arial"/>
              <a:cs typeface="Arial"/>
            </a:endParaRPr>
          </a:p>
          <a:p>
            <a:pPr marL="104139" marR="17145">
              <a:lnSpc>
                <a:spcPct val="95825"/>
              </a:lnSpc>
              <a:spcBef>
                <a:spcPts val="355"/>
              </a:spcBef>
              <a:spcAft>
                <a:spcPts val="300"/>
              </a:spcAft>
            </a:pPr>
            <a:r>
              <a:rPr sz="1200" spc="28" dirty="0" smtClean="0">
                <a:solidFill>
                  <a:srgbClr val="262C32"/>
                </a:solidFill>
                <a:latin typeface="Aptos"/>
                <a:cs typeface="Arial"/>
              </a:rPr>
              <a:t>pueden alterar su forma y función por las cicatrices.</a:t>
            </a:r>
            <a:endParaRPr sz="900">
              <a:latin typeface="Arial"/>
              <a:cs typeface="Arial"/>
            </a:endParaRPr>
          </a:p>
          <a:p>
            <a:pPr marL="98043" marR="249800" indent="-85343">
              <a:lnSpc>
                <a:spcPts val="1034"/>
              </a:lnSpc>
              <a:spcBef>
                <a:spcPts val="645"/>
              </a:spcBef>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Articulaciones y zonas de flexión</a:t>
            </a:r>
            <a:r>
              <a:rPr sz="1200" spc="23" dirty="0" smtClean="0">
                <a:solidFill>
                  <a:srgbClr val="262C32"/>
                </a:solidFill>
                <a:latin typeface="Aptos"/>
                <a:cs typeface="Arial"/>
              </a:rPr>
              <a:t>,  </a:t>
            </a:r>
            <a:r>
              <a:rPr sz="1200" spc="23" dirty="0" smtClean="0">
                <a:solidFill>
                  <a:srgbClr val="262C32"/>
                </a:solidFill>
                <a:latin typeface="Aptos"/>
                <a:cs typeface="Arial"/>
              </a:rPr>
              <a:t>por el  riesgo de compresión nerviosa o </a:t>
            </a:r>
            <a:endParaRPr sz="900">
              <a:latin typeface="Arial"/>
              <a:cs typeface="Arial"/>
            </a:endParaRPr>
          </a:p>
          <a:p>
            <a:pPr marL="98043" marR="249800">
              <a:lnSpc>
                <a:spcPts val="1034"/>
              </a:lnSpc>
              <a:spcBef>
                <a:spcPts val="380"/>
              </a:spcBef>
              <a:spcAft>
                <a:spcPts val="300"/>
              </a:spcAft>
            </a:pPr>
            <a:r>
              <a:rPr sz="1200" spc="15" dirty="0" smtClean="0">
                <a:solidFill>
                  <a:srgbClr val="262C32"/>
                </a:solidFill>
                <a:latin typeface="Aptos"/>
                <a:cs typeface="Arial"/>
              </a:rPr>
              <a:t>vascular.</a:t>
            </a:r>
            <a:endParaRPr sz="900">
              <a:latin typeface="Arial"/>
              <a:cs typeface="Arial"/>
            </a:endParaRPr>
          </a:p>
          <a:p>
            <a:pPr marL="101091" marR="45713" indent="-88391">
              <a:lnSpc>
                <a:spcPts val="1390"/>
              </a:lnSpc>
              <a:spcBef>
                <a:spcPts val="455"/>
              </a:spcBef>
              <a:spcAft>
                <a:spcPts val="300"/>
              </a:spcAft>
            </a:pPr>
            <a:r>
              <a:rPr sz="1200" spc="29" dirty="0" smtClean="0">
                <a:solidFill>
                  <a:srgbClr val="262C32"/>
                </a:solidFill>
                <a:latin typeface="Aptos"/>
                <a:cs typeface="Arial"/>
              </a:rPr>
              <a:t>- </a:t>
            </a:r>
            <a:r>
              <a:rPr sz="1200" spc="29" dirty="0" smtClean="0">
                <a:solidFill>
                  <a:srgbClr val="262C32"/>
                </a:solidFill>
                <a:latin typeface="Aptos"/>
                <a:cs typeface="Arial"/>
              </a:rPr>
              <a:t>Quemaduras que rodeen completamente  toda la circunferencia de una parte del cuerpo</a:t>
            </a:r>
            <a:r>
              <a:rPr sz="1200" spc="29" dirty="0" smtClean="0">
                <a:solidFill>
                  <a:srgbClr val="262C32"/>
                </a:solidFill>
                <a:latin typeface="Aptos"/>
                <a:cs typeface="Arial"/>
              </a:rPr>
              <a:t>.</a:t>
            </a:r>
            <a:endParaRPr sz="900">
              <a:latin typeface="Arial"/>
              <a:cs typeface="Arial"/>
            </a:endParaRPr>
          </a:p>
        </p:txBody>
      </p:sp>
      <p:sp>
        <p:nvSpPr>
          <p:cNvPr id="4" name="object 4"/>
          <p:cNvSpPr txBox="1"/>
          <p:nvPr/>
        </p:nvSpPr>
        <p:spPr>
          <a:xfrm>
            <a:off x="2083609" y="3359110"/>
            <a:ext cx="7342428" cy="1430150"/>
          </a:xfrm>
          <a:prstGeom prst="rect">
            <a:avLst/>
          </a:prstGeom>
        </p:spPr>
        <p:txBody>
          <a:bodyPr wrap="square" lIns="0" tIns="7111" rIns="0" bIns="0" rtlCol="0">
            <a:noAutofit/>
          </a:bodyPr>
          <a:lstStyle/>
          <a:p>
            <a:pPr marL="12700" marR="7015">
              <a:lnSpc>
                <a:spcPts val="1120"/>
              </a:lnSpc>
              <a:spcAft>
                <a:spcPts val="300"/>
              </a:spcAft>
            </a:pPr>
            <a:r>
              <a:rPr sz="1200" b="1" spc="14" dirty="0" smtClean="0">
                <a:solidFill>
                  <a:srgbClr val="262C32"/>
                </a:solidFill>
                <a:latin typeface="Aptos"/>
                <a:cs typeface="Arial"/>
              </a:rPr>
              <a:t>• </a:t>
            </a:r>
            <a:r>
              <a:rPr sz="1200" b="1" spc="14" dirty="0" smtClean="0">
                <a:solidFill>
                  <a:srgbClr val="262C32"/>
                </a:solidFill>
                <a:latin typeface="Aptos"/>
                <a:cs typeface="Arial"/>
              </a:rPr>
              <a:t>La profundidad.  </a:t>
            </a:r>
            <a:r>
              <a:rPr sz="1200" spc="14" dirty="0" smtClean="0">
                <a:solidFill>
                  <a:srgbClr val="262C32"/>
                </a:solidFill>
                <a:latin typeface="Aptos"/>
                <a:cs typeface="Arial"/>
              </a:rPr>
              <a:t>Hace referencia a las capas de la  piel que se ven afectadas.</a:t>
            </a:r>
            <a:endParaRPr sz="900">
              <a:latin typeface="Arial"/>
              <a:cs typeface="Arial"/>
            </a:endParaRPr>
          </a:p>
          <a:p>
            <a:pPr marL="104139" marR="90019" indent="3048">
              <a:lnSpc>
                <a:spcPts val="1179"/>
              </a:lnSpc>
              <a:spcBef>
                <a:spcPts val="184"/>
              </a:spcBef>
              <a:spcAft>
                <a:spcPts val="300"/>
              </a:spcAft>
            </a:pPr>
            <a:r>
              <a:rPr sz="1200" b="1" spc="-1" dirty="0" smtClean="0">
                <a:solidFill>
                  <a:srgbClr val="262C32"/>
                </a:solidFill>
                <a:latin typeface="Aptos"/>
                <a:cs typeface="Arial"/>
              </a:rPr>
              <a:t>Dependiendo del agente causal </a:t>
            </a:r>
            <a:r>
              <a:rPr sz="1200" b="1" spc="44" dirty="0" smtClean="0">
                <a:solidFill>
                  <a:srgbClr val="262C32"/>
                </a:solidFill>
                <a:latin typeface="Aptos"/>
                <a:cs typeface="Times New Roman"/>
              </a:rPr>
              <a:t>y </a:t>
            </a:r>
            <a:r>
              <a:rPr sz="1200" b="1" spc="-1" dirty="0" smtClean="0">
                <a:solidFill>
                  <a:srgbClr val="262C32"/>
                </a:solidFill>
                <a:latin typeface="Aptos"/>
                <a:cs typeface="Arial"/>
              </a:rPr>
              <a:t>del tiempo de exposición al foco de </a:t>
            </a:r>
            <a:endParaRPr sz="1000">
              <a:latin typeface="Arial"/>
              <a:cs typeface="Arial"/>
            </a:endParaRPr>
          </a:p>
          <a:p>
            <a:pPr marL="104139" marR="90019">
              <a:lnSpc>
                <a:spcPts val="1149"/>
              </a:lnSpc>
              <a:spcBef>
                <a:spcPts val="243"/>
              </a:spcBef>
              <a:spcAft>
                <a:spcPts val="300"/>
              </a:spcAft>
            </a:pPr>
            <a:r>
              <a:rPr sz="1200" b="1" spc="-7" dirty="0" smtClean="0">
                <a:solidFill>
                  <a:srgbClr val="262C32"/>
                </a:solidFill>
                <a:latin typeface="Aptos"/>
                <a:cs typeface="Arial"/>
              </a:rPr>
              <a:t>calor, podemos encontrar:</a:t>
            </a:r>
            <a:endParaRPr sz="1000">
              <a:latin typeface="Arial"/>
              <a:cs typeface="Arial"/>
            </a:endParaRPr>
          </a:p>
          <a:p>
            <a:pPr marL="192531" indent="-88391">
              <a:lnSpc>
                <a:spcPts val="1034"/>
              </a:lnSpc>
              <a:spcBef>
                <a:spcPts val="626"/>
              </a:spcBef>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Quemaduras superficiales con afectación  sólo de la  capa superficial de la  </a:t>
            </a:r>
            <a:endParaRPr sz="900">
              <a:latin typeface="Arial"/>
              <a:cs typeface="Arial"/>
            </a:endParaRPr>
          </a:p>
          <a:p>
            <a:pPr marL="192531">
              <a:lnSpc>
                <a:spcPts val="1034"/>
              </a:lnSpc>
              <a:spcBef>
                <a:spcPts val="365"/>
              </a:spcBef>
              <a:spcAft>
                <a:spcPts val="300"/>
              </a:spcAft>
            </a:pPr>
            <a:r>
              <a:rPr sz="1200" spc="17" dirty="0" smtClean="0">
                <a:solidFill>
                  <a:srgbClr val="262C32"/>
                </a:solidFill>
                <a:latin typeface="Aptos"/>
                <a:cs typeface="Arial"/>
              </a:rPr>
              <a:t>piel  (también se denominan de primer grado).  Se caracterizan  por el </a:t>
            </a:r>
            <a:endParaRPr sz="900">
              <a:latin typeface="Arial"/>
              <a:cs typeface="Arial"/>
            </a:endParaRPr>
          </a:p>
          <a:p>
            <a:pPr marL="192531">
              <a:lnSpc>
                <a:spcPts val="1034"/>
              </a:lnSpc>
              <a:spcBef>
                <a:spcPts val="365"/>
              </a:spcBef>
              <a:spcAft>
                <a:spcPts val="300"/>
              </a:spcAft>
            </a:pPr>
            <a:r>
              <a:rPr sz="1200" spc="15" dirty="0" smtClean="0">
                <a:solidFill>
                  <a:srgbClr val="262C32"/>
                </a:solidFill>
                <a:latin typeface="Aptos"/>
                <a:cs typeface="Arial"/>
              </a:rPr>
              <a:t>enrojecimiento,  inflamación y dolor al  contacto.  No hay formación  de </a:t>
            </a:r>
            <a:endParaRPr sz="900">
              <a:latin typeface="Arial"/>
              <a:cs typeface="Arial"/>
            </a:endParaRPr>
          </a:p>
          <a:p>
            <a:pPr marL="192531">
              <a:lnSpc>
                <a:spcPts val="1034"/>
              </a:lnSpc>
              <a:spcBef>
                <a:spcPts val="365"/>
              </a:spcBef>
              <a:spcAft>
                <a:spcPts val="300"/>
              </a:spcAft>
            </a:pPr>
            <a:r>
              <a:rPr sz="1200" spc="26" dirty="0" smtClean="0">
                <a:solidFill>
                  <a:srgbClr val="262C32"/>
                </a:solidFill>
                <a:latin typeface="Aptos"/>
                <a:cs typeface="Arial"/>
              </a:rPr>
              <a:t>ampollas.  Las más comunes son las solares o las  procedentes de pequeños</a:t>
            </a:r>
            <a:endParaRPr sz="900">
              <a:latin typeface="Arial"/>
              <a:cs typeface="Arial"/>
            </a:endParaRPr>
          </a:p>
          <a:p>
            <a:pPr marL="192531" marR="7015">
              <a:lnSpc>
                <a:spcPct val="95825"/>
              </a:lnSpc>
              <a:spcBef>
                <a:spcPts val="390"/>
              </a:spcBef>
              <a:spcAft>
                <a:spcPts val="300"/>
              </a:spcAft>
            </a:pPr>
            <a:r>
              <a:rPr sz="1200" spc="24" dirty="0" smtClean="0">
                <a:solidFill>
                  <a:srgbClr val="262C32"/>
                </a:solidFill>
                <a:latin typeface="Aptos"/>
                <a:cs typeface="Arial"/>
              </a:rPr>
              <a:t>accidentes domésticos.  Suelen curarse bien.</a:t>
            </a:r>
            <a:endParaRPr sz="900">
              <a:latin typeface="Arial"/>
              <a:cs typeface="Arial"/>
            </a:endParaRPr>
          </a:p>
        </p:txBody>
      </p:sp>
      <p:sp>
        <p:nvSpPr>
          <p:cNvPr id="3" name="object 3"/>
          <p:cNvSpPr txBox="1"/>
          <p:nvPr/>
        </p:nvSpPr>
        <p:spPr>
          <a:xfrm>
            <a:off x="5908263" y="7445399"/>
            <a:ext cx="3654473" cy="101600"/>
          </a:xfrm>
          <a:prstGeom prst="rect">
            <a:avLst/>
          </a:prstGeom>
        </p:spPr>
        <p:txBody>
          <a:bodyPr wrap="square" lIns="0" tIns="2540" rIns="0" bIns="0" rtlCol="0">
            <a:noAutofit/>
          </a:bodyPr>
          <a:lstStyle/>
          <a:p>
            <a:pPr marL="12700">
              <a:lnSpc>
                <a:spcPct val="95825"/>
              </a:lnSpc>
              <a:spcAft>
                <a:spcPts val="300"/>
              </a:spcAft>
            </a:pPr>
            <a:r>
              <a:rPr sz="1200" spc="925" dirty="0" smtClean="0">
                <a:solidFill>
                  <a:srgbClr val="262C32"/>
                </a:solidFill>
                <a:latin typeface="Aptos"/>
                <a:cs typeface="Times New Roman"/>
              </a:rPr>
              <a:t>~--------------</a:t>
            </a:r>
            <a:endParaRPr sz="600">
              <a:latin typeface="Times New Roman"/>
              <a:cs typeface="Times New Roman"/>
            </a:endParaRPr>
          </a:p>
        </p:txBody>
      </p:sp>
      <p:sp>
        <p:nvSpPr>
          <p:cNvPr id="2" name="object 2"/>
          <p:cNvSpPr txBox="1"/>
          <p:nvPr/>
        </p:nvSpPr>
        <p:spPr>
          <a:xfrm>
            <a:off x="5373115" y="7445399"/>
            <a:ext cx="1" cy="1"/>
          </a:xfrm>
          <a:prstGeom prst="rect">
            <a:avLst/>
          </a:prstGeom>
        </p:spPr>
        <p:txBody>
          <a:bodyPr wrap="square" lIns="0" tIns="2540" rIns="0" bIns="0" rtlCol="0">
            <a:noAutofit/>
          </a:bodyPr>
          <a:lstStyle/>
          <a:p>
            <a:pPr marL="12700">
              <a:lnSpc>
                <a:spcPct val="95825"/>
              </a:lnSpc>
            </a:pPr>
            <a:r>
              <a:rPr sz="600" spc="-75" dirty="0" smtClean="0">
                <a:solidFill>
                  <a:srgbClr val="231F21"/>
                </a:solidFill>
                <a:latin typeface="Times New Roman"/>
                <a:cs typeface="Times New Roman"/>
              </a:rPr>
              <a:t>63</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236595" y="1353526"/>
            <a:ext cx="7176852" cy="1789176"/>
          </a:xfrm>
          <a:prstGeom prst="rect">
            <a:avLst/>
          </a:prstGeom>
        </p:spPr>
        <p:txBody>
          <a:bodyPr wrap="square" lIns="0" tIns="7111" rIns="0" bIns="0" rtlCol="0">
            <a:noAutofit/>
          </a:bodyPr>
          <a:lstStyle/>
          <a:p>
            <a:pPr marL="12700" marR="9205">
              <a:lnSpc>
                <a:spcPts val="1120"/>
              </a:lnSpc>
              <a:spcAft>
                <a:spcPts val="300"/>
              </a:spcAft>
            </a:pPr>
            <a:r>
              <a:rPr sz="1200" spc="-11" dirty="0" smtClean="0">
                <a:solidFill>
                  <a:srgbClr val="262C32"/>
                </a:solidFill>
                <a:latin typeface="Aptos"/>
                <a:cs typeface="Arial"/>
              </a:rPr>
              <a:t>- </a:t>
            </a:r>
            <a:r>
              <a:rPr sz="1200" spc="-11" dirty="0" smtClean="0">
                <a:solidFill>
                  <a:srgbClr val="262C32"/>
                </a:solidFill>
                <a:latin typeface="Aptos"/>
                <a:cs typeface="Arial"/>
              </a:rPr>
              <a:t>Quemaduras que afectan a la dermis (2° grado). La piel está enrojecida y</a:t>
            </a:r>
            <a:endParaRPr sz="1000">
              <a:latin typeface="Arial"/>
              <a:cs typeface="Arial"/>
            </a:endParaRPr>
          </a:p>
          <a:p>
            <a:pPr marL="101091" marR="172852" indent="0">
              <a:lnSpc>
                <a:spcPts val="1149"/>
              </a:lnSpc>
              <a:spcBef>
                <a:spcPts val="209"/>
              </a:spcBef>
              <a:spcAft>
                <a:spcPts val="300"/>
              </a:spcAft>
            </a:pPr>
            <a:r>
              <a:rPr sz="1200" spc="-11" dirty="0" smtClean="0">
                <a:solidFill>
                  <a:srgbClr val="262C32"/>
                </a:solidFill>
                <a:latin typeface="Aptos"/>
                <a:cs typeface="Arial"/>
              </a:rPr>
              <a:t>en carne viva</a:t>
            </a:r>
            <a:r>
              <a:rPr sz="1200" spc="-11" dirty="0" smtClean="0">
                <a:solidFill>
                  <a:srgbClr val="262C32"/>
                </a:solidFill>
                <a:latin typeface="Aptos"/>
                <a:cs typeface="Arial"/>
              </a:rPr>
              <a:t>. </a:t>
            </a:r>
            <a:r>
              <a:rPr sz="1200" spc="-11" dirty="0" smtClean="0">
                <a:solidFill>
                  <a:srgbClr val="262C32"/>
                </a:solidFill>
                <a:latin typeface="Aptos"/>
                <a:cs typeface="Arial"/>
              </a:rPr>
              <a:t>Se forman ampollas con contenido líquido procedente de </a:t>
            </a:r>
            <a:endParaRPr sz="1000">
              <a:latin typeface="Arial"/>
              <a:cs typeface="Arial"/>
            </a:endParaRPr>
          </a:p>
          <a:p>
            <a:pPr marL="101091" marR="172852">
              <a:lnSpc>
                <a:spcPts val="1149"/>
              </a:lnSpc>
              <a:spcBef>
                <a:spcPts val="242"/>
              </a:spcBef>
              <a:spcAft>
                <a:spcPts val="300"/>
              </a:spcAft>
            </a:pPr>
            <a:r>
              <a:rPr sz="1200" spc="-14" dirty="0" smtClean="0">
                <a:solidFill>
                  <a:srgbClr val="262C32"/>
                </a:solidFill>
                <a:latin typeface="Aptos"/>
                <a:cs typeface="Arial"/>
              </a:rPr>
              <a:t>los tejidos dañados. Son muy dolorosas. Necesitan de cuidados y control </a:t>
            </a:r>
            <a:endParaRPr sz="1000">
              <a:latin typeface="Arial"/>
              <a:cs typeface="Arial"/>
            </a:endParaRPr>
          </a:p>
          <a:p>
            <a:pPr marL="101091" marR="172852">
              <a:lnSpc>
                <a:spcPts val="1149"/>
              </a:lnSpc>
              <a:spcBef>
                <a:spcPts val="242"/>
              </a:spcBef>
              <a:spcAft>
                <a:spcPts val="300"/>
              </a:spcAft>
            </a:pPr>
            <a:r>
              <a:rPr sz="1200" spc="-22" dirty="0" smtClean="0">
                <a:solidFill>
                  <a:srgbClr val="262C32"/>
                </a:solidFill>
                <a:latin typeface="Aptos"/>
                <a:cs typeface="Arial"/>
              </a:rPr>
              <a:t>sanitario.</a:t>
            </a:r>
            <a:endParaRPr sz="1000">
              <a:latin typeface="Arial"/>
              <a:cs typeface="Arial"/>
            </a:endParaRPr>
          </a:p>
          <a:p>
            <a:pPr marL="101091" indent="-88391">
              <a:lnSpc>
                <a:spcPts val="1149"/>
              </a:lnSpc>
              <a:spcBef>
                <a:spcPts val="537"/>
              </a:spcBef>
              <a:spcAft>
                <a:spcPts val="300"/>
              </a:spcAft>
            </a:pPr>
            <a:r>
              <a:rPr sz="1200" spc="-11" dirty="0" smtClean="0">
                <a:solidFill>
                  <a:srgbClr val="262C32"/>
                </a:solidFill>
                <a:latin typeface="Aptos"/>
                <a:cs typeface="Arial"/>
              </a:rPr>
              <a:t>- </a:t>
            </a:r>
            <a:r>
              <a:rPr sz="1200" spc="-11" dirty="0" smtClean="0">
                <a:solidFill>
                  <a:srgbClr val="262C32"/>
                </a:solidFill>
                <a:latin typeface="Aptos"/>
                <a:cs typeface="Arial"/>
              </a:rPr>
              <a:t>Graves quemaduras que afectan todas las capas de la piel, incluso pueden </a:t>
            </a:r>
            <a:endParaRPr sz="1000">
              <a:latin typeface="Arial"/>
              <a:cs typeface="Arial"/>
            </a:endParaRPr>
          </a:p>
          <a:p>
            <a:pPr marL="101091">
              <a:lnSpc>
                <a:spcPts val="1149"/>
              </a:lnSpc>
              <a:spcBef>
                <a:spcPts val="254"/>
              </a:spcBef>
              <a:spcAft>
                <a:spcPts val="300"/>
              </a:spcAft>
            </a:pPr>
            <a:r>
              <a:rPr sz="1200" spc="-11" dirty="0" smtClean="0">
                <a:solidFill>
                  <a:srgbClr val="262C32"/>
                </a:solidFill>
                <a:latin typeface="Aptos"/>
                <a:cs typeface="Arial"/>
              </a:rPr>
              <a:t>quedar afectados el tejido graso, el músculo y los vasos sanguíneos (3r </a:t>
            </a:r>
            <a:endParaRPr sz="1000">
              <a:latin typeface="Arial"/>
              <a:cs typeface="Arial"/>
            </a:endParaRPr>
          </a:p>
          <a:p>
            <a:pPr marL="101091">
              <a:lnSpc>
                <a:spcPts val="1149"/>
              </a:lnSpc>
              <a:spcBef>
                <a:spcPts val="254"/>
              </a:spcBef>
              <a:spcAft>
                <a:spcPts val="300"/>
              </a:spcAft>
            </a:pPr>
            <a:r>
              <a:rPr sz="1200" spc="-12" dirty="0" smtClean="0">
                <a:solidFill>
                  <a:srgbClr val="262C32"/>
                </a:solidFill>
                <a:latin typeface="Aptos"/>
                <a:cs typeface="Arial"/>
              </a:rPr>
              <a:t>grado)</a:t>
            </a:r>
            <a:r>
              <a:rPr sz="1200" spc="-12" dirty="0" smtClean="0">
                <a:solidFill>
                  <a:srgbClr val="262C32"/>
                </a:solidFill>
                <a:latin typeface="Aptos"/>
                <a:cs typeface="Arial"/>
              </a:rPr>
              <a:t>. </a:t>
            </a:r>
            <a:r>
              <a:rPr sz="1200" spc="-12" dirty="0" smtClean="0">
                <a:solidFill>
                  <a:srgbClr val="262C32"/>
                </a:solidFill>
                <a:latin typeface="Aptos"/>
                <a:cs typeface="Arial"/>
              </a:rPr>
              <a:t>Se pierde la sensación de dolor (por afectación de las terminaciones </a:t>
            </a:r>
            <a:endParaRPr sz="1000">
              <a:latin typeface="Arial"/>
              <a:cs typeface="Arial"/>
            </a:endParaRPr>
          </a:p>
          <a:p>
            <a:pPr marL="101091">
              <a:lnSpc>
                <a:spcPts val="1149"/>
              </a:lnSpc>
              <a:spcBef>
                <a:spcPts val="254"/>
              </a:spcBef>
              <a:spcAft>
                <a:spcPts val="300"/>
              </a:spcAft>
            </a:pPr>
            <a:r>
              <a:rPr sz="1200" spc="-12" dirty="0" smtClean="0">
                <a:solidFill>
                  <a:srgbClr val="262C32"/>
                </a:solidFill>
                <a:latin typeface="Aptos"/>
                <a:cs typeface="Arial"/>
              </a:rPr>
              <a:t>nerviosas). La piel puede tener una coloración que puede ir de cérea </a:t>
            </a:r>
            <a:endParaRPr sz="1000">
              <a:latin typeface="Arial"/>
              <a:cs typeface="Arial"/>
            </a:endParaRPr>
          </a:p>
          <a:p>
            <a:pPr marL="101091">
              <a:lnSpc>
                <a:spcPts val="1149"/>
              </a:lnSpc>
              <a:spcBef>
                <a:spcPts val="254"/>
              </a:spcBef>
              <a:spcAft>
                <a:spcPts val="300"/>
              </a:spcAft>
            </a:pPr>
            <a:r>
              <a:rPr sz="1200" spc="-12" dirty="0" smtClean="0">
                <a:solidFill>
                  <a:srgbClr val="262C32"/>
                </a:solidFill>
                <a:latin typeface="Aptos"/>
                <a:cs typeface="Arial"/>
              </a:rPr>
              <a:t>(aspecto de corteza) a negra (carbonización)</a:t>
            </a:r>
            <a:r>
              <a:rPr sz="1200" spc="-12" dirty="0" smtClean="0">
                <a:solidFill>
                  <a:srgbClr val="262C32"/>
                </a:solidFill>
                <a:latin typeface="Aptos"/>
                <a:cs typeface="Arial"/>
              </a:rPr>
              <a:t>. </a:t>
            </a:r>
            <a:r>
              <a:rPr sz="1200" spc="-12" dirty="0" smtClean="0">
                <a:solidFill>
                  <a:srgbClr val="262C32"/>
                </a:solidFill>
                <a:latin typeface="Aptos"/>
                <a:cs typeface="Arial"/>
              </a:rPr>
              <a:t>Requieren atención sanitaria</a:t>
            </a:r>
            <a:endParaRPr sz="1000">
              <a:latin typeface="Arial"/>
              <a:cs typeface="Arial"/>
            </a:endParaRPr>
          </a:p>
          <a:p>
            <a:pPr marL="104139" marR="9205">
              <a:lnSpc>
                <a:spcPts val="1145"/>
              </a:lnSpc>
              <a:spcBef>
                <a:spcPts val="311"/>
              </a:spcBef>
              <a:spcAft>
                <a:spcPts val="300"/>
              </a:spcAft>
            </a:pPr>
            <a:r>
              <a:rPr sz="1200" spc="-15" dirty="0" smtClean="0">
                <a:solidFill>
                  <a:srgbClr val="262C32"/>
                </a:solidFill>
                <a:latin typeface="Aptos"/>
                <a:cs typeface="Arial"/>
              </a:rPr>
              <a:t>inmediata y control de los signos vitales.</a:t>
            </a:r>
            <a:endParaRPr sz="1000">
              <a:latin typeface="Arial"/>
              <a:cs typeface="Arial"/>
            </a:endParaRPr>
          </a:p>
        </p:txBody>
      </p:sp>
      <p:sp>
        <p:nvSpPr>
          <p:cNvPr id="3" name="object 3"/>
          <p:cNvSpPr txBox="1"/>
          <p:nvPr/>
        </p:nvSpPr>
        <p:spPr>
          <a:xfrm>
            <a:off x="2083609" y="3481030"/>
            <a:ext cx="7253014" cy="1362456"/>
          </a:xfrm>
          <a:prstGeom prst="rect">
            <a:avLst/>
          </a:prstGeom>
        </p:spPr>
        <p:txBody>
          <a:bodyPr wrap="square" lIns="0" tIns="7111" rIns="0" bIns="0" rtlCol="0">
            <a:noAutofit/>
          </a:bodyPr>
          <a:lstStyle/>
          <a:p>
            <a:pPr marL="12700" marR="9205">
              <a:lnSpc>
                <a:spcPts val="1120"/>
              </a:lnSpc>
              <a:spcAft>
                <a:spcPts val="300"/>
              </a:spcAft>
            </a:pPr>
            <a:r>
              <a:rPr sz="1200" b="1" spc="4" dirty="0" smtClean="0">
                <a:solidFill>
                  <a:srgbClr val="262C32"/>
                </a:solidFill>
                <a:latin typeface="Aptos"/>
                <a:cs typeface="Arial"/>
              </a:rPr>
              <a:t>•</a:t>
            </a:r>
            <a:r>
              <a:rPr sz="1200" b="1" spc="4" dirty="0" smtClean="0">
                <a:solidFill>
                  <a:srgbClr val="262C32"/>
                </a:solidFill>
                <a:latin typeface="Aptos"/>
                <a:cs typeface="Arial"/>
              </a:rPr>
              <a:t>Actuación</a:t>
            </a:r>
            <a:endParaRPr sz="1000">
              <a:latin typeface="Arial"/>
              <a:cs typeface="Arial"/>
            </a:endParaRPr>
          </a:p>
          <a:p>
            <a:pPr marL="12700" marR="9205">
              <a:lnSpc>
                <a:spcPct val="95825"/>
              </a:lnSpc>
              <a:spcBef>
                <a:spcPts val="474"/>
              </a:spcBef>
              <a:spcAft>
                <a:spcPts val="300"/>
              </a:spcAft>
            </a:pPr>
            <a:r>
              <a:rPr sz="1200" b="1" spc="-11" dirty="0" smtClean="0">
                <a:solidFill>
                  <a:srgbClr val="262C32"/>
                </a:solidFill>
                <a:latin typeface="Aptos"/>
                <a:cs typeface="Arial"/>
              </a:rPr>
              <a:t>• </a:t>
            </a:r>
            <a:r>
              <a:rPr sz="1200" b="1" spc="-11" dirty="0" smtClean="0">
                <a:solidFill>
                  <a:srgbClr val="262C32"/>
                </a:solidFill>
                <a:latin typeface="Aptos"/>
                <a:cs typeface="Arial"/>
              </a:rPr>
              <a:t>¿Qué debemos hacer?</a:t>
            </a:r>
            <a:endParaRPr sz="1000">
              <a:latin typeface="Arial"/>
              <a:cs typeface="Arial"/>
            </a:endParaRPr>
          </a:p>
          <a:p>
            <a:pPr marL="104140" marR="9205">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Utilice guantes de protección siempre que pueda.</a:t>
            </a:r>
            <a:endParaRPr sz="1000">
              <a:latin typeface="Arial"/>
              <a:cs typeface="Arial"/>
            </a:endParaRPr>
          </a:p>
          <a:p>
            <a:pPr marL="195580" indent="-91440">
              <a:lnSpc>
                <a:spcPts val="1149"/>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Enfriar la herida cuanto antes con agua fresca y corriente.  Durante 15- 20 </a:t>
            </a:r>
            <a:endParaRPr sz="1000">
              <a:latin typeface="Arial"/>
              <a:cs typeface="Arial"/>
            </a:endParaRPr>
          </a:p>
          <a:p>
            <a:pPr marL="195580">
              <a:lnSpc>
                <a:spcPts val="1149"/>
              </a:lnSpc>
              <a:spcBef>
                <a:spcPts val="265"/>
              </a:spcBef>
              <a:spcAft>
                <a:spcPts val="300"/>
              </a:spcAft>
            </a:pPr>
            <a:r>
              <a:rPr sz="1200" spc="-3" dirty="0" smtClean="0">
                <a:solidFill>
                  <a:srgbClr val="262C32"/>
                </a:solidFill>
                <a:latin typeface="Aptos"/>
                <a:cs typeface="Arial"/>
              </a:rPr>
              <a:t>minutos o hasta que el dolor remita</a:t>
            </a:r>
            <a:r>
              <a:rPr sz="1200" spc="-3" dirty="0" smtClean="0">
                <a:solidFill>
                  <a:srgbClr val="262C32"/>
                </a:solidFill>
                <a:latin typeface="Aptos"/>
                <a:cs typeface="Arial"/>
              </a:rPr>
              <a:t>.</a:t>
            </a:r>
            <a:endParaRPr sz="1000">
              <a:latin typeface="Arial"/>
              <a:cs typeface="Arial"/>
            </a:endParaRPr>
          </a:p>
          <a:p>
            <a:pPr marL="192531" marR="347248" indent="-88391">
              <a:lnSpc>
                <a:spcPts val="1390"/>
              </a:lnSpc>
              <a:spcBef>
                <a:spcPts val="430"/>
              </a:spcBef>
              <a:spcAft>
                <a:spcPts val="300"/>
              </a:spcAft>
            </a:pPr>
            <a:r>
              <a:rPr sz="1200" spc="-7" dirty="0" smtClean="0">
                <a:solidFill>
                  <a:srgbClr val="262C32"/>
                </a:solidFill>
                <a:latin typeface="Aptos"/>
                <a:cs typeface="Arial"/>
              </a:rPr>
              <a:t>- </a:t>
            </a:r>
            <a:r>
              <a:rPr sz="1200" spc="-7" dirty="0" smtClean="0">
                <a:solidFill>
                  <a:srgbClr val="262C32"/>
                </a:solidFill>
                <a:latin typeface="Aptos"/>
                <a:cs typeface="Arial"/>
              </a:rPr>
              <a:t>Retirar las ropas afectadas, así como todos los objetos que puedan comprimir y retener calor (anillos,  piercings,  brazaletes,  pulseras,</a:t>
            </a:r>
            <a:endParaRPr sz="1000">
              <a:latin typeface="Arial"/>
              <a:cs typeface="Arial"/>
            </a:endParaRPr>
          </a:p>
        </p:txBody>
      </p:sp>
      <p:sp>
        <p:nvSpPr>
          <p:cNvPr id="2" name="object 2"/>
          <p:cNvSpPr txBox="1"/>
          <p:nvPr/>
        </p:nvSpPr>
        <p:spPr>
          <a:xfrm>
            <a:off x="1849030" y="7466735"/>
            <a:ext cx="3875880" cy="101600"/>
          </a:xfrm>
          <a:prstGeom prst="rect">
            <a:avLst/>
          </a:prstGeom>
        </p:spPr>
        <p:txBody>
          <a:bodyPr wrap="square" lIns="0" tIns="2540" rIns="0" bIns="0" rtlCol="0">
            <a:noAutofit/>
          </a:bodyPr>
          <a:lstStyle/>
          <a:p>
            <a:pPr marL="12700">
              <a:lnSpc>
                <a:spcPct val="95825"/>
              </a:lnSpc>
              <a:spcAft>
                <a:spcPts val="300"/>
              </a:spcAft>
            </a:pPr>
            <a:r>
              <a:rPr sz="1200" b="1" spc="-61" dirty="0" smtClean="0">
                <a:solidFill>
                  <a:srgbClr val="262C32"/>
                </a:solidFill>
                <a:latin typeface="Aptos"/>
                <a:cs typeface="Times New Roman"/>
              </a:rPr>
              <a:t>6</a:t>
            </a:r>
            <a:r>
              <a:rPr sz="1200" b="1" spc="-68" dirty="0" smtClean="0">
                <a:solidFill>
                  <a:srgbClr val="262C32"/>
                </a:solidFill>
                <a:latin typeface="Aptos"/>
                <a:cs typeface="Times New Roman"/>
              </a:rPr>
              <a:t>4</a:t>
            </a:r>
            <a:r>
              <a:rPr sz="1200" b="1" spc="-34" dirty="0" smtClean="0">
                <a:solidFill>
                  <a:srgbClr val="262C32"/>
                </a:solidFill>
                <a:latin typeface="Aptos"/>
                <a:cs typeface="Times New Roman"/>
              </a:rPr>
              <a:t>    </a:t>
            </a:r>
            <a:r>
              <a:rPr sz="1200" b="1" spc="-25" dirty="0" smtClean="0">
                <a:solidFill>
                  <a:srgbClr val="262C32"/>
                </a:solidFill>
                <a:latin typeface="Aptos"/>
                <a:cs typeface="Times New Roman"/>
              </a:rPr>
              <a:t> </a:t>
            </a:r>
            <a:r>
              <a:rPr sz="1200" b="1" spc="789" dirty="0" smtClean="0">
                <a:solidFill>
                  <a:srgbClr val="262C32"/>
                </a:solidFill>
                <a:latin typeface="Aptos"/>
                <a:cs typeface="Times New Roman"/>
              </a:rPr>
              <a:t>~</a:t>
            </a:r>
            <a:r>
              <a:rPr sz="1200" b="1" spc="952" dirty="0" smtClean="0">
                <a:solidFill>
                  <a:srgbClr val="262C32"/>
                </a:solidFill>
                <a:latin typeface="Aptos"/>
                <a:cs typeface="Times New Roman"/>
              </a:rPr>
              <a:t>----------</a:t>
            </a:r>
            <a:r>
              <a:rPr sz="1200" b="1" spc="840" dirty="0" smtClean="0">
                <a:solidFill>
                  <a:srgbClr val="262C32"/>
                </a:solidFill>
                <a:latin typeface="Aptos"/>
                <a:cs typeface="Times New Roman"/>
              </a:rPr>
              <a:t>~</a:t>
            </a:r>
            <a:r>
              <a:rPr sz="1200" b="1" spc="952" dirty="0" smtClean="0">
                <a:solidFill>
                  <a:srgbClr val="262C32"/>
                </a:solidFill>
                <a:latin typeface="Aptos"/>
                <a:cs typeface="Times New Roman"/>
              </a:rPr>
              <a:t>--</a:t>
            </a:r>
            <a:r>
              <a:rPr sz="1200" b="1" spc="704" dirty="0" smtClean="0">
                <a:solidFill>
                  <a:srgbClr val="262C32"/>
                </a:solidFill>
                <a:latin typeface="Aptos"/>
                <a:cs typeface="Times New Roman"/>
              </a:rPr>
              <a:t>-</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8" name="object 8"/>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7" name="object 7"/>
          <p:cNvSpPr txBox="1"/>
          <p:nvPr/>
        </p:nvSpPr>
        <p:spPr>
          <a:xfrm>
            <a:off x="2236595" y="1353526"/>
            <a:ext cx="7020416" cy="1932432"/>
          </a:xfrm>
          <a:prstGeom prst="rect">
            <a:avLst/>
          </a:prstGeom>
        </p:spPr>
        <p:txBody>
          <a:bodyPr wrap="square" lIns="0" tIns="7143" rIns="0" bIns="0" rtlCol="0">
            <a:noAutofit/>
          </a:bodyPr>
          <a:lstStyle/>
          <a:p>
            <a:pPr marL="104140">
              <a:lnSpc>
                <a:spcPts val="1125"/>
              </a:lnSpc>
              <a:spcAft>
                <a:spcPts val="300"/>
              </a:spcAft>
            </a:pPr>
            <a:r>
              <a:rPr sz="1200" spc="12" dirty="0" smtClean="0">
                <a:solidFill>
                  <a:srgbClr val="262C32"/>
                </a:solidFill>
                <a:latin typeface="Aptos"/>
                <a:cs typeface="Arial"/>
              </a:rPr>
              <a:t>relojes .</a:t>
            </a:r>
            <a:r>
              <a:rPr sz="1200" spc="12" dirty="0" smtClean="0">
                <a:solidFill>
                  <a:srgbClr val="262C32"/>
                </a:solidFill>
                <a:latin typeface="Aptos"/>
                <a:cs typeface="Arial"/>
              </a:rPr>
              <a:t>.</a:t>
            </a:r>
            <a:r>
              <a:rPr sz="1200" spc="12" dirty="0" smtClean="0">
                <a:solidFill>
                  <a:srgbClr val="262C32"/>
                </a:solidFill>
                <a:latin typeface="Aptos"/>
                <a:cs typeface="Arial"/>
              </a:rPr>
              <a:t>. ) </a:t>
            </a:r>
            <a:r>
              <a:rPr sz="1200" b="1" spc="12" dirty="0" smtClean="0">
                <a:solidFill>
                  <a:srgbClr val="262C32"/>
                </a:solidFill>
                <a:latin typeface="Aptos"/>
                <a:cs typeface="Arial"/>
              </a:rPr>
              <a:t>si  no están adheridos  a la  piel </a:t>
            </a:r>
            <a:r>
              <a:rPr sz="1200" b="1" spc="70" dirty="0" smtClean="0">
                <a:solidFill>
                  <a:srgbClr val="262C32"/>
                </a:solidFill>
                <a:latin typeface="Aptos"/>
                <a:cs typeface="Times New Roman"/>
              </a:rPr>
              <a:t>y </a:t>
            </a:r>
            <a:r>
              <a:rPr sz="1200" b="1" spc="12" dirty="0" smtClean="0">
                <a:solidFill>
                  <a:srgbClr val="262C32"/>
                </a:solidFill>
                <a:latin typeface="Aptos"/>
                <a:cs typeface="Arial"/>
              </a:rPr>
              <a:t>no precisan  de maniobras</a:t>
            </a:r>
            <a:endParaRPr sz="900">
              <a:latin typeface="Arial"/>
              <a:cs typeface="Arial"/>
            </a:endParaRPr>
          </a:p>
          <a:p>
            <a:pPr marL="101092" marR="19157">
              <a:lnSpc>
                <a:spcPct val="95825"/>
              </a:lnSpc>
              <a:spcBef>
                <a:spcPts val="298"/>
              </a:spcBef>
              <a:spcAft>
                <a:spcPts val="300"/>
              </a:spcAft>
            </a:pPr>
            <a:r>
              <a:rPr sz="1200" b="1" spc="0" dirty="0" smtClean="0">
                <a:solidFill>
                  <a:srgbClr val="262C32"/>
                </a:solidFill>
                <a:latin typeface="Aptos"/>
                <a:cs typeface="Arial"/>
              </a:rPr>
              <a:t>com pi icadas.</a:t>
            </a:r>
            <a:endParaRPr sz="900">
              <a:latin typeface="Arial"/>
              <a:cs typeface="Arial"/>
            </a:endParaRPr>
          </a:p>
          <a:p>
            <a:pPr marL="101092" marR="81548" indent="-88392">
              <a:lnSpc>
                <a:spcPts val="1149"/>
              </a:lnSpc>
              <a:spcBef>
                <a:spcPts val="551"/>
              </a:spcBef>
              <a:spcAft>
                <a:spcPts val="300"/>
              </a:spcAft>
            </a:pPr>
            <a:r>
              <a:rPr sz="1200" spc="3" dirty="0" smtClean="0">
                <a:solidFill>
                  <a:srgbClr val="262C32"/>
                </a:solidFill>
                <a:latin typeface="Aptos"/>
                <a:cs typeface="Arial"/>
              </a:rPr>
              <a:t>-</a:t>
            </a:r>
            <a:r>
              <a:rPr sz="1200" spc="3" dirty="0" smtClean="0">
                <a:solidFill>
                  <a:srgbClr val="262C32"/>
                </a:solidFill>
                <a:latin typeface="Aptos"/>
                <a:cs typeface="Arial"/>
              </a:rPr>
              <a:t>Aplicar apósitos mojados (gasas o pañuelos limpios) después de haber </a:t>
            </a:r>
            <a:endParaRPr sz="1000">
              <a:latin typeface="Arial"/>
              <a:cs typeface="Arial"/>
            </a:endParaRPr>
          </a:p>
          <a:p>
            <a:pPr marL="101092" marR="81548">
              <a:lnSpc>
                <a:spcPts val="1149"/>
              </a:lnSpc>
              <a:spcBef>
                <a:spcPts val="242"/>
              </a:spcBef>
              <a:spcAft>
                <a:spcPts val="300"/>
              </a:spcAft>
            </a:pPr>
            <a:r>
              <a:rPr sz="1200" spc="-6" dirty="0" smtClean="0">
                <a:solidFill>
                  <a:srgbClr val="262C32"/>
                </a:solidFill>
                <a:latin typeface="Aptos"/>
                <a:cs typeface="Arial"/>
              </a:rPr>
              <a:t>enfriado la quemadura.</a:t>
            </a:r>
            <a:endParaRPr sz="1000">
              <a:latin typeface="Arial"/>
              <a:cs typeface="Arial"/>
            </a:endParaRPr>
          </a:p>
          <a:p>
            <a:pPr marL="98044" marR="236362" indent="-85343">
              <a:lnSpc>
                <a:spcPts val="1149"/>
              </a:lnSpc>
              <a:spcBef>
                <a:spcPts val="537"/>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Aconsejar a la víctima que acuda a un médico.  Él valorará e indicará </a:t>
            </a:r>
            <a:endParaRPr sz="1000">
              <a:latin typeface="Arial"/>
              <a:cs typeface="Arial"/>
            </a:endParaRPr>
          </a:p>
          <a:p>
            <a:pPr marL="98044" marR="236362">
              <a:lnSpc>
                <a:spcPts val="1149"/>
              </a:lnSpc>
              <a:spcBef>
                <a:spcPts val="242"/>
              </a:spcBef>
              <a:spcAft>
                <a:spcPts val="300"/>
              </a:spcAft>
            </a:pPr>
            <a:r>
              <a:rPr sz="1200" spc="0" dirty="0" smtClean="0">
                <a:solidFill>
                  <a:srgbClr val="262C32"/>
                </a:solidFill>
                <a:latin typeface="Aptos"/>
                <a:cs typeface="Arial"/>
              </a:rPr>
              <a:t>tratamiento </a:t>
            </a:r>
            <a:r>
              <a:rPr sz="1200" spc="0" dirty="0" smtClean="0">
                <a:solidFill>
                  <a:srgbClr val="262C32"/>
                </a:solidFill>
                <a:latin typeface="Aptos"/>
                <a:cs typeface="Arial"/>
              </a:rPr>
              <a:t>y </a:t>
            </a:r>
            <a:r>
              <a:rPr sz="1200" spc="0" dirty="0" smtClean="0">
                <a:solidFill>
                  <a:srgbClr val="262C32"/>
                </a:solidFill>
                <a:latin typeface="Aptos"/>
                <a:cs typeface="Arial"/>
              </a:rPr>
              <a:t>necesidad de vacunación antitetánica.</a:t>
            </a:r>
            <a:endParaRPr sz="1000">
              <a:latin typeface="Arial"/>
              <a:cs typeface="Arial"/>
            </a:endParaRPr>
          </a:p>
          <a:p>
            <a:pPr marL="12700" marR="19157">
              <a:lnSpc>
                <a:spcPct val="95825"/>
              </a:lnSpc>
              <a:spcBef>
                <a:spcPts val="557"/>
              </a:spcBef>
              <a:spcAft>
                <a:spcPts val="300"/>
              </a:spcAft>
            </a:pPr>
            <a:r>
              <a:rPr sz="1200" spc="-12" dirty="0" smtClean="0">
                <a:solidFill>
                  <a:srgbClr val="262C32"/>
                </a:solidFill>
                <a:latin typeface="Aptos"/>
                <a:cs typeface="Arial"/>
              </a:rPr>
              <a:t>- </a:t>
            </a:r>
            <a:r>
              <a:rPr sz="1200" spc="-12" dirty="0" smtClean="0">
                <a:solidFill>
                  <a:srgbClr val="262C32"/>
                </a:solidFill>
                <a:latin typeface="Aptos"/>
                <a:cs typeface="Arial"/>
              </a:rPr>
              <a:t>Controlar el estado de la conciencia </a:t>
            </a:r>
            <a:r>
              <a:rPr sz="1200" spc="-12" dirty="0" smtClean="0">
                <a:solidFill>
                  <a:srgbClr val="262C32"/>
                </a:solidFill>
                <a:latin typeface="Aptos"/>
                <a:cs typeface="Arial"/>
              </a:rPr>
              <a:t>y </a:t>
            </a:r>
            <a:r>
              <a:rPr sz="1200" spc="-12" dirty="0" smtClean="0">
                <a:solidFill>
                  <a:srgbClr val="262C32"/>
                </a:solidFill>
                <a:latin typeface="Aptos"/>
                <a:cs typeface="Arial"/>
              </a:rPr>
              <a:t>actuar en consecuencia</a:t>
            </a:r>
            <a:r>
              <a:rPr sz="1200" spc="-12" dirty="0" smtClean="0">
                <a:solidFill>
                  <a:srgbClr val="262C32"/>
                </a:solidFill>
                <a:latin typeface="Aptos"/>
                <a:cs typeface="Arial"/>
              </a:rPr>
              <a:t>:</a:t>
            </a:r>
            <a:endParaRPr sz="1000">
              <a:latin typeface="Arial"/>
              <a:cs typeface="Arial"/>
            </a:endParaRPr>
          </a:p>
          <a:p>
            <a:pPr marL="85851" marR="19157">
              <a:lnSpc>
                <a:spcPct val="95825"/>
              </a:lnSpc>
              <a:spcBef>
                <a:spcPts val="530"/>
              </a:spcBef>
              <a:spcAft>
                <a:spcPts val="300"/>
              </a:spcAft>
            </a:pPr>
            <a:r>
              <a:rPr sz="1200" spc="-13" dirty="0" smtClean="0">
                <a:solidFill>
                  <a:srgbClr val="262C32"/>
                </a:solidFill>
                <a:latin typeface="Aptos"/>
                <a:cs typeface="Arial"/>
              </a:rPr>
              <a:t>- </a:t>
            </a:r>
            <a:r>
              <a:rPr sz="1200" spc="-13" dirty="0" smtClean="0">
                <a:solidFill>
                  <a:srgbClr val="262C32"/>
                </a:solidFill>
                <a:latin typeface="Aptos"/>
                <a:cs typeface="Arial"/>
              </a:rPr>
              <a:t>En caso de paro cardiorrespiratorio</a:t>
            </a:r>
            <a:r>
              <a:rPr sz="1200" spc="-13" dirty="0" smtClean="0">
                <a:solidFill>
                  <a:srgbClr val="262C32"/>
                </a:solidFill>
                <a:latin typeface="Aptos"/>
                <a:cs typeface="Arial"/>
              </a:rPr>
              <a:t>, </a:t>
            </a:r>
            <a:r>
              <a:rPr sz="1200" spc="-13" dirty="0" smtClean="0">
                <a:solidFill>
                  <a:srgbClr val="262C32"/>
                </a:solidFill>
                <a:latin typeface="Aptos"/>
                <a:cs typeface="Arial"/>
              </a:rPr>
              <a:t>iniciar el protocolo de Soporte Vital</a:t>
            </a:r>
            <a:endParaRPr sz="1000">
              <a:latin typeface="Arial"/>
              <a:cs typeface="Arial"/>
            </a:endParaRPr>
          </a:p>
          <a:p>
            <a:pPr marL="177291" marR="19157">
              <a:lnSpc>
                <a:spcPct val="95825"/>
              </a:lnSpc>
              <a:spcBef>
                <a:spcPts val="240"/>
              </a:spcBef>
              <a:spcAft>
                <a:spcPts val="300"/>
              </a:spcAft>
            </a:pPr>
            <a:r>
              <a:rPr sz="1200" spc="-32" dirty="0" smtClean="0">
                <a:solidFill>
                  <a:srgbClr val="262C32"/>
                </a:solidFill>
                <a:latin typeface="Aptos"/>
                <a:cs typeface="Arial"/>
              </a:rPr>
              <a:t>Básico.</a:t>
            </a:r>
            <a:endParaRPr sz="1000">
              <a:latin typeface="Arial"/>
              <a:cs typeface="Arial"/>
            </a:endParaRPr>
          </a:p>
          <a:p>
            <a:pPr marL="85851" marR="19157">
              <a:lnSpc>
                <a:spcPct val="95825"/>
              </a:lnSpc>
              <a:spcBef>
                <a:spcPts val="530"/>
              </a:spcBef>
              <a:spcAft>
                <a:spcPts val="300"/>
              </a:spcAft>
            </a:pPr>
            <a:r>
              <a:rPr sz="1200" spc="-37" dirty="0" smtClean="0">
                <a:solidFill>
                  <a:srgbClr val="262C32"/>
                </a:solidFill>
                <a:latin typeface="Aptos"/>
                <a:cs typeface="Arial"/>
              </a:rPr>
              <a:t>- </a:t>
            </a:r>
            <a:r>
              <a:rPr sz="1200" spc="-37" dirty="0" smtClean="0">
                <a:solidFill>
                  <a:srgbClr val="262C32"/>
                </a:solidFill>
                <a:latin typeface="Aptos"/>
                <a:cs typeface="Arial"/>
              </a:rPr>
              <a:t>Alertar al  112.</a:t>
            </a:r>
            <a:endParaRPr sz="1000">
              <a:latin typeface="Arial"/>
              <a:cs typeface="Arial"/>
            </a:endParaRPr>
          </a:p>
        </p:txBody>
      </p:sp>
      <p:sp>
        <p:nvSpPr>
          <p:cNvPr id="6" name="object 6"/>
          <p:cNvSpPr txBox="1"/>
          <p:nvPr/>
        </p:nvSpPr>
        <p:spPr>
          <a:xfrm>
            <a:off x="2083609" y="3570569"/>
            <a:ext cx="7195052" cy="1531997"/>
          </a:xfrm>
          <a:prstGeom prst="rect">
            <a:avLst/>
          </a:prstGeom>
        </p:spPr>
        <p:txBody>
          <a:bodyPr wrap="square" lIns="0" tIns="6477" rIns="0" bIns="0" rtlCol="0">
            <a:noAutofit/>
          </a:bodyPr>
          <a:lstStyle/>
          <a:p>
            <a:pPr marL="12700" marR="9205">
              <a:lnSpc>
                <a:spcPts val="1019"/>
              </a:lnSpc>
              <a:spcAft>
                <a:spcPts val="300"/>
              </a:spcAft>
            </a:pPr>
            <a:r>
              <a:rPr sz="1200" b="1" spc="39" dirty="0" smtClean="0">
                <a:solidFill>
                  <a:srgbClr val="262C32"/>
                </a:solidFill>
                <a:latin typeface="Aptos"/>
                <a:cs typeface="Arial"/>
              </a:rPr>
              <a:t>• </a:t>
            </a:r>
            <a:r>
              <a:rPr sz="1200" b="1" spc="39" dirty="0" smtClean="0">
                <a:solidFill>
                  <a:srgbClr val="262C32"/>
                </a:solidFill>
                <a:latin typeface="Aptos"/>
                <a:cs typeface="Arial"/>
              </a:rPr>
              <a:t>¿Qué no debemos hacer?</a:t>
            </a:r>
            <a:endParaRPr sz="900">
              <a:latin typeface="Arial"/>
              <a:cs typeface="Arial"/>
            </a:endParaRPr>
          </a:p>
          <a:p>
            <a:pPr marL="268731" marR="14606" indent="-91439">
              <a:lnSpc>
                <a:spcPts val="1149"/>
              </a:lnSpc>
              <a:spcBef>
                <a:spcPts val="50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Romper las ampollas intactas de una quemadura.  La cura adecuada se </a:t>
            </a:r>
            <a:endParaRPr sz="1000">
              <a:latin typeface="Arial"/>
              <a:cs typeface="Arial"/>
            </a:endParaRPr>
          </a:p>
          <a:p>
            <a:pPr marL="268731" marR="14606">
              <a:lnSpc>
                <a:spcPts val="1149"/>
              </a:lnSpc>
              <a:spcBef>
                <a:spcPts val="265"/>
              </a:spcBef>
              <a:spcAft>
                <a:spcPts val="300"/>
              </a:spcAft>
            </a:pPr>
            <a:r>
              <a:rPr sz="1200" spc="-14" dirty="0" smtClean="0">
                <a:solidFill>
                  <a:srgbClr val="262C32"/>
                </a:solidFill>
                <a:latin typeface="Aptos"/>
                <a:cs typeface="Arial"/>
              </a:rPr>
              <a:t>hará en los centros de salud .</a:t>
            </a:r>
            <a:r>
              <a:rPr sz="1200" spc="-14" dirty="0" smtClean="0">
                <a:solidFill>
                  <a:srgbClr val="262C32"/>
                </a:solidFill>
                <a:latin typeface="Aptos"/>
                <a:cs typeface="Arial"/>
              </a:rPr>
              <a:t>.</a:t>
            </a:r>
            <a:r>
              <a:rPr sz="1200" spc="-14" dirty="0" smtClean="0">
                <a:solidFill>
                  <a:srgbClr val="262C32"/>
                </a:solidFill>
                <a:latin typeface="Aptos"/>
                <a:cs typeface="Arial"/>
              </a:rPr>
              <a:t>.</a:t>
            </a:r>
            <a:endParaRPr sz="1000">
              <a:latin typeface="Arial"/>
              <a:cs typeface="Arial"/>
            </a:endParaRPr>
          </a:p>
          <a:p>
            <a:pPr marL="262636" marR="106679" indent="-85344">
              <a:lnSpc>
                <a:spcPts val="1149"/>
              </a:lnSpc>
              <a:spcBef>
                <a:spcPts val="535"/>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Aplicar pomadas,  ungüentos o antibióticos cuando se presta el primer </a:t>
            </a:r>
            <a:endParaRPr sz="1000">
              <a:latin typeface="Arial"/>
              <a:cs typeface="Arial"/>
            </a:endParaRPr>
          </a:p>
          <a:p>
            <a:pPr marL="262636" marR="106679">
              <a:lnSpc>
                <a:spcPts val="1149"/>
              </a:lnSpc>
              <a:spcBef>
                <a:spcPts val="242"/>
              </a:spcBef>
              <a:spcAft>
                <a:spcPts val="300"/>
              </a:spcAft>
            </a:pPr>
            <a:r>
              <a:rPr sz="1200" spc="-14" dirty="0" smtClean="0">
                <a:solidFill>
                  <a:srgbClr val="262C32"/>
                </a:solidFill>
                <a:latin typeface="Aptos"/>
                <a:cs typeface="Arial"/>
              </a:rPr>
              <a:t>auxilio.</a:t>
            </a:r>
            <a:endParaRPr sz="1000">
              <a:latin typeface="Arial"/>
              <a:cs typeface="Arial"/>
            </a:endParaRPr>
          </a:p>
          <a:p>
            <a:pPr marL="268731" indent="-91439">
              <a:lnSpc>
                <a:spcPts val="1149"/>
              </a:lnSpc>
              <a:spcBef>
                <a:spcPts val="537"/>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Excederse en el enfriamiento, sobre todo en quemaduras extensas,  por </a:t>
            </a:r>
            <a:endParaRPr sz="1000">
              <a:latin typeface="Arial"/>
              <a:cs typeface="Arial"/>
            </a:endParaRPr>
          </a:p>
          <a:p>
            <a:pPr marL="268731">
              <a:lnSpc>
                <a:spcPts val="1149"/>
              </a:lnSpc>
              <a:spcBef>
                <a:spcPts val="242"/>
              </a:spcBef>
              <a:spcAft>
                <a:spcPts val="300"/>
              </a:spcAft>
            </a:pPr>
            <a:r>
              <a:rPr sz="1200" spc="-7" dirty="0" smtClean="0">
                <a:solidFill>
                  <a:srgbClr val="262C32"/>
                </a:solidFill>
                <a:latin typeface="Aptos"/>
                <a:cs typeface="Arial"/>
              </a:rPr>
              <a:t>riesgo de hipotermia.</a:t>
            </a:r>
            <a:endParaRPr sz="1000">
              <a:latin typeface="Arial"/>
              <a:cs typeface="Arial"/>
            </a:endParaRPr>
          </a:p>
          <a:p>
            <a:pPr marL="177291" marR="9205">
              <a:lnSpc>
                <a:spcPct val="95825"/>
              </a:lnSpc>
              <a:spcBef>
                <a:spcPts val="557"/>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Retirar ropas adheridas a la piel.</a:t>
            </a:r>
            <a:endParaRPr sz="1000">
              <a:latin typeface="Arial"/>
              <a:cs typeface="Arial"/>
            </a:endParaRPr>
          </a:p>
        </p:txBody>
      </p:sp>
      <p:sp>
        <p:nvSpPr>
          <p:cNvPr id="5" name="object 5"/>
          <p:cNvSpPr txBox="1"/>
          <p:nvPr/>
        </p:nvSpPr>
        <p:spPr>
          <a:xfrm>
            <a:off x="7489119" y="7381391"/>
            <a:ext cx="292371" cy="101600"/>
          </a:xfrm>
          <a:prstGeom prst="rect">
            <a:avLst/>
          </a:prstGeom>
        </p:spPr>
        <p:txBody>
          <a:bodyPr wrap="square" lIns="0" tIns="2540" rIns="0" bIns="0" rtlCol="0">
            <a:noAutofit/>
          </a:bodyPr>
          <a:lstStyle/>
          <a:p>
            <a:pPr marL="12700">
              <a:lnSpc>
                <a:spcPct val="95825"/>
              </a:lnSpc>
              <a:spcAft>
                <a:spcPts val="300"/>
              </a:spcAft>
            </a:pPr>
            <a:r>
              <a:rPr sz="1200" b="1" spc="191" dirty="0" smtClean="0">
                <a:solidFill>
                  <a:srgbClr val="262C32"/>
                </a:solidFill>
                <a:latin typeface="Aptos"/>
                <a:cs typeface="Times New Roman"/>
              </a:rPr>
              <a:t>.._</a:t>
            </a:r>
            <a:endParaRPr sz="600">
              <a:latin typeface="Times New Roman"/>
              <a:cs typeface="Times New Roman"/>
            </a:endParaRPr>
          </a:p>
        </p:txBody>
      </p:sp>
      <p:sp>
        <p:nvSpPr>
          <p:cNvPr id="4" name="object 4"/>
          <p:cNvSpPr txBox="1"/>
          <p:nvPr/>
        </p:nvSpPr>
        <p:spPr>
          <a:xfrm>
            <a:off x="9273958" y="7381391"/>
            <a:ext cx="287911" cy="101600"/>
          </a:xfrm>
          <a:prstGeom prst="rect">
            <a:avLst/>
          </a:prstGeom>
        </p:spPr>
        <p:txBody>
          <a:bodyPr wrap="square" lIns="0" tIns="2540" rIns="0" bIns="0" rtlCol="0">
            <a:noAutofit/>
          </a:bodyPr>
          <a:lstStyle/>
          <a:p>
            <a:pPr marL="12700">
              <a:lnSpc>
                <a:spcPct val="95825"/>
              </a:lnSpc>
              <a:spcAft>
                <a:spcPts val="300"/>
              </a:spcAft>
            </a:pPr>
            <a:r>
              <a:rPr sz="1200" b="1" u="sng" spc="150" dirty="0" smtClean="0">
                <a:solidFill>
                  <a:srgbClr val="262C32"/>
                </a:solidFill>
                <a:latin typeface="Aptos"/>
                <a:cs typeface="Times New Roman"/>
              </a:rPr>
              <a:t> </a:t>
            </a:r>
            <a:r>
              <a:rPr sz="1200" b="1" u="sng" spc="0" dirty="0" smtClean="0">
                <a:solidFill>
                  <a:srgbClr val="262C32"/>
                </a:solidFill>
                <a:latin typeface="Aptos"/>
                <a:cs typeface="Times New Roman"/>
              </a:rPr>
              <a:t>    </a:t>
            </a:r>
            <a:r>
              <a:rPr sz="1200" b="1" u="sng" spc="-59" dirty="0" smtClean="0">
                <a:solidFill>
                  <a:srgbClr val="262C32"/>
                </a:solidFill>
                <a:latin typeface="Aptos"/>
                <a:cs typeface="Times New Roman"/>
              </a:rPr>
              <a:t> </a:t>
            </a:r>
            <a:r>
              <a:rPr sz="1200" b="1" spc="14" dirty="0" smtClean="0">
                <a:solidFill>
                  <a:srgbClr val="262C32"/>
                </a:solidFill>
                <a:latin typeface="Aptos"/>
                <a:cs typeface="Times New Roman"/>
              </a:rPr>
              <a:t>,</a:t>
            </a:r>
            <a:endParaRPr sz="600">
              <a:latin typeface="Times New Roman"/>
              <a:cs typeface="Times New Roman"/>
            </a:endParaRPr>
          </a:p>
        </p:txBody>
      </p:sp>
      <p:sp>
        <p:nvSpPr>
          <p:cNvPr id="3" name="object 3"/>
          <p:cNvSpPr txBox="1"/>
          <p:nvPr/>
        </p:nvSpPr>
        <p:spPr>
          <a:xfrm>
            <a:off x="5373115" y="7381391"/>
            <a:ext cx="1" cy="1"/>
          </a:xfrm>
          <a:prstGeom prst="rect">
            <a:avLst/>
          </a:prstGeom>
        </p:spPr>
        <p:txBody>
          <a:bodyPr wrap="square" lIns="0" tIns="2540" rIns="0" bIns="0" rtlCol="0">
            <a:noAutofit/>
          </a:bodyPr>
          <a:lstStyle/>
          <a:p>
            <a:pPr marL="12700">
              <a:lnSpc>
                <a:spcPct val="95825"/>
              </a:lnSpc>
            </a:pPr>
            <a:r>
              <a:rPr sz="600" b="1" spc="-75" dirty="0" smtClean="0">
                <a:solidFill>
                  <a:srgbClr val="231F21"/>
                </a:solidFill>
                <a:latin typeface="Times New Roman"/>
                <a:cs typeface="Times New Roman"/>
              </a:rPr>
              <a:t>65</a:t>
            </a:r>
            <a:endParaRPr sz="600">
              <a:latin typeface="Times New Roman"/>
              <a:cs typeface="Times New Roman"/>
            </a:endParaRPr>
          </a:p>
        </p:txBody>
      </p:sp>
      <p:sp>
        <p:nvSpPr>
          <p:cNvPr id="2" name="object 2"/>
          <p:cNvSpPr txBox="1"/>
          <p:nvPr/>
        </p:nvSpPr>
        <p:spPr>
          <a:xfrm>
            <a:off x="9295206" y="7315708"/>
            <a:ext cx="210355" cy="152400"/>
          </a:xfrm>
          <a:prstGeom prst="rect">
            <a:avLst/>
          </a:prstGeom>
        </p:spPr>
        <p:txBody>
          <a:bodyPr wrap="square" lIns="0" tIns="0" rIns="0" bIns="0" rtlCol="0">
            <a:noAutofit/>
          </a:bodyPr>
          <a:lstStyle/>
          <a:p>
            <a:pPr marL="25400">
              <a:lnSpc>
                <a:spcPts val="1000"/>
              </a:lnSpc>
            </a:pPr>
            <a:endParaRPr sz="1000"/>
          </a:p>
        </p:txBody>
      </p:sp>
      <p:pic>
        <p:nvPicPr>
          <p:cNvPr id="10" name="Picture 9"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3" name="object 3"/>
          <p:cNvSpPr txBox="1"/>
          <p:nvPr/>
        </p:nvSpPr>
        <p:spPr>
          <a:xfrm>
            <a:off x="2078509" y="1353526"/>
            <a:ext cx="7460914" cy="3249168"/>
          </a:xfrm>
          <a:prstGeom prst="rect">
            <a:avLst/>
          </a:prstGeom>
        </p:spPr>
        <p:txBody>
          <a:bodyPr wrap="square" lIns="0" tIns="7111" rIns="0" bIns="0" rtlCol="0">
            <a:noAutofit/>
          </a:bodyPr>
          <a:lstStyle/>
          <a:p>
            <a:pPr marL="12700" marR="9205">
              <a:lnSpc>
                <a:spcPts val="1120"/>
              </a:lnSpc>
              <a:spcAft>
                <a:spcPts val="300"/>
              </a:spcAft>
            </a:pPr>
            <a:r>
              <a:rPr sz="1200" spc="-1" dirty="0" smtClean="0">
                <a:solidFill>
                  <a:srgbClr val="262C32"/>
                </a:solidFill>
                <a:latin typeface="Aptos"/>
                <a:cs typeface="Arial"/>
              </a:rPr>
              <a:t>Ya hemos visto que las quemaduras pueden tener muchas formas de</a:t>
            </a:r>
            <a:endParaRPr sz="1000">
              <a:latin typeface="Arial"/>
              <a:cs typeface="Arial"/>
            </a:endParaRPr>
          </a:p>
          <a:p>
            <a:pPr marL="12700" marR="84947" indent="6096">
              <a:lnSpc>
                <a:spcPts val="1149"/>
              </a:lnSpc>
              <a:spcBef>
                <a:spcPts val="209"/>
              </a:spcBef>
              <a:spcAft>
                <a:spcPts val="300"/>
              </a:spcAft>
            </a:pPr>
            <a:r>
              <a:rPr sz="1200" spc="-5" dirty="0" smtClean="0">
                <a:solidFill>
                  <a:srgbClr val="262C32"/>
                </a:solidFill>
                <a:latin typeface="Aptos"/>
                <a:cs typeface="Arial"/>
              </a:rPr>
              <a:t>presentación con riesgo de compromiso vital y, además,  por las posibilidades </a:t>
            </a:r>
            <a:endParaRPr sz="1000">
              <a:latin typeface="Arial"/>
              <a:cs typeface="Arial"/>
            </a:endParaRPr>
          </a:p>
          <a:p>
            <a:pPr marL="12700" marR="84947">
              <a:lnSpc>
                <a:spcPts val="1149"/>
              </a:lnSpc>
              <a:spcBef>
                <a:spcPts val="248"/>
              </a:spcBef>
              <a:spcAft>
                <a:spcPts val="300"/>
              </a:spcAft>
            </a:pPr>
            <a:r>
              <a:rPr sz="1200" spc="-1" dirty="0" smtClean="0">
                <a:solidFill>
                  <a:srgbClr val="262C32"/>
                </a:solidFill>
                <a:latin typeface="Aptos"/>
                <a:cs typeface="Arial"/>
              </a:rPr>
              <a:t>de comportar secuelas a largo plazo</a:t>
            </a:r>
            <a:r>
              <a:rPr sz="1200" spc="-1" dirty="0" smtClean="0">
                <a:solidFill>
                  <a:srgbClr val="262C32"/>
                </a:solidFill>
                <a:latin typeface="Aptos"/>
                <a:cs typeface="Arial"/>
              </a:rPr>
              <a:t>, </a:t>
            </a:r>
            <a:r>
              <a:rPr sz="1200" spc="-1" dirty="0" smtClean="0">
                <a:solidFill>
                  <a:srgbClr val="262C32"/>
                </a:solidFill>
                <a:latin typeface="Aptos"/>
                <a:cs typeface="Arial"/>
              </a:rPr>
              <a:t>derivadas de la infección y de la </a:t>
            </a:r>
            <a:endParaRPr sz="1000">
              <a:latin typeface="Arial"/>
              <a:cs typeface="Arial"/>
            </a:endParaRPr>
          </a:p>
          <a:p>
            <a:pPr marL="12700" marR="84947">
              <a:lnSpc>
                <a:spcPts val="1149"/>
              </a:lnSpc>
              <a:spcBef>
                <a:spcPts val="248"/>
              </a:spcBef>
              <a:spcAft>
                <a:spcPts val="300"/>
              </a:spcAft>
            </a:pPr>
            <a:r>
              <a:rPr sz="1200" spc="-4" dirty="0" smtClean="0">
                <a:solidFill>
                  <a:srgbClr val="262C32"/>
                </a:solidFill>
                <a:latin typeface="Aptos"/>
                <a:cs typeface="Arial"/>
              </a:rPr>
              <a:t>cicatrización de las lesiones.  Por tanto</a:t>
            </a:r>
            <a:r>
              <a:rPr sz="1200" spc="-4" dirty="0" smtClean="0">
                <a:solidFill>
                  <a:srgbClr val="262C32"/>
                </a:solidFill>
                <a:latin typeface="Aptos"/>
                <a:cs typeface="Arial"/>
              </a:rPr>
              <a:t>, </a:t>
            </a:r>
            <a:r>
              <a:rPr sz="1200" spc="-4" dirty="0" smtClean="0">
                <a:solidFill>
                  <a:srgbClr val="262C32"/>
                </a:solidFill>
                <a:latin typeface="Aptos"/>
                <a:cs typeface="Arial"/>
              </a:rPr>
              <a:t>toda quemadura que cumpla los </a:t>
            </a:r>
            <a:endParaRPr sz="1000">
              <a:latin typeface="Arial"/>
              <a:cs typeface="Arial"/>
            </a:endParaRPr>
          </a:p>
          <a:p>
            <a:pPr marL="12700" marR="84947">
              <a:lnSpc>
                <a:spcPts val="1149"/>
              </a:lnSpc>
              <a:spcBef>
                <a:spcPts val="248"/>
              </a:spcBef>
              <a:spcAft>
                <a:spcPts val="300"/>
              </a:spcAft>
            </a:pPr>
            <a:r>
              <a:rPr sz="1200" spc="-2" dirty="0" smtClean="0">
                <a:solidFill>
                  <a:srgbClr val="262C32"/>
                </a:solidFill>
                <a:latin typeface="Aptos"/>
                <a:cs typeface="Arial"/>
              </a:rPr>
              <a:t>siguientes criterios será considerada grave y precisará de valoración </a:t>
            </a:r>
            <a:endParaRPr sz="1000">
              <a:latin typeface="Arial"/>
              <a:cs typeface="Arial"/>
            </a:endParaRPr>
          </a:p>
          <a:p>
            <a:pPr marL="12700" marR="84947">
              <a:lnSpc>
                <a:spcPts val="1149"/>
              </a:lnSpc>
              <a:spcBef>
                <a:spcPts val="248"/>
              </a:spcBef>
              <a:spcAft>
                <a:spcPts val="300"/>
              </a:spcAft>
            </a:pPr>
            <a:r>
              <a:rPr sz="1200" spc="-7" dirty="0" smtClean="0">
                <a:solidFill>
                  <a:srgbClr val="262C32"/>
                </a:solidFill>
                <a:latin typeface="Aptos"/>
                <a:cs typeface="Arial"/>
              </a:rPr>
              <a:t>facultativa</a:t>
            </a:r>
            <a:r>
              <a:rPr sz="1200" spc="-7" dirty="0" smtClean="0">
                <a:solidFill>
                  <a:srgbClr val="262C32"/>
                </a:solidFill>
                <a:latin typeface="Aptos"/>
                <a:cs typeface="Arial"/>
              </a:rPr>
              <a:t>:</a:t>
            </a:r>
            <a:endParaRPr sz="1000">
              <a:latin typeface="Arial"/>
              <a:cs typeface="Arial"/>
            </a:endParaRPr>
          </a:p>
          <a:p>
            <a:pPr marL="15748" marR="9205">
              <a:lnSpc>
                <a:spcPct val="95825"/>
              </a:lnSpc>
              <a:spcBef>
                <a:spcPts val="533"/>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Niños menores de 5 años.</a:t>
            </a:r>
            <a:endParaRPr sz="1000">
              <a:latin typeface="Arial"/>
              <a:cs typeface="Arial"/>
            </a:endParaRPr>
          </a:p>
          <a:p>
            <a:pPr marL="15748" marR="9205">
              <a:lnSpc>
                <a:spcPct val="95825"/>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Que afecte a cara, orejas, manos, pies, articulaciones o zona genital.</a:t>
            </a:r>
            <a:endParaRPr sz="1000">
              <a:latin typeface="Arial"/>
              <a:cs typeface="Arial"/>
            </a:endParaRPr>
          </a:p>
          <a:p>
            <a:pPr marL="110236" indent="-94487">
              <a:lnSpc>
                <a:spcPts val="1149"/>
              </a:lnSpc>
              <a:spcBef>
                <a:spcPts val="530"/>
              </a:spcBef>
              <a:spcAft>
                <a:spcPts val="300"/>
              </a:spcAft>
            </a:pPr>
            <a:r>
              <a:rPr sz="1200" dirty="0" smtClean="0">
                <a:solidFill>
                  <a:srgbClr val="262C32"/>
                </a:solidFill>
                <a:latin typeface="Aptos"/>
                <a:cs typeface="Arial"/>
              </a:rPr>
              <a:t>•</a:t>
            </a:r>
            <a:r>
              <a:rPr sz="1200" spc="-2" dirty="0" smtClean="0">
                <a:solidFill>
                  <a:srgbClr val="262C32"/>
                </a:solidFill>
                <a:latin typeface="Aptos"/>
                <a:cs typeface="Arial"/>
              </a:rPr>
              <a:t> </a:t>
            </a:r>
            <a:r>
              <a:rPr sz="1200" spc="-25" dirty="0" smtClean="0">
                <a:solidFill>
                  <a:srgbClr val="262C32"/>
                </a:solidFill>
                <a:latin typeface="Aptos"/>
                <a:cs typeface="Arial"/>
              </a:rPr>
              <a:t>Q</a:t>
            </a:r>
            <a:r>
              <a:rPr sz="1200" spc="-14" dirty="0" smtClean="0">
                <a:solidFill>
                  <a:srgbClr val="262C32"/>
                </a:solidFill>
                <a:latin typeface="Aptos"/>
                <a:cs typeface="Arial"/>
              </a:rPr>
              <a:t>u</a:t>
            </a:r>
            <a:r>
              <a:rPr sz="1200" spc="0" dirty="0" smtClean="0">
                <a:solidFill>
                  <a:srgbClr val="262C32"/>
                </a:solidFill>
                <a:latin typeface="Aptos"/>
                <a:cs typeface="Arial"/>
              </a:rPr>
              <a:t>e</a:t>
            </a:r>
            <a:r>
              <a:rPr sz="1200" spc="34" dirty="0" smtClean="0">
                <a:solidFill>
                  <a:srgbClr val="262C32"/>
                </a:solidFill>
                <a:latin typeface="Aptos"/>
                <a:cs typeface="Arial"/>
              </a:rPr>
              <a:t> </a:t>
            </a:r>
            <a:r>
              <a:rPr sz="1200" spc="-19" dirty="0" smtClean="0">
                <a:solidFill>
                  <a:srgbClr val="262C32"/>
                </a:solidFill>
                <a:latin typeface="Aptos"/>
                <a:cs typeface="Arial"/>
              </a:rPr>
              <a:t>co</a:t>
            </a:r>
            <a:r>
              <a:rPr sz="1200" spc="-34" dirty="0" smtClean="0">
                <a:solidFill>
                  <a:srgbClr val="262C32"/>
                </a:solidFill>
                <a:latin typeface="Aptos"/>
                <a:cs typeface="Arial"/>
              </a:rPr>
              <a:t>m</a:t>
            </a:r>
            <a:r>
              <a:rPr sz="1200" spc="-19" dirty="0" smtClean="0">
                <a:solidFill>
                  <a:srgbClr val="262C32"/>
                </a:solidFill>
                <a:latin typeface="Aptos"/>
                <a:cs typeface="Arial"/>
              </a:rPr>
              <a:t>p</a:t>
            </a:r>
            <a:r>
              <a:rPr sz="1200" spc="0" dirty="0" smtClean="0">
                <a:solidFill>
                  <a:srgbClr val="262C32"/>
                </a:solidFill>
                <a:latin typeface="Aptos"/>
                <a:cs typeface="Arial"/>
              </a:rPr>
              <a:t>r</a:t>
            </a:r>
            <a:r>
              <a:rPr sz="1200" spc="-34" dirty="0" smtClean="0">
                <a:solidFill>
                  <a:srgbClr val="262C32"/>
                </a:solidFill>
                <a:latin typeface="Aptos"/>
                <a:cs typeface="Arial"/>
              </a:rPr>
              <a:t>om</a:t>
            </a:r>
            <a:r>
              <a:rPr sz="1200" spc="-19" dirty="0" smtClean="0">
                <a:solidFill>
                  <a:srgbClr val="262C32"/>
                </a:solidFill>
                <a:latin typeface="Aptos"/>
                <a:cs typeface="Arial"/>
              </a:rPr>
              <a:t>e</a:t>
            </a:r>
            <a:r>
              <a:rPr sz="1200" spc="-9" dirty="0" smtClean="0">
                <a:solidFill>
                  <a:srgbClr val="262C32"/>
                </a:solidFill>
                <a:latin typeface="Aptos"/>
                <a:cs typeface="Arial"/>
              </a:rPr>
              <a:t>t</a:t>
            </a:r>
            <a:r>
              <a:rPr sz="1200" spc="0" dirty="0" smtClean="0">
                <a:solidFill>
                  <a:srgbClr val="262C32"/>
                </a:solidFill>
                <a:latin typeface="Aptos"/>
                <a:cs typeface="Arial"/>
              </a:rPr>
              <a:t>a</a:t>
            </a:r>
            <a:r>
              <a:rPr sz="1200" spc="216" dirty="0" smtClean="0">
                <a:solidFill>
                  <a:srgbClr val="262C32"/>
                </a:solidFill>
                <a:latin typeface="Aptos"/>
                <a:cs typeface="Arial"/>
              </a:rPr>
              <a:t> </a:t>
            </a:r>
            <a:r>
              <a:rPr sz="1200" spc="-78" dirty="0" smtClean="0">
                <a:solidFill>
                  <a:srgbClr val="262C32"/>
                </a:solidFill>
                <a:latin typeface="Aptos"/>
                <a:cs typeface="Arial"/>
              </a:rPr>
              <a:t>l</a:t>
            </a:r>
            <a:r>
              <a:rPr sz="1200" spc="-33" dirty="0" smtClean="0">
                <a:solidFill>
                  <a:srgbClr val="262C32"/>
                </a:solidFill>
                <a:latin typeface="Aptos"/>
                <a:cs typeface="Arial"/>
              </a:rPr>
              <a:t>a</a:t>
            </a:r>
            <a:r>
              <a:rPr sz="1200" spc="109" dirty="0" smtClean="0">
                <a:solidFill>
                  <a:srgbClr val="262C32"/>
                </a:solidFill>
                <a:latin typeface="Aptos"/>
                <a:cs typeface="Arial"/>
              </a:rPr>
              <a:t> </a:t>
            </a:r>
            <a:r>
              <a:rPr sz="1200" spc="-9" dirty="0" smtClean="0">
                <a:solidFill>
                  <a:srgbClr val="262C32"/>
                </a:solidFill>
                <a:latin typeface="Aptos"/>
                <a:cs typeface="Arial"/>
              </a:rPr>
              <a:t>r</a:t>
            </a:r>
            <a:r>
              <a:rPr sz="1200" spc="-14" dirty="0" smtClean="0">
                <a:solidFill>
                  <a:srgbClr val="262C32"/>
                </a:solidFill>
                <a:latin typeface="Aptos"/>
                <a:cs typeface="Arial"/>
              </a:rPr>
              <a:t>e</a:t>
            </a:r>
            <a:r>
              <a:rPr sz="1200" spc="-19" dirty="0" smtClean="0">
                <a:solidFill>
                  <a:srgbClr val="262C32"/>
                </a:solidFill>
                <a:latin typeface="Aptos"/>
                <a:cs typeface="Arial"/>
              </a:rPr>
              <a:t>sp</a:t>
            </a:r>
            <a:r>
              <a:rPr sz="1200" spc="-9" dirty="0" smtClean="0">
                <a:solidFill>
                  <a:srgbClr val="262C32"/>
                </a:solidFill>
                <a:latin typeface="Aptos"/>
                <a:cs typeface="Arial"/>
              </a:rPr>
              <a:t>i</a:t>
            </a:r>
            <a:r>
              <a:rPr sz="1200" spc="-14" dirty="0" smtClean="0">
                <a:solidFill>
                  <a:srgbClr val="262C32"/>
                </a:solidFill>
                <a:latin typeface="Aptos"/>
                <a:cs typeface="Arial"/>
              </a:rPr>
              <a:t>ra</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19" dirty="0" smtClean="0">
                <a:solidFill>
                  <a:srgbClr val="262C32"/>
                </a:solidFill>
                <a:latin typeface="Aptos"/>
                <a:cs typeface="Arial"/>
              </a:rPr>
              <a:t>ó</a:t>
            </a:r>
            <a:r>
              <a:rPr sz="1200" spc="0" dirty="0" smtClean="0">
                <a:solidFill>
                  <a:srgbClr val="262C32"/>
                </a:solidFill>
                <a:latin typeface="Aptos"/>
                <a:cs typeface="Arial"/>
              </a:rPr>
              <a:t>n</a:t>
            </a:r>
            <a:r>
              <a:rPr sz="1200" spc="118" dirty="0" smtClean="0">
                <a:solidFill>
                  <a:srgbClr val="262C32"/>
                </a:solidFill>
                <a:latin typeface="Aptos"/>
                <a:cs typeface="Arial"/>
              </a:rPr>
              <a:t> </a:t>
            </a:r>
            <a:r>
              <a:rPr sz="1200" spc="0" dirty="0" smtClean="0">
                <a:solidFill>
                  <a:srgbClr val="262C32"/>
                </a:solidFill>
                <a:latin typeface="Aptos"/>
                <a:cs typeface="Arial"/>
              </a:rPr>
              <a:t>o</a:t>
            </a:r>
            <a:r>
              <a:rPr sz="1200" spc="-16" dirty="0" smtClean="0">
                <a:solidFill>
                  <a:srgbClr val="262C32"/>
                </a:solidFill>
                <a:latin typeface="Aptos"/>
                <a:cs typeface="Arial"/>
              </a:rPr>
              <a:t> </a:t>
            </a:r>
            <a:r>
              <a:rPr sz="1200" spc="-19" dirty="0" smtClean="0">
                <a:solidFill>
                  <a:srgbClr val="262C32"/>
                </a:solidFill>
                <a:latin typeface="Aptos"/>
                <a:cs typeface="Arial"/>
              </a:rPr>
              <a:t>v</a:t>
            </a:r>
            <a:r>
              <a:rPr sz="1200" spc="-9" dirty="0" smtClean="0">
                <a:solidFill>
                  <a:srgbClr val="262C32"/>
                </a:solidFill>
                <a:latin typeface="Aptos"/>
                <a:cs typeface="Arial"/>
              </a:rPr>
              <a:t>í</a:t>
            </a:r>
            <a:r>
              <a:rPr sz="1200" spc="0" dirty="0" smtClean="0">
                <a:solidFill>
                  <a:srgbClr val="262C32"/>
                </a:solidFill>
                <a:latin typeface="Aptos"/>
                <a:cs typeface="Arial"/>
              </a:rPr>
              <a:t>a</a:t>
            </a:r>
            <a:r>
              <a:rPr sz="1200" spc="53" dirty="0" smtClean="0">
                <a:solidFill>
                  <a:srgbClr val="262C32"/>
                </a:solidFill>
                <a:latin typeface="Aptos"/>
                <a:cs typeface="Arial"/>
              </a:rPr>
              <a:t> </a:t>
            </a:r>
            <a:r>
              <a:rPr sz="1200" spc="-19" dirty="0" smtClean="0">
                <a:solidFill>
                  <a:srgbClr val="262C32"/>
                </a:solidFill>
                <a:latin typeface="Aptos"/>
                <a:cs typeface="Arial"/>
              </a:rPr>
              <a:t>aé</a:t>
            </a:r>
            <a:r>
              <a:rPr sz="1200" spc="-14" dirty="0" smtClean="0">
                <a:solidFill>
                  <a:srgbClr val="262C32"/>
                </a:solidFill>
                <a:latin typeface="Aptos"/>
                <a:cs typeface="Arial"/>
              </a:rPr>
              <a:t>re</a:t>
            </a:r>
            <a:r>
              <a:rPr sz="1200" spc="0" dirty="0" smtClean="0">
                <a:solidFill>
                  <a:srgbClr val="262C32"/>
                </a:solidFill>
                <a:latin typeface="Aptos"/>
                <a:cs typeface="Arial"/>
              </a:rPr>
              <a:t>a</a:t>
            </a:r>
            <a:r>
              <a:rPr sz="1200" spc="89" dirty="0" smtClean="0">
                <a:solidFill>
                  <a:srgbClr val="262C32"/>
                </a:solidFill>
                <a:latin typeface="Aptos"/>
                <a:cs typeface="Arial"/>
              </a:rPr>
              <a:t> </a:t>
            </a:r>
            <a:r>
              <a:rPr sz="1200" spc="-69" dirty="0" smtClean="0">
                <a:solidFill>
                  <a:srgbClr val="262C32"/>
                </a:solidFill>
                <a:latin typeface="Aptos"/>
                <a:cs typeface="Arial"/>
              </a:rPr>
              <a:t>(</a:t>
            </a:r>
            <a:r>
              <a:rPr sz="1200" spc="-3" dirty="0" smtClean="0">
                <a:solidFill>
                  <a:srgbClr val="262C32"/>
                </a:solidFill>
                <a:latin typeface="Aptos"/>
                <a:cs typeface="Arial"/>
              </a:rPr>
              <a:t>p</a:t>
            </a:r>
            <a:r>
              <a:rPr sz="1200" spc="18" dirty="0" smtClean="0">
                <a:solidFill>
                  <a:srgbClr val="262C32"/>
                </a:solidFill>
                <a:latin typeface="Aptos"/>
                <a:cs typeface="Arial"/>
              </a:rPr>
              <a:t>o</a:t>
            </a:r>
            <a:r>
              <a:rPr sz="1200" spc="15" dirty="0" smtClean="0">
                <a:solidFill>
                  <a:srgbClr val="262C32"/>
                </a:solidFill>
                <a:latin typeface="Aptos"/>
                <a:cs typeface="Arial"/>
              </a:rPr>
              <a:t>r</a:t>
            </a:r>
            <a:r>
              <a:rPr sz="1200" spc="19" dirty="0" smtClean="0">
                <a:solidFill>
                  <a:srgbClr val="262C32"/>
                </a:solidFill>
                <a:latin typeface="Aptos"/>
                <a:cs typeface="Arial"/>
              </a:rPr>
              <a:t> </a:t>
            </a:r>
            <a:r>
              <a:rPr sz="1200" spc="-98" dirty="0" smtClean="0">
                <a:solidFill>
                  <a:srgbClr val="262C32"/>
                </a:solidFill>
                <a:latin typeface="Aptos"/>
                <a:cs typeface="Arial"/>
              </a:rPr>
              <a:t>e</a:t>
            </a:r>
            <a:r>
              <a:rPr sz="1200" spc="16" dirty="0" smtClean="0">
                <a:solidFill>
                  <a:srgbClr val="262C32"/>
                </a:solidFill>
                <a:latin typeface="Aptos"/>
                <a:cs typeface="Arial"/>
              </a:rPr>
              <a:t>j</a:t>
            </a:r>
            <a:r>
              <a:rPr sz="1200" spc="40" dirty="0" smtClean="0">
                <a:solidFill>
                  <a:srgbClr val="262C32"/>
                </a:solidFill>
                <a:latin typeface="Aptos"/>
                <a:cs typeface="Arial"/>
              </a:rPr>
              <a:t>e</a:t>
            </a:r>
            <a:r>
              <a:rPr sz="1200" spc="-18" dirty="0" smtClean="0">
                <a:solidFill>
                  <a:srgbClr val="262C32"/>
                </a:solidFill>
                <a:latin typeface="Aptos"/>
                <a:cs typeface="Arial"/>
              </a:rPr>
              <a:t>m</a:t>
            </a:r>
            <a:r>
              <a:rPr sz="1200" spc="18" dirty="0" smtClean="0">
                <a:solidFill>
                  <a:srgbClr val="262C32"/>
                </a:solidFill>
                <a:latin typeface="Aptos"/>
                <a:cs typeface="Arial"/>
              </a:rPr>
              <a:t>p</a:t>
            </a:r>
            <a:r>
              <a:rPr sz="1200" spc="-32" dirty="0" smtClean="0">
                <a:solidFill>
                  <a:srgbClr val="262C32"/>
                </a:solidFill>
                <a:latin typeface="Aptos"/>
                <a:cs typeface="Arial"/>
              </a:rPr>
              <a:t>l</a:t>
            </a:r>
            <a:r>
              <a:rPr sz="1200" spc="18" dirty="0" smtClean="0">
                <a:solidFill>
                  <a:srgbClr val="262C32"/>
                </a:solidFill>
                <a:latin typeface="Aptos"/>
                <a:cs typeface="Arial"/>
              </a:rPr>
              <a:t>o</a:t>
            </a:r>
            <a:r>
              <a:rPr sz="1200" spc="-77" dirty="0" smtClean="0">
                <a:solidFill>
                  <a:srgbClr val="262C32"/>
                </a:solidFill>
                <a:latin typeface="Aptos"/>
                <a:cs typeface="Arial"/>
              </a:rPr>
              <a:t>,</a:t>
            </a:r>
            <a:r>
              <a:rPr sz="1200" spc="125" dirty="0" smtClean="0">
                <a:solidFill>
                  <a:srgbClr val="262C32"/>
                </a:solidFill>
                <a:latin typeface="Aptos"/>
                <a:cs typeface="Arial"/>
              </a:rPr>
              <a:t> </a:t>
            </a:r>
            <a:r>
              <a:rPr sz="1200" spc="-14" dirty="0" smtClean="0">
                <a:solidFill>
                  <a:srgbClr val="262C32"/>
                </a:solidFill>
                <a:latin typeface="Aptos"/>
                <a:cs typeface="Arial"/>
              </a:rPr>
              <a:t>p</a:t>
            </a:r>
            <a:r>
              <a:rPr sz="1200" spc="-25" dirty="0" smtClean="0">
                <a:solidFill>
                  <a:srgbClr val="262C32"/>
                </a:solidFill>
                <a:latin typeface="Aptos"/>
                <a:cs typeface="Arial"/>
              </a:rPr>
              <a:t>o</a:t>
            </a:r>
            <a:r>
              <a:rPr sz="1200" spc="0" dirty="0" smtClean="0">
                <a:solidFill>
                  <a:srgbClr val="262C32"/>
                </a:solidFill>
                <a:latin typeface="Aptos"/>
                <a:cs typeface="Arial"/>
              </a:rPr>
              <a:t>r</a:t>
            </a:r>
            <a:r>
              <a:rPr sz="1200" spc="45"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89" dirty="0" smtClean="0">
                <a:solidFill>
                  <a:srgbClr val="262C32"/>
                </a:solidFill>
                <a:latin typeface="Aptos"/>
                <a:cs typeface="Arial"/>
              </a:rPr>
              <a:t> </a:t>
            </a:r>
            <a:r>
              <a:rPr sz="1200" spc="-78" dirty="0" smtClean="0">
                <a:solidFill>
                  <a:srgbClr val="262C32"/>
                </a:solidFill>
                <a:latin typeface="Aptos"/>
                <a:cs typeface="Arial"/>
              </a:rPr>
              <a:t>i</a:t>
            </a:r>
            <a:r>
              <a:rPr sz="1200" spc="18" dirty="0" smtClean="0">
                <a:solidFill>
                  <a:srgbClr val="262C32"/>
                </a:solidFill>
                <a:latin typeface="Aptos"/>
                <a:cs typeface="Arial"/>
              </a:rPr>
              <a:t>n</a:t>
            </a:r>
            <a:r>
              <a:rPr sz="1200" spc="-26" dirty="0" smtClean="0">
                <a:solidFill>
                  <a:srgbClr val="262C32"/>
                </a:solidFill>
                <a:latin typeface="Aptos"/>
                <a:cs typeface="Arial"/>
              </a:rPr>
              <a:t>h</a:t>
            </a:r>
            <a:r>
              <a:rPr sz="1200" spc="18" dirty="0" smtClean="0">
                <a:solidFill>
                  <a:srgbClr val="262C32"/>
                </a:solidFill>
                <a:latin typeface="Aptos"/>
                <a:cs typeface="Arial"/>
              </a:rPr>
              <a:t>a</a:t>
            </a:r>
            <a:r>
              <a:rPr sz="1200" spc="-7" dirty="0" smtClean="0">
                <a:solidFill>
                  <a:srgbClr val="262C32"/>
                </a:solidFill>
                <a:latin typeface="Aptos"/>
                <a:cs typeface="Arial"/>
              </a:rPr>
              <a:t>l</a:t>
            </a:r>
            <a:r>
              <a:rPr sz="1200" spc="-3" dirty="0" smtClean="0">
                <a:solidFill>
                  <a:srgbClr val="262C32"/>
                </a:solidFill>
                <a:latin typeface="Aptos"/>
                <a:cs typeface="Arial"/>
              </a:rPr>
              <a:t>a</a:t>
            </a:r>
            <a:r>
              <a:rPr sz="1200" spc="14" dirty="0" smtClean="0">
                <a:solidFill>
                  <a:srgbClr val="262C32"/>
                </a:solidFill>
                <a:latin typeface="Aptos"/>
                <a:cs typeface="Arial"/>
              </a:rPr>
              <a:t>c</a:t>
            </a:r>
            <a:r>
              <a:rPr sz="1200" spc="-18" dirty="0" smtClean="0">
                <a:solidFill>
                  <a:srgbClr val="262C32"/>
                </a:solidFill>
                <a:latin typeface="Aptos"/>
                <a:cs typeface="Arial"/>
              </a:rPr>
              <a:t>i</a:t>
            </a:r>
            <a:r>
              <a:rPr sz="1200" spc="18" dirty="0" smtClean="0">
                <a:solidFill>
                  <a:srgbClr val="262C32"/>
                </a:solidFill>
                <a:latin typeface="Aptos"/>
                <a:cs typeface="Arial"/>
              </a:rPr>
              <a:t>ó</a:t>
            </a:r>
            <a:r>
              <a:rPr sz="1200" spc="-61" dirty="0" smtClean="0">
                <a:solidFill>
                  <a:srgbClr val="262C32"/>
                </a:solidFill>
                <a:latin typeface="Aptos"/>
                <a:cs typeface="Arial"/>
              </a:rPr>
              <a:t>n</a:t>
            </a:r>
            <a:r>
              <a:rPr sz="1200" spc="89"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 </a:t>
            </a:r>
            <a:endParaRPr sz="1000">
              <a:latin typeface="Arial"/>
              <a:cs typeface="Arial"/>
            </a:endParaRPr>
          </a:p>
          <a:p>
            <a:pPr marL="110236">
              <a:lnSpc>
                <a:spcPts val="1149"/>
              </a:lnSpc>
              <a:spcBef>
                <a:spcPts val="265"/>
              </a:spcBef>
              <a:spcAft>
                <a:spcPts val="300"/>
              </a:spcAft>
            </a:pPr>
            <a:r>
              <a:rPr sz="1200" spc="-6" dirty="0" smtClean="0">
                <a:solidFill>
                  <a:srgbClr val="262C32"/>
                </a:solidFill>
                <a:latin typeface="Aptos"/>
                <a:cs typeface="Arial"/>
              </a:rPr>
              <a:t>humo o de gases calientes).</a:t>
            </a:r>
            <a:endParaRPr sz="1000">
              <a:latin typeface="Arial"/>
              <a:cs typeface="Arial"/>
            </a:endParaRPr>
          </a:p>
          <a:p>
            <a:pPr marL="104139" marR="220944" indent="-88391">
              <a:lnSpc>
                <a:spcPts val="1149"/>
              </a:lnSpc>
              <a:spcBef>
                <a:spcPts val="535"/>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Que sean circunferenciales.  Las lesiones que afectan a la totalidad o casi </a:t>
            </a:r>
            <a:endParaRPr sz="1000">
              <a:latin typeface="Arial"/>
              <a:cs typeface="Arial"/>
            </a:endParaRPr>
          </a:p>
          <a:p>
            <a:pPr marL="104139" marR="220944">
              <a:lnSpc>
                <a:spcPts val="1149"/>
              </a:lnSpc>
              <a:spcBef>
                <a:spcPts val="242"/>
              </a:spcBef>
              <a:spcAft>
                <a:spcPts val="300"/>
              </a:spcAft>
            </a:pPr>
            <a:r>
              <a:rPr sz="1200" spc="-7" dirty="0" smtClean="0">
                <a:solidFill>
                  <a:srgbClr val="262C32"/>
                </a:solidFill>
                <a:latin typeface="Aptos"/>
                <a:cs typeface="Arial"/>
              </a:rPr>
              <a:t>totalidad del  perímetro del cuello</a:t>
            </a:r>
            <a:r>
              <a:rPr sz="1200" spc="-7" dirty="0" smtClean="0">
                <a:solidFill>
                  <a:srgbClr val="262C32"/>
                </a:solidFill>
                <a:latin typeface="Aptos"/>
                <a:cs typeface="Arial"/>
              </a:rPr>
              <a:t>, </a:t>
            </a:r>
            <a:r>
              <a:rPr sz="1200" spc="-7" dirty="0" smtClean="0">
                <a:solidFill>
                  <a:srgbClr val="262C32"/>
                </a:solidFill>
                <a:latin typeface="Aptos"/>
                <a:cs typeface="Arial"/>
              </a:rPr>
              <a:t>torso o extremidades.</a:t>
            </a:r>
            <a:endParaRPr sz="1000">
              <a:latin typeface="Arial"/>
              <a:cs typeface="Arial"/>
            </a:endParaRPr>
          </a:p>
          <a:p>
            <a:pPr marL="15747" marR="9205">
              <a:lnSpc>
                <a:spcPct val="95825"/>
              </a:lnSpc>
              <a:spcBef>
                <a:spcPts val="537"/>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Que afecten a las capas más profundas de la piel.</a:t>
            </a:r>
            <a:endParaRPr sz="1000">
              <a:latin typeface="Arial"/>
              <a:cs typeface="Arial"/>
            </a:endParaRPr>
          </a:p>
          <a:p>
            <a:pPr marL="110236" marR="113035" indent="-94488">
              <a:lnSpc>
                <a:spcPts val="1149"/>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Causadas por el efecto térmico de la electricidad</a:t>
            </a:r>
            <a:r>
              <a:rPr sz="1200" spc="-4" dirty="0" smtClean="0">
                <a:solidFill>
                  <a:srgbClr val="262C32"/>
                </a:solidFill>
                <a:latin typeface="Aptos"/>
                <a:cs typeface="Arial"/>
              </a:rPr>
              <a:t>,  </a:t>
            </a:r>
            <a:r>
              <a:rPr sz="1200" spc="-4" dirty="0" smtClean="0">
                <a:solidFill>
                  <a:srgbClr val="262C32"/>
                </a:solidFill>
                <a:latin typeface="Aptos"/>
                <a:cs typeface="Arial"/>
              </a:rPr>
              <a:t>por productos químicos o </a:t>
            </a:r>
            <a:endParaRPr sz="1000">
              <a:latin typeface="Arial"/>
              <a:cs typeface="Arial"/>
            </a:endParaRPr>
          </a:p>
          <a:p>
            <a:pPr marL="110236" marR="113035">
              <a:lnSpc>
                <a:spcPts val="1149"/>
              </a:lnSpc>
              <a:spcBef>
                <a:spcPts val="242"/>
              </a:spcBef>
              <a:spcAft>
                <a:spcPts val="300"/>
              </a:spcAft>
            </a:pPr>
            <a:r>
              <a:rPr sz="1200" spc="-6" dirty="0" smtClean="0">
                <a:solidFill>
                  <a:srgbClr val="262C32"/>
                </a:solidFill>
                <a:latin typeface="Aptos"/>
                <a:cs typeface="Arial"/>
              </a:rPr>
              <a:t>radiaciones ionizantes</a:t>
            </a:r>
            <a:r>
              <a:rPr sz="1200" spc="-6" dirty="0" smtClean="0">
                <a:solidFill>
                  <a:srgbClr val="262C32"/>
                </a:solidFill>
                <a:latin typeface="Aptos"/>
                <a:cs typeface="Arial"/>
              </a:rPr>
              <a:t>.</a:t>
            </a:r>
            <a:endParaRPr sz="1000">
              <a:latin typeface="Arial"/>
              <a:cs typeface="Arial"/>
            </a:endParaRPr>
          </a:p>
          <a:p>
            <a:pPr marL="110236" marR="27035" indent="-94487">
              <a:lnSpc>
                <a:spcPts val="1390"/>
              </a:lnSpc>
              <a:spcBef>
                <a:spcPts val="457"/>
              </a:spcBef>
              <a:spcAft>
                <a:spcPts val="300"/>
              </a:spcAft>
            </a:pPr>
            <a:r>
              <a:rPr sz="1200" dirty="0" smtClean="0">
                <a:solidFill>
                  <a:srgbClr val="262C32"/>
                </a:solidFill>
                <a:latin typeface="Aptos"/>
                <a:cs typeface="Arial"/>
              </a:rPr>
              <a:t>•</a:t>
            </a:r>
            <a:r>
              <a:rPr sz="1200" spc="-2" dirty="0" smtClean="0">
                <a:solidFill>
                  <a:srgbClr val="262C32"/>
                </a:solidFill>
                <a:latin typeface="Aptos"/>
                <a:cs typeface="Arial"/>
              </a:rPr>
              <a:t> </a:t>
            </a:r>
            <a:r>
              <a:rPr sz="1200" spc="-25" dirty="0" smtClean="0">
                <a:solidFill>
                  <a:srgbClr val="262C32"/>
                </a:solidFill>
                <a:latin typeface="Aptos"/>
                <a:cs typeface="Arial"/>
              </a:rPr>
              <a:t>Q</a:t>
            </a:r>
            <a:r>
              <a:rPr sz="1200" spc="-14" dirty="0" smtClean="0">
                <a:solidFill>
                  <a:srgbClr val="262C32"/>
                </a:solidFill>
                <a:latin typeface="Aptos"/>
                <a:cs typeface="Arial"/>
              </a:rPr>
              <a:t>u</a:t>
            </a:r>
            <a:r>
              <a:rPr sz="1200" spc="0" dirty="0" smtClean="0">
                <a:solidFill>
                  <a:srgbClr val="262C32"/>
                </a:solidFill>
                <a:latin typeface="Aptos"/>
                <a:cs typeface="Arial"/>
              </a:rPr>
              <a:t>e</a:t>
            </a:r>
            <a:r>
              <a:rPr sz="1200" spc="34" dirty="0" smtClean="0">
                <a:solidFill>
                  <a:srgbClr val="262C32"/>
                </a:solidFill>
                <a:latin typeface="Aptos"/>
                <a:cs typeface="Arial"/>
              </a:rPr>
              <a:t> </a:t>
            </a:r>
            <a:r>
              <a:rPr sz="1200" spc="-76" dirty="0" smtClean="0">
                <a:solidFill>
                  <a:srgbClr val="262C32"/>
                </a:solidFill>
                <a:latin typeface="Aptos"/>
                <a:cs typeface="Arial"/>
              </a:rPr>
              <a:t>a</a:t>
            </a:r>
            <a:r>
              <a:rPr sz="1200" spc="57" dirty="0" smtClean="0">
                <a:solidFill>
                  <a:srgbClr val="262C32"/>
                </a:solidFill>
                <a:latin typeface="Aptos"/>
                <a:cs typeface="Arial"/>
              </a:rPr>
              <a:t>f</a:t>
            </a:r>
            <a:r>
              <a:rPr sz="1200" spc="-26" dirty="0" smtClean="0">
                <a:solidFill>
                  <a:srgbClr val="262C32"/>
                </a:solidFill>
                <a:latin typeface="Aptos"/>
                <a:cs typeface="Arial"/>
              </a:rPr>
              <a:t>e</a:t>
            </a:r>
            <a:r>
              <a:rPr sz="1200" spc="5" dirty="0" smtClean="0">
                <a:solidFill>
                  <a:srgbClr val="262C32"/>
                </a:solidFill>
                <a:latin typeface="Aptos"/>
                <a:cs typeface="Arial"/>
              </a:rPr>
              <a:t>c</a:t>
            </a:r>
            <a:r>
              <a:rPr sz="1200" spc="12" dirty="0" smtClean="0">
                <a:solidFill>
                  <a:srgbClr val="262C32"/>
                </a:solidFill>
                <a:latin typeface="Aptos"/>
                <a:cs typeface="Arial"/>
              </a:rPr>
              <a:t>t</a:t>
            </a:r>
            <a:r>
              <a:rPr sz="1200" spc="-3" dirty="0" smtClean="0">
                <a:solidFill>
                  <a:srgbClr val="262C32"/>
                </a:solidFill>
                <a:latin typeface="Aptos"/>
                <a:cs typeface="Arial"/>
              </a:rPr>
              <a:t>e</a:t>
            </a:r>
            <a:r>
              <a:rPr sz="1200" spc="-61" dirty="0" smtClean="0">
                <a:solidFill>
                  <a:srgbClr val="262C32"/>
                </a:solidFill>
                <a:latin typeface="Aptos"/>
                <a:cs typeface="Arial"/>
              </a:rPr>
              <a:t>n</a:t>
            </a:r>
            <a:r>
              <a:rPr sz="1200" spc="89" dirty="0" smtClean="0">
                <a:solidFill>
                  <a:srgbClr val="262C32"/>
                </a:solidFill>
                <a:latin typeface="Aptos"/>
                <a:cs typeface="Arial"/>
              </a:rPr>
              <a:t> </a:t>
            </a:r>
            <a:r>
              <a:rPr sz="1200" spc="0" dirty="0" smtClean="0">
                <a:solidFill>
                  <a:srgbClr val="262C32"/>
                </a:solidFill>
                <a:latin typeface="Aptos"/>
                <a:cs typeface="Arial"/>
              </a:rPr>
              <a:t>a</a:t>
            </a:r>
            <a:r>
              <a:rPr sz="1200" spc="31" dirty="0" smtClean="0">
                <a:solidFill>
                  <a:srgbClr val="262C32"/>
                </a:solidFill>
                <a:latin typeface="Aptos"/>
                <a:cs typeface="Arial"/>
              </a:rPr>
              <a:t> </a:t>
            </a:r>
            <a:r>
              <a:rPr sz="1200" spc="-29" dirty="0" smtClean="0">
                <a:solidFill>
                  <a:srgbClr val="262C32"/>
                </a:solidFill>
                <a:latin typeface="Aptos"/>
                <a:cs typeface="Arial"/>
              </a:rPr>
              <a:t>m</a:t>
            </a:r>
            <a:r>
              <a:rPr sz="1200" spc="-19" dirty="0" smtClean="0">
                <a:solidFill>
                  <a:srgbClr val="262C32"/>
                </a:solidFill>
                <a:latin typeface="Aptos"/>
                <a:cs typeface="Arial"/>
              </a:rPr>
              <a:t>á</a:t>
            </a:r>
            <a:r>
              <a:rPr sz="1200" spc="0" dirty="0" smtClean="0">
                <a:solidFill>
                  <a:srgbClr val="262C32"/>
                </a:solidFill>
                <a:latin typeface="Aptos"/>
                <a:cs typeface="Arial"/>
              </a:rPr>
              <a:t>s</a:t>
            </a:r>
            <a:r>
              <a:rPr sz="1200" spc="23" dirty="0" smtClean="0">
                <a:solidFill>
                  <a:srgbClr val="262C32"/>
                </a:solidFill>
                <a:latin typeface="Aptos"/>
                <a:cs typeface="Arial"/>
              </a:rPr>
              <a:t> </a:t>
            </a:r>
            <a:r>
              <a:rPr sz="1200" spc="-53" dirty="0" smtClean="0">
                <a:solidFill>
                  <a:srgbClr val="262C32"/>
                </a:solidFill>
                <a:latin typeface="Aptos"/>
                <a:cs typeface="Arial"/>
              </a:rPr>
              <a:t>d</a:t>
            </a:r>
            <a:r>
              <a:rPr sz="1200" spc="18" dirty="0" smtClean="0">
                <a:solidFill>
                  <a:srgbClr val="262C32"/>
                </a:solidFill>
                <a:latin typeface="Aptos"/>
                <a:cs typeface="Arial"/>
              </a:rPr>
              <a:t>e</a:t>
            </a:r>
            <a:r>
              <a:rPr sz="1200" spc="-73" dirty="0" smtClean="0">
                <a:solidFill>
                  <a:srgbClr val="262C32"/>
                </a:solidFill>
                <a:latin typeface="Aptos"/>
                <a:cs typeface="Arial"/>
              </a:rPr>
              <a:t>l</a:t>
            </a:r>
            <a:r>
              <a:rPr sz="1200" spc="100" dirty="0" smtClean="0">
                <a:solidFill>
                  <a:srgbClr val="262C32"/>
                </a:solidFill>
                <a:latin typeface="Aptos"/>
                <a:cs typeface="Arial"/>
              </a:rPr>
              <a:t> </a:t>
            </a:r>
            <a:r>
              <a:rPr sz="1200" spc="-14" dirty="0" smtClean="0">
                <a:solidFill>
                  <a:srgbClr val="262C32"/>
                </a:solidFill>
                <a:latin typeface="Aptos"/>
                <a:cs typeface="Arial"/>
              </a:rPr>
              <a:t>5</a:t>
            </a:r>
            <a:r>
              <a:rPr sz="1200" spc="0" dirty="0" smtClean="0">
                <a:solidFill>
                  <a:srgbClr val="262C32"/>
                </a:solidFill>
                <a:latin typeface="Aptos"/>
                <a:cs typeface="Arial"/>
              </a:rPr>
              <a:t>%</a:t>
            </a:r>
            <a:r>
              <a:rPr sz="1200" spc="24"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102" dirty="0" smtClean="0">
                <a:solidFill>
                  <a:srgbClr val="262C32"/>
                </a:solidFill>
                <a:latin typeface="Aptos"/>
                <a:cs typeface="Arial"/>
              </a:rPr>
              <a:t>l</a:t>
            </a:r>
            <a:r>
              <a:rPr sz="1200" spc="-11" dirty="0" smtClean="0">
                <a:solidFill>
                  <a:srgbClr val="262C32"/>
                </a:solidFill>
                <a:latin typeface="Aptos"/>
                <a:cs typeface="Arial"/>
              </a:rPr>
              <a:t>a</a:t>
            </a:r>
            <a:r>
              <a:rPr sz="1200" spc="64" dirty="0" smtClean="0">
                <a:solidFill>
                  <a:srgbClr val="262C32"/>
                </a:solidFill>
                <a:latin typeface="Aptos"/>
                <a:cs typeface="Arial"/>
              </a:rPr>
              <a:t> </a:t>
            </a:r>
            <a:r>
              <a:rPr sz="1200" spc="-19" dirty="0" smtClean="0">
                <a:solidFill>
                  <a:srgbClr val="262C32"/>
                </a:solidFill>
                <a:latin typeface="Aptos"/>
                <a:cs typeface="Arial"/>
              </a:rPr>
              <a:t>s</a:t>
            </a:r>
            <a:r>
              <a:rPr sz="1200" spc="-3" dirty="0" smtClean="0">
                <a:solidFill>
                  <a:srgbClr val="262C32"/>
                </a:solidFill>
                <a:latin typeface="Aptos"/>
                <a:cs typeface="Arial"/>
              </a:rPr>
              <a:t>up</a:t>
            </a:r>
            <a:r>
              <a:rPr sz="1200" spc="18" dirty="0" smtClean="0">
                <a:solidFill>
                  <a:srgbClr val="262C32"/>
                </a:solidFill>
                <a:latin typeface="Aptos"/>
                <a:cs typeface="Arial"/>
              </a:rPr>
              <a:t>er</a:t>
            </a:r>
            <a:r>
              <a:rPr sz="1200" spc="-8" dirty="0" smtClean="0">
                <a:solidFill>
                  <a:srgbClr val="262C32"/>
                </a:solidFill>
                <a:latin typeface="Aptos"/>
                <a:cs typeface="Arial"/>
              </a:rPr>
              <a:t>f</a:t>
            </a:r>
            <a:r>
              <a:rPr sz="1200" spc="-53" dirty="0" smtClean="0">
                <a:solidFill>
                  <a:srgbClr val="262C32"/>
                </a:solidFill>
                <a:latin typeface="Aptos"/>
                <a:cs typeface="Arial"/>
              </a:rPr>
              <a:t>i</a:t>
            </a:r>
            <a:r>
              <a:rPr sz="1200" spc="50" dirty="0" smtClean="0">
                <a:solidFill>
                  <a:srgbClr val="262C32"/>
                </a:solidFill>
                <a:latin typeface="Aptos"/>
                <a:cs typeface="Arial"/>
              </a:rPr>
              <a:t>c</a:t>
            </a:r>
            <a:r>
              <a:rPr sz="1200" spc="-32" dirty="0" smtClean="0">
                <a:solidFill>
                  <a:srgbClr val="262C32"/>
                </a:solidFill>
                <a:latin typeface="Aptos"/>
                <a:cs typeface="Arial"/>
              </a:rPr>
              <a:t>i</a:t>
            </a:r>
            <a:r>
              <a:rPr sz="1200" spc="-33" dirty="0" smtClean="0">
                <a:solidFill>
                  <a:srgbClr val="262C32"/>
                </a:solidFill>
                <a:latin typeface="Aptos"/>
                <a:cs typeface="Arial"/>
              </a:rPr>
              <a:t>e</a:t>
            </a:r>
            <a:r>
              <a:rPr sz="1200" spc="89" dirty="0" smtClean="0">
                <a:solidFill>
                  <a:srgbClr val="262C32"/>
                </a:solidFill>
                <a:latin typeface="Aptos"/>
                <a:cs typeface="Arial"/>
              </a:rPr>
              <a:t> </a:t>
            </a:r>
            <a:r>
              <a:rPr sz="1200" spc="-44" dirty="0" smtClean="0">
                <a:solidFill>
                  <a:srgbClr val="262C32"/>
                </a:solidFill>
                <a:latin typeface="Aptos"/>
                <a:cs typeface="Arial"/>
              </a:rPr>
              <a:t>c</a:t>
            </a:r>
            <a:r>
              <a:rPr sz="1200" spc="-3" dirty="0" smtClean="0">
                <a:solidFill>
                  <a:srgbClr val="262C32"/>
                </a:solidFill>
                <a:latin typeface="Aptos"/>
                <a:cs typeface="Arial"/>
              </a:rPr>
              <a:t>o</a:t>
            </a:r>
            <a:r>
              <a:rPr sz="1200" spc="24" dirty="0" smtClean="0">
                <a:solidFill>
                  <a:srgbClr val="262C32"/>
                </a:solidFill>
                <a:latin typeface="Aptos"/>
                <a:cs typeface="Arial"/>
              </a:rPr>
              <a:t>r</a:t>
            </a:r>
            <a:r>
              <a:rPr sz="1200" spc="-53" dirty="0" smtClean="0">
                <a:solidFill>
                  <a:srgbClr val="262C32"/>
                </a:solidFill>
                <a:latin typeface="Aptos"/>
                <a:cs typeface="Arial"/>
              </a:rPr>
              <a:t>p</a:t>
            </a:r>
            <a:r>
              <a:rPr sz="1200" spc="18" dirty="0" smtClean="0">
                <a:solidFill>
                  <a:srgbClr val="262C32"/>
                </a:solidFill>
                <a:latin typeface="Aptos"/>
                <a:cs typeface="Arial"/>
              </a:rPr>
              <a:t>o</a:t>
            </a:r>
            <a:r>
              <a:rPr sz="1200" spc="0" dirty="0" smtClean="0">
                <a:solidFill>
                  <a:srgbClr val="262C32"/>
                </a:solidFill>
                <a:latin typeface="Aptos"/>
                <a:cs typeface="Arial"/>
              </a:rPr>
              <a:t>r</a:t>
            </a:r>
            <a:r>
              <a:rPr sz="1200" spc="-3" dirty="0" smtClean="0">
                <a:solidFill>
                  <a:srgbClr val="262C32"/>
                </a:solidFill>
                <a:latin typeface="Aptos"/>
                <a:cs typeface="Arial"/>
              </a:rPr>
              <a:t>a</a:t>
            </a:r>
            <a:r>
              <a:rPr sz="1200" spc="-73" dirty="0" smtClean="0">
                <a:solidFill>
                  <a:srgbClr val="262C32"/>
                </a:solidFill>
                <a:latin typeface="Aptos"/>
                <a:cs typeface="Arial"/>
              </a:rPr>
              <a:t>l</a:t>
            </a:r>
            <a:r>
              <a:rPr sz="1200" spc="79" dirty="0" smtClean="0">
                <a:solidFill>
                  <a:srgbClr val="262C32"/>
                </a:solidFill>
                <a:latin typeface="Aptos"/>
                <a:cs typeface="Arial"/>
              </a:rPr>
              <a:t> </a:t>
            </a:r>
            <a:r>
              <a:rPr sz="1200" spc="12" dirty="0" smtClean="0">
                <a:solidFill>
                  <a:srgbClr val="262C32"/>
                </a:solidFill>
                <a:latin typeface="Aptos"/>
                <a:cs typeface="Arial"/>
              </a:rPr>
              <a:t>t</a:t>
            </a:r>
            <a:r>
              <a:rPr sz="1200" spc="-26" dirty="0" smtClean="0">
                <a:solidFill>
                  <a:srgbClr val="262C32"/>
                </a:solidFill>
                <a:latin typeface="Aptos"/>
                <a:cs typeface="Arial"/>
              </a:rPr>
              <a:t>o</a:t>
            </a:r>
            <a:r>
              <a:rPr sz="1200" spc="12" dirty="0" smtClean="0">
                <a:solidFill>
                  <a:srgbClr val="262C32"/>
                </a:solidFill>
                <a:latin typeface="Aptos"/>
                <a:cs typeface="Arial"/>
              </a:rPr>
              <a:t>t</a:t>
            </a:r>
            <a:r>
              <a:rPr sz="1200" spc="-3" dirty="0" smtClean="0">
                <a:solidFill>
                  <a:srgbClr val="262C32"/>
                </a:solidFill>
                <a:latin typeface="Aptos"/>
                <a:cs typeface="Arial"/>
              </a:rPr>
              <a:t>a</a:t>
            </a:r>
            <a:r>
              <a:rPr sz="1200" spc="-48" dirty="0" smtClean="0">
                <a:solidFill>
                  <a:srgbClr val="262C32"/>
                </a:solidFill>
                <a:latin typeface="Aptos"/>
                <a:cs typeface="Arial"/>
              </a:rPr>
              <a:t>l</a:t>
            </a:r>
            <a:r>
              <a:rPr sz="1200" spc="100" dirty="0" smtClean="0">
                <a:solidFill>
                  <a:srgbClr val="262C32"/>
                </a:solidFill>
                <a:latin typeface="Aptos"/>
                <a:cs typeface="Arial"/>
              </a:rPr>
              <a:t> </a:t>
            </a:r>
            <a:r>
              <a:rPr sz="1200" spc="-19" dirty="0" smtClean="0">
                <a:solidFill>
                  <a:srgbClr val="262C32"/>
                </a:solidFill>
                <a:latin typeface="Aptos"/>
                <a:cs typeface="Arial"/>
              </a:rPr>
              <a:t>e</a:t>
            </a:r>
            <a:r>
              <a:rPr sz="1200" spc="0" dirty="0" smtClean="0">
                <a:solidFill>
                  <a:srgbClr val="262C32"/>
                </a:solidFill>
                <a:latin typeface="Aptos"/>
                <a:cs typeface="Arial"/>
              </a:rPr>
              <a:t>n</a:t>
            </a:r>
            <a:r>
              <a:rPr sz="1200" spc="43" dirty="0" smtClean="0">
                <a:solidFill>
                  <a:srgbClr val="262C32"/>
                </a:solidFill>
                <a:latin typeface="Aptos"/>
                <a:cs typeface="Arial"/>
              </a:rPr>
              <a:t> </a:t>
            </a:r>
            <a:r>
              <a:rPr sz="1200" spc="-14" dirty="0" smtClean="0">
                <a:solidFill>
                  <a:srgbClr val="262C32"/>
                </a:solidFill>
                <a:latin typeface="Aptos"/>
                <a:cs typeface="Arial"/>
              </a:rPr>
              <a:t>n</a:t>
            </a:r>
            <a:r>
              <a:rPr sz="1200" spc="-9" dirty="0" smtClean="0">
                <a:solidFill>
                  <a:srgbClr val="262C32"/>
                </a:solidFill>
                <a:latin typeface="Aptos"/>
                <a:cs typeface="Arial"/>
              </a:rPr>
              <a:t>i</a:t>
            </a:r>
            <a:r>
              <a:rPr sz="1200" spc="-19" dirty="0" smtClean="0">
                <a:solidFill>
                  <a:srgbClr val="262C32"/>
                </a:solidFill>
                <a:latin typeface="Aptos"/>
                <a:cs typeface="Arial"/>
              </a:rPr>
              <a:t>ño</a:t>
            </a:r>
            <a:r>
              <a:rPr sz="1200" spc="0" dirty="0" smtClean="0">
                <a:solidFill>
                  <a:srgbClr val="262C32"/>
                </a:solidFill>
                <a:latin typeface="Aptos"/>
                <a:cs typeface="Arial"/>
              </a:rPr>
              <a:t>s</a:t>
            </a:r>
            <a:r>
              <a:rPr sz="1200" spc="14" dirty="0" smtClean="0">
                <a:solidFill>
                  <a:srgbClr val="262C32"/>
                </a:solidFill>
                <a:latin typeface="Aptos"/>
                <a:cs typeface="Arial"/>
              </a:rPr>
              <a:t> </a:t>
            </a:r>
            <a:r>
              <a:rPr sz="1200" spc="0" dirty="0" smtClean="0">
                <a:solidFill>
                  <a:srgbClr val="262C32"/>
                </a:solidFill>
                <a:latin typeface="Aptos"/>
                <a:cs typeface="Arial"/>
              </a:rPr>
              <a:t>y</a:t>
            </a:r>
            <a:r>
              <a:rPr sz="1200" spc="39" dirty="0" smtClean="0">
                <a:solidFill>
                  <a:srgbClr val="262C32"/>
                </a:solidFill>
                <a:latin typeface="Aptos"/>
                <a:cs typeface="Arial"/>
              </a:rPr>
              <a:t> </a:t>
            </a:r>
            <a:r>
              <a:rPr sz="1200" spc="-76" dirty="0" smtClean="0">
                <a:solidFill>
                  <a:srgbClr val="262C32"/>
                </a:solidFill>
                <a:latin typeface="Aptos"/>
                <a:cs typeface="Arial"/>
              </a:rPr>
              <a:t>p</a:t>
            </a:r>
            <a:r>
              <a:rPr sz="1200" spc="18" dirty="0" smtClean="0">
                <a:solidFill>
                  <a:srgbClr val="262C32"/>
                </a:solidFill>
                <a:latin typeface="Aptos"/>
                <a:cs typeface="Arial"/>
              </a:rPr>
              <a:t>e</a:t>
            </a:r>
            <a:r>
              <a:rPr sz="1200" spc="0" dirty="0" smtClean="0">
                <a:solidFill>
                  <a:srgbClr val="262C32"/>
                </a:solidFill>
                <a:latin typeface="Aptos"/>
                <a:cs typeface="Arial"/>
              </a:rPr>
              <a:t>r</a:t>
            </a:r>
            <a:r>
              <a:rPr sz="1200" spc="-19" dirty="0" smtClean="0">
                <a:solidFill>
                  <a:srgbClr val="262C32"/>
                </a:solidFill>
                <a:latin typeface="Aptos"/>
                <a:cs typeface="Arial"/>
              </a:rPr>
              <a:t>s</a:t>
            </a:r>
            <a:r>
              <a:rPr sz="1200" spc="18" dirty="0" smtClean="0">
                <a:solidFill>
                  <a:srgbClr val="262C32"/>
                </a:solidFill>
                <a:latin typeface="Aptos"/>
                <a:cs typeface="Arial"/>
              </a:rPr>
              <a:t>o</a:t>
            </a:r>
            <a:r>
              <a:rPr sz="1200" spc="-26" dirty="0" smtClean="0">
                <a:solidFill>
                  <a:srgbClr val="262C32"/>
                </a:solidFill>
                <a:latin typeface="Aptos"/>
                <a:cs typeface="Arial"/>
              </a:rPr>
              <a:t>n</a:t>
            </a:r>
            <a:r>
              <a:rPr sz="1200" spc="-3" dirty="0" smtClean="0">
                <a:solidFill>
                  <a:srgbClr val="262C32"/>
                </a:solidFill>
                <a:latin typeface="Aptos"/>
                <a:cs typeface="Arial"/>
              </a:rPr>
              <a:t>a</a:t>
            </a:r>
            <a:r>
              <a:rPr sz="1200" spc="0" dirty="0" smtClean="0">
                <a:solidFill>
                  <a:srgbClr val="262C32"/>
                </a:solidFill>
                <a:latin typeface="Aptos"/>
                <a:cs typeface="Arial"/>
              </a:rPr>
              <a:t>s </a:t>
            </a:r>
            <a:r>
              <a:rPr sz="1200" spc="-88" dirty="0" smtClean="0">
                <a:solidFill>
                  <a:srgbClr val="262C32"/>
                </a:solidFill>
                <a:latin typeface="Aptos"/>
                <a:cs typeface="Arial"/>
              </a:rPr>
              <a:t>m</a:t>
            </a:r>
            <a:r>
              <a:rPr sz="1200" spc="-3" dirty="0" smtClean="0">
                <a:solidFill>
                  <a:srgbClr val="262C32"/>
                </a:solidFill>
                <a:latin typeface="Aptos"/>
                <a:cs typeface="Arial"/>
              </a:rPr>
              <a:t>a</a:t>
            </a:r>
            <a:r>
              <a:rPr sz="1200" spc="30" dirty="0" smtClean="0">
                <a:solidFill>
                  <a:srgbClr val="262C32"/>
                </a:solidFill>
                <a:latin typeface="Aptos"/>
                <a:cs typeface="Arial"/>
              </a:rPr>
              <a:t>y</a:t>
            </a:r>
            <a:r>
              <a:rPr sz="1200" spc="-3" dirty="0" smtClean="0">
                <a:solidFill>
                  <a:srgbClr val="262C32"/>
                </a:solidFill>
                <a:latin typeface="Aptos"/>
                <a:cs typeface="Arial"/>
              </a:rPr>
              <a:t>o</a:t>
            </a:r>
            <a:r>
              <a:rPr sz="1200" spc="0" dirty="0" smtClean="0">
                <a:solidFill>
                  <a:srgbClr val="262C32"/>
                </a:solidFill>
                <a:latin typeface="Aptos"/>
                <a:cs typeface="Arial"/>
              </a:rPr>
              <a:t>r</a:t>
            </a:r>
            <a:r>
              <a:rPr sz="1200" spc="-26" dirty="0" smtClean="0">
                <a:solidFill>
                  <a:srgbClr val="262C32"/>
                </a:solidFill>
                <a:latin typeface="Aptos"/>
                <a:cs typeface="Arial"/>
              </a:rPr>
              <a:t>e</a:t>
            </a:r>
            <a:r>
              <a:rPr sz="1200" spc="30" dirty="0" smtClean="0">
                <a:solidFill>
                  <a:srgbClr val="262C32"/>
                </a:solidFill>
                <a:latin typeface="Aptos"/>
                <a:cs typeface="Arial"/>
              </a:rPr>
              <a:t>s</a:t>
            </a:r>
            <a:r>
              <a:rPr sz="1200" spc="-77"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b="1" spc="-63" dirty="0" smtClean="0">
                <a:solidFill>
                  <a:srgbClr val="231F21"/>
                </a:solidFill>
                <a:latin typeface="Times New Roman"/>
                <a:cs typeface="Times New Roman"/>
              </a:rPr>
              <a:t>66</a:t>
            </a:r>
            <a:endParaRPr sz="600">
              <a:latin typeface="Times New Roman"/>
              <a:cs typeface="Times New Roman"/>
            </a:endParaRPr>
          </a:p>
        </p:txBody>
      </p:sp>
      <p:pic>
        <p:nvPicPr>
          <p:cNvPr id="6" name="Picture 5"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11" name="object 11"/>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spc="-14" dirty="0" smtClean="0" b="1">
                <a:solidFill>
                  <a:srgbClr val="1E374E"/>
                </a:solidFill>
                <a:latin typeface="Aptos"/>
                <a:cs typeface="Times New Roman"/>
              </a:rPr>
              <a:t>Primeros Auxilios  </a:t>
            </a:r>
            <a:r>
              <a:rPr sz="1100" spc="-14" dirty="0" smtClean="0" b="1">
                <a:solidFill>
                  <a:srgbClr val="1E374E"/>
                </a:solidFill>
                <a:latin typeface="Aptos"/>
                <a:cs typeface="Times New Roman"/>
              </a:rPr>
              <a:t>Básicos</a:t>
            </a:r>
            <a:endParaRPr sz="700">
              <a:latin typeface="Times New Roman"/>
              <a:cs typeface="Times New Roman"/>
            </a:endParaRPr>
          </a:p>
        </p:txBody>
      </p:sp>
      <p:sp>
        <p:nvSpPr>
          <p:cNvPr id="10" name="object 10"/>
          <p:cNvSpPr txBox="1"/>
          <p:nvPr/>
        </p:nvSpPr>
        <p:spPr>
          <a:xfrm>
            <a:off x="2884238" y="1397633"/>
            <a:ext cx="5881890" cy="852004"/>
          </a:xfrm>
          <a:prstGeom prst="rect">
            <a:avLst/>
          </a:prstGeom>
        </p:spPr>
        <p:txBody>
          <a:bodyPr wrap="square" lIns="0" tIns="10350" rIns="0" bIns="0" rtlCol="0">
            <a:noAutofit/>
          </a:bodyPr>
          <a:lstStyle/>
          <a:p>
            <a:pPr marL="1372552" marR="1429933" algn="ctr">
              <a:lnSpc>
                <a:spcPts val="1630"/>
              </a:lnSpc>
              <a:spcAft>
                <a:spcPts val="300"/>
              </a:spcAft>
            </a:pPr>
            <a:r>
              <a:rPr sz="1680" b="1" spc="-110" dirty="0" smtClean="0">
                <a:solidFill>
                  <a:srgbClr val="262C32"/>
                </a:solidFill>
                <a:latin typeface="Aptos"/>
                <a:cs typeface="Times New Roman"/>
              </a:rPr>
              <a:t>Recuerde</a:t>
            </a:r>
            <a:endParaRPr sz="1500">
              <a:latin typeface="Times New Roman"/>
              <a:cs typeface="Times New Roman"/>
            </a:endParaRPr>
          </a:p>
          <a:p>
            <a:pPr marL="1747" marR="1747" indent="0" algn="ctr">
              <a:lnSpc>
                <a:spcPts val="1149"/>
              </a:lnSpc>
              <a:spcBef>
                <a:spcPts val="960"/>
              </a:spcBef>
              <a:spcAft>
                <a:spcPts val="300"/>
              </a:spcAft>
            </a:pPr>
            <a:r>
              <a:rPr sz="1200" spc="-4" dirty="0" smtClean="0">
                <a:solidFill>
                  <a:srgbClr val="262C32"/>
                </a:solidFill>
                <a:latin typeface="Aptos"/>
                <a:cs typeface="Arial"/>
              </a:rPr>
              <a:t>L</a:t>
            </a:r>
            <a:r>
              <a:rPr sz="1200" spc="0" dirty="0" smtClean="0">
                <a:solidFill>
                  <a:srgbClr val="262C32"/>
                </a:solidFill>
                <a:latin typeface="Aptos"/>
                <a:cs typeface="Arial"/>
              </a:rPr>
              <a:t>as</a:t>
            </a:r>
            <a:r>
              <a:rPr sz="1200" spc="82" dirty="0" smtClean="0">
                <a:solidFill>
                  <a:srgbClr val="262C32"/>
                </a:solidFill>
                <a:latin typeface="Aptos"/>
                <a:cs typeface="Arial"/>
              </a:rPr>
              <a:t> </a:t>
            </a:r>
            <a:r>
              <a:rPr sz="1200" spc="0" dirty="0" smtClean="0">
                <a:solidFill>
                  <a:srgbClr val="262C32"/>
                </a:solidFill>
                <a:latin typeface="Aptos"/>
                <a:cs typeface="Arial"/>
              </a:rPr>
              <a:t>q</a:t>
            </a:r>
            <a:r>
              <a:rPr sz="1200" spc="-4" dirty="0" smtClean="0">
                <a:solidFill>
                  <a:srgbClr val="262C32"/>
                </a:solidFill>
                <a:latin typeface="Aptos"/>
                <a:cs typeface="Arial"/>
              </a:rPr>
              <a:t>u</a:t>
            </a:r>
            <a:r>
              <a:rPr sz="1200" spc="0" dirty="0" smtClean="0">
                <a:solidFill>
                  <a:srgbClr val="262C32"/>
                </a:solidFill>
                <a:latin typeface="Aptos"/>
                <a:cs typeface="Arial"/>
              </a:rPr>
              <a:t>em</a:t>
            </a:r>
            <a:r>
              <a:rPr sz="1200" spc="-4" dirty="0" smtClean="0">
                <a:solidFill>
                  <a:srgbClr val="262C32"/>
                </a:solidFill>
                <a:latin typeface="Aptos"/>
                <a:cs typeface="Arial"/>
              </a:rPr>
              <a:t>adu</a:t>
            </a:r>
            <a:r>
              <a:rPr sz="1200" spc="0" dirty="0" smtClean="0">
                <a:solidFill>
                  <a:srgbClr val="262C32"/>
                </a:solidFill>
                <a:latin typeface="Aptos"/>
                <a:cs typeface="Arial"/>
              </a:rPr>
              <a:t>ras </a:t>
            </a:r>
            <a:r>
              <a:rPr sz="1200" spc="106" dirty="0" smtClean="0">
                <a:solidFill>
                  <a:srgbClr val="262C32"/>
                </a:solidFill>
                <a:latin typeface="Aptos"/>
                <a:cs typeface="Arial"/>
              </a:rPr>
              <a:t> </a:t>
            </a:r>
            <a:r>
              <a:rPr sz="1200" spc="10" dirty="0" smtClean="0">
                <a:solidFill>
                  <a:srgbClr val="262C32"/>
                </a:solidFill>
                <a:latin typeface="Aptos"/>
                <a:cs typeface="Arial"/>
              </a:rPr>
              <a:t>t</a:t>
            </a:r>
            <a:r>
              <a:rPr sz="1200" spc="12" dirty="0" smtClean="0">
                <a:solidFill>
                  <a:srgbClr val="262C32"/>
                </a:solidFill>
                <a:latin typeface="Aptos"/>
                <a:cs typeface="Arial"/>
              </a:rPr>
              <a:t>i</a:t>
            </a:r>
            <a:r>
              <a:rPr sz="1200" spc="27" dirty="0" smtClean="0">
                <a:solidFill>
                  <a:srgbClr val="262C32"/>
                </a:solidFill>
                <a:latin typeface="Aptos"/>
                <a:cs typeface="Arial"/>
              </a:rPr>
              <a:t>e</a:t>
            </a:r>
            <a:r>
              <a:rPr sz="1200" spc="32" dirty="0" smtClean="0">
                <a:solidFill>
                  <a:srgbClr val="262C32"/>
                </a:solidFill>
                <a:latin typeface="Aptos"/>
                <a:cs typeface="Arial"/>
              </a:rPr>
              <a:t>nen</a:t>
            </a:r>
            <a:r>
              <a:rPr sz="1200" spc="117" dirty="0" smtClean="0">
                <a:solidFill>
                  <a:srgbClr val="262C32"/>
                </a:solidFill>
                <a:latin typeface="Aptos"/>
                <a:cs typeface="Arial"/>
              </a:rPr>
              <a:t> </a:t>
            </a:r>
            <a:r>
              <a:rPr sz="1200" spc="-4" dirty="0" smtClean="0">
                <a:solidFill>
                  <a:srgbClr val="262C32"/>
                </a:solidFill>
                <a:latin typeface="Aptos"/>
                <a:cs typeface="Arial"/>
              </a:rPr>
              <a:t>qu</a:t>
            </a:r>
            <a:r>
              <a:rPr sz="1200" spc="0" dirty="0" smtClean="0">
                <a:solidFill>
                  <a:srgbClr val="262C32"/>
                </a:solidFill>
                <a:latin typeface="Aptos"/>
                <a:cs typeface="Arial"/>
              </a:rPr>
              <a:t>e</a:t>
            </a:r>
            <a:r>
              <a:rPr sz="1200" spc="107" dirty="0" smtClean="0">
                <a:solidFill>
                  <a:srgbClr val="262C32"/>
                </a:solidFill>
                <a:latin typeface="Aptos"/>
                <a:cs typeface="Arial"/>
              </a:rPr>
              <a:t> </a:t>
            </a:r>
            <a:r>
              <a:rPr sz="1200" spc="0" dirty="0" smtClean="0">
                <a:solidFill>
                  <a:srgbClr val="262C32"/>
                </a:solidFill>
                <a:latin typeface="Aptos"/>
                <a:cs typeface="Arial"/>
              </a:rPr>
              <a:t>ser</a:t>
            </a:r>
            <a:r>
              <a:rPr sz="1200" spc="160" dirty="0" smtClean="0">
                <a:solidFill>
                  <a:srgbClr val="262C32"/>
                </a:solidFill>
                <a:latin typeface="Aptos"/>
                <a:cs typeface="Arial"/>
              </a:rPr>
              <a:t> </a:t>
            </a:r>
            <a:r>
              <a:rPr sz="1200" spc="-28" dirty="0" smtClean="0">
                <a:solidFill>
                  <a:srgbClr val="262C32"/>
                </a:solidFill>
                <a:latin typeface="Aptos"/>
                <a:cs typeface="Arial"/>
              </a:rPr>
              <a:t>i</a:t>
            </a:r>
            <a:r>
              <a:rPr sz="1200" spc="45" dirty="0" smtClean="0">
                <a:solidFill>
                  <a:srgbClr val="262C32"/>
                </a:solidFill>
                <a:latin typeface="Aptos"/>
                <a:cs typeface="Arial"/>
              </a:rPr>
              <a:t>n</a:t>
            </a:r>
            <a:r>
              <a:rPr sz="1200" spc="52" dirty="0" smtClean="0">
                <a:solidFill>
                  <a:srgbClr val="262C32"/>
                </a:solidFill>
                <a:latin typeface="Aptos"/>
                <a:cs typeface="Arial"/>
              </a:rPr>
              <a:t>m</a:t>
            </a:r>
            <a:r>
              <a:rPr sz="1200" spc="-4" dirty="0" smtClean="0">
                <a:solidFill>
                  <a:srgbClr val="262C32"/>
                </a:solidFill>
                <a:latin typeface="Aptos"/>
                <a:cs typeface="Arial"/>
              </a:rPr>
              <a:t>e</a:t>
            </a:r>
            <a:r>
              <a:rPr sz="1200" spc="66" dirty="0" smtClean="0">
                <a:solidFill>
                  <a:srgbClr val="262C32"/>
                </a:solidFill>
                <a:latin typeface="Aptos"/>
                <a:cs typeface="Arial"/>
              </a:rPr>
              <a:t>d</a:t>
            </a:r>
            <a:r>
              <a:rPr sz="1200" spc="43" dirty="0" smtClean="0">
                <a:solidFill>
                  <a:srgbClr val="262C32"/>
                </a:solidFill>
                <a:latin typeface="Aptos"/>
                <a:cs typeface="Arial"/>
              </a:rPr>
              <a:t>i</a:t>
            </a:r>
            <a:r>
              <a:rPr sz="1200" spc="-4" dirty="0" smtClean="0">
                <a:solidFill>
                  <a:srgbClr val="262C32"/>
                </a:solidFill>
                <a:latin typeface="Aptos"/>
                <a:cs typeface="Arial"/>
              </a:rPr>
              <a:t>a</a:t>
            </a:r>
            <a:r>
              <a:rPr sz="1200" spc="79" dirty="0" smtClean="0">
                <a:solidFill>
                  <a:srgbClr val="262C32"/>
                </a:solidFill>
                <a:latin typeface="Aptos"/>
                <a:cs typeface="Arial"/>
              </a:rPr>
              <a:t>t</a:t>
            </a:r>
            <a:r>
              <a:rPr sz="1200" spc="-4" dirty="0" smtClean="0">
                <a:solidFill>
                  <a:srgbClr val="262C32"/>
                </a:solidFill>
                <a:latin typeface="Aptos"/>
                <a:cs typeface="Arial"/>
              </a:rPr>
              <a:t>a</a:t>
            </a:r>
            <a:r>
              <a:rPr sz="1200" spc="25" dirty="0" smtClean="0">
                <a:solidFill>
                  <a:srgbClr val="262C32"/>
                </a:solidFill>
                <a:latin typeface="Aptos"/>
                <a:cs typeface="Arial"/>
              </a:rPr>
              <a:t>men</a:t>
            </a:r>
            <a:r>
              <a:rPr sz="1200" spc="104" dirty="0" smtClean="0">
                <a:solidFill>
                  <a:srgbClr val="262C32"/>
                </a:solidFill>
                <a:latin typeface="Aptos"/>
                <a:cs typeface="Arial"/>
              </a:rPr>
              <a:t>t</a:t>
            </a:r>
            <a:r>
              <a:rPr sz="1200" spc="-50" dirty="0" smtClean="0">
                <a:solidFill>
                  <a:srgbClr val="262C32"/>
                </a:solidFill>
                <a:latin typeface="Aptos"/>
                <a:cs typeface="Arial"/>
              </a:rPr>
              <a:t>e</a:t>
            </a:r>
            <a:r>
              <a:rPr sz="1200" spc="54" dirty="0" smtClean="0">
                <a:solidFill>
                  <a:srgbClr val="262C32"/>
                </a:solidFill>
                <a:latin typeface="Aptos"/>
                <a:cs typeface="Arial"/>
              </a:rPr>
              <a:t> </a:t>
            </a:r>
            <a:r>
              <a:rPr sz="1200" spc="-4" dirty="0" smtClean="0">
                <a:solidFill>
                  <a:srgbClr val="262C32"/>
                </a:solidFill>
                <a:latin typeface="Aptos"/>
                <a:cs typeface="Arial"/>
              </a:rPr>
              <a:t>en</a:t>
            </a:r>
            <a:r>
              <a:rPr sz="1200" spc="84" dirty="0" smtClean="0">
                <a:solidFill>
                  <a:srgbClr val="262C32"/>
                </a:solidFill>
                <a:latin typeface="Aptos"/>
                <a:cs typeface="Arial"/>
              </a:rPr>
              <a:t>f</a:t>
            </a:r>
            <a:r>
              <a:rPr sz="1200" spc="97" dirty="0" smtClean="0">
                <a:solidFill>
                  <a:srgbClr val="262C32"/>
                </a:solidFill>
                <a:latin typeface="Aptos"/>
                <a:cs typeface="Arial"/>
              </a:rPr>
              <a:t>r</a:t>
            </a:r>
            <a:r>
              <a:rPr sz="1200" spc="-4" dirty="0" smtClean="0">
                <a:solidFill>
                  <a:srgbClr val="262C32"/>
                </a:solidFill>
                <a:latin typeface="Aptos"/>
                <a:cs typeface="Arial"/>
              </a:rPr>
              <a:t>i</a:t>
            </a:r>
            <a:r>
              <a:rPr sz="1200" spc="21" dirty="0" smtClean="0">
                <a:solidFill>
                  <a:srgbClr val="262C32"/>
                </a:solidFill>
                <a:latin typeface="Aptos"/>
                <a:cs typeface="Arial"/>
              </a:rPr>
              <a:t>a</a:t>
            </a:r>
            <a:r>
              <a:rPr sz="1200" spc="45" dirty="0" smtClean="0">
                <a:solidFill>
                  <a:srgbClr val="262C32"/>
                </a:solidFill>
                <a:latin typeface="Aptos"/>
                <a:cs typeface="Arial"/>
              </a:rPr>
              <a:t>d</a:t>
            </a:r>
            <a:r>
              <a:rPr sz="1200" spc="-4" dirty="0" smtClean="0">
                <a:solidFill>
                  <a:srgbClr val="262C32"/>
                </a:solidFill>
                <a:latin typeface="Aptos"/>
                <a:cs typeface="Arial"/>
              </a:rPr>
              <a:t>a</a:t>
            </a:r>
            <a:r>
              <a:rPr sz="1200" spc="29" dirty="0" smtClean="0">
                <a:solidFill>
                  <a:srgbClr val="262C32"/>
                </a:solidFill>
                <a:latin typeface="Aptos"/>
                <a:cs typeface="Arial"/>
              </a:rPr>
              <a:t>s</a:t>
            </a:r>
            <a:r>
              <a:rPr sz="1200" spc="15" dirty="0" smtClean="0">
                <a:solidFill>
                  <a:srgbClr val="262C32"/>
                </a:solidFill>
                <a:latin typeface="Aptos"/>
                <a:cs typeface="Arial"/>
              </a:rPr>
              <a:t> </a:t>
            </a:r>
            <a:endParaRPr sz="1000">
              <a:latin typeface="Arial"/>
              <a:cs typeface="Arial"/>
            </a:endParaRPr>
          </a:p>
          <a:p>
            <a:pPr marL="1747" marR="1747" algn="ctr">
              <a:lnSpc>
                <a:spcPts val="1149"/>
              </a:lnSpc>
              <a:spcBef>
                <a:spcPts val="242"/>
              </a:spcBef>
              <a:spcAft>
                <a:spcPts val="300"/>
              </a:spcAft>
            </a:pPr>
            <a:r>
              <a:rPr sz="1200" spc="18" dirty="0" smtClean="0">
                <a:solidFill>
                  <a:srgbClr val="262C32"/>
                </a:solidFill>
                <a:latin typeface="Aptos"/>
                <a:cs typeface="Arial"/>
              </a:rPr>
              <a:t>con un chorro  de agua. No hay evidencia  clara sobre el</a:t>
            </a:r>
            <a:endParaRPr sz="1000">
              <a:latin typeface="Arial"/>
              <a:cs typeface="Arial"/>
            </a:endParaRPr>
          </a:p>
          <a:p>
            <a:pPr marL="627506" marR="633615" algn="ctr">
              <a:lnSpc>
                <a:spcPct val="95825"/>
              </a:lnSpc>
              <a:spcBef>
                <a:spcPts val="272"/>
              </a:spcBef>
              <a:spcAft>
                <a:spcPts val="300"/>
              </a:spcAft>
            </a:pPr>
            <a:r>
              <a:rPr sz="1200" spc="17" dirty="0" smtClean="0">
                <a:solidFill>
                  <a:srgbClr val="262C32"/>
                </a:solidFill>
                <a:latin typeface="Aptos"/>
                <a:cs typeface="Arial"/>
              </a:rPr>
              <a:t>tiempo  de duración  del enfriamiento.</a:t>
            </a:r>
            <a:endParaRPr sz="1000">
              <a:latin typeface="Arial"/>
              <a:cs typeface="Arial"/>
            </a:endParaRPr>
          </a:p>
        </p:txBody>
      </p:sp>
      <p:sp>
        <p:nvSpPr>
          <p:cNvPr id="9" name="object 9"/>
          <p:cNvSpPr txBox="1"/>
          <p:nvPr/>
        </p:nvSpPr>
        <p:spPr>
          <a:xfrm>
            <a:off x="3383991" y="2621494"/>
            <a:ext cx="4960129" cy="152400"/>
          </a:xfrm>
          <a:prstGeom prst="rect">
            <a:avLst/>
          </a:prstGeom>
        </p:spPr>
        <p:txBody>
          <a:bodyPr wrap="square" lIns="0" tIns="7111" rIns="0" bIns="0" rtlCol="0">
            <a:noAutofit/>
          </a:bodyPr>
          <a:lstStyle/>
          <a:p>
            <a:pPr marL="12700">
              <a:lnSpc>
                <a:spcPts val="1120"/>
              </a:lnSpc>
              <a:spcAft>
                <a:spcPts val="300"/>
              </a:spcAft>
            </a:pPr>
            <a:r>
              <a:rPr sz="1200" spc="6" dirty="0" smtClean="0">
                <a:solidFill>
                  <a:srgbClr val="262C32"/>
                </a:solidFill>
                <a:latin typeface="Aptos"/>
                <a:cs typeface="Arial"/>
              </a:rPr>
              <a:t>Prevenga la hipotermia al enfriar la zona quemada.</a:t>
            </a:r>
            <a:endParaRPr sz="1000">
              <a:latin typeface="Arial"/>
              <a:cs typeface="Arial"/>
            </a:endParaRPr>
          </a:p>
        </p:txBody>
      </p:sp>
      <p:sp>
        <p:nvSpPr>
          <p:cNvPr id="8" name="object 8"/>
          <p:cNvSpPr txBox="1"/>
          <p:nvPr/>
        </p:nvSpPr>
        <p:spPr>
          <a:xfrm>
            <a:off x="3210607" y="3157942"/>
            <a:ext cx="5281400" cy="152400"/>
          </a:xfrm>
          <a:prstGeom prst="rect">
            <a:avLst/>
          </a:prstGeom>
        </p:spPr>
        <p:txBody>
          <a:bodyPr wrap="square" lIns="0" tIns="7111" rIns="0" bIns="0" rtlCol="0">
            <a:noAutofit/>
          </a:bodyPr>
          <a:lstStyle/>
          <a:p>
            <a:pPr marL="12700">
              <a:lnSpc>
                <a:spcPts val="1120"/>
              </a:lnSpc>
              <a:spcAft>
                <a:spcPts val="300"/>
              </a:spcAft>
            </a:pPr>
            <a:r>
              <a:rPr sz="1600" spc="22" dirty="0" smtClean="0" b="1">
                <a:solidFill>
                  <a:srgbClr val="1E374E"/>
                </a:solidFill>
                <a:latin typeface="Aptos"/>
                <a:cs typeface="Arial"/>
              </a:rPr>
              <a:t>No rompa las flictenas o ampollas  de la quemadura.</a:t>
            </a:r>
            <a:endParaRPr sz="1000">
              <a:latin typeface="Arial"/>
              <a:cs typeface="Arial"/>
            </a:endParaRPr>
          </a:p>
        </p:txBody>
      </p:sp>
      <p:sp>
        <p:nvSpPr>
          <p:cNvPr id="7" name="object 7"/>
          <p:cNvSpPr txBox="1"/>
          <p:nvPr/>
        </p:nvSpPr>
        <p:spPr>
          <a:xfrm>
            <a:off x="3078019" y="3706582"/>
            <a:ext cx="5545958" cy="332232"/>
          </a:xfrm>
          <a:prstGeom prst="rect">
            <a:avLst/>
          </a:prstGeom>
        </p:spPr>
        <p:txBody>
          <a:bodyPr wrap="square" lIns="0" tIns="7111" rIns="0" bIns="0" rtlCol="0">
            <a:noAutofit/>
          </a:bodyPr>
          <a:lstStyle/>
          <a:p>
            <a:pPr algn="ctr">
              <a:lnSpc>
                <a:spcPts val="1120"/>
              </a:lnSpc>
              <a:spcAft>
                <a:spcPts val="300"/>
              </a:spcAft>
            </a:pPr>
            <a:r>
              <a:rPr sz="1200" spc="30" dirty="0" smtClean="0">
                <a:solidFill>
                  <a:srgbClr val="262C32"/>
                </a:solidFill>
                <a:latin typeface="Aptos"/>
                <a:cs typeface="Arial"/>
              </a:rPr>
              <a:t>No utilice cremas, ungüentos, pomadas  ni antibióticos</a:t>
            </a:r>
            <a:endParaRPr sz="1000">
              <a:latin typeface="Arial"/>
              <a:cs typeface="Arial"/>
            </a:endParaRPr>
          </a:p>
          <a:p>
            <a:pPr marL="493394" marR="512076" algn="ctr">
              <a:lnSpc>
                <a:spcPct val="95825"/>
              </a:lnSpc>
              <a:spcBef>
                <a:spcPts val="209"/>
              </a:spcBef>
              <a:spcAft>
                <a:spcPts val="300"/>
              </a:spcAft>
            </a:pPr>
            <a:r>
              <a:rPr sz="1200" spc="35" dirty="0" smtClean="0">
                <a:solidFill>
                  <a:srgbClr val="262C32"/>
                </a:solidFill>
                <a:latin typeface="Aptos"/>
                <a:cs typeface="Arial"/>
              </a:rPr>
              <a:t>como medicamento de primer auxilio.</a:t>
            </a:r>
            <a:endParaRPr sz="1000">
              <a:latin typeface="Arial"/>
              <a:cs typeface="Arial"/>
            </a:endParaRPr>
          </a:p>
        </p:txBody>
      </p:sp>
      <p:sp>
        <p:nvSpPr>
          <p:cNvPr id="6" name="object 6"/>
          <p:cNvSpPr txBox="1"/>
          <p:nvPr/>
        </p:nvSpPr>
        <p:spPr>
          <a:xfrm>
            <a:off x="2823042" y="4352758"/>
            <a:ext cx="6008997" cy="506684"/>
          </a:xfrm>
          <a:prstGeom prst="rect">
            <a:avLst/>
          </a:prstGeom>
        </p:spPr>
        <p:txBody>
          <a:bodyPr wrap="square" lIns="0" tIns="7111" rIns="0" bIns="0" rtlCol="0">
            <a:noAutofit/>
          </a:bodyPr>
          <a:lstStyle/>
          <a:p>
            <a:pPr marL="69723" marR="60459" algn="ctr">
              <a:lnSpc>
                <a:spcPts val="1120"/>
              </a:lnSpc>
              <a:spcAft>
                <a:spcPts val="300"/>
              </a:spcAft>
            </a:pPr>
            <a:r>
              <a:rPr sz="1200" spc="21" dirty="0" smtClean="0">
                <a:solidFill>
                  <a:srgbClr val="262C32"/>
                </a:solidFill>
                <a:latin typeface="Aptos"/>
                <a:cs typeface="Arial"/>
              </a:rPr>
              <a:t>Utilice el tamaño de la mano de la víctima  para estimar el</a:t>
            </a:r>
            <a:endParaRPr sz="1000">
              <a:latin typeface="Arial"/>
              <a:cs typeface="Arial"/>
            </a:endParaRPr>
          </a:p>
          <a:p>
            <a:pPr marL="1705" marR="1705" algn="ctr">
              <a:lnSpc>
                <a:spcPts val="1390"/>
              </a:lnSpc>
              <a:spcBef>
                <a:spcPts val="78"/>
              </a:spcBef>
              <a:spcAft>
                <a:spcPts val="300"/>
              </a:spcAft>
            </a:pPr>
            <a:r>
              <a:rPr sz="1200" dirty="0" smtClean="0">
                <a:solidFill>
                  <a:srgbClr val="262C32"/>
                </a:solidFill>
                <a:latin typeface="Aptos"/>
                <a:cs typeface="Arial"/>
              </a:rPr>
              <a:t>t</a:t>
            </a:r>
            <a:r>
              <a:rPr sz="1200" spc="-4" dirty="0" smtClean="0">
                <a:solidFill>
                  <a:srgbClr val="262C32"/>
                </a:solidFill>
                <a:latin typeface="Aptos"/>
                <a:cs typeface="Arial"/>
              </a:rPr>
              <a:t>a</a:t>
            </a:r>
            <a:r>
              <a:rPr sz="1200" spc="0" dirty="0" smtClean="0">
                <a:solidFill>
                  <a:srgbClr val="262C32"/>
                </a:solidFill>
                <a:latin typeface="Aptos"/>
                <a:cs typeface="Arial"/>
              </a:rPr>
              <a:t>ma</a:t>
            </a:r>
            <a:r>
              <a:rPr sz="1200" spc="-4" dirty="0" smtClean="0">
                <a:solidFill>
                  <a:srgbClr val="262C32"/>
                </a:solidFill>
                <a:latin typeface="Aptos"/>
                <a:cs typeface="Arial"/>
              </a:rPr>
              <a:t>ñ</a:t>
            </a:r>
            <a:r>
              <a:rPr sz="1200" spc="0" dirty="0" smtClean="0">
                <a:solidFill>
                  <a:srgbClr val="262C32"/>
                </a:solidFill>
                <a:latin typeface="Aptos"/>
                <a:cs typeface="Arial"/>
              </a:rPr>
              <a:t>o</a:t>
            </a:r>
            <a:r>
              <a:rPr sz="1200" spc="271" dirty="0" smtClean="0">
                <a:solidFill>
                  <a:srgbClr val="262C32"/>
                </a:solidFill>
                <a:latin typeface="Aptos"/>
                <a:cs typeface="Arial"/>
              </a:rPr>
              <a:t> </a:t>
            </a:r>
            <a:r>
              <a:rPr sz="1200" spc="-4" dirty="0" smtClean="0">
                <a:solidFill>
                  <a:srgbClr val="262C32"/>
                </a:solidFill>
                <a:latin typeface="Aptos"/>
                <a:cs typeface="Arial"/>
              </a:rPr>
              <a:t>d</a:t>
            </a:r>
            <a:r>
              <a:rPr sz="1200" spc="0" dirty="0" smtClean="0">
                <a:solidFill>
                  <a:srgbClr val="262C32"/>
                </a:solidFill>
                <a:latin typeface="Aptos"/>
                <a:cs typeface="Arial"/>
              </a:rPr>
              <a:t>e</a:t>
            </a:r>
            <a:r>
              <a:rPr sz="1200" spc="102" dirty="0" smtClean="0">
                <a:solidFill>
                  <a:srgbClr val="262C32"/>
                </a:solidFill>
                <a:latin typeface="Aptos"/>
                <a:cs typeface="Arial"/>
              </a:rPr>
              <a:t> </a:t>
            </a:r>
            <a:r>
              <a:rPr sz="1200" spc="0" dirty="0" smtClean="0">
                <a:solidFill>
                  <a:srgbClr val="262C32"/>
                </a:solidFill>
                <a:latin typeface="Aptos"/>
                <a:cs typeface="Arial"/>
              </a:rPr>
              <a:t>la</a:t>
            </a:r>
            <a:r>
              <a:rPr sz="1200" spc="28" dirty="0" smtClean="0">
                <a:solidFill>
                  <a:srgbClr val="262C32"/>
                </a:solidFill>
                <a:latin typeface="Aptos"/>
                <a:cs typeface="Arial"/>
              </a:rPr>
              <a:t> </a:t>
            </a:r>
            <a:r>
              <a:rPr sz="1200" spc="-4" dirty="0" smtClean="0">
                <a:solidFill>
                  <a:srgbClr val="262C32"/>
                </a:solidFill>
                <a:latin typeface="Aptos"/>
                <a:cs typeface="Arial"/>
              </a:rPr>
              <a:t>q</a:t>
            </a:r>
            <a:r>
              <a:rPr sz="1200" spc="45" dirty="0" smtClean="0">
                <a:solidFill>
                  <a:srgbClr val="262C32"/>
                </a:solidFill>
                <a:latin typeface="Aptos"/>
                <a:cs typeface="Arial"/>
              </a:rPr>
              <a:t>u</a:t>
            </a:r>
            <a:r>
              <a:rPr sz="1200" spc="25" dirty="0" smtClean="0">
                <a:solidFill>
                  <a:srgbClr val="262C32"/>
                </a:solidFill>
                <a:latin typeface="Aptos"/>
                <a:cs typeface="Arial"/>
              </a:rPr>
              <a:t>ema</a:t>
            </a:r>
            <a:r>
              <a:rPr sz="1200" spc="45" dirty="0" smtClean="0">
                <a:solidFill>
                  <a:srgbClr val="262C32"/>
                </a:solidFill>
                <a:latin typeface="Aptos"/>
                <a:cs typeface="Arial"/>
              </a:rPr>
              <a:t>d</a:t>
            </a:r>
            <a:r>
              <a:rPr sz="1200" spc="66" dirty="0" smtClean="0">
                <a:solidFill>
                  <a:srgbClr val="262C32"/>
                </a:solidFill>
                <a:latin typeface="Aptos"/>
                <a:cs typeface="Arial"/>
              </a:rPr>
              <a:t>u</a:t>
            </a:r>
            <a:r>
              <a:rPr sz="1200" spc="75" dirty="0" smtClean="0">
                <a:solidFill>
                  <a:srgbClr val="262C32"/>
                </a:solidFill>
                <a:latin typeface="Aptos"/>
                <a:cs typeface="Arial"/>
              </a:rPr>
              <a:t>r</a:t>
            </a:r>
            <a:r>
              <a:rPr sz="1200" spc="21" dirty="0" smtClean="0">
                <a:solidFill>
                  <a:srgbClr val="262C32"/>
                </a:solidFill>
                <a:latin typeface="Aptos"/>
                <a:cs typeface="Arial"/>
              </a:rPr>
              <a:t>a</a:t>
            </a:r>
            <a:r>
              <a:rPr sz="1200" spc="-60" dirty="0" smtClean="0">
                <a:solidFill>
                  <a:srgbClr val="262C32"/>
                </a:solidFill>
                <a:latin typeface="Aptos"/>
                <a:cs typeface="Arial"/>
              </a:rPr>
              <a:t>:</a:t>
            </a:r>
            <a:r>
              <a:rPr sz="1200" spc="0" dirty="0" smtClean="0">
                <a:solidFill>
                  <a:srgbClr val="262C32"/>
                </a:solidFill>
                <a:latin typeface="Aptos"/>
                <a:cs typeface="Arial"/>
              </a:rPr>
              <a:t> </a:t>
            </a:r>
            <a:r>
              <a:rPr sz="1200" spc="-119" dirty="0" smtClean="0">
                <a:solidFill>
                  <a:srgbClr val="262C32"/>
                </a:solidFill>
                <a:latin typeface="Aptos"/>
                <a:cs typeface="Arial"/>
              </a:rPr>
              <a:t> </a:t>
            </a:r>
            <a:r>
              <a:rPr sz="1200" spc="0" dirty="0" smtClean="0">
                <a:solidFill>
                  <a:srgbClr val="262C32"/>
                </a:solidFill>
                <a:latin typeface="Aptos"/>
                <a:cs typeface="Arial"/>
              </a:rPr>
              <a:t>la</a:t>
            </a:r>
            <a:r>
              <a:rPr sz="1200" spc="48" dirty="0" smtClean="0">
                <a:solidFill>
                  <a:srgbClr val="262C32"/>
                </a:solidFill>
                <a:latin typeface="Aptos"/>
                <a:cs typeface="Arial"/>
              </a:rPr>
              <a:t> </a:t>
            </a:r>
            <a:r>
              <a:rPr sz="1200" spc="0" dirty="0" smtClean="0">
                <a:solidFill>
                  <a:srgbClr val="262C32"/>
                </a:solidFill>
                <a:latin typeface="Aptos"/>
                <a:cs typeface="Arial"/>
              </a:rPr>
              <a:t>pal</a:t>
            </a:r>
            <a:r>
              <a:rPr sz="1200" spc="-4" dirty="0" smtClean="0">
                <a:solidFill>
                  <a:srgbClr val="262C32"/>
                </a:solidFill>
                <a:latin typeface="Aptos"/>
                <a:cs typeface="Arial"/>
              </a:rPr>
              <a:t>m</a:t>
            </a:r>
            <a:r>
              <a:rPr sz="1200" spc="0" dirty="0" smtClean="0">
                <a:solidFill>
                  <a:srgbClr val="262C32"/>
                </a:solidFill>
                <a:latin typeface="Aptos"/>
                <a:cs typeface="Arial"/>
              </a:rPr>
              <a:t>a</a:t>
            </a:r>
            <a:r>
              <a:rPr sz="1200" spc="129" dirty="0" smtClean="0">
                <a:solidFill>
                  <a:srgbClr val="262C32"/>
                </a:solidFill>
                <a:latin typeface="Aptos"/>
                <a:cs typeface="Arial"/>
              </a:rPr>
              <a:t> </a:t>
            </a:r>
            <a:r>
              <a:rPr sz="1200" spc="0" dirty="0" smtClean="0">
                <a:solidFill>
                  <a:srgbClr val="262C32"/>
                </a:solidFill>
                <a:latin typeface="Aptos"/>
                <a:cs typeface="Arial"/>
              </a:rPr>
              <a:t>y</a:t>
            </a:r>
            <a:r>
              <a:rPr sz="1200" spc="109" dirty="0" smtClean="0">
                <a:solidFill>
                  <a:srgbClr val="262C32"/>
                </a:solidFill>
                <a:latin typeface="Aptos"/>
                <a:cs typeface="Arial"/>
              </a:rPr>
              <a:t> </a:t>
            </a:r>
            <a:r>
              <a:rPr sz="1200" spc="0" dirty="0" smtClean="0">
                <a:solidFill>
                  <a:srgbClr val="262C32"/>
                </a:solidFill>
                <a:latin typeface="Aptos"/>
                <a:cs typeface="Arial"/>
              </a:rPr>
              <a:t>l</a:t>
            </a:r>
            <a:r>
              <a:rPr sz="1200" spc="-4" dirty="0" smtClean="0">
                <a:solidFill>
                  <a:srgbClr val="262C32"/>
                </a:solidFill>
                <a:latin typeface="Aptos"/>
                <a:cs typeface="Arial"/>
              </a:rPr>
              <a:t>o</a:t>
            </a:r>
            <a:r>
              <a:rPr sz="1200" spc="0" dirty="0" smtClean="0">
                <a:solidFill>
                  <a:srgbClr val="262C32"/>
                </a:solidFill>
                <a:latin typeface="Aptos"/>
                <a:cs typeface="Arial"/>
              </a:rPr>
              <a:t>s</a:t>
            </a:r>
            <a:r>
              <a:rPr sz="1200" spc="131" dirty="0" smtClean="0">
                <a:solidFill>
                  <a:srgbClr val="262C32"/>
                </a:solidFill>
                <a:latin typeface="Aptos"/>
                <a:cs typeface="Arial"/>
              </a:rPr>
              <a:t> </a:t>
            </a:r>
            <a:r>
              <a:rPr sz="1200" spc="-4" dirty="0" smtClean="0">
                <a:solidFill>
                  <a:srgbClr val="262C32"/>
                </a:solidFill>
                <a:latin typeface="Aptos"/>
                <a:cs typeface="Arial"/>
              </a:rPr>
              <a:t>d</a:t>
            </a:r>
            <a:r>
              <a:rPr sz="1200" spc="0" dirty="0" smtClean="0">
                <a:solidFill>
                  <a:srgbClr val="262C32"/>
                </a:solidFill>
                <a:latin typeface="Aptos"/>
                <a:cs typeface="Arial"/>
              </a:rPr>
              <a:t>e</a:t>
            </a:r>
            <a:r>
              <a:rPr sz="1200" spc="-4" dirty="0" smtClean="0">
                <a:solidFill>
                  <a:srgbClr val="262C32"/>
                </a:solidFill>
                <a:latin typeface="Aptos"/>
                <a:cs typeface="Arial"/>
              </a:rPr>
              <a:t>do</a:t>
            </a:r>
            <a:r>
              <a:rPr sz="1200" spc="0" dirty="0" smtClean="0">
                <a:solidFill>
                  <a:srgbClr val="262C32"/>
                </a:solidFill>
                <a:latin typeface="Aptos"/>
                <a:cs typeface="Arial"/>
              </a:rPr>
              <a:t>s</a:t>
            </a:r>
            <a:r>
              <a:rPr sz="1200" spc="254" dirty="0" smtClean="0">
                <a:solidFill>
                  <a:srgbClr val="262C32"/>
                </a:solidFill>
                <a:latin typeface="Aptos"/>
                <a:cs typeface="Arial"/>
              </a:rPr>
              <a:t> </a:t>
            </a:r>
            <a:r>
              <a:rPr sz="1200" spc="2" dirty="0" smtClean="0">
                <a:solidFill>
                  <a:srgbClr val="262C32"/>
                </a:solidFill>
                <a:latin typeface="Aptos"/>
                <a:cs typeface="Arial"/>
              </a:rPr>
              <a:t>r</a:t>
            </a:r>
            <a:r>
              <a:rPr sz="1200" spc="21" dirty="0" smtClean="0">
                <a:solidFill>
                  <a:srgbClr val="262C32"/>
                </a:solidFill>
                <a:latin typeface="Aptos"/>
                <a:cs typeface="Arial"/>
              </a:rPr>
              <a:t>e</a:t>
            </a:r>
            <a:r>
              <a:rPr sz="1200" spc="45" dirty="0" smtClean="0">
                <a:solidFill>
                  <a:srgbClr val="262C32"/>
                </a:solidFill>
                <a:latin typeface="Aptos"/>
                <a:cs typeface="Arial"/>
              </a:rPr>
              <a:t>p</a:t>
            </a:r>
            <a:r>
              <a:rPr sz="1200" spc="52" dirty="0" smtClean="0">
                <a:solidFill>
                  <a:srgbClr val="262C32"/>
                </a:solidFill>
                <a:latin typeface="Aptos"/>
                <a:cs typeface="Arial"/>
              </a:rPr>
              <a:t>r</a:t>
            </a:r>
            <a:r>
              <a:rPr sz="1200" spc="-27" dirty="0" smtClean="0">
                <a:solidFill>
                  <a:srgbClr val="262C32"/>
                </a:solidFill>
                <a:latin typeface="Aptos"/>
                <a:cs typeface="Arial"/>
              </a:rPr>
              <a:t>e</a:t>
            </a:r>
            <a:r>
              <a:rPr sz="1200" spc="50" dirty="0" smtClean="0">
                <a:solidFill>
                  <a:srgbClr val="262C32"/>
                </a:solidFill>
                <a:latin typeface="Aptos"/>
                <a:cs typeface="Arial"/>
              </a:rPr>
              <a:t>s</a:t>
            </a:r>
            <a:r>
              <a:rPr sz="1200" spc="45" dirty="0" smtClean="0">
                <a:solidFill>
                  <a:srgbClr val="262C32"/>
                </a:solidFill>
                <a:latin typeface="Aptos"/>
                <a:cs typeface="Arial"/>
              </a:rPr>
              <a:t>e</a:t>
            </a:r>
            <a:r>
              <a:rPr sz="1200" spc="-4" dirty="0" smtClean="0">
                <a:solidFill>
                  <a:srgbClr val="262C32"/>
                </a:solidFill>
                <a:latin typeface="Aptos"/>
                <a:cs typeface="Arial"/>
              </a:rPr>
              <a:t>n</a:t>
            </a:r>
            <a:r>
              <a:rPr sz="1200" spc="104" dirty="0" smtClean="0">
                <a:solidFill>
                  <a:srgbClr val="262C32"/>
                </a:solidFill>
                <a:latin typeface="Aptos"/>
                <a:cs typeface="Arial"/>
              </a:rPr>
              <a:t>t</a:t>
            </a:r>
            <a:r>
              <a:rPr sz="1200" spc="-4" dirty="0" smtClean="0">
                <a:solidFill>
                  <a:srgbClr val="262C32"/>
                </a:solidFill>
                <a:latin typeface="Aptos"/>
                <a:cs typeface="Arial"/>
              </a:rPr>
              <a:t>a</a:t>
            </a:r>
            <a:r>
              <a:rPr sz="1200" spc="-27" dirty="0" smtClean="0">
                <a:solidFill>
                  <a:srgbClr val="262C32"/>
                </a:solidFill>
                <a:latin typeface="Aptos"/>
                <a:cs typeface="Arial"/>
              </a:rPr>
              <a:t>n</a:t>
            </a:r>
            <a:r>
              <a:rPr sz="1200" spc="-13" dirty="0" smtClean="0">
                <a:solidFill>
                  <a:srgbClr val="262C32"/>
                </a:solidFill>
                <a:latin typeface="Aptos"/>
                <a:cs typeface="Arial"/>
              </a:rPr>
              <a:t> </a:t>
            </a:r>
            <a:r>
              <a:rPr sz="1200" spc="0" dirty="0" smtClean="0">
                <a:solidFill>
                  <a:srgbClr val="262C32"/>
                </a:solidFill>
                <a:latin typeface="Aptos"/>
                <a:cs typeface="Arial"/>
              </a:rPr>
              <a:t>c</a:t>
            </a:r>
            <a:r>
              <a:rPr sz="1200" spc="-4" dirty="0" smtClean="0">
                <a:solidFill>
                  <a:srgbClr val="262C32"/>
                </a:solidFill>
                <a:latin typeface="Aptos"/>
                <a:cs typeface="Arial"/>
              </a:rPr>
              <a:t>e</a:t>
            </a:r>
            <a:r>
              <a:rPr sz="1200" spc="0" dirty="0" smtClean="0">
                <a:solidFill>
                  <a:srgbClr val="262C32"/>
                </a:solidFill>
                <a:latin typeface="Aptos"/>
                <a:cs typeface="Arial"/>
              </a:rPr>
              <a:t>rca</a:t>
            </a:r>
            <a:r>
              <a:rPr sz="1200" spc="193" dirty="0" smtClean="0">
                <a:solidFill>
                  <a:srgbClr val="262C32"/>
                </a:solidFill>
                <a:latin typeface="Aptos"/>
                <a:cs typeface="Arial"/>
              </a:rPr>
              <a:t> </a:t>
            </a:r>
            <a:r>
              <a:rPr sz="1200" spc="-4" dirty="0" smtClean="0">
                <a:solidFill>
                  <a:srgbClr val="262C32"/>
                </a:solidFill>
                <a:latin typeface="Aptos"/>
                <a:cs typeface="Arial"/>
              </a:rPr>
              <a:t>d</a:t>
            </a:r>
            <a:r>
              <a:rPr sz="1200" spc="0" dirty="0" smtClean="0">
                <a:solidFill>
                  <a:srgbClr val="262C32"/>
                </a:solidFill>
                <a:latin typeface="Aptos"/>
                <a:cs typeface="Arial"/>
              </a:rPr>
              <a:t>el</a:t>
            </a:r>
            <a:r>
              <a:rPr sz="1200" spc="145" dirty="0" smtClean="0">
                <a:solidFill>
                  <a:srgbClr val="262C32"/>
                </a:solidFill>
                <a:latin typeface="Aptos"/>
                <a:cs typeface="Arial"/>
              </a:rPr>
              <a:t> </a:t>
            </a:r>
            <a:r>
              <a:rPr sz="1200" spc="-244" dirty="0" smtClean="0">
                <a:solidFill>
                  <a:srgbClr val="262C32"/>
                </a:solidFill>
                <a:latin typeface="Aptos"/>
                <a:cs typeface="Arial"/>
              </a:rPr>
              <a:t>1</a:t>
            </a:r>
            <a:r>
              <a:rPr sz="1200" spc="-85" dirty="0" smtClean="0">
                <a:solidFill>
                  <a:srgbClr val="262C32"/>
                </a:solidFill>
                <a:latin typeface="Aptos"/>
                <a:cs typeface="Arial"/>
              </a:rPr>
              <a:t> </a:t>
            </a:r>
            <a:r>
              <a:rPr sz="1200" spc="45" dirty="0" smtClean="0">
                <a:solidFill>
                  <a:srgbClr val="262C32"/>
                </a:solidFill>
                <a:latin typeface="Aptos"/>
                <a:cs typeface="Times New Roman"/>
              </a:rPr>
              <a:t>% </a:t>
            </a:r>
            <a:r>
              <a:rPr sz="1200" spc="-4" dirty="0" smtClean="0">
                <a:solidFill>
                  <a:srgbClr val="262C32"/>
                </a:solidFill>
                <a:latin typeface="Aptos"/>
                <a:cs typeface="Arial"/>
              </a:rPr>
              <a:t>d</a:t>
            </a:r>
            <a:r>
              <a:rPr sz="1200" spc="0" dirty="0" smtClean="0">
                <a:solidFill>
                  <a:srgbClr val="262C32"/>
                </a:solidFill>
                <a:latin typeface="Aptos"/>
                <a:cs typeface="Arial"/>
              </a:rPr>
              <a:t>e</a:t>
            </a:r>
            <a:r>
              <a:rPr sz="1200" spc="102" dirty="0" smtClean="0">
                <a:solidFill>
                  <a:srgbClr val="262C32"/>
                </a:solidFill>
                <a:latin typeface="Aptos"/>
                <a:cs typeface="Arial"/>
              </a:rPr>
              <a:t> </a:t>
            </a:r>
            <a:r>
              <a:rPr sz="1200" spc="-25" dirty="0" smtClean="0">
                <a:solidFill>
                  <a:srgbClr val="262C32"/>
                </a:solidFill>
                <a:latin typeface="Aptos"/>
                <a:cs typeface="Arial"/>
              </a:rPr>
              <a:t>l</a:t>
            </a:r>
            <a:r>
              <a:rPr sz="1200" spc="-61" dirty="0" smtClean="0">
                <a:solidFill>
                  <a:srgbClr val="262C32"/>
                </a:solidFill>
                <a:latin typeface="Aptos"/>
                <a:cs typeface="Arial"/>
              </a:rPr>
              <a:t>a</a:t>
            </a:r>
            <a:r>
              <a:rPr sz="1200" spc="88" dirty="0" smtClean="0">
                <a:solidFill>
                  <a:srgbClr val="262C32"/>
                </a:solidFill>
                <a:latin typeface="Aptos"/>
                <a:cs typeface="Arial"/>
              </a:rPr>
              <a:t> </a:t>
            </a:r>
            <a:r>
              <a:rPr sz="1200" spc="44" dirty="0" smtClean="0">
                <a:solidFill>
                  <a:srgbClr val="262C32"/>
                </a:solidFill>
                <a:latin typeface="Aptos"/>
                <a:cs typeface="Arial"/>
              </a:rPr>
              <a:t>sup</a:t>
            </a:r>
            <a:r>
              <a:rPr sz="1200" spc="50" dirty="0" smtClean="0">
                <a:solidFill>
                  <a:srgbClr val="262C32"/>
                </a:solidFill>
                <a:latin typeface="Aptos"/>
                <a:cs typeface="Arial"/>
              </a:rPr>
              <a:t>e</a:t>
            </a:r>
            <a:r>
              <a:rPr sz="1200" spc="28" dirty="0" smtClean="0">
                <a:solidFill>
                  <a:srgbClr val="262C32"/>
                </a:solidFill>
                <a:latin typeface="Aptos"/>
                <a:cs typeface="Arial"/>
              </a:rPr>
              <a:t>r</a:t>
            </a:r>
            <a:r>
              <a:rPr sz="1200" spc="18" dirty="0" smtClean="0">
                <a:solidFill>
                  <a:srgbClr val="262C32"/>
                </a:solidFill>
                <a:latin typeface="Aptos"/>
                <a:cs typeface="Arial"/>
              </a:rPr>
              <a:t>fi</a:t>
            </a:r>
            <a:r>
              <a:rPr sz="1200" spc="39" dirty="0" smtClean="0">
                <a:solidFill>
                  <a:srgbClr val="262C32"/>
                </a:solidFill>
                <a:latin typeface="Aptos"/>
                <a:cs typeface="Arial"/>
              </a:rPr>
              <a:t>c</a:t>
            </a:r>
            <a:r>
              <a:rPr sz="1200" spc="18" dirty="0" smtClean="0">
                <a:solidFill>
                  <a:srgbClr val="262C32"/>
                </a:solidFill>
                <a:latin typeface="Aptos"/>
                <a:cs typeface="Arial"/>
              </a:rPr>
              <a:t>i</a:t>
            </a:r>
            <a:r>
              <a:rPr sz="1200" spc="50" dirty="0" smtClean="0">
                <a:solidFill>
                  <a:srgbClr val="262C32"/>
                </a:solidFill>
                <a:latin typeface="Aptos"/>
                <a:cs typeface="Arial"/>
              </a:rPr>
              <a:t>e</a:t>
            </a:r>
            <a:r>
              <a:rPr sz="1200" spc="83" dirty="0" smtClean="0">
                <a:solidFill>
                  <a:srgbClr val="262C32"/>
                </a:solidFill>
                <a:latin typeface="Aptos"/>
                <a:cs typeface="Arial"/>
              </a:rPr>
              <a:t> </a:t>
            </a:r>
            <a:r>
              <a:rPr sz="1200" spc="35" dirty="0" smtClean="0">
                <a:solidFill>
                  <a:srgbClr val="262C32"/>
                </a:solidFill>
                <a:latin typeface="Aptos"/>
                <a:cs typeface="Arial"/>
              </a:rPr>
              <a:t>t</a:t>
            </a:r>
            <a:r>
              <a:rPr sz="1200" spc="45" dirty="0" smtClean="0">
                <a:solidFill>
                  <a:srgbClr val="262C32"/>
                </a:solidFill>
                <a:latin typeface="Aptos"/>
                <a:cs typeface="Arial"/>
              </a:rPr>
              <a:t>o</a:t>
            </a:r>
            <a:r>
              <a:rPr sz="1200" spc="79" dirty="0" smtClean="0">
                <a:solidFill>
                  <a:srgbClr val="262C32"/>
                </a:solidFill>
                <a:latin typeface="Aptos"/>
                <a:cs typeface="Arial"/>
              </a:rPr>
              <a:t>t</a:t>
            </a:r>
            <a:r>
              <a:rPr sz="1200" spc="-4" dirty="0" smtClean="0">
                <a:solidFill>
                  <a:srgbClr val="262C32"/>
                </a:solidFill>
                <a:latin typeface="Aptos"/>
                <a:cs typeface="Arial"/>
              </a:rPr>
              <a:t>a</a:t>
            </a:r>
            <a:r>
              <a:rPr sz="1200" spc="-28" dirty="0" smtClean="0">
                <a:solidFill>
                  <a:srgbClr val="262C32"/>
                </a:solidFill>
                <a:latin typeface="Aptos"/>
                <a:cs typeface="Arial"/>
              </a:rPr>
              <a:t>l</a:t>
            </a:r>
            <a:r>
              <a:rPr sz="1200" spc="104" dirty="0" smtClean="0">
                <a:solidFill>
                  <a:srgbClr val="262C32"/>
                </a:solidFill>
                <a:latin typeface="Aptos"/>
                <a:cs typeface="Arial"/>
              </a:rPr>
              <a:t> </a:t>
            </a:r>
            <a:r>
              <a:rPr sz="1200" spc="-4" dirty="0" smtClean="0">
                <a:solidFill>
                  <a:srgbClr val="262C32"/>
                </a:solidFill>
                <a:latin typeface="Aptos"/>
                <a:cs typeface="Arial"/>
              </a:rPr>
              <a:t>d</a:t>
            </a:r>
            <a:r>
              <a:rPr sz="1200" spc="0" dirty="0" smtClean="0">
                <a:solidFill>
                  <a:srgbClr val="262C32"/>
                </a:solidFill>
                <a:latin typeface="Aptos"/>
                <a:cs typeface="Arial"/>
              </a:rPr>
              <a:t>el</a:t>
            </a:r>
            <a:r>
              <a:rPr sz="1200" spc="122" dirty="0" smtClean="0">
                <a:solidFill>
                  <a:srgbClr val="262C32"/>
                </a:solidFill>
                <a:latin typeface="Aptos"/>
                <a:cs typeface="Arial"/>
              </a:rPr>
              <a:t> </a:t>
            </a:r>
            <a:r>
              <a:rPr sz="1200" spc="29" dirty="0" smtClean="0">
                <a:solidFill>
                  <a:srgbClr val="262C32"/>
                </a:solidFill>
                <a:latin typeface="Aptos"/>
                <a:cs typeface="Arial"/>
              </a:rPr>
              <a:t>c</a:t>
            </a:r>
            <a:r>
              <a:rPr sz="1200" spc="21" dirty="0" smtClean="0">
                <a:solidFill>
                  <a:srgbClr val="262C32"/>
                </a:solidFill>
                <a:latin typeface="Aptos"/>
                <a:cs typeface="Arial"/>
              </a:rPr>
              <a:t>ue</a:t>
            </a:r>
            <a:r>
              <a:rPr sz="1200" spc="75" dirty="0" smtClean="0">
                <a:solidFill>
                  <a:srgbClr val="262C32"/>
                </a:solidFill>
                <a:latin typeface="Aptos"/>
                <a:cs typeface="Arial"/>
              </a:rPr>
              <a:t>r</a:t>
            </a:r>
            <a:r>
              <a:rPr sz="1200" spc="21" dirty="0" smtClean="0">
                <a:solidFill>
                  <a:srgbClr val="262C32"/>
                </a:solidFill>
                <a:latin typeface="Aptos"/>
                <a:cs typeface="Arial"/>
              </a:rPr>
              <a:t>p</a:t>
            </a:r>
            <a:r>
              <a:rPr sz="1200" spc="88" dirty="0" smtClean="0">
                <a:solidFill>
                  <a:srgbClr val="262C32"/>
                </a:solidFill>
                <a:latin typeface="Aptos"/>
                <a:cs typeface="Arial"/>
              </a:rPr>
              <a:t>o</a:t>
            </a:r>
            <a:r>
              <a:rPr sz="1200" spc="-83" dirty="0" smtClean="0">
                <a:solidFill>
                  <a:srgbClr val="262C32"/>
                </a:solidFill>
                <a:latin typeface="Aptos"/>
                <a:cs typeface="Arial"/>
              </a:rPr>
              <a:t>.</a:t>
            </a:r>
            <a:endParaRPr sz="1000">
              <a:latin typeface="Arial"/>
              <a:cs typeface="Arial"/>
            </a:endParaRPr>
          </a:p>
        </p:txBody>
      </p:sp>
      <p:sp>
        <p:nvSpPr>
          <p:cNvPr id="5" name="object 5"/>
          <p:cNvSpPr txBox="1"/>
          <p:nvPr/>
        </p:nvSpPr>
        <p:spPr>
          <a:xfrm>
            <a:off x="2797544" y="5181814"/>
            <a:ext cx="6081402" cy="509015"/>
          </a:xfrm>
          <a:prstGeom prst="rect">
            <a:avLst/>
          </a:prstGeom>
        </p:spPr>
        <p:txBody>
          <a:bodyPr wrap="square" lIns="0" tIns="7111" rIns="0" bIns="0" rtlCol="0">
            <a:noAutofit/>
          </a:bodyPr>
          <a:lstStyle/>
          <a:p>
            <a:pPr algn="ctr">
              <a:lnSpc>
                <a:spcPts val="1120"/>
              </a:lnSpc>
              <a:spcAft>
                <a:spcPts val="300"/>
              </a:spcAft>
            </a:pPr>
            <a:r>
              <a:rPr sz="1200" spc="-23" dirty="0" smtClean="0">
                <a:solidFill>
                  <a:srgbClr val="262C32"/>
                </a:solidFill>
                <a:latin typeface="Aptos"/>
                <a:cs typeface="Arial"/>
              </a:rPr>
              <a:t>Active el 112, si es necesario, pida a alguien que esté allí que llame</a:t>
            </a:r>
            <a:endParaRPr sz="1000">
              <a:latin typeface="Arial"/>
              <a:cs typeface="Arial"/>
            </a:endParaRPr>
          </a:p>
          <a:p>
            <a:pPr marL="71851" marR="75244" algn="ctr">
              <a:lnSpc>
                <a:spcPts val="1420"/>
              </a:lnSpc>
              <a:spcBef>
                <a:spcPts val="60"/>
              </a:spcBef>
              <a:spcAft>
                <a:spcPts val="300"/>
              </a:spcAft>
            </a:pPr>
            <a:r>
              <a:rPr sz="1200" dirty="0" smtClean="0">
                <a:solidFill>
                  <a:srgbClr val="262C32"/>
                </a:solidFill>
                <a:latin typeface="Aptos"/>
                <a:cs typeface="Arial"/>
              </a:rPr>
              <a:t>a</a:t>
            </a:r>
            <a:r>
              <a:rPr sz="1200" spc="-67" dirty="0" smtClean="0">
                <a:solidFill>
                  <a:srgbClr val="262C32"/>
                </a:solidFill>
                <a:latin typeface="Aptos"/>
                <a:cs typeface="Arial"/>
              </a:rPr>
              <a:t> </a:t>
            </a:r>
            <a:r>
              <a:rPr sz="1200" spc="-53" dirty="0" smtClean="0">
                <a:solidFill>
                  <a:srgbClr val="262C32"/>
                </a:solidFill>
                <a:latin typeface="Aptos"/>
                <a:cs typeface="Arial"/>
              </a:rPr>
              <a:t>l</a:t>
            </a:r>
            <a:r>
              <a:rPr sz="1200" spc="21" dirty="0" smtClean="0">
                <a:solidFill>
                  <a:srgbClr val="262C32"/>
                </a:solidFill>
                <a:latin typeface="Aptos"/>
                <a:cs typeface="Arial"/>
              </a:rPr>
              <a:t>o</a:t>
            </a:r>
            <a:r>
              <a:rPr sz="1200" spc="-19" dirty="0" smtClean="0">
                <a:solidFill>
                  <a:srgbClr val="262C32"/>
                </a:solidFill>
                <a:latin typeface="Aptos"/>
                <a:cs typeface="Arial"/>
              </a:rPr>
              <a:t>s</a:t>
            </a:r>
            <a:r>
              <a:rPr sz="1200" spc="-14" dirty="0" smtClean="0">
                <a:solidFill>
                  <a:srgbClr val="262C32"/>
                </a:solidFill>
                <a:latin typeface="Aptos"/>
                <a:cs typeface="Arial"/>
              </a:rPr>
              <a:t> </a:t>
            </a:r>
            <a:r>
              <a:rPr sz="1200" spc="0" dirty="0" smtClean="0">
                <a:solidFill>
                  <a:srgbClr val="262C32"/>
                </a:solidFill>
                <a:latin typeface="Aptos"/>
                <a:cs typeface="Arial"/>
              </a:rPr>
              <a:t>servicios</a:t>
            </a:r>
            <a:r>
              <a:rPr sz="1200" spc="-54" dirty="0" smtClean="0">
                <a:solidFill>
                  <a:srgbClr val="262C32"/>
                </a:solidFill>
                <a:latin typeface="Aptos"/>
                <a:cs typeface="Arial"/>
              </a:rPr>
              <a:t> </a:t>
            </a:r>
            <a:r>
              <a:rPr sz="1200" spc="-4" dirty="0" smtClean="0">
                <a:solidFill>
                  <a:srgbClr val="262C32"/>
                </a:solidFill>
                <a:latin typeface="Aptos"/>
                <a:cs typeface="Arial"/>
              </a:rPr>
              <a:t>d</a:t>
            </a:r>
            <a:r>
              <a:rPr sz="1200" spc="0" dirty="0" smtClean="0">
                <a:solidFill>
                  <a:srgbClr val="262C32"/>
                </a:solidFill>
                <a:latin typeface="Aptos"/>
                <a:cs typeface="Arial"/>
              </a:rPr>
              <a:t>e</a:t>
            </a:r>
            <a:r>
              <a:rPr sz="1200" spc="-64" dirty="0" smtClean="0">
                <a:solidFill>
                  <a:srgbClr val="262C32"/>
                </a:solidFill>
                <a:latin typeface="Aptos"/>
                <a:cs typeface="Arial"/>
              </a:rPr>
              <a:t> </a:t>
            </a:r>
            <a:r>
              <a:rPr sz="1200" spc="-27" dirty="0" smtClean="0">
                <a:solidFill>
                  <a:srgbClr val="262C32"/>
                </a:solidFill>
                <a:latin typeface="Aptos"/>
                <a:cs typeface="Arial"/>
              </a:rPr>
              <a:t>u</a:t>
            </a:r>
            <a:r>
              <a:rPr sz="1200" spc="23" dirty="0" smtClean="0">
                <a:solidFill>
                  <a:srgbClr val="262C32"/>
                </a:solidFill>
                <a:latin typeface="Aptos"/>
                <a:cs typeface="Arial"/>
              </a:rPr>
              <a:t>r</a:t>
            </a:r>
            <a:r>
              <a:rPr sz="1200" spc="-27" dirty="0" smtClean="0">
                <a:solidFill>
                  <a:srgbClr val="262C32"/>
                </a:solidFill>
                <a:latin typeface="Aptos"/>
                <a:cs typeface="Arial"/>
              </a:rPr>
              <a:t>gen</a:t>
            </a:r>
            <a:r>
              <a:rPr sz="1200" spc="50" dirty="0" smtClean="0">
                <a:solidFill>
                  <a:srgbClr val="262C32"/>
                </a:solidFill>
                <a:latin typeface="Aptos"/>
                <a:cs typeface="Arial"/>
              </a:rPr>
              <a:t>c</a:t>
            </a:r>
            <a:r>
              <a:rPr sz="1200" spc="-28" dirty="0" smtClean="0">
                <a:solidFill>
                  <a:srgbClr val="262C32"/>
                </a:solidFill>
                <a:latin typeface="Aptos"/>
                <a:cs typeface="Arial"/>
              </a:rPr>
              <a:t>i</a:t>
            </a:r>
            <a:r>
              <a:rPr sz="1200" spc="-27" dirty="0" smtClean="0">
                <a:solidFill>
                  <a:srgbClr val="262C32"/>
                </a:solidFill>
                <a:latin typeface="Aptos"/>
                <a:cs typeface="Arial"/>
              </a:rPr>
              <a:t>a</a:t>
            </a:r>
            <a:r>
              <a:rPr sz="1200" spc="-108" dirty="0" smtClean="0">
                <a:solidFill>
                  <a:srgbClr val="262C32"/>
                </a:solidFill>
                <a:latin typeface="Aptos"/>
                <a:cs typeface="Arial"/>
              </a:rPr>
              <a:t>.</a:t>
            </a:r>
            <a:r>
              <a:rPr sz="1200" spc="59" dirty="0" smtClean="0">
                <a:solidFill>
                  <a:srgbClr val="262C32"/>
                </a:solidFill>
                <a:latin typeface="Aptos"/>
                <a:cs typeface="Arial"/>
              </a:rPr>
              <a:t> </a:t>
            </a:r>
            <a:r>
              <a:rPr sz="1200" spc="-106" dirty="0" smtClean="0">
                <a:solidFill>
                  <a:srgbClr val="262C32"/>
                </a:solidFill>
                <a:latin typeface="Aptos"/>
                <a:cs typeface="Arial"/>
              </a:rPr>
              <a:t>E</a:t>
            </a:r>
            <a:r>
              <a:rPr sz="1200" spc="-35" dirty="0" smtClean="0">
                <a:solidFill>
                  <a:srgbClr val="262C32"/>
                </a:solidFill>
                <a:latin typeface="Aptos"/>
                <a:cs typeface="Arial"/>
              </a:rPr>
              <a:t>l</a:t>
            </a:r>
            <a:r>
              <a:rPr sz="1200" spc="34" dirty="0" smtClean="0">
                <a:solidFill>
                  <a:srgbClr val="262C32"/>
                </a:solidFill>
                <a:latin typeface="Aptos"/>
                <a:cs typeface="Arial"/>
              </a:rPr>
              <a:t> </a:t>
            </a:r>
            <a:r>
              <a:rPr sz="1200" spc="0" dirty="0" smtClean="0">
                <a:solidFill>
                  <a:srgbClr val="262C32"/>
                </a:solidFill>
                <a:latin typeface="Aptos"/>
                <a:cs typeface="Arial"/>
              </a:rPr>
              <a:t>pr</a:t>
            </a:r>
            <a:r>
              <a:rPr sz="1200" spc="-4" dirty="0" smtClean="0">
                <a:solidFill>
                  <a:srgbClr val="262C32"/>
                </a:solidFill>
                <a:latin typeface="Aptos"/>
                <a:cs typeface="Arial"/>
              </a:rPr>
              <a:t>i</a:t>
            </a:r>
            <a:r>
              <a:rPr sz="1200" spc="0" dirty="0" smtClean="0">
                <a:solidFill>
                  <a:srgbClr val="262C32"/>
                </a:solidFill>
                <a:latin typeface="Aptos"/>
                <a:cs typeface="Arial"/>
              </a:rPr>
              <a:t>mer</a:t>
            </a:r>
            <a:r>
              <a:rPr sz="1200" spc="-107" dirty="0" smtClean="0">
                <a:solidFill>
                  <a:srgbClr val="262C32"/>
                </a:solidFill>
                <a:latin typeface="Aptos"/>
                <a:cs typeface="Arial"/>
              </a:rPr>
              <a:t> </a:t>
            </a:r>
            <a:r>
              <a:rPr sz="1200" spc="-50" dirty="0" smtClean="0">
                <a:solidFill>
                  <a:srgbClr val="262C32"/>
                </a:solidFill>
                <a:latin typeface="Aptos"/>
                <a:cs typeface="Arial"/>
              </a:rPr>
              <a:t>a</a:t>
            </a:r>
            <a:r>
              <a:rPr sz="1200" spc="6" dirty="0" smtClean="0">
                <a:solidFill>
                  <a:srgbClr val="262C32"/>
                </a:solidFill>
                <a:latin typeface="Aptos"/>
                <a:cs typeface="Arial"/>
              </a:rPr>
              <a:t>ct</a:t>
            </a:r>
            <a:r>
              <a:rPr sz="1200" spc="-27" dirty="0" smtClean="0">
                <a:solidFill>
                  <a:srgbClr val="262C32"/>
                </a:solidFill>
                <a:latin typeface="Aptos"/>
                <a:cs typeface="Arial"/>
              </a:rPr>
              <a:t>uan</a:t>
            </a:r>
            <a:r>
              <a:rPr sz="1200" spc="59" dirty="0" smtClean="0">
                <a:solidFill>
                  <a:srgbClr val="262C32"/>
                </a:solidFill>
                <a:latin typeface="Aptos"/>
                <a:cs typeface="Arial"/>
              </a:rPr>
              <a:t>t</a:t>
            </a:r>
            <a:r>
              <a:rPr sz="1200" spc="-72" dirty="0" smtClean="0">
                <a:solidFill>
                  <a:srgbClr val="262C32"/>
                </a:solidFill>
                <a:latin typeface="Aptos"/>
                <a:cs typeface="Arial"/>
              </a:rPr>
              <a:t>e</a:t>
            </a:r>
            <a:r>
              <a:rPr sz="1200" spc="-64" dirty="0" smtClean="0">
                <a:solidFill>
                  <a:srgbClr val="262C32"/>
                </a:solidFill>
                <a:latin typeface="Aptos"/>
                <a:cs typeface="Arial"/>
              </a:rPr>
              <a:t> </a:t>
            </a:r>
            <a:r>
              <a:rPr sz="1200" spc="59" dirty="0" smtClean="0">
                <a:solidFill>
                  <a:srgbClr val="262C32"/>
                </a:solidFill>
                <a:latin typeface="Aptos"/>
                <a:cs typeface="Arial"/>
              </a:rPr>
              <a:t>t</a:t>
            </a:r>
            <a:r>
              <a:rPr sz="1200" spc="-53" dirty="0" smtClean="0">
                <a:solidFill>
                  <a:srgbClr val="262C32"/>
                </a:solidFill>
                <a:latin typeface="Aptos"/>
                <a:cs typeface="Arial"/>
              </a:rPr>
              <a:t>i</a:t>
            </a:r>
            <a:r>
              <a:rPr sz="1200" spc="-27" dirty="0" smtClean="0">
                <a:solidFill>
                  <a:srgbClr val="262C32"/>
                </a:solidFill>
                <a:latin typeface="Aptos"/>
                <a:cs typeface="Arial"/>
              </a:rPr>
              <a:t>e</a:t>
            </a:r>
            <a:r>
              <a:rPr sz="1200" spc="-4" dirty="0" smtClean="0">
                <a:solidFill>
                  <a:srgbClr val="262C32"/>
                </a:solidFill>
                <a:latin typeface="Aptos"/>
                <a:cs typeface="Arial"/>
              </a:rPr>
              <a:t>n</a:t>
            </a:r>
            <a:r>
              <a:rPr sz="1200" spc="-50" dirty="0" smtClean="0">
                <a:solidFill>
                  <a:srgbClr val="262C32"/>
                </a:solidFill>
                <a:latin typeface="Aptos"/>
                <a:cs typeface="Arial"/>
              </a:rPr>
              <a:t>e</a:t>
            </a:r>
            <a:r>
              <a:rPr sz="1200" spc="-14" dirty="0" smtClean="0">
                <a:solidFill>
                  <a:srgbClr val="262C32"/>
                </a:solidFill>
                <a:latin typeface="Aptos"/>
                <a:cs typeface="Arial"/>
              </a:rPr>
              <a:t> </a:t>
            </a:r>
            <a:r>
              <a:rPr sz="1200" spc="0" dirty="0" smtClean="0">
                <a:solidFill>
                  <a:srgbClr val="262C32"/>
                </a:solidFill>
                <a:latin typeface="Aptos"/>
                <a:cs typeface="Arial"/>
              </a:rPr>
              <a:t>q</a:t>
            </a:r>
            <a:r>
              <a:rPr sz="1200" spc="-4" dirty="0" smtClean="0">
                <a:solidFill>
                  <a:srgbClr val="262C32"/>
                </a:solidFill>
                <a:latin typeface="Aptos"/>
                <a:cs typeface="Arial"/>
              </a:rPr>
              <a:t>u</a:t>
            </a:r>
            <a:r>
              <a:rPr sz="1200" spc="0" dirty="0" smtClean="0">
                <a:solidFill>
                  <a:srgbClr val="262C32"/>
                </a:solidFill>
                <a:latin typeface="Aptos"/>
                <a:cs typeface="Arial"/>
              </a:rPr>
              <a:t>e</a:t>
            </a:r>
            <a:r>
              <a:rPr sz="1200" spc="-67" dirty="0" smtClean="0">
                <a:solidFill>
                  <a:srgbClr val="262C32"/>
                </a:solidFill>
                <a:latin typeface="Aptos"/>
                <a:cs typeface="Arial"/>
              </a:rPr>
              <a:t> </a:t>
            </a:r>
            <a:r>
              <a:rPr sz="1200" spc="-16" dirty="0" smtClean="0">
                <a:solidFill>
                  <a:srgbClr val="262C32"/>
                </a:solidFill>
                <a:latin typeface="Aptos"/>
                <a:cs typeface="Arial"/>
              </a:rPr>
              <a:t>ha</a:t>
            </a:r>
            <a:r>
              <a:rPr sz="1200" spc="-14" dirty="0" smtClean="0">
                <a:solidFill>
                  <a:srgbClr val="262C32"/>
                </a:solidFill>
                <a:latin typeface="Aptos"/>
                <a:cs typeface="Arial"/>
              </a:rPr>
              <a:t>c</a:t>
            </a:r>
            <a:r>
              <a:rPr sz="1200" spc="-21" dirty="0" smtClean="0">
                <a:solidFill>
                  <a:srgbClr val="262C32"/>
                </a:solidFill>
                <a:latin typeface="Aptos"/>
                <a:cs typeface="Arial"/>
              </a:rPr>
              <a:t>e</a:t>
            </a:r>
            <a:r>
              <a:rPr sz="1200" spc="-9" dirty="0" smtClean="0">
                <a:solidFill>
                  <a:srgbClr val="262C32"/>
                </a:solidFill>
                <a:latin typeface="Aptos"/>
                <a:cs typeface="Arial"/>
              </a:rPr>
              <a:t>r</a:t>
            </a:r>
            <a:r>
              <a:rPr sz="1200" spc="-11" dirty="0" smtClean="0">
                <a:solidFill>
                  <a:srgbClr val="262C32"/>
                </a:solidFill>
                <a:latin typeface="Aptos"/>
                <a:cs typeface="Arial"/>
              </a:rPr>
              <a:t>l</a:t>
            </a:r>
            <a:r>
              <a:rPr sz="1200" spc="-16" dirty="0" smtClean="0">
                <a:solidFill>
                  <a:srgbClr val="262C32"/>
                </a:solidFill>
                <a:latin typeface="Aptos"/>
                <a:cs typeface="Arial"/>
              </a:rPr>
              <a:t>o</a:t>
            </a:r>
            <a:r>
              <a:rPr sz="1200" spc="-8" dirty="0" smtClean="0">
                <a:solidFill>
                  <a:srgbClr val="262C32"/>
                </a:solidFill>
                <a:latin typeface="Aptos"/>
                <a:cs typeface="Arial"/>
              </a:rPr>
              <a:t> </a:t>
            </a:r>
            <a:r>
              <a:rPr sz="1200" spc="0" dirty="0" smtClean="0">
                <a:solidFill>
                  <a:srgbClr val="262C32"/>
                </a:solidFill>
                <a:latin typeface="Aptos"/>
                <a:cs typeface="Arial"/>
              </a:rPr>
              <a:t>él</a:t>
            </a:r>
            <a:r>
              <a:rPr sz="1200" spc="-68" dirty="0" smtClean="0">
                <a:solidFill>
                  <a:srgbClr val="262C32"/>
                </a:solidFill>
                <a:latin typeface="Aptos"/>
                <a:cs typeface="Arial"/>
              </a:rPr>
              <a:t> </a:t>
            </a:r>
            <a:r>
              <a:rPr sz="1200" spc="0" dirty="0" smtClean="0">
                <a:solidFill>
                  <a:srgbClr val="262C32"/>
                </a:solidFill>
                <a:latin typeface="Aptos"/>
                <a:cs typeface="Arial"/>
              </a:rPr>
              <a:t>mismo</a:t>
            </a:r>
            <a:r>
              <a:rPr sz="1200" spc="-22" dirty="0" smtClean="0">
                <a:solidFill>
                  <a:srgbClr val="262C32"/>
                </a:solidFill>
                <a:latin typeface="Aptos"/>
                <a:cs typeface="Arial"/>
              </a:rPr>
              <a:t> </a:t>
            </a:r>
            <a:r>
              <a:rPr sz="1200" spc="0" dirty="0" smtClean="0">
                <a:solidFill>
                  <a:srgbClr val="262C32"/>
                </a:solidFill>
                <a:latin typeface="Aptos"/>
                <a:cs typeface="Arial"/>
              </a:rPr>
              <a:t>si</a:t>
            </a:r>
            <a:r>
              <a:rPr sz="1200" spc="-38" dirty="0" smtClean="0">
                <a:solidFill>
                  <a:srgbClr val="262C32"/>
                </a:solidFill>
                <a:latin typeface="Aptos"/>
                <a:cs typeface="Arial"/>
              </a:rPr>
              <a:t> e</a:t>
            </a:r>
            <a:r>
              <a:rPr sz="1200" spc="-29" dirty="0" smtClean="0">
                <a:solidFill>
                  <a:srgbClr val="262C32"/>
                </a:solidFill>
                <a:latin typeface="Aptos"/>
                <a:cs typeface="Arial"/>
              </a:rPr>
              <a:t>s</a:t>
            </a:r>
            <a:r>
              <a:rPr sz="1200" spc="-25" dirty="0" smtClean="0">
                <a:solidFill>
                  <a:srgbClr val="262C32"/>
                </a:solidFill>
                <a:latin typeface="Aptos"/>
                <a:cs typeface="Arial"/>
              </a:rPr>
              <a:t>tá</a:t>
            </a:r>
            <a:r>
              <a:rPr sz="1200" spc="-31" dirty="0" smtClean="0">
                <a:solidFill>
                  <a:srgbClr val="262C32"/>
                </a:solidFill>
                <a:latin typeface="Aptos"/>
                <a:cs typeface="Arial"/>
              </a:rPr>
              <a:t> </a:t>
            </a:r>
            <a:r>
              <a:rPr sz="1200" spc="4" dirty="0" smtClean="0">
                <a:solidFill>
                  <a:srgbClr val="262C32"/>
                </a:solidFill>
                <a:latin typeface="Aptos"/>
                <a:cs typeface="Arial"/>
              </a:rPr>
              <a:t>s</a:t>
            </a:r>
            <a:r>
              <a:rPr sz="1200" spc="21" dirty="0" smtClean="0">
                <a:solidFill>
                  <a:srgbClr val="262C32"/>
                </a:solidFill>
                <a:latin typeface="Aptos"/>
                <a:cs typeface="Arial"/>
              </a:rPr>
              <a:t>o</a:t>
            </a:r>
            <a:r>
              <a:rPr sz="1200" spc="-28" dirty="0" smtClean="0">
                <a:solidFill>
                  <a:srgbClr val="262C32"/>
                </a:solidFill>
                <a:latin typeface="Aptos"/>
                <a:cs typeface="Arial"/>
              </a:rPr>
              <a:t>l</a:t>
            </a:r>
            <a:r>
              <a:rPr sz="1200" spc="45" dirty="0" smtClean="0">
                <a:solidFill>
                  <a:srgbClr val="262C32"/>
                </a:solidFill>
                <a:latin typeface="Aptos"/>
                <a:cs typeface="Arial"/>
              </a:rPr>
              <a:t>o</a:t>
            </a:r>
            <a:r>
              <a:rPr sz="1200" spc="-108" dirty="0" smtClean="0">
                <a:solidFill>
                  <a:srgbClr val="262C32"/>
                </a:solidFill>
                <a:latin typeface="Aptos"/>
                <a:cs typeface="Arial"/>
              </a:rPr>
              <a:t>.</a:t>
            </a:r>
            <a:endParaRPr sz="1000">
              <a:latin typeface="Arial"/>
              <a:cs typeface="Arial"/>
            </a:endParaRPr>
          </a:p>
        </p:txBody>
      </p:sp>
      <p:sp>
        <p:nvSpPr>
          <p:cNvPr id="4" name="object 4"/>
          <p:cNvSpPr txBox="1"/>
          <p:nvPr/>
        </p:nvSpPr>
        <p:spPr>
          <a:xfrm>
            <a:off x="2756748" y="6013918"/>
            <a:ext cx="6162357" cy="509015"/>
          </a:xfrm>
          <a:prstGeom prst="rect">
            <a:avLst/>
          </a:prstGeom>
        </p:spPr>
        <p:txBody>
          <a:bodyPr wrap="square" lIns="0" tIns="7111" rIns="0" bIns="0" rtlCol="0">
            <a:noAutofit/>
          </a:bodyPr>
          <a:lstStyle/>
          <a:p>
            <a:pPr marL="173355" marR="173362" algn="ctr">
              <a:lnSpc>
                <a:spcPts val="1120"/>
              </a:lnSpc>
              <a:spcAft>
                <a:spcPts val="300"/>
              </a:spcAft>
            </a:pPr>
            <a:r>
              <a:rPr sz="1200" spc="-2" dirty="0" smtClean="0">
                <a:solidFill>
                  <a:srgbClr val="262C32"/>
                </a:solidFill>
                <a:latin typeface="Aptos"/>
                <a:cs typeface="Arial"/>
              </a:rPr>
              <a:t>Evite el uso de agua muy fría para refrescar la quemadura.</a:t>
            </a:r>
            <a:endParaRPr sz="1000">
              <a:latin typeface="Arial"/>
              <a:cs typeface="Arial"/>
            </a:endParaRPr>
          </a:p>
          <a:p>
            <a:pPr marL="1747" marR="1747" algn="ctr">
              <a:lnSpc>
                <a:spcPts val="1420"/>
              </a:lnSpc>
              <a:spcBef>
                <a:spcPts val="60"/>
              </a:spcBef>
              <a:spcAft>
                <a:spcPts val="300"/>
              </a:spcAft>
            </a:pPr>
            <a:r>
              <a:rPr sz="1200" spc="-98" dirty="0" smtClean="0">
                <a:solidFill>
                  <a:srgbClr val="262C32"/>
                </a:solidFill>
                <a:latin typeface="Aptos"/>
                <a:cs typeface="Arial"/>
              </a:rPr>
              <a:t>D</a:t>
            </a:r>
            <a:r>
              <a:rPr sz="1200" spc="-27" dirty="0" smtClean="0">
                <a:solidFill>
                  <a:srgbClr val="262C32"/>
                </a:solidFill>
                <a:latin typeface="Aptos"/>
                <a:cs typeface="Arial"/>
              </a:rPr>
              <a:t>e</a:t>
            </a:r>
            <a:r>
              <a:rPr sz="1200" spc="29" dirty="0" smtClean="0">
                <a:solidFill>
                  <a:srgbClr val="262C32"/>
                </a:solidFill>
                <a:latin typeface="Aptos"/>
                <a:cs typeface="Arial"/>
              </a:rPr>
              <a:t>s</a:t>
            </a:r>
            <a:r>
              <a:rPr sz="1200" spc="45" dirty="0" smtClean="0">
                <a:solidFill>
                  <a:srgbClr val="262C32"/>
                </a:solidFill>
                <a:latin typeface="Aptos"/>
                <a:cs typeface="Arial"/>
              </a:rPr>
              <a:t>p</a:t>
            </a:r>
            <a:r>
              <a:rPr sz="1200" spc="-27" dirty="0" smtClean="0">
                <a:solidFill>
                  <a:srgbClr val="262C32"/>
                </a:solidFill>
                <a:latin typeface="Aptos"/>
                <a:cs typeface="Arial"/>
              </a:rPr>
              <a:t>u</a:t>
            </a:r>
            <a:r>
              <a:rPr sz="1200" spc="-4" dirty="0" smtClean="0">
                <a:solidFill>
                  <a:srgbClr val="262C32"/>
                </a:solidFill>
                <a:latin typeface="Aptos"/>
                <a:cs typeface="Arial"/>
              </a:rPr>
              <a:t>é</a:t>
            </a:r>
            <a:r>
              <a:rPr sz="1200" spc="29" dirty="0" smtClean="0">
                <a:solidFill>
                  <a:srgbClr val="262C32"/>
                </a:solidFill>
                <a:latin typeface="Aptos"/>
                <a:cs typeface="Arial"/>
              </a:rPr>
              <a:t>s</a:t>
            </a:r>
            <a:r>
              <a:rPr sz="1200" spc="-83" dirty="0" smtClean="0">
                <a:solidFill>
                  <a:srgbClr val="262C32"/>
                </a:solidFill>
                <a:latin typeface="Aptos"/>
                <a:cs typeface="Arial"/>
              </a:rPr>
              <a:t>,</a:t>
            </a:r>
            <a:r>
              <a:rPr sz="1200" spc="79" dirty="0" smtClean="0">
                <a:solidFill>
                  <a:srgbClr val="262C32"/>
                </a:solidFill>
                <a:latin typeface="Aptos"/>
                <a:cs typeface="Arial"/>
              </a:rPr>
              <a:t> </a:t>
            </a:r>
            <a:r>
              <a:rPr sz="1200" spc="0" dirty="0" smtClean="0">
                <a:solidFill>
                  <a:srgbClr val="262C32"/>
                </a:solidFill>
                <a:latin typeface="Aptos"/>
                <a:cs typeface="Arial"/>
              </a:rPr>
              <a:t>pr</a:t>
            </a:r>
            <a:r>
              <a:rPr sz="1200" spc="-4" dirty="0" smtClean="0">
                <a:solidFill>
                  <a:srgbClr val="262C32"/>
                </a:solidFill>
                <a:latin typeface="Aptos"/>
                <a:cs typeface="Arial"/>
              </a:rPr>
              <a:t>o</a:t>
            </a:r>
            <a:r>
              <a:rPr sz="1200" spc="0" dirty="0" smtClean="0">
                <a:solidFill>
                  <a:srgbClr val="262C32"/>
                </a:solidFill>
                <a:latin typeface="Aptos"/>
                <a:cs typeface="Arial"/>
              </a:rPr>
              <a:t>t</a:t>
            </a:r>
            <a:r>
              <a:rPr sz="1200" spc="-25" dirty="0" smtClean="0">
                <a:solidFill>
                  <a:srgbClr val="262C32"/>
                </a:solidFill>
                <a:latin typeface="Aptos"/>
                <a:cs typeface="Arial"/>
              </a:rPr>
              <a:t>e</a:t>
            </a:r>
            <a:r>
              <a:rPr sz="1200" spc="0" dirty="0" smtClean="0">
                <a:solidFill>
                  <a:srgbClr val="262C32"/>
                </a:solidFill>
                <a:latin typeface="Aptos"/>
                <a:cs typeface="Arial"/>
              </a:rPr>
              <a:t>ja</a:t>
            </a:r>
            <a:r>
              <a:rPr sz="1200" spc="37" dirty="0" smtClean="0">
                <a:solidFill>
                  <a:srgbClr val="262C32"/>
                </a:solidFill>
                <a:latin typeface="Aptos"/>
                <a:cs typeface="Arial"/>
              </a:rPr>
              <a:t> </a:t>
            </a:r>
            <a:r>
              <a:rPr sz="1200" spc="0" dirty="0" smtClean="0">
                <a:solidFill>
                  <a:srgbClr val="262C32"/>
                </a:solidFill>
                <a:latin typeface="Aptos"/>
                <a:cs typeface="Arial"/>
              </a:rPr>
              <a:t>a</a:t>
            </a:r>
            <a:r>
              <a:rPr sz="1200" spc="-17" dirty="0" smtClean="0">
                <a:solidFill>
                  <a:srgbClr val="262C32"/>
                </a:solidFill>
                <a:latin typeface="Aptos"/>
                <a:cs typeface="Arial"/>
              </a:rPr>
              <a:t> </a:t>
            </a:r>
            <a:r>
              <a:rPr sz="1200" spc="-25" dirty="0" smtClean="0">
                <a:solidFill>
                  <a:srgbClr val="262C32"/>
                </a:solidFill>
                <a:latin typeface="Aptos"/>
                <a:cs typeface="Arial"/>
              </a:rPr>
              <a:t>l</a:t>
            </a:r>
            <a:r>
              <a:rPr sz="1200" spc="-61" dirty="0" smtClean="0">
                <a:solidFill>
                  <a:srgbClr val="262C32"/>
                </a:solidFill>
                <a:latin typeface="Aptos"/>
                <a:cs typeface="Arial"/>
              </a:rPr>
              <a:t>a</a:t>
            </a:r>
            <a:r>
              <a:rPr sz="1200" spc="-10" dirty="0" smtClean="0">
                <a:solidFill>
                  <a:srgbClr val="262C32"/>
                </a:solidFill>
                <a:latin typeface="Aptos"/>
                <a:cs typeface="Arial"/>
              </a:rPr>
              <a:t> </a:t>
            </a:r>
            <a:r>
              <a:rPr sz="1200" spc="50" dirty="0" smtClean="0">
                <a:solidFill>
                  <a:srgbClr val="262C32"/>
                </a:solidFill>
                <a:latin typeface="Aptos"/>
                <a:cs typeface="Arial"/>
              </a:rPr>
              <a:t>v</a:t>
            </a:r>
            <a:r>
              <a:rPr sz="1200" spc="-60" dirty="0" smtClean="0">
                <a:solidFill>
                  <a:srgbClr val="262C32"/>
                </a:solidFill>
                <a:latin typeface="Aptos"/>
                <a:cs typeface="Arial"/>
              </a:rPr>
              <a:t>í</a:t>
            </a:r>
            <a:r>
              <a:rPr sz="1200" spc="29" dirty="0" smtClean="0">
                <a:solidFill>
                  <a:srgbClr val="262C32"/>
                </a:solidFill>
                <a:latin typeface="Aptos"/>
                <a:cs typeface="Arial"/>
              </a:rPr>
              <a:t>c</a:t>
            </a:r>
            <a:r>
              <a:rPr sz="1200" spc="59" dirty="0" smtClean="0">
                <a:solidFill>
                  <a:srgbClr val="262C32"/>
                </a:solidFill>
                <a:latin typeface="Aptos"/>
                <a:cs typeface="Arial"/>
              </a:rPr>
              <a:t>t</a:t>
            </a:r>
            <a:r>
              <a:rPr sz="1200" spc="-4" dirty="0" smtClean="0">
                <a:solidFill>
                  <a:srgbClr val="262C32"/>
                </a:solidFill>
                <a:latin typeface="Aptos"/>
                <a:cs typeface="Arial"/>
              </a:rPr>
              <a:t>i</a:t>
            </a:r>
            <a:r>
              <a:rPr sz="1200" spc="7" dirty="0" smtClean="0">
                <a:solidFill>
                  <a:srgbClr val="262C32"/>
                </a:solidFill>
                <a:latin typeface="Aptos"/>
                <a:cs typeface="Arial"/>
              </a:rPr>
              <a:t>m</a:t>
            </a:r>
            <a:r>
              <a:rPr sz="1200" spc="-27" dirty="0" smtClean="0">
                <a:solidFill>
                  <a:srgbClr val="262C32"/>
                </a:solidFill>
                <a:latin typeface="Aptos"/>
                <a:cs typeface="Arial"/>
              </a:rPr>
              <a:t>a</a:t>
            </a:r>
            <a:r>
              <a:rPr sz="1200" spc="9" dirty="0" smtClean="0">
                <a:solidFill>
                  <a:srgbClr val="262C32"/>
                </a:solidFill>
                <a:latin typeface="Aptos"/>
                <a:cs typeface="Arial"/>
              </a:rPr>
              <a:t> </a:t>
            </a:r>
            <a:r>
              <a:rPr sz="1200" spc="-4" dirty="0" smtClean="0">
                <a:solidFill>
                  <a:srgbClr val="262C32"/>
                </a:solidFill>
                <a:latin typeface="Aptos"/>
                <a:cs typeface="Arial"/>
              </a:rPr>
              <a:t>de</a:t>
            </a:r>
            <a:r>
              <a:rPr sz="1200" spc="-53" dirty="0" smtClean="0">
                <a:solidFill>
                  <a:srgbClr val="262C32"/>
                </a:solidFill>
                <a:latin typeface="Aptos"/>
                <a:cs typeface="Arial"/>
              </a:rPr>
              <a:t>l</a:t>
            </a:r>
            <a:r>
              <a:rPr sz="1200" spc="34" dirty="0" smtClean="0">
                <a:solidFill>
                  <a:srgbClr val="262C32"/>
                </a:solidFill>
                <a:latin typeface="Aptos"/>
                <a:cs typeface="Arial"/>
              </a:rPr>
              <a:t> </a:t>
            </a:r>
            <a:r>
              <a:rPr sz="1200" spc="-4" dirty="0" smtClean="0">
                <a:solidFill>
                  <a:srgbClr val="262C32"/>
                </a:solidFill>
                <a:latin typeface="Aptos"/>
                <a:cs typeface="Arial"/>
              </a:rPr>
              <a:t>v</a:t>
            </a:r>
            <a:r>
              <a:rPr sz="1200" spc="0" dirty="0" smtClean="0">
                <a:solidFill>
                  <a:srgbClr val="262C32"/>
                </a:solidFill>
                <a:latin typeface="Aptos"/>
                <a:cs typeface="Arial"/>
              </a:rPr>
              <a:t>i</a:t>
            </a:r>
            <a:r>
              <a:rPr sz="1200" spc="-4" dirty="0" smtClean="0">
                <a:solidFill>
                  <a:srgbClr val="262C32"/>
                </a:solidFill>
                <a:latin typeface="Aptos"/>
                <a:cs typeface="Arial"/>
              </a:rPr>
              <a:t>en</a:t>
            </a:r>
            <a:r>
              <a:rPr sz="1200" spc="0" dirty="0" smtClean="0">
                <a:solidFill>
                  <a:srgbClr val="262C32"/>
                </a:solidFill>
                <a:latin typeface="Aptos"/>
                <a:cs typeface="Arial"/>
              </a:rPr>
              <a:t>to</a:t>
            </a:r>
            <a:r>
              <a:rPr sz="1200" spc="72" dirty="0" smtClean="0">
                <a:solidFill>
                  <a:srgbClr val="262C32"/>
                </a:solidFill>
                <a:latin typeface="Aptos"/>
                <a:cs typeface="Arial"/>
              </a:rPr>
              <a:t> </a:t>
            </a:r>
            <a:r>
              <a:rPr sz="1200" spc="0" dirty="0" smtClean="0">
                <a:solidFill>
                  <a:srgbClr val="262C32"/>
                </a:solidFill>
                <a:latin typeface="Aptos"/>
                <a:cs typeface="Arial"/>
              </a:rPr>
              <a:t>y</a:t>
            </a:r>
            <a:r>
              <a:rPr sz="1200" spc="64" dirty="0" smtClean="0">
                <a:solidFill>
                  <a:srgbClr val="262C32"/>
                </a:solidFill>
                <a:latin typeface="Aptos"/>
                <a:cs typeface="Arial"/>
              </a:rPr>
              <a:t> </a:t>
            </a:r>
            <a:r>
              <a:rPr sz="1200" spc="0" dirty="0" smtClean="0">
                <a:solidFill>
                  <a:srgbClr val="262C32"/>
                </a:solidFill>
                <a:latin typeface="Aptos"/>
                <a:cs typeface="Arial"/>
              </a:rPr>
              <a:t>ut</a:t>
            </a:r>
            <a:r>
              <a:rPr sz="1200" spc="-4" dirty="0" smtClean="0">
                <a:solidFill>
                  <a:srgbClr val="262C32"/>
                </a:solidFill>
                <a:latin typeface="Aptos"/>
                <a:cs typeface="Arial"/>
              </a:rPr>
              <a:t>i</a:t>
            </a:r>
            <a:r>
              <a:rPr sz="1200" spc="0" dirty="0" smtClean="0">
                <a:solidFill>
                  <a:srgbClr val="262C32"/>
                </a:solidFill>
                <a:latin typeface="Aptos"/>
                <a:cs typeface="Arial"/>
              </a:rPr>
              <a:t>li</a:t>
            </a:r>
            <a:r>
              <a:rPr sz="1200" spc="-4" dirty="0" smtClean="0">
                <a:solidFill>
                  <a:srgbClr val="262C32"/>
                </a:solidFill>
                <a:latin typeface="Aptos"/>
                <a:cs typeface="Arial"/>
              </a:rPr>
              <a:t>c</a:t>
            </a:r>
            <a:r>
              <a:rPr sz="1200" spc="0" dirty="0" smtClean="0">
                <a:solidFill>
                  <a:srgbClr val="262C32"/>
                </a:solidFill>
                <a:latin typeface="Aptos"/>
                <a:cs typeface="Arial"/>
              </a:rPr>
              <a:t>e</a:t>
            </a:r>
            <a:r>
              <a:rPr sz="1200" spc="85" dirty="0" smtClean="0">
                <a:solidFill>
                  <a:srgbClr val="262C32"/>
                </a:solidFill>
                <a:latin typeface="Aptos"/>
                <a:cs typeface="Arial"/>
              </a:rPr>
              <a:t> </a:t>
            </a:r>
            <a:r>
              <a:rPr sz="1200" spc="-9" dirty="0" smtClean="0">
                <a:solidFill>
                  <a:srgbClr val="262C32"/>
                </a:solidFill>
                <a:latin typeface="Aptos"/>
                <a:cs typeface="Arial"/>
              </a:rPr>
              <a:t>m</a:t>
            </a:r>
            <a:r>
              <a:rPr sz="1200" spc="0" dirty="0" smtClean="0">
                <a:solidFill>
                  <a:srgbClr val="262C32"/>
                </a:solidFill>
                <a:latin typeface="Aptos"/>
                <a:cs typeface="Arial"/>
              </a:rPr>
              <a:t>antas</a:t>
            </a:r>
            <a:r>
              <a:rPr sz="1200" spc="34" dirty="0" smtClean="0">
                <a:solidFill>
                  <a:srgbClr val="262C32"/>
                </a:solidFill>
                <a:latin typeface="Aptos"/>
                <a:cs typeface="Arial"/>
              </a:rPr>
              <a:t> </a:t>
            </a:r>
            <a:r>
              <a:rPr sz="1200" spc="0" dirty="0" smtClean="0">
                <a:solidFill>
                  <a:srgbClr val="262C32"/>
                </a:solidFill>
                <a:latin typeface="Aptos"/>
                <a:cs typeface="Arial"/>
              </a:rPr>
              <a:t>para</a:t>
            </a:r>
            <a:r>
              <a:rPr sz="1200" spc="-69" dirty="0" smtClean="0">
                <a:solidFill>
                  <a:srgbClr val="262C32"/>
                </a:solidFill>
                <a:latin typeface="Aptos"/>
                <a:cs typeface="Arial"/>
              </a:rPr>
              <a:t> </a:t>
            </a:r>
            <a:r>
              <a:rPr sz="1200" spc="21" dirty="0" smtClean="0">
                <a:solidFill>
                  <a:srgbClr val="262C32"/>
                </a:solidFill>
                <a:latin typeface="Aptos"/>
                <a:cs typeface="Arial"/>
              </a:rPr>
              <a:t>q</a:t>
            </a:r>
            <a:r>
              <a:rPr sz="1200" spc="-4" dirty="0" smtClean="0">
                <a:solidFill>
                  <a:srgbClr val="262C32"/>
                </a:solidFill>
                <a:latin typeface="Aptos"/>
                <a:cs typeface="Arial"/>
              </a:rPr>
              <a:t>u</a:t>
            </a:r>
            <a:r>
              <a:rPr sz="1200" spc="-50" dirty="0" smtClean="0">
                <a:solidFill>
                  <a:srgbClr val="262C32"/>
                </a:solidFill>
                <a:latin typeface="Aptos"/>
                <a:cs typeface="Arial"/>
              </a:rPr>
              <a:t>e</a:t>
            </a:r>
            <a:r>
              <a:rPr sz="1200" spc="-25" dirty="0" smtClean="0">
                <a:solidFill>
                  <a:srgbClr val="262C32"/>
                </a:solidFill>
                <a:latin typeface="Aptos"/>
                <a:cs typeface="Arial"/>
              </a:rPr>
              <a:t> </a:t>
            </a:r>
            <a:r>
              <a:rPr sz="1200" spc="0" dirty="0" smtClean="0">
                <a:solidFill>
                  <a:srgbClr val="262C32"/>
                </a:solidFill>
                <a:latin typeface="Aptos"/>
                <a:cs typeface="Arial"/>
              </a:rPr>
              <a:t>no</a:t>
            </a:r>
            <a:r>
              <a:rPr sz="1200" spc="29" dirty="0" smtClean="0">
                <a:solidFill>
                  <a:srgbClr val="262C32"/>
                </a:solidFill>
                <a:latin typeface="Aptos"/>
                <a:cs typeface="Arial"/>
              </a:rPr>
              <a:t> </a:t>
            </a:r>
            <a:r>
              <a:rPr sz="1200" spc="0" dirty="0" smtClean="0">
                <a:solidFill>
                  <a:srgbClr val="262C32"/>
                </a:solidFill>
                <a:latin typeface="Aptos"/>
                <a:cs typeface="Arial"/>
              </a:rPr>
              <a:t>pi</a:t>
            </a:r>
            <a:r>
              <a:rPr sz="1200" spc="-4" dirty="0" smtClean="0">
                <a:solidFill>
                  <a:srgbClr val="262C32"/>
                </a:solidFill>
                <a:latin typeface="Aptos"/>
                <a:cs typeface="Arial"/>
              </a:rPr>
              <a:t>e</a:t>
            </a:r>
            <a:r>
              <a:rPr sz="1200" spc="0" dirty="0" smtClean="0">
                <a:solidFill>
                  <a:srgbClr val="262C32"/>
                </a:solidFill>
                <a:latin typeface="Aptos"/>
                <a:cs typeface="Arial"/>
              </a:rPr>
              <a:t>r</a:t>
            </a:r>
            <a:r>
              <a:rPr sz="1200" spc="-4" dirty="0" smtClean="0">
                <a:solidFill>
                  <a:srgbClr val="262C32"/>
                </a:solidFill>
                <a:latin typeface="Aptos"/>
                <a:cs typeface="Arial"/>
              </a:rPr>
              <a:t>d</a:t>
            </a:r>
            <a:r>
              <a:rPr sz="1200" spc="0" dirty="0" smtClean="0">
                <a:solidFill>
                  <a:srgbClr val="262C32"/>
                </a:solidFill>
                <a:latin typeface="Aptos"/>
                <a:cs typeface="Arial"/>
              </a:rPr>
              <a:t>a</a:t>
            </a:r>
            <a:r>
              <a:rPr sz="1200" spc="5" dirty="0" smtClean="0">
                <a:solidFill>
                  <a:srgbClr val="262C32"/>
                </a:solidFill>
                <a:latin typeface="Aptos"/>
                <a:cs typeface="Arial"/>
              </a:rPr>
              <a:t> </a:t>
            </a:r>
            <a:r>
              <a:rPr sz="1200" spc="0" dirty="0" smtClean="0">
                <a:solidFill>
                  <a:srgbClr val="262C32"/>
                </a:solidFill>
                <a:latin typeface="Aptos"/>
                <a:cs typeface="Arial"/>
              </a:rPr>
              <a:t>c</a:t>
            </a:r>
            <a:r>
              <a:rPr sz="1200" spc="-4" dirty="0" smtClean="0">
                <a:solidFill>
                  <a:srgbClr val="262C32"/>
                </a:solidFill>
                <a:latin typeface="Aptos"/>
                <a:cs typeface="Arial"/>
              </a:rPr>
              <a:t>a</a:t>
            </a:r>
            <a:r>
              <a:rPr sz="1200" spc="0" dirty="0" smtClean="0">
                <a:solidFill>
                  <a:srgbClr val="262C32"/>
                </a:solidFill>
                <a:latin typeface="Aptos"/>
                <a:cs typeface="Arial"/>
              </a:rPr>
              <a:t>l</a:t>
            </a:r>
            <a:r>
              <a:rPr sz="1200" spc="-4" dirty="0" smtClean="0">
                <a:solidFill>
                  <a:srgbClr val="262C32"/>
                </a:solidFill>
                <a:latin typeface="Aptos"/>
                <a:cs typeface="Arial"/>
              </a:rPr>
              <a:t>o</a:t>
            </a:r>
            <a:r>
              <a:rPr sz="1200" spc="0" dirty="0" smtClean="0">
                <a:solidFill>
                  <a:srgbClr val="262C32"/>
                </a:solidFill>
                <a:latin typeface="Aptos"/>
                <a:cs typeface="Arial"/>
              </a:rPr>
              <a:t>r</a:t>
            </a:r>
            <a:r>
              <a:rPr sz="1200" spc="38" dirty="0" smtClean="0">
                <a:solidFill>
                  <a:srgbClr val="262C32"/>
                </a:solidFill>
                <a:latin typeface="Aptos"/>
                <a:cs typeface="Arial"/>
              </a:rPr>
              <a:t> </a:t>
            </a:r>
            <a:r>
              <a:rPr sz="1200" spc="4" dirty="0" smtClean="0">
                <a:solidFill>
                  <a:srgbClr val="262C32"/>
                </a:solidFill>
                <a:latin typeface="Aptos"/>
                <a:cs typeface="Arial"/>
              </a:rPr>
              <a:t>c</a:t>
            </a:r>
            <a:r>
              <a:rPr sz="1200" spc="21" dirty="0" smtClean="0">
                <a:solidFill>
                  <a:srgbClr val="262C32"/>
                </a:solidFill>
                <a:latin typeface="Aptos"/>
                <a:cs typeface="Arial"/>
              </a:rPr>
              <a:t>o</a:t>
            </a:r>
            <a:r>
              <a:rPr sz="1200" spc="52" dirty="0" smtClean="0">
                <a:solidFill>
                  <a:srgbClr val="262C32"/>
                </a:solidFill>
                <a:latin typeface="Aptos"/>
                <a:cs typeface="Arial"/>
              </a:rPr>
              <a:t>r</a:t>
            </a:r>
            <a:r>
              <a:rPr sz="1200" spc="-4" dirty="0" smtClean="0">
                <a:solidFill>
                  <a:srgbClr val="262C32"/>
                </a:solidFill>
                <a:latin typeface="Aptos"/>
                <a:cs typeface="Arial"/>
              </a:rPr>
              <a:t>p</a:t>
            </a:r>
            <a:r>
              <a:rPr sz="1200" spc="45" dirty="0" smtClean="0">
                <a:solidFill>
                  <a:srgbClr val="262C32"/>
                </a:solidFill>
                <a:latin typeface="Aptos"/>
                <a:cs typeface="Arial"/>
              </a:rPr>
              <a:t>o</a:t>
            </a:r>
            <a:r>
              <a:rPr sz="1200" spc="23" dirty="0" smtClean="0">
                <a:solidFill>
                  <a:srgbClr val="262C32"/>
                </a:solidFill>
                <a:latin typeface="Aptos"/>
                <a:cs typeface="Arial"/>
              </a:rPr>
              <a:t>r</a:t>
            </a:r>
            <a:r>
              <a:rPr sz="1200" spc="-27" dirty="0" smtClean="0">
                <a:solidFill>
                  <a:srgbClr val="262C32"/>
                </a:solidFill>
                <a:latin typeface="Aptos"/>
                <a:cs typeface="Arial"/>
              </a:rPr>
              <a:t>a</a:t>
            </a:r>
            <a:r>
              <a:rPr sz="1200" spc="-32" dirty="0" smtClean="0">
                <a:solidFill>
                  <a:srgbClr val="262C32"/>
                </a:solidFill>
                <a:latin typeface="Aptos"/>
                <a:cs typeface="Arial"/>
              </a:rPr>
              <a:t>l.</a:t>
            </a:r>
            <a:endParaRPr sz="1000">
              <a:latin typeface="Arial"/>
              <a:cs typeface="Arial"/>
            </a:endParaRPr>
          </a:p>
        </p:txBody>
      </p:sp>
      <p:sp>
        <p:nvSpPr>
          <p:cNvPr id="3" name="object 3"/>
          <p:cNvSpPr txBox="1"/>
          <p:nvPr/>
        </p:nvSpPr>
        <p:spPr>
          <a:xfrm>
            <a:off x="3261602" y="6852118"/>
            <a:ext cx="5164353" cy="332231"/>
          </a:xfrm>
          <a:prstGeom prst="rect">
            <a:avLst/>
          </a:prstGeom>
        </p:spPr>
        <p:txBody>
          <a:bodyPr wrap="square" lIns="0" tIns="7111" rIns="0" bIns="0" rtlCol="0">
            <a:noAutofit/>
          </a:bodyPr>
          <a:lstStyle/>
          <a:p>
            <a:pPr algn="ctr">
              <a:lnSpc>
                <a:spcPts val="1120"/>
              </a:lnSpc>
              <a:spcAft>
                <a:spcPts val="300"/>
              </a:spcAft>
            </a:pPr>
            <a:r>
              <a:rPr sz="1200" spc="32" dirty="0" smtClean="0">
                <a:solidFill>
                  <a:srgbClr val="262C32"/>
                </a:solidFill>
                <a:latin typeface="Aptos"/>
                <a:cs typeface="Arial"/>
              </a:rPr>
              <a:t>Controle en todo momento la apariencia, el trabajo</a:t>
            </a:r>
            <a:endParaRPr sz="1000">
              <a:latin typeface="Arial"/>
              <a:cs typeface="Arial"/>
            </a:endParaRPr>
          </a:p>
          <a:p>
            <a:pPr marL="481202" marR="494031" algn="ctr">
              <a:lnSpc>
                <a:spcPct val="95825"/>
              </a:lnSpc>
              <a:spcBef>
                <a:spcPts val="209"/>
              </a:spcBef>
              <a:spcAft>
                <a:spcPts val="300"/>
              </a:spcAft>
            </a:pPr>
            <a:r>
              <a:rPr sz="1200" spc="29" dirty="0" smtClean="0">
                <a:solidFill>
                  <a:srgbClr val="262C32"/>
                </a:solidFill>
                <a:latin typeface="Aptos"/>
                <a:cs typeface="Arial"/>
              </a:rPr>
              <a:t>respiratorio y el aspecto de la piel.</a:t>
            </a:r>
            <a:endParaRPr sz="1000">
              <a:latin typeface="Arial"/>
              <a:cs typeface="Arial"/>
            </a:endParaRPr>
          </a:p>
        </p:txBody>
      </p:sp>
      <p:sp>
        <p:nvSpPr>
          <p:cNvPr id="2" name="object 2"/>
          <p:cNvSpPr txBox="1"/>
          <p:nvPr/>
        </p:nvSpPr>
        <p:spPr>
          <a:xfrm>
            <a:off x="5373115" y="7421015"/>
            <a:ext cx="1" cy="1"/>
          </a:xfrm>
          <a:prstGeom prst="rect">
            <a:avLst/>
          </a:prstGeom>
        </p:spPr>
        <p:txBody>
          <a:bodyPr wrap="square" lIns="0" tIns="2540" rIns="0" bIns="0" rtlCol="0">
            <a:noAutofit/>
          </a:bodyPr>
          <a:lstStyle/>
          <a:p>
            <a:pPr marL="12700">
              <a:lnSpc>
                <a:spcPct val="95825"/>
              </a:lnSpc>
            </a:pPr>
            <a:r>
              <a:rPr sz="600" spc="-75" dirty="0" smtClean="0">
                <a:solidFill>
                  <a:srgbClr val="231F1F"/>
                </a:solidFill>
                <a:latin typeface="Times New Roman"/>
                <a:cs typeface="Times New Roman"/>
              </a:rPr>
              <a:t>61</a:t>
            </a:r>
            <a:endParaRPr sz="600">
              <a:latin typeface="Times New Roman"/>
              <a:cs typeface="Times New Roman"/>
            </a:endParaRPr>
          </a:p>
        </p:txBody>
      </p:sp>
      <p:pic>
        <p:nvPicPr>
          <p:cNvPr id="13" name="Picture 12"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2083609" y="1359085"/>
            <a:ext cx="965705" cy="203200"/>
          </a:xfrm>
          <a:prstGeom prst="rect">
            <a:avLst/>
          </a:prstGeom>
        </p:spPr>
        <p:txBody>
          <a:bodyPr wrap="square" lIns="0" tIns="9715" rIns="0" bIns="0" rtlCol="0">
            <a:noAutofit/>
          </a:bodyPr>
          <a:lstStyle/>
          <a:p>
            <a:pPr marL="12700">
              <a:lnSpc>
                <a:spcPts val="1530"/>
              </a:lnSpc>
              <a:spcAft>
                <a:spcPts val="300"/>
              </a:spcAft>
            </a:pPr>
            <a:r>
              <a:rPr sz="1600" b="1" spc="-87" dirty="0" smtClean="0">
                <a:solidFill>
                  <a:srgbClr val="1E374E"/>
                </a:solidFill>
                <a:latin typeface="Aptos"/>
                <a:cs typeface="Times New Roman"/>
              </a:rPr>
              <a:t>Heridas</a:t>
            </a:r>
            <a:endParaRPr sz="1400">
              <a:latin typeface="Times New Roman"/>
              <a:cs typeface="Times New Roman"/>
            </a:endParaRPr>
          </a:p>
        </p:txBody>
      </p:sp>
      <p:sp>
        <p:nvSpPr>
          <p:cNvPr id="5" name="object 5"/>
          <p:cNvSpPr txBox="1"/>
          <p:nvPr/>
        </p:nvSpPr>
        <p:spPr>
          <a:xfrm>
            <a:off x="2083609" y="1829014"/>
            <a:ext cx="7424784" cy="1502664"/>
          </a:xfrm>
          <a:prstGeom prst="rect">
            <a:avLst/>
          </a:prstGeom>
        </p:spPr>
        <p:txBody>
          <a:bodyPr wrap="square" lIns="0" tIns="7111" rIns="0" bIns="0" rtlCol="0">
            <a:noAutofit/>
          </a:bodyPr>
          <a:lstStyle/>
          <a:p>
            <a:pPr marL="15748" marR="9205">
              <a:lnSpc>
                <a:spcPts val="1120"/>
              </a:lnSpc>
              <a:spcAft>
                <a:spcPts val="300"/>
              </a:spcAft>
            </a:pPr>
            <a:r>
              <a:rPr sz="1200" b="1" spc="-3" dirty="0" smtClean="0">
                <a:solidFill>
                  <a:srgbClr val="262C32"/>
                </a:solidFill>
                <a:latin typeface="Aptos"/>
                <a:cs typeface="Arial"/>
              </a:rPr>
              <a:t>Definición de heridas</a:t>
            </a:r>
            <a:endParaRPr sz="1000">
              <a:latin typeface="Arial"/>
              <a:cs typeface="Arial"/>
            </a:endParaRPr>
          </a:p>
          <a:p>
            <a:pPr marL="12700" marR="222244" indent="6096">
              <a:lnSpc>
                <a:spcPts val="1149"/>
              </a:lnSpc>
              <a:spcBef>
                <a:spcPts val="474"/>
              </a:spcBef>
              <a:spcAft>
                <a:spcPts val="300"/>
              </a:spcAft>
            </a:pPr>
            <a:r>
              <a:rPr sz="1200" spc="-1" dirty="0" smtClean="0">
                <a:solidFill>
                  <a:srgbClr val="262C32"/>
                </a:solidFill>
                <a:latin typeface="Aptos"/>
                <a:cs typeface="Arial"/>
              </a:rPr>
              <a:t>Es la pérdida de continuidad de la piel o de las mucosas</a:t>
            </a:r>
            <a:r>
              <a:rPr sz="1200" spc="-1" dirty="0" smtClean="0">
                <a:solidFill>
                  <a:srgbClr val="262C32"/>
                </a:solidFill>
                <a:latin typeface="Aptos"/>
                <a:cs typeface="Arial"/>
              </a:rPr>
              <a:t>, </a:t>
            </a:r>
            <a:r>
              <a:rPr sz="1200" spc="-1" dirty="0" smtClean="0">
                <a:solidFill>
                  <a:srgbClr val="262C32"/>
                </a:solidFill>
                <a:latin typeface="Aptos"/>
                <a:cs typeface="Arial"/>
              </a:rPr>
              <a:t>que produce una </a:t>
            </a:r>
            <a:endParaRPr sz="1000">
              <a:latin typeface="Arial"/>
              <a:cs typeface="Arial"/>
            </a:endParaRPr>
          </a:p>
          <a:p>
            <a:pPr marL="12700" marR="222244">
              <a:lnSpc>
                <a:spcPts val="1149"/>
              </a:lnSpc>
              <a:spcBef>
                <a:spcPts val="242"/>
              </a:spcBef>
              <a:spcAft>
                <a:spcPts val="300"/>
              </a:spcAft>
            </a:pPr>
            <a:r>
              <a:rPr sz="1200" spc="-1" dirty="0" smtClean="0">
                <a:solidFill>
                  <a:srgbClr val="262C32"/>
                </a:solidFill>
                <a:latin typeface="Aptos"/>
                <a:cs typeface="Arial"/>
              </a:rPr>
              <a:t>comunicación entre las estructuras profundas de la piel </a:t>
            </a:r>
            <a:r>
              <a:rPr sz="1200" spc="-1" dirty="0" smtClean="0">
                <a:solidFill>
                  <a:srgbClr val="262C32"/>
                </a:solidFill>
                <a:latin typeface="Aptos"/>
                <a:cs typeface="Arial"/>
              </a:rPr>
              <a:t>y </a:t>
            </a:r>
            <a:r>
              <a:rPr sz="1200" spc="-1" dirty="0" smtClean="0">
                <a:solidFill>
                  <a:srgbClr val="262C32"/>
                </a:solidFill>
                <a:latin typeface="Aptos"/>
                <a:cs typeface="Arial"/>
              </a:rPr>
              <a:t>el exterior.</a:t>
            </a:r>
            <a:endParaRPr sz="1000">
              <a:latin typeface="Arial"/>
              <a:cs typeface="Arial"/>
            </a:endParaRPr>
          </a:p>
          <a:p>
            <a:pPr marL="15748" marR="51967" indent="3048">
              <a:lnSpc>
                <a:spcPts val="1149"/>
              </a:lnSpc>
              <a:spcBef>
                <a:spcPts val="537"/>
              </a:spcBef>
              <a:spcAft>
                <a:spcPts val="300"/>
              </a:spcAft>
            </a:pPr>
            <a:r>
              <a:rPr sz="1200" spc="-4" dirty="0" smtClean="0">
                <a:solidFill>
                  <a:srgbClr val="262C32"/>
                </a:solidFill>
                <a:latin typeface="Aptos"/>
                <a:cs typeface="Arial"/>
              </a:rPr>
              <a:t>Están ocasionadas por cortes</a:t>
            </a:r>
            <a:r>
              <a:rPr sz="1200" spc="-4" dirty="0" smtClean="0">
                <a:solidFill>
                  <a:srgbClr val="262C32"/>
                </a:solidFill>
                <a:latin typeface="Aptos"/>
                <a:cs typeface="Arial"/>
              </a:rPr>
              <a:t>, </a:t>
            </a:r>
            <a:r>
              <a:rPr sz="1200" spc="-4" dirty="0" smtClean="0">
                <a:solidFill>
                  <a:srgbClr val="262C32"/>
                </a:solidFill>
                <a:latin typeface="Aptos"/>
                <a:cs typeface="Arial"/>
              </a:rPr>
              <a:t>erosiones</a:t>
            </a:r>
            <a:r>
              <a:rPr sz="1200" spc="-4" dirty="0" smtClean="0">
                <a:solidFill>
                  <a:srgbClr val="262C32"/>
                </a:solidFill>
                <a:latin typeface="Aptos"/>
                <a:cs typeface="Arial"/>
              </a:rPr>
              <a:t>,  </a:t>
            </a:r>
            <a:r>
              <a:rPr sz="1200" spc="-4" dirty="0" smtClean="0">
                <a:solidFill>
                  <a:srgbClr val="262C32"/>
                </a:solidFill>
                <a:latin typeface="Aptos"/>
                <a:cs typeface="Arial"/>
              </a:rPr>
              <a:t>lesiones punzantes</a:t>
            </a:r>
            <a:r>
              <a:rPr sz="1200" spc="-4" dirty="0" smtClean="0">
                <a:solidFill>
                  <a:srgbClr val="262C32"/>
                </a:solidFill>
                <a:latin typeface="Aptos"/>
                <a:cs typeface="Arial"/>
              </a:rPr>
              <a:t>, </a:t>
            </a:r>
            <a:r>
              <a:rPr sz="1200" spc="-4" dirty="0" smtClean="0">
                <a:solidFill>
                  <a:srgbClr val="262C32"/>
                </a:solidFill>
                <a:latin typeface="Aptos"/>
                <a:cs typeface="Arial"/>
              </a:rPr>
              <a:t>que suelen ser </a:t>
            </a:r>
            <a:endParaRPr sz="1000">
              <a:latin typeface="Arial"/>
              <a:cs typeface="Arial"/>
            </a:endParaRPr>
          </a:p>
          <a:p>
            <a:pPr marL="15748" marR="51967">
              <a:lnSpc>
                <a:spcPts val="1149"/>
              </a:lnSpc>
              <a:spcBef>
                <a:spcPts val="242"/>
              </a:spcBef>
              <a:spcAft>
                <a:spcPts val="300"/>
              </a:spcAft>
            </a:pPr>
            <a:r>
              <a:rPr sz="1200" spc="-3" dirty="0" smtClean="0">
                <a:solidFill>
                  <a:srgbClr val="262C32"/>
                </a:solidFill>
                <a:latin typeface="Aptos"/>
                <a:cs typeface="Arial"/>
              </a:rPr>
              <a:t>resultado de caídas o accidentes domésticos.</a:t>
            </a:r>
            <a:endParaRPr sz="1000">
              <a:latin typeface="Arial"/>
              <a:cs typeface="Arial"/>
            </a:endParaRPr>
          </a:p>
          <a:p>
            <a:pPr marL="18795" marR="9205">
              <a:lnSpc>
                <a:spcPct val="95825"/>
              </a:lnSpc>
              <a:spcBef>
                <a:spcPts val="537"/>
              </a:spcBef>
              <a:spcAft>
                <a:spcPts val="300"/>
              </a:spcAft>
            </a:pPr>
            <a:r>
              <a:rPr sz="1200" spc="-5" dirty="0" smtClean="0">
                <a:solidFill>
                  <a:srgbClr val="262C32"/>
                </a:solidFill>
                <a:latin typeface="Aptos"/>
                <a:cs typeface="Arial"/>
              </a:rPr>
              <a:t>El  riesgo principal de las heridas será la hemorragia en un primer momento </a:t>
            </a:r>
            <a:r>
              <a:rPr sz="1200" spc="-5" dirty="0" smtClean="0">
                <a:solidFill>
                  <a:srgbClr val="262C32"/>
                </a:solidFill>
                <a:latin typeface="Aptos"/>
                <a:cs typeface="Arial"/>
              </a:rPr>
              <a:t>y</a:t>
            </a:r>
            <a:endParaRPr sz="900">
              <a:latin typeface="Arial"/>
              <a:cs typeface="Arial"/>
            </a:endParaRPr>
          </a:p>
          <a:p>
            <a:pPr marL="12700" indent="3048">
              <a:lnSpc>
                <a:spcPts val="1390"/>
              </a:lnSpc>
              <a:spcBef>
                <a:spcPts val="159"/>
              </a:spcBef>
              <a:spcAft>
                <a:spcPts val="300"/>
              </a:spcAft>
            </a:pP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89" dirty="0" smtClean="0">
                <a:solidFill>
                  <a:srgbClr val="262C32"/>
                </a:solidFill>
                <a:latin typeface="Aptos"/>
                <a:cs typeface="Arial"/>
              </a:rPr>
              <a:t> </a:t>
            </a:r>
            <a:r>
              <a:rPr sz="1200" spc="-78" dirty="0" smtClean="0">
                <a:solidFill>
                  <a:srgbClr val="262C32"/>
                </a:solidFill>
                <a:latin typeface="Aptos"/>
                <a:cs typeface="Arial"/>
              </a:rPr>
              <a:t>i</a:t>
            </a:r>
            <a:r>
              <a:rPr sz="1200" spc="-26" dirty="0" smtClean="0">
                <a:solidFill>
                  <a:srgbClr val="262C32"/>
                </a:solidFill>
                <a:latin typeface="Aptos"/>
                <a:cs typeface="Arial"/>
              </a:rPr>
              <a:t>n</a:t>
            </a:r>
            <a:r>
              <a:rPr sz="1200" spc="81" dirty="0" smtClean="0">
                <a:solidFill>
                  <a:srgbClr val="262C32"/>
                </a:solidFill>
                <a:latin typeface="Aptos"/>
                <a:cs typeface="Arial"/>
              </a:rPr>
              <a:t>f</a:t>
            </a:r>
            <a:r>
              <a:rPr sz="1200" spc="-53" dirty="0" smtClean="0">
                <a:solidFill>
                  <a:srgbClr val="262C32"/>
                </a:solidFill>
                <a:latin typeface="Aptos"/>
                <a:cs typeface="Arial"/>
              </a:rPr>
              <a:t>e</a:t>
            </a:r>
            <a:r>
              <a:rPr sz="1200" spc="30" dirty="0" smtClean="0">
                <a:solidFill>
                  <a:srgbClr val="262C32"/>
                </a:solidFill>
                <a:latin typeface="Aptos"/>
                <a:cs typeface="Arial"/>
              </a:rPr>
              <a:t>c</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18" dirty="0" smtClean="0">
                <a:solidFill>
                  <a:srgbClr val="262C32"/>
                </a:solidFill>
                <a:latin typeface="Aptos"/>
                <a:cs typeface="Arial"/>
              </a:rPr>
              <a:t>ó</a:t>
            </a:r>
            <a:r>
              <a:rPr sz="1200" spc="-61" dirty="0" smtClean="0">
                <a:solidFill>
                  <a:srgbClr val="262C32"/>
                </a:solidFill>
                <a:latin typeface="Aptos"/>
                <a:cs typeface="Arial"/>
              </a:rPr>
              <a:t>n</a:t>
            </a:r>
            <a:r>
              <a:rPr sz="1200" spc="114" dirty="0" smtClean="0">
                <a:solidFill>
                  <a:srgbClr val="262C32"/>
                </a:solidFill>
                <a:latin typeface="Aptos"/>
                <a:cs typeface="Arial"/>
              </a:rPr>
              <a:t> </a:t>
            </a:r>
            <a:r>
              <a:rPr sz="1200" spc="-76" dirty="0" smtClean="0">
                <a:solidFill>
                  <a:srgbClr val="262C32"/>
                </a:solidFill>
                <a:latin typeface="Aptos"/>
                <a:cs typeface="Arial"/>
              </a:rPr>
              <a:t>p</a:t>
            </a:r>
            <a:r>
              <a:rPr sz="1200" spc="-3" dirty="0" smtClean="0">
                <a:solidFill>
                  <a:srgbClr val="262C32"/>
                </a:solidFill>
                <a:latin typeface="Aptos"/>
                <a:cs typeface="Arial"/>
              </a:rPr>
              <a:t>o</a:t>
            </a:r>
            <a:r>
              <a:rPr sz="1200" spc="5" dirty="0" smtClean="0">
                <a:solidFill>
                  <a:srgbClr val="262C32"/>
                </a:solidFill>
                <a:latin typeface="Aptos"/>
                <a:cs typeface="Arial"/>
              </a:rPr>
              <a:t>s</a:t>
            </a:r>
            <a:r>
              <a:rPr sz="1200" spc="12" dirty="0" smtClean="0">
                <a:solidFill>
                  <a:srgbClr val="262C32"/>
                </a:solidFill>
                <a:latin typeface="Aptos"/>
                <a:cs typeface="Arial"/>
              </a:rPr>
              <a:t>t</a:t>
            </a:r>
            <a:r>
              <a:rPr sz="1200" spc="-3" dirty="0" smtClean="0">
                <a:solidFill>
                  <a:srgbClr val="262C32"/>
                </a:solidFill>
                <a:latin typeface="Aptos"/>
                <a:cs typeface="Arial"/>
              </a:rPr>
              <a:t>e</a:t>
            </a:r>
            <a:r>
              <a:rPr sz="1200" spc="24" dirty="0" smtClean="0">
                <a:solidFill>
                  <a:srgbClr val="262C32"/>
                </a:solidFill>
                <a:latin typeface="Aptos"/>
                <a:cs typeface="Arial"/>
              </a:rPr>
              <a:t>r</a:t>
            </a:r>
            <a:r>
              <a:rPr sz="1200" spc="-53" dirty="0" smtClean="0">
                <a:solidFill>
                  <a:srgbClr val="262C32"/>
                </a:solidFill>
                <a:latin typeface="Aptos"/>
                <a:cs typeface="Arial"/>
              </a:rPr>
              <a:t>i</a:t>
            </a:r>
            <a:r>
              <a:rPr sz="1200" spc="40" dirty="0" smtClean="0">
                <a:solidFill>
                  <a:srgbClr val="262C32"/>
                </a:solidFill>
                <a:latin typeface="Aptos"/>
                <a:cs typeface="Arial"/>
              </a:rPr>
              <a:t>o</a:t>
            </a:r>
            <a:r>
              <a:rPr sz="1200" spc="0" dirty="0" smtClean="0">
                <a:solidFill>
                  <a:srgbClr val="262C32"/>
                </a:solidFill>
                <a:latin typeface="Aptos"/>
                <a:cs typeface="Arial"/>
              </a:rPr>
              <a:t>r</a:t>
            </a:r>
            <a:r>
              <a:rPr sz="1200" spc="-43" dirty="0" smtClean="0">
                <a:solidFill>
                  <a:srgbClr val="262C32"/>
                </a:solidFill>
                <a:latin typeface="Aptos"/>
                <a:cs typeface="Arial"/>
              </a:rPr>
              <a:t>m</a:t>
            </a:r>
            <a:r>
              <a:rPr sz="1200" spc="18" dirty="0" smtClean="0">
                <a:solidFill>
                  <a:srgbClr val="262C32"/>
                </a:solidFill>
                <a:latin typeface="Aptos"/>
                <a:cs typeface="Arial"/>
              </a:rPr>
              <a:t>e</a:t>
            </a:r>
            <a:r>
              <a:rPr sz="1200" spc="-26" dirty="0" smtClean="0">
                <a:solidFill>
                  <a:srgbClr val="262C32"/>
                </a:solidFill>
                <a:latin typeface="Aptos"/>
                <a:cs typeface="Arial"/>
              </a:rPr>
              <a:t>n</a:t>
            </a:r>
            <a:r>
              <a:rPr sz="1200" spc="37" dirty="0" smtClean="0">
                <a:solidFill>
                  <a:srgbClr val="262C32"/>
                </a:solidFill>
                <a:latin typeface="Aptos"/>
                <a:cs typeface="Arial"/>
              </a:rPr>
              <a:t>t</a:t>
            </a:r>
            <a:r>
              <a:rPr sz="1200" spc="18" dirty="0" smtClean="0">
                <a:solidFill>
                  <a:srgbClr val="262C32"/>
                </a:solidFill>
                <a:latin typeface="Aptos"/>
                <a:cs typeface="Arial"/>
              </a:rPr>
              <a:t>e</a:t>
            </a:r>
            <a:r>
              <a:rPr sz="1200" spc="-102" dirty="0" smtClean="0">
                <a:solidFill>
                  <a:srgbClr val="262C32"/>
                </a:solidFill>
                <a:latin typeface="Aptos"/>
                <a:cs typeface="Arial"/>
              </a:rPr>
              <a:t>.</a:t>
            </a:r>
            <a:r>
              <a:rPr sz="1200" spc="29" dirty="0" smtClean="0">
                <a:solidFill>
                  <a:srgbClr val="262C32"/>
                </a:solidFill>
                <a:latin typeface="Aptos"/>
                <a:cs typeface="Arial"/>
              </a:rPr>
              <a:t> </a:t>
            </a:r>
            <a:r>
              <a:rPr sz="1200" spc="-25" dirty="0" smtClean="0">
                <a:solidFill>
                  <a:srgbClr val="262C32"/>
                </a:solidFill>
                <a:latin typeface="Aptos"/>
                <a:cs typeface="Arial"/>
              </a:rPr>
              <a:t>A</a:t>
            </a:r>
            <a:r>
              <a:rPr sz="1200" spc="-14" dirty="0" smtClean="0">
                <a:solidFill>
                  <a:srgbClr val="262C32"/>
                </a:solidFill>
                <a:latin typeface="Aptos"/>
                <a:cs typeface="Arial"/>
              </a:rPr>
              <a:t>d</a:t>
            </a:r>
            <a:r>
              <a:rPr sz="1200" spc="-19" dirty="0" smtClean="0">
                <a:solidFill>
                  <a:srgbClr val="262C32"/>
                </a:solidFill>
                <a:latin typeface="Aptos"/>
                <a:cs typeface="Arial"/>
              </a:rPr>
              <a:t>e</a:t>
            </a:r>
            <a:r>
              <a:rPr sz="1200" spc="-34" dirty="0" smtClean="0">
                <a:solidFill>
                  <a:srgbClr val="262C32"/>
                </a:solidFill>
                <a:latin typeface="Aptos"/>
                <a:cs typeface="Arial"/>
              </a:rPr>
              <a:t>m</a:t>
            </a:r>
            <a:r>
              <a:rPr sz="1200" spc="-19" dirty="0" smtClean="0">
                <a:solidFill>
                  <a:srgbClr val="262C32"/>
                </a:solidFill>
                <a:latin typeface="Aptos"/>
                <a:cs typeface="Arial"/>
              </a:rPr>
              <a:t>á</a:t>
            </a:r>
            <a:r>
              <a:rPr sz="1200" spc="0" dirty="0" smtClean="0">
                <a:solidFill>
                  <a:srgbClr val="262C32"/>
                </a:solidFill>
                <a:latin typeface="Aptos"/>
                <a:cs typeface="Arial"/>
              </a:rPr>
              <a:t>s</a:t>
            </a:r>
            <a:r>
              <a:rPr sz="1200" spc="134"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68" dirty="0" smtClean="0">
                <a:solidFill>
                  <a:srgbClr val="262C32"/>
                </a:solidFill>
                <a:latin typeface="Aptos"/>
                <a:cs typeface="Arial"/>
              </a:rPr>
              <a:t> </a:t>
            </a:r>
            <a:r>
              <a:rPr sz="1200" spc="-14" dirty="0" smtClean="0">
                <a:solidFill>
                  <a:srgbClr val="262C32"/>
                </a:solidFill>
                <a:latin typeface="Aptos"/>
                <a:cs typeface="Arial"/>
              </a:rPr>
              <a:t>un</a:t>
            </a:r>
            <a:r>
              <a:rPr sz="1200" spc="0" dirty="0" smtClean="0">
                <a:solidFill>
                  <a:srgbClr val="262C32"/>
                </a:solidFill>
                <a:latin typeface="Aptos"/>
                <a:cs typeface="Arial"/>
              </a:rPr>
              <a:t>a</a:t>
            </a:r>
            <a:r>
              <a:rPr sz="1200" spc="6" dirty="0" smtClean="0">
                <a:solidFill>
                  <a:srgbClr val="262C32"/>
                </a:solidFill>
                <a:latin typeface="Aptos"/>
                <a:cs typeface="Arial"/>
              </a:rPr>
              <a:t> </a:t>
            </a:r>
            <a:r>
              <a:rPr sz="1200" spc="-34" dirty="0" smtClean="0">
                <a:solidFill>
                  <a:srgbClr val="262C32"/>
                </a:solidFill>
                <a:latin typeface="Aptos"/>
                <a:cs typeface="Arial"/>
              </a:rPr>
              <a:t>c</a:t>
            </a:r>
            <a:r>
              <a:rPr sz="1200" spc="-40" dirty="0" smtClean="0">
                <a:solidFill>
                  <a:srgbClr val="262C32"/>
                </a:solidFill>
                <a:latin typeface="Aptos"/>
                <a:cs typeface="Arial"/>
              </a:rPr>
              <a:t>i</a:t>
            </a:r>
            <a:r>
              <a:rPr sz="1200" spc="30" dirty="0" smtClean="0">
                <a:solidFill>
                  <a:srgbClr val="262C32"/>
                </a:solidFill>
                <a:latin typeface="Aptos"/>
                <a:cs typeface="Arial"/>
              </a:rPr>
              <a:t>c</a:t>
            </a:r>
            <a:r>
              <a:rPr sz="1200" spc="-26" dirty="0" smtClean="0">
                <a:solidFill>
                  <a:srgbClr val="262C32"/>
                </a:solidFill>
                <a:latin typeface="Aptos"/>
                <a:cs typeface="Arial"/>
              </a:rPr>
              <a:t>a</a:t>
            </a:r>
            <a:r>
              <a:rPr sz="1200" spc="37" dirty="0" smtClean="0">
                <a:solidFill>
                  <a:srgbClr val="262C32"/>
                </a:solidFill>
                <a:latin typeface="Aptos"/>
                <a:cs typeface="Arial"/>
              </a:rPr>
              <a:t>t</a:t>
            </a:r>
            <a:r>
              <a:rPr sz="1200" spc="24" dirty="0" smtClean="0">
                <a:solidFill>
                  <a:srgbClr val="262C32"/>
                </a:solidFill>
                <a:latin typeface="Aptos"/>
                <a:cs typeface="Arial"/>
              </a:rPr>
              <a:t>r</a:t>
            </a:r>
            <a:r>
              <a:rPr sz="1200" spc="-78" dirty="0" smtClean="0">
                <a:solidFill>
                  <a:srgbClr val="262C32"/>
                </a:solidFill>
                <a:latin typeface="Aptos"/>
                <a:cs typeface="Arial"/>
              </a:rPr>
              <a:t>i</a:t>
            </a:r>
            <a:r>
              <a:rPr sz="1200" spc="50" dirty="0" smtClean="0">
                <a:solidFill>
                  <a:srgbClr val="262C32"/>
                </a:solidFill>
                <a:latin typeface="Aptos"/>
                <a:cs typeface="Arial"/>
              </a:rPr>
              <a:t>z</a:t>
            </a:r>
            <a:r>
              <a:rPr sz="1200" spc="14" dirty="0" smtClean="0">
                <a:solidFill>
                  <a:srgbClr val="262C32"/>
                </a:solidFill>
                <a:latin typeface="Aptos"/>
                <a:cs typeface="Arial"/>
              </a:rPr>
              <a:t> </a:t>
            </a:r>
            <a:r>
              <a:rPr sz="1200" spc="-14" dirty="0" smtClean="0">
                <a:solidFill>
                  <a:srgbClr val="262C32"/>
                </a:solidFill>
                <a:latin typeface="Aptos"/>
                <a:cs typeface="Arial"/>
              </a:rPr>
              <a:t>a</a:t>
            </a:r>
            <a:r>
              <a:rPr sz="1200" spc="-19" dirty="0" smtClean="0">
                <a:solidFill>
                  <a:srgbClr val="262C32"/>
                </a:solidFill>
                <a:latin typeface="Aptos"/>
                <a:cs typeface="Arial"/>
              </a:rPr>
              <a:t>nó</a:t>
            </a:r>
            <a:r>
              <a:rPr sz="1200" spc="-34" dirty="0" smtClean="0">
                <a:solidFill>
                  <a:srgbClr val="262C32"/>
                </a:solidFill>
                <a:latin typeface="Aptos"/>
                <a:cs typeface="Arial"/>
              </a:rPr>
              <a:t>m</a:t>
            </a:r>
            <a:r>
              <a:rPr sz="1200" spc="-19" dirty="0" smtClean="0">
                <a:solidFill>
                  <a:srgbClr val="262C32"/>
                </a:solidFill>
                <a:latin typeface="Aptos"/>
                <a:cs typeface="Arial"/>
              </a:rPr>
              <a:t>a</a:t>
            </a:r>
            <a:r>
              <a:rPr sz="1200" spc="-9" dirty="0" smtClean="0">
                <a:solidFill>
                  <a:srgbClr val="262C32"/>
                </a:solidFill>
                <a:latin typeface="Aptos"/>
                <a:cs typeface="Arial"/>
              </a:rPr>
              <a:t>l</a:t>
            </a:r>
            <a:r>
              <a:rPr sz="1200" spc="0" dirty="0" smtClean="0">
                <a:solidFill>
                  <a:srgbClr val="262C32"/>
                </a:solidFill>
                <a:latin typeface="Aptos"/>
                <a:cs typeface="Arial"/>
              </a:rPr>
              <a:t>a</a:t>
            </a:r>
            <a:r>
              <a:rPr sz="1200" spc="133" dirty="0" smtClean="0">
                <a:solidFill>
                  <a:srgbClr val="262C32"/>
                </a:solidFill>
                <a:latin typeface="Aptos"/>
                <a:cs typeface="Arial"/>
              </a:rPr>
              <a:t> </a:t>
            </a:r>
            <a:r>
              <a:rPr sz="1200" spc="-19" dirty="0" smtClean="0">
                <a:solidFill>
                  <a:srgbClr val="262C32"/>
                </a:solidFill>
                <a:latin typeface="Aptos"/>
                <a:cs typeface="Arial"/>
              </a:rPr>
              <a:t>s</a:t>
            </a:r>
            <a:r>
              <a:rPr sz="1200" spc="-73" dirty="0" smtClean="0">
                <a:solidFill>
                  <a:srgbClr val="262C32"/>
                </a:solidFill>
                <a:latin typeface="Aptos"/>
                <a:cs typeface="Arial"/>
              </a:rPr>
              <a:t>i</a:t>
            </a:r>
            <a:r>
              <a:rPr sz="1200" spc="125" dirty="0" smtClean="0">
                <a:solidFill>
                  <a:srgbClr val="262C32"/>
                </a:solidFill>
                <a:latin typeface="Aptos"/>
                <a:cs typeface="Arial"/>
              </a:rPr>
              <a:t> </a:t>
            </a:r>
            <a:r>
              <a:rPr sz="1200" spc="-14" dirty="0" smtClean="0">
                <a:solidFill>
                  <a:srgbClr val="262C32"/>
                </a:solidFill>
                <a:latin typeface="Aptos"/>
                <a:cs typeface="Arial"/>
              </a:rPr>
              <a:t>n</a:t>
            </a:r>
            <a:r>
              <a:rPr sz="1200" spc="0" dirty="0" smtClean="0">
                <a:solidFill>
                  <a:srgbClr val="262C32"/>
                </a:solidFill>
                <a:latin typeface="Aptos"/>
                <a:cs typeface="Arial"/>
              </a:rPr>
              <a:t>o</a:t>
            </a:r>
            <a:r>
              <a:rPr sz="1200" spc="-26" dirty="0" smtClean="0">
                <a:solidFill>
                  <a:srgbClr val="262C32"/>
                </a:solidFill>
                <a:latin typeface="Aptos"/>
                <a:cs typeface="Arial"/>
              </a:rPr>
              <a:t> </a:t>
            </a:r>
            <a:r>
              <a:rPr sz="1200" spc="-19" dirty="0" smtClean="0">
                <a:solidFill>
                  <a:srgbClr val="262C32"/>
                </a:solidFill>
                <a:latin typeface="Aptos"/>
                <a:cs typeface="Arial"/>
              </a:rPr>
              <a:t>s</a:t>
            </a:r>
            <a:r>
              <a:rPr sz="1200" spc="0" dirty="0" smtClean="0">
                <a:solidFill>
                  <a:srgbClr val="262C32"/>
                </a:solidFill>
                <a:latin typeface="Aptos"/>
                <a:cs typeface="Arial"/>
              </a:rPr>
              <a:t>e</a:t>
            </a:r>
            <a:r>
              <a:rPr sz="1200" spc="28" dirty="0" smtClean="0">
                <a:solidFill>
                  <a:srgbClr val="262C32"/>
                </a:solidFill>
                <a:latin typeface="Aptos"/>
                <a:cs typeface="Arial"/>
              </a:rPr>
              <a:t> </a:t>
            </a:r>
            <a:r>
              <a:rPr sz="1200" spc="-76" dirty="0" smtClean="0">
                <a:solidFill>
                  <a:srgbClr val="262C32"/>
                </a:solidFill>
                <a:latin typeface="Aptos"/>
                <a:cs typeface="Arial"/>
              </a:rPr>
              <a:t>a</a:t>
            </a:r>
            <a:r>
              <a:rPr sz="1200" spc="57" dirty="0" smtClean="0">
                <a:solidFill>
                  <a:srgbClr val="262C32"/>
                </a:solidFill>
                <a:latin typeface="Aptos"/>
                <a:cs typeface="Arial"/>
              </a:rPr>
              <a:t>t</a:t>
            </a:r>
            <a:r>
              <a:rPr sz="1200" spc="-32" dirty="0" smtClean="0">
                <a:solidFill>
                  <a:srgbClr val="262C32"/>
                </a:solidFill>
                <a:latin typeface="Aptos"/>
                <a:cs typeface="Arial"/>
              </a:rPr>
              <a:t>i</a:t>
            </a:r>
            <a:r>
              <a:rPr sz="1200" spc="18" dirty="0" smtClean="0">
                <a:solidFill>
                  <a:srgbClr val="262C32"/>
                </a:solidFill>
                <a:latin typeface="Aptos"/>
                <a:cs typeface="Arial"/>
              </a:rPr>
              <a:t>e</a:t>
            </a:r>
            <a:r>
              <a:rPr sz="1200" spc="-26" dirty="0" smtClean="0">
                <a:solidFill>
                  <a:srgbClr val="262C32"/>
                </a:solidFill>
                <a:latin typeface="Aptos"/>
                <a:cs typeface="Arial"/>
              </a:rPr>
              <a:t>n</a:t>
            </a:r>
            <a:r>
              <a:rPr sz="1200" spc="-3" dirty="0" smtClean="0">
                <a:solidFill>
                  <a:srgbClr val="262C32"/>
                </a:solidFill>
                <a:latin typeface="Aptos"/>
                <a:cs typeface="Arial"/>
              </a:rPr>
              <a:t>d</a:t>
            </a:r>
            <a:r>
              <a:rPr sz="1200" spc="18" dirty="0" smtClean="0">
                <a:solidFill>
                  <a:srgbClr val="262C32"/>
                </a:solidFill>
                <a:latin typeface="Aptos"/>
                <a:cs typeface="Arial"/>
              </a:rPr>
              <a:t>e</a:t>
            </a:r>
            <a:r>
              <a:rPr sz="1200" spc="-61" dirty="0" smtClean="0">
                <a:solidFill>
                  <a:srgbClr val="262C32"/>
                </a:solidFill>
                <a:latin typeface="Aptos"/>
                <a:cs typeface="Arial"/>
              </a:rPr>
              <a:t>n</a:t>
            </a:r>
            <a:r>
              <a:rPr sz="1200" spc="-30" dirty="0" smtClean="0">
                <a:solidFill>
                  <a:srgbClr val="262C32"/>
                </a:solidFill>
                <a:latin typeface="Aptos"/>
                <a:cs typeface="Arial"/>
              </a:rPr>
              <a:t> </a:t>
            </a:r>
            <a:r>
              <a:rPr sz="1200" spc="-53" dirty="0" smtClean="0">
                <a:solidFill>
                  <a:srgbClr val="262C32"/>
                </a:solidFill>
                <a:latin typeface="Aptos"/>
                <a:cs typeface="Arial"/>
              </a:rPr>
              <a:t>a</a:t>
            </a:r>
            <a:r>
              <a:rPr sz="1200" spc="-3" dirty="0" smtClean="0">
                <a:solidFill>
                  <a:srgbClr val="262C32"/>
                </a:solidFill>
                <a:latin typeface="Aptos"/>
                <a:cs typeface="Arial"/>
              </a:rPr>
              <a:t>d</a:t>
            </a:r>
            <a:r>
              <a:rPr sz="1200" spc="18" dirty="0" smtClean="0">
                <a:solidFill>
                  <a:srgbClr val="262C32"/>
                </a:solidFill>
                <a:latin typeface="Aptos"/>
                <a:cs typeface="Arial"/>
              </a:rPr>
              <a:t>e</a:t>
            </a:r>
            <a:r>
              <a:rPr sz="1200" spc="5" dirty="0" smtClean="0">
                <a:solidFill>
                  <a:srgbClr val="262C32"/>
                </a:solidFill>
                <a:latin typeface="Aptos"/>
                <a:cs typeface="Arial"/>
              </a:rPr>
              <a:t>c</a:t>
            </a:r>
            <a:r>
              <a:rPr sz="1200" spc="-26" dirty="0" smtClean="0">
                <a:solidFill>
                  <a:srgbClr val="262C32"/>
                </a:solidFill>
                <a:latin typeface="Aptos"/>
                <a:cs typeface="Arial"/>
              </a:rPr>
              <a:t>u</a:t>
            </a:r>
            <a:r>
              <a:rPr sz="1200" spc="-3" dirty="0" smtClean="0">
                <a:solidFill>
                  <a:srgbClr val="262C32"/>
                </a:solidFill>
                <a:latin typeface="Aptos"/>
                <a:cs typeface="Arial"/>
              </a:rPr>
              <a:t>ad</a:t>
            </a:r>
            <a:r>
              <a:rPr sz="1200" spc="18" dirty="0" smtClean="0">
                <a:solidFill>
                  <a:srgbClr val="262C32"/>
                </a:solidFill>
                <a:latin typeface="Aptos"/>
                <a:cs typeface="Arial"/>
              </a:rPr>
              <a:t>a</a:t>
            </a:r>
            <a:r>
              <a:rPr sz="1200" spc="-18" dirty="0" smtClean="0">
                <a:solidFill>
                  <a:srgbClr val="262C32"/>
                </a:solidFill>
                <a:latin typeface="Aptos"/>
                <a:cs typeface="Arial"/>
              </a:rPr>
              <a:t>m</a:t>
            </a:r>
            <a:r>
              <a:rPr sz="1200" spc="18" dirty="0" smtClean="0">
                <a:solidFill>
                  <a:srgbClr val="262C32"/>
                </a:solidFill>
                <a:latin typeface="Aptos"/>
                <a:cs typeface="Arial"/>
              </a:rPr>
              <a:t>e</a:t>
            </a:r>
            <a:r>
              <a:rPr sz="1200" spc="-26" dirty="0" smtClean="0">
                <a:solidFill>
                  <a:srgbClr val="262C32"/>
                </a:solidFill>
                <a:latin typeface="Aptos"/>
                <a:cs typeface="Arial"/>
              </a:rPr>
              <a:t>n</a:t>
            </a:r>
            <a:r>
              <a:rPr sz="1200" spc="37" dirty="0" smtClean="0">
                <a:solidFill>
                  <a:srgbClr val="262C32"/>
                </a:solidFill>
                <a:latin typeface="Aptos"/>
                <a:cs typeface="Arial"/>
              </a:rPr>
              <a:t>t</a:t>
            </a:r>
            <a:r>
              <a:rPr sz="1200" spc="18" dirty="0" smtClean="0">
                <a:solidFill>
                  <a:srgbClr val="262C32"/>
                </a:solidFill>
                <a:latin typeface="Aptos"/>
                <a:cs typeface="Arial"/>
              </a:rPr>
              <a:t>e</a:t>
            </a:r>
            <a:r>
              <a:rPr sz="1200" spc="-102" dirty="0" smtClean="0">
                <a:solidFill>
                  <a:srgbClr val="262C32"/>
                </a:solidFill>
                <a:latin typeface="Aptos"/>
                <a:cs typeface="Arial"/>
              </a:rPr>
              <a:t>.</a:t>
            </a:r>
            <a:endParaRPr sz="1000">
              <a:latin typeface="Arial"/>
              <a:cs typeface="Arial"/>
            </a:endParaRPr>
          </a:p>
        </p:txBody>
      </p:sp>
      <p:sp>
        <p:nvSpPr>
          <p:cNvPr id="4" name="object 4"/>
          <p:cNvSpPr txBox="1"/>
          <p:nvPr/>
        </p:nvSpPr>
        <p:spPr>
          <a:xfrm>
            <a:off x="2083609" y="3605998"/>
            <a:ext cx="4276863" cy="795528"/>
          </a:xfrm>
          <a:prstGeom prst="rect">
            <a:avLst/>
          </a:prstGeom>
        </p:spPr>
        <p:txBody>
          <a:bodyPr wrap="square" lIns="0" tIns="7111" rIns="0" bIns="0" rtlCol="0">
            <a:noAutofit/>
          </a:bodyPr>
          <a:lstStyle/>
          <a:p>
            <a:pPr marL="12700">
              <a:lnSpc>
                <a:spcPts val="1120"/>
              </a:lnSpc>
              <a:spcAft>
                <a:spcPts val="300"/>
              </a:spcAft>
            </a:pPr>
            <a:r>
              <a:rPr sz="1600" b="1" spc="-1" dirty="0" smtClean="0">
                <a:solidFill>
                  <a:srgbClr val="1E374E"/>
                </a:solidFill>
                <a:latin typeface="Aptos"/>
                <a:cs typeface="Arial"/>
              </a:rPr>
              <a:t>Signos y síntomas comunes a las heridas</a:t>
            </a:r>
            <a:endParaRPr sz="1000">
              <a:latin typeface="Arial"/>
              <a:cs typeface="Arial"/>
            </a:endParaRPr>
          </a:p>
          <a:p>
            <a:pPr marL="12700" marR="19050">
              <a:lnSpc>
                <a:spcPct val="95825"/>
              </a:lnSpc>
              <a:spcBef>
                <a:spcPts val="474"/>
              </a:spcBef>
              <a:spcAft>
                <a:spcPts val="300"/>
              </a:spcAft>
            </a:pPr>
            <a:r>
              <a:rPr sz="1600" spc="-21" dirty="0" smtClean="0" b="1">
                <a:solidFill>
                  <a:srgbClr val="1E374E"/>
                </a:solidFill>
                <a:latin typeface="Aptos"/>
                <a:cs typeface="Arial"/>
              </a:rPr>
              <a:t>• </a:t>
            </a:r>
            <a:r>
              <a:rPr sz="1600" spc="-21" dirty="0" smtClean="0" b="1">
                <a:solidFill>
                  <a:srgbClr val="1E374E"/>
                </a:solidFill>
                <a:latin typeface="Aptos"/>
                <a:cs typeface="Arial"/>
              </a:rPr>
              <a:t>Dolor</a:t>
            </a:r>
            <a:r>
              <a:rPr sz="1600" spc="-21" dirty="0" smtClean="0" b="1">
                <a:solidFill>
                  <a:srgbClr val="1E374E"/>
                </a:solidFill>
                <a:latin typeface="Aptos"/>
                <a:cs typeface="Arial"/>
              </a:rPr>
              <a:t>.</a:t>
            </a:r>
            <a:endParaRPr sz="1000">
              <a:latin typeface="Arial"/>
              <a:cs typeface="Arial"/>
            </a:endParaRPr>
          </a:p>
          <a:p>
            <a:pPr marL="12700" marR="19050">
              <a:lnSpc>
                <a:spcPct val="95825"/>
              </a:lnSpc>
              <a:spcBef>
                <a:spcPts val="530"/>
              </a:spcBef>
              <a:spcAft>
                <a:spcPts val="300"/>
              </a:spcAft>
            </a:pPr>
            <a:r>
              <a:rPr sz="1600" spc="-6" dirty="0" smtClean="0" b="1">
                <a:solidFill>
                  <a:srgbClr val="1E374E"/>
                </a:solidFill>
                <a:latin typeface="Aptos"/>
                <a:cs typeface="Arial"/>
              </a:rPr>
              <a:t>• </a:t>
            </a:r>
            <a:r>
              <a:rPr sz="1600" spc="-6" dirty="0" smtClean="0" b="1">
                <a:solidFill>
                  <a:srgbClr val="1E374E"/>
                </a:solidFill>
                <a:latin typeface="Aptos"/>
                <a:cs typeface="Arial"/>
              </a:rPr>
              <a:t>Hemorragia visible.</a:t>
            </a:r>
            <a:endParaRPr sz="1000">
              <a:latin typeface="Arial"/>
              <a:cs typeface="Arial"/>
            </a:endParaRPr>
          </a:p>
          <a:p>
            <a:pPr marL="12700" marR="19050">
              <a:lnSpc>
                <a:spcPct val="95825"/>
              </a:lnSpc>
              <a:spcBef>
                <a:spcPts val="554"/>
              </a:spcBef>
              <a:spcAft>
                <a:spcPts val="300"/>
              </a:spcAft>
            </a:pPr>
            <a:r>
              <a:rPr sz="1600" spc="-5" dirty="0" smtClean="0" b="1">
                <a:solidFill>
                  <a:srgbClr val="1E374E"/>
                </a:solidFill>
                <a:latin typeface="Aptos"/>
                <a:cs typeface="Arial"/>
              </a:rPr>
              <a:t>• </a:t>
            </a:r>
            <a:r>
              <a:rPr sz="1600" spc="-5" dirty="0" smtClean="0" b="1">
                <a:solidFill>
                  <a:srgbClr val="1E374E"/>
                </a:solidFill>
                <a:latin typeface="Aptos"/>
                <a:cs typeface="Arial"/>
              </a:rPr>
              <a:t>Separación de bordes.</a:t>
            </a:r>
            <a:endParaRPr sz="1000">
              <a:latin typeface="Arial"/>
              <a:cs typeface="Arial"/>
            </a:endParaRPr>
          </a:p>
        </p:txBody>
      </p:sp>
      <p:sp>
        <p:nvSpPr>
          <p:cNvPr id="3" name="object 3"/>
          <p:cNvSpPr txBox="1"/>
          <p:nvPr/>
        </p:nvSpPr>
        <p:spPr>
          <a:xfrm>
            <a:off x="2083609" y="4678894"/>
            <a:ext cx="7483845" cy="2859024"/>
          </a:xfrm>
          <a:prstGeom prst="rect">
            <a:avLst/>
          </a:prstGeom>
        </p:spPr>
        <p:txBody>
          <a:bodyPr wrap="square" lIns="0" tIns="7143" rIns="0" bIns="0" rtlCol="0">
            <a:noAutofit/>
          </a:bodyPr>
          <a:lstStyle/>
          <a:p>
            <a:pPr marL="12700">
              <a:lnSpc>
                <a:spcPts val="1125"/>
              </a:lnSpc>
              <a:spcAft>
                <a:spcPts val="300"/>
              </a:spcAft>
            </a:pPr>
            <a:r>
              <a:rPr sz="1200" b="1" spc="-9" dirty="0" smtClean="0">
                <a:solidFill>
                  <a:srgbClr val="262C32"/>
                </a:solidFill>
                <a:latin typeface="Aptos"/>
                <a:cs typeface="Arial"/>
              </a:rPr>
              <a:t>Consideramos  herida potencialmente  grave </a:t>
            </a:r>
            <a:r>
              <a:rPr sz="1200" b="1" spc="57" dirty="0" smtClean="0">
                <a:solidFill>
                  <a:srgbClr val="262C32"/>
                </a:solidFill>
                <a:latin typeface="Aptos"/>
                <a:cs typeface="Times New Roman"/>
              </a:rPr>
              <a:t>y </a:t>
            </a:r>
            <a:r>
              <a:rPr sz="1200" b="1" spc="-9" dirty="0" smtClean="0">
                <a:solidFill>
                  <a:srgbClr val="262C32"/>
                </a:solidFill>
                <a:latin typeface="Aptos"/>
                <a:cs typeface="Arial"/>
              </a:rPr>
              <a:t>que precisará de asistencia</a:t>
            </a:r>
            <a:endParaRPr sz="1000">
              <a:latin typeface="Arial"/>
              <a:cs typeface="Arial"/>
            </a:endParaRPr>
          </a:p>
          <a:p>
            <a:pPr marL="12700" marR="174543" indent="0">
              <a:lnSpc>
                <a:spcPts val="1149"/>
              </a:lnSpc>
              <a:spcBef>
                <a:spcPts val="203"/>
              </a:spcBef>
              <a:spcAft>
                <a:spcPts val="300"/>
              </a:spcAft>
            </a:pPr>
            <a:r>
              <a:rPr sz="1200" b="1" spc="-5" dirty="0" smtClean="0">
                <a:solidFill>
                  <a:srgbClr val="262C32"/>
                </a:solidFill>
                <a:latin typeface="Aptos"/>
                <a:cs typeface="Arial"/>
              </a:rPr>
              <a:t>sanitaria toda herida que no sea erosión superficial y, en particular,  las </a:t>
            </a:r>
            <a:endParaRPr sz="1000">
              <a:latin typeface="Arial"/>
              <a:cs typeface="Arial"/>
            </a:endParaRPr>
          </a:p>
          <a:p>
            <a:pPr marL="12700" marR="174543">
              <a:lnSpc>
                <a:spcPts val="1149"/>
              </a:lnSpc>
              <a:spcBef>
                <a:spcPts val="242"/>
              </a:spcBef>
              <a:spcAft>
                <a:spcPts val="300"/>
              </a:spcAft>
            </a:pPr>
            <a:r>
              <a:rPr sz="1200" b="1" spc="-11" dirty="0" smtClean="0">
                <a:solidFill>
                  <a:srgbClr val="262C32"/>
                </a:solidFill>
                <a:latin typeface="Aptos"/>
                <a:cs typeface="Arial"/>
              </a:rPr>
              <a:t>siguientes:</a:t>
            </a:r>
            <a:endParaRPr sz="1000">
              <a:latin typeface="Arial"/>
              <a:cs typeface="Arial"/>
            </a:endParaRPr>
          </a:p>
          <a:p>
            <a:pPr marL="12700" marR="19157">
              <a:lnSpc>
                <a:spcPct val="95825"/>
              </a:lnSpc>
              <a:spcBef>
                <a:spcPts val="437"/>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Heridas con bordes que no se juntan o son rugosos </a:t>
            </a:r>
            <a:r>
              <a:rPr sz="1200" spc="0" dirty="0" smtClean="0">
                <a:solidFill>
                  <a:srgbClr val="262C32"/>
                </a:solidFill>
                <a:latin typeface="Aptos"/>
                <a:cs typeface="Arial"/>
              </a:rPr>
              <a:t>y </a:t>
            </a:r>
            <a:r>
              <a:rPr sz="1200" spc="0" dirty="0" smtClean="0">
                <a:solidFill>
                  <a:srgbClr val="262C32"/>
                </a:solidFill>
                <a:latin typeface="Aptos"/>
                <a:cs typeface="Arial"/>
              </a:rPr>
              <a:t>que miden más de 2 ó</a:t>
            </a:r>
            <a:endParaRPr sz="1000">
              <a:latin typeface="Arial"/>
              <a:cs typeface="Arial"/>
            </a:endParaRPr>
          </a:p>
          <a:p>
            <a:pPr marL="104140" marR="19157">
              <a:lnSpc>
                <a:spcPct val="95825"/>
              </a:lnSpc>
              <a:spcBef>
                <a:spcPts val="145"/>
              </a:spcBef>
              <a:spcAft>
                <a:spcPts val="300"/>
              </a:spcAft>
            </a:pPr>
            <a:r>
              <a:rPr sz="1200" spc="-10" dirty="0" smtClean="0">
                <a:solidFill>
                  <a:srgbClr val="262C32"/>
                </a:solidFill>
                <a:latin typeface="Aptos"/>
                <a:cs typeface="Arial"/>
              </a:rPr>
              <a:t>3 </a:t>
            </a:r>
            <a:r>
              <a:rPr sz="1200" spc="-10" dirty="0" smtClean="0">
                <a:solidFill>
                  <a:srgbClr val="262C32"/>
                </a:solidFill>
                <a:latin typeface="Aptos"/>
                <a:cs typeface="Arial"/>
              </a:rPr>
              <a:t>cm.</a:t>
            </a:r>
            <a:endParaRPr sz="1000">
              <a:latin typeface="Arial"/>
              <a:cs typeface="Arial"/>
            </a:endParaRPr>
          </a:p>
          <a:p>
            <a:pPr marL="101092" marR="108193" indent="-88391">
              <a:lnSpc>
                <a:spcPts val="1149"/>
              </a:lnSpc>
              <a:spcBef>
                <a:spcPts val="434"/>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Si el tamaño de la herida</a:t>
            </a:r>
            <a:r>
              <a:rPr sz="1200" spc="0" dirty="0" smtClean="0">
                <a:solidFill>
                  <a:srgbClr val="262C32"/>
                </a:solidFill>
                <a:latin typeface="Aptos"/>
                <a:cs typeface="Arial"/>
              </a:rPr>
              <a:t>, </a:t>
            </a:r>
            <a:r>
              <a:rPr sz="1200" spc="0" dirty="0" smtClean="0">
                <a:solidFill>
                  <a:srgbClr val="262C32"/>
                </a:solidFill>
                <a:latin typeface="Aptos"/>
                <a:cs typeface="Arial"/>
              </a:rPr>
              <a:t>aunque sea erosión</a:t>
            </a:r>
            <a:r>
              <a:rPr sz="1200" spc="0" dirty="0" smtClean="0">
                <a:solidFill>
                  <a:srgbClr val="262C32"/>
                </a:solidFill>
                <a:latin typeface="Aptos"/>
                <a:cs typeface="Arial"/>
              </a:rPr>
              <a:t>, </a:t>
            </a:r>
            <a:r>
              <a:rPr sz="1200" spc="0" dirty="0" smtClean="0">
                <a:solidFill>
                  <a:srgbClr val="262C32"/>
                </a:solidFill>
                <a:latin typeface="Aptos"/>
                <a:cs typeface="Arial"/>
              </a:rPr>
              <a:t>es más grande que la palma </a:t>
            </a:r>
            <a:endParaRPr sz="1000">
              <a:latin typeface="Arial"/>
              <a:cs typeface="Arial"/>
            </a:endParaRPr>
          </a:p>
          <a:p>
            <a:pPr marL="101092" marR="108193">
              <a:lnSpc>
                <a:spcPts val="1149"/>
              </a:lnSpc>
              <a:spcBef>
                <a:spcPts val="146"/>
              </a:spcBef>
              <a:spcAft>
                <a:spcPts val="300"/>
              </a:spcAft>
            </a:pPr>
            <a:r>
              <a:rPr sz="1200" spc="-4" dirty="0" smtClean="0">
                <a:solidFill>
                  <a:srgbClr val="262C32"/>
                </a:solidFill>
                <a:latin typeface="Aptos"/>
                <a:cs typeface="Arial"/>
              </a:rPr>
              <a:t>de la mano de la víctima.</a:t>
            </a:r>
            <a:endParaRPr sz="1000">
              <a:latin typeface="Arial"/>
              <a:cs typeface="Arial"/>
            </a:endParaRPr>
          </a:p>
          <a:p>
            <a:pPr marL="12700" marR="19157">
              <a:lnSpc>
                <a:spcPct val="95825"/>
              </a:lnSpc>
              <a:spcBef>
                <a:spcPts val="436"/>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Con presencia de hemorragia que no se detiene</a:t>
            </a:r>
            <a:r>
              <a:rPr sz="1200" spc="-2" dirty="0" smtClean="0">
                <a:solidFill>
                  <a:srgbClr val="262C32"/>
                </a:solidFill>
                <a:latin typeface="Aptos"/>
                <a:cs typeface="Arial"/>
              </a:rPr>
              <a:t>.</a:t>
            </a:r>
            <a:endParaRPr sz="1000">
              <a:latin typeface="Arial"/>
              <a:cs typeface="Arial"/>
            </a:endParaRPr>
          </a:p>
          <a:p>
            <a:pPr marL="12700" marR="19157">
              <a:lnSpc>
                <a:spcPct val="95825"/>
              </a:lnSpc>
              <a:spcBef>
                <a:spcPts val="434"/>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Aquellas que dejan ver tejido subcutáneo</a:t>
            </a:r>
            <a:r>
              <a:rPr sz="1200" spc="-6" dirty="0" smtClean="0">
                <a:solidFill>
                  <a:srgbClr val="262C32"/>
                </a:solidFill>
                <a:latin typeface="Aptos"/>
                <a:cs typeface="Arial"/>
              </a:rPr>
              <a:t>,  </a:t>
            </a:r>
            <a:r>
              <a:rPr sz="1200" spc="-6" dirty="0" smtClean="0">
                <a:solidFill>
                  <a:srgbClr val="262C32"/>
                </a:solidFill>
                <a:latin typeface="Aptos"/>
                <a:cs typeface="Arial"/>
              </a:rPr>
              <a:t>músculo o hueso</a:t>
            </a:r>
            <a:r>
              <a:rPr sz="1200" spc="-6" dirty="0" smtClean="0">
                <a:solidFill>
                  <a:srgbClr val="262C32"/>
                </a:solidFill>
                <a:latin typeface="Aptos"/>
                <a:cs typeface="Arial"/>
              </a:rPr>
              <a:t>.</a:t>
            </a:r>
            <a:endParaRPr sz="1000">
              <a:latin typeface="Arial"/>
              <a:cs typeface="Arial"/>
            </a:endParaRPr>
          </a:p>
          <a:p>
            <a:pPr marL="12700" marR="19157">
              <a:lnSpc>
                <a:spcPct val="95825"/>
              </a:lnSpc>
              <a:spcBef>
                <a:spcPts val="434"/>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Las que afectan a articulaciones</a:t>
            </a:r>
            <a:r>
              <a:rPr sz="1200" spc="-1" dirty="0" smtClean="0">
                <a:solidFill>
                  <a:srgbClr val="262C32"/>
                </a:solidFill>
                <a:latin typeface="Aptos"/>
                <a:cs typeface="Arial"/>
              </a:rPr>
              <a:t>, </a:t>
            </a:r>
            <a:r>
              <a:rPr sz="1200" spc="-1" dirty="0" smtClean="0">
                <a:solidFill>
                  <a:srgbClr val="262C32"/>
                </a:solidFill>
                <a:latin typeface="Aptos"/>
                <a:cs typeface="Arial"/>
              </a:rPr>
              <a:t>manos o pies</a:t>
            </a:r>
            <a:r>
              <a:rPr sz="1200" spc="-1" dirty="0" smtClean="0">
                <a:solidFill>
                  <a:srgbClr val="262C32"/>
                </a:solidFill>
                <a:latin typeface="Aptos"/>
                <a:cs typeface="Arial"/>
              </a:rPr>
              <a:t>, </a:t>
            </a:r>
            <a:r>
              <a:rPr sz="1200" spc="-1" dirty="0" smtClean="0">
                <a:solidFill>
                  <a:srgbClr val="262C32"/>
                </a:solidFill>
                <a:latin typeface="Aptos"/>
                <a:cs typeface="Arial"/>
              </a:rPr>
              <a:t>ojos </a:t>
            </a:r>
            <a:r>
              <a:rPr sz="1200" spc="-1" dirty="0" smtClean="0">
                <a:solidFill>
                  <a:srgbClr val="262C32"/>
                </a:solidFill>
                <a:latin typeface="Aptos"/>
                <a:cs typeface="Arial"/>
              </a:rPr>
              <a:t>y </a:t>
            </a:r>
            <a:r>
              <a:rPr sz="1200" spc="-1" dirty="0" smtClean="0">
                <a:solidFill>
                  <a:srgbClr val="262C32"/>
                </a:solidFill>
                <a:latin typeface="Aptos"/>
                <a:cs typeface="Arial"/>
              </a:rPr>
              <a:t>genitales.</a:t>
            </a:r>
            <a:endParaRPr sz="1000">
              <a:latin typeface="Arial"/>
              <a:cs typeface="Arial"/>
            </a:endParaRPr>
          </a:p>
          <a:p>
            <a:pPr marL="12700" marR="19157">
              <a:lnSpc>
                <a:spcPct val="95825"/>
              </a:lnSpc>
              <a:spcBef>
                <a:spcPts val="434"/>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Heridas punzantes</a:t>
            </a:r>
            <a:r>
              <a:rPr sz="1200" spc="-5" dirty="0" smtClean="0">
                <a:solidFill>
                  <a:srgbClr val="262C32"/>
                </a:solidFill>
                <a:latin typeface="Aptos"/>
                <a:cs typeface="Arial"/>
              </a:rPr>
              <a:t>.</a:t>
            </a:r>
            <a:endParaRPr sz="1000">
              <a:latin typeface="Arial"/>
              <a:cs typeface="Arial"/>
            </a:endParaRPr>
          </a:p>
          <a:p>
            <a:pPr marL="12700" marR="19157">
              <a:lnSpc>
                <a:spcPct val="95825"/>
              </a:lnSpc>
              <a:spcBef>
                <a:spcPts val="434"/>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Heridas que penetran en cavidades</a:t>
            </a:r>
            <a:r>
              <a:rPr sz="1200" spc="-3" dirty="0" smtClean="0">
                <a:solidFill>
                  <a:srgbClr val="262C32"/>
                </a:solidFill>
                <a:latin typeface="Aptos"/>
                <a:cs typeface="Arial"/>
              </a:rPr>
              <a:t>.</a:t>
            </a:r>
            <a:endParaRPr sz="1000">
              <a:latin typeface="Arial"/>
              <a:cs typeface="Arial"/>
            </a:endParaRPr>
          </a:p>
          <a:p>
            <a:pPr marL="12700" marR="19157">
              <a:lnSpc>
                <a:spcPct val="95825"/>
              </a:lnSpc>
              <a:spcBef>
                <a:spcPts val="434"/>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Enclavamiento de cuerpos extraños.</a:t>
            </a:r>
            <a:endParaRPr sz="1000">
              <a:latin typeface="Arial"/>
              <a:cs typeface="Arial"/>
            </a:endParaRPr>
          </a:p>
          <a:p>
            <a:pPr marL="12700" marR="19157">
              <a:lnSpc>
                <a:spcPct val="95825"/>
              </a:lnSpc>
              <a:spcBef>
                <a:spcPts val="43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Las heridas que no se puede limpiar de manera adecuada</a:t>
            </a:r>
            <a:r>
              <a:rPr sz="1200" spc="-2" dirty="0" smtClean="0">
                <a:solidFill>
                  <a:srgbClr val="262C32"/>
                </a:solidFill>
                <a:latin typeface="Aptos"/>
                <a:cs typeface="Arial"/>
              </a:rPr>
              <a:t>.</a:t>
            </a:r>
            <a:endParaRPr sz="1000">
              <a:latin typeface="Arial"/>
              <a:cs typeface="Arial"/>
            </a:endParaRPr>
          </a:p>
          <a:p>
            <a:pPr marL="12700" marR="19157">
              <a:lnSpc>
                <a:spcPct val="95825"/>
              </a:lnSpc>
              <a:spcBef>
                <a:spcPts val="506"/>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Mordeduras de personas o animales.</a:t>
            </a:r>
            <a:endParaRPr sz="1000">
              <a:latin typeface="Arial"/>
              <a:cs typeface="Arial"/>
            </a:endParaRPr>
          </a:p>
        </p:txBody>
      </p:sp>
      <p:sp>
        <p:nvSpPr>
          <p:cNvPr id="2" name="object 2"/>
          <p:cNvSpPr txBox="1"/>
          <p:nvPr/>
        </p:nvSpPr>
        <p:spPr>
          <a:xfrm>
            <a:off x="1849030" y="7406100"/>
            <a:ext cx="171915" cy="127000"/>
          </a:xfrm>
          <a:prstGeom prst="rect">
            <a:avLst/>
          </a:prstGeom>
        </p:spPr>
        <p:txBody>
          <a:bodyPr wrap="square" lIns="0" tIns="5842" rIns="0" bIns="0" rtlCol="0">
            <a:noAutofit/>
          </a:bodyPr>
          <a:lstStyle/>
          <a:p>
            <a:pPr marL="12700">
              <a:lnSpc>
                <a:spcPts val="919"/>
              </a:lnSpc>
              <a:spcAft>
                <a:spcPts val="300"/>
              </a:spcAft>
            </a:pPr>
            <a:r>
              <a:rPr sz="1200" spc="-178" dirty="0" smtClean="0">
                <a:solidFill>
                  <a:srgbClr val="262C32"/>
                </a:solidFill>
                <a:latin typeface="Aptos"/>
                <a:cs typeface="Arial"/>
              </a:rPr>
              <a:t>sa</a:t>
            </a:r>
            <a:endParaRPr sz="800">
              <a:latin typeface="Arial"/>
              <a:cs typeface="Arial"/>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a:t>
            </a:r>
            <a:r>
              <a:rPr sz="1100" b="1" spc="-20" dirty="0" smtClean="0">
                <a:solidFill>
                  <a:srgbClr val="1E374E"/>
                </a:solidFill>
                <a:latin typeface="Aptos"/>
                <a:cs typeface="Times New Roman"/>
              </a:rPr>
              <a:t>xil</a:t>
            </a:r>
            <a:r>
              <a:rPr sz="1100" b="1" spc="-20" dirty="0" smtClean="0">
                <a:solidFill>
                  <a:srgbClr val="1E374E"/>
                </a:solidFill>
                <a:latin typeface="Aptos"/>
                <a:cs typeface="Times New Roman"/>
              </a:rPr>
              <a:t>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3" name="object 3"/>
          <p:cNvSpPr txBox="1"/>
          <p:nvPr/>
        </p:nvSpPr>
        <p:spPr>
          <a:xfrm>
            <a:off x="2078511" y="1421729"/>
            <a:ext cx="7490678" cy="5902829"/>
          </a:xfrm>
          <a:prstGeom prst="rect">
            <a:avLst/>
          </a:prstGeom>
        </p:spPr>
        <p:txBody>
          <a:bodyPr wrap="square" lIns="0" tIns="6477" rIns="0" bIns="0" rtlCol="0">
            <a:noAutofit/>
          </a:bodyPr>
          <a:lstStyle/>
          <a:p>
            <a:pPr marL="12700" marR="9205">
              <a:lnSpc>
                <a:spcPts val="1019"/>
              </a:lnSpc>
              <a:spcAft>
                <a:spcPts val="300"/>
              </a:spcAft>
            </a:pPr>
            <a:r>
              <a:rPr sz="1200" b="1" spc="40" dirty="0" smtClean="0">
                <a:solidFill>
                  <a:srgbClr val="262C32"/>
                </a:solidFill>
                <a:latin typeface="Aptos"/>
                <a:cs typeface="Arial"/>
              </a:rPr>
              <a:t>Actuación:</a:t>
            </a:r>
            <a:endParaRPr sz="900">
              <a:latin typeface="Arial"/>
              <a:cs typeface="Arial"/>
            </a:endParaRPr>
          </a:p>
          <a:p>
            <a:pPr marL="15748" marR="9205">
              <a:lnSpc>
                <a:spcPct val="95825"/>
              </a:lnSpc>
              <a:spcBef>
                <a:spcPts val="594"/>
              </a:spcBef>
              <a:spcAft>
                <a:spcPts val="300"/>
              </a:spcAft>
            </a:pPr>
            <a:r>
              <a:rPr sz="1200" b="1" spc="39" dirty="0" smtClean="0">
                <a:solidFill>
                  <a:srgbClr val="262C32"/>
                </a:solidFill>
                <a:latin typeface="Aptos"/>
                <a:cs typeface="Arial"/>
              </a:rPr>
              <a:t>• </a:t>
            </a:r>
            <a:r>
              <a:rPr sz="1200" b="1" spc="39" dirty="0" smtClean="0">
                <a:solidFill>
                  <a:srgbClr val="262C32"/>
                </a:solidFill>
                <a:latin typeface="Aptos"/>
                <a:cs typeface="Arial"/>
              </a:rPr>
              <a:t>¿Qué debemos hacer?</a:t>
            </a:r>
            <a:endParaRPr sz="900">
              <a:latin typeface="Arial"/>
              <a:cs typeface="Arial"/>
            </a:endParaRPr>
          </a:p>
          <a:p>
            <a:pPr marL="195580" marR="29982" indent="-88391">
              <a:lnSpc>
                <a:spcPts val="1149"/>
              </a:lnSpc>
              <a:spcBef>
                <a:spcPts val="551"/>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Si hay sangrado</a:t>
            </a:r>
            <a:r>
              <a:rPr sz="1200" spc="0" dirty="0" smtClean="0">
                <a:solidFill>
                  <a:srgbClr val="262C32"/>
                </a:solidFill>
                <a:latin typeface="Aptos"/>
                <a:cs typeface="Arial"/>
              </a:rPr>
              <a:t>, </a:t>
            </a:r>
            <a:r>
              <a:rPr sz="1200" spc="0" dirty="0" smtClean="0">
                <a:solidFill>
                  <a:srgbClr val="262C32"/>
                </a:solidFill>
                <a:latin typeface="Aptos"/>
                <a:cs typeface="Arial"/>
              </a:rPr>
              <a:t>evitar el contacto con la sangre de la víctima o con otros </a:t>
            </a:r>
            <a:endParaRPr sz="1000">
              <a:latin typeface="Arial"/>
              <a:cs typeface="Arial"/>
            </a:endParaRPr>
          </a:p>
          <a:p>
            <a:pPr marL="195580" marR="29982">
              <a:lnSpc>
                <a:spcPts val="1149"/>
              </a:lnSpc>
              <a:spcBef>
                <a:spcPts val="249"/>
              </a:spcBef>
              <a:spcAft>
                <a:spcPts val="300"/>
              </a:spcAft>
            </a:pPr>
            <a:r>
              <a:rPr sz="1200" spc="-2" dirty="0" smtClean="0">
                <a:solidFill>
                  <a:srgbClr val="262C32"/>
                </a:solidFill>
                <a:latin typeface="Aptos"/>
                <a:cs typeface="Arial"/>
              </a:rPr>
              <a:t>líquidos corpóreos</a:t>
            </a:r>
            <a:r>
              <a:rPr sz="1200" spc="-2" dirty="0" smtClean="0">
                <a:solidFill>
                  <a:srgbClr val="262C32"/>
                </a:solidFill>
                <a:latin typeface="Aptos"/>
                <a:cs typeface="Arial"/>
              </a:rPr>
              <a:t>. </a:t>
            </a:r>
            <a:r>
              <a:rPr sz="1200" spc="-2" dirty="0" smtClean="0">
                <a:solidFill>
                  <a:srgbClr val="262C32"/>
                </a:solidFill>
                <a:latin typeface="Aptos"/>
                <a:cs typeface="Arial"/>
              </a:rPr>
              <a:t>Tanto para evitar la infección de la lesión</a:t>
            </a:r>
            <a:r>
              <a:rPr sz="1200" spc="-2" dirty="0" smtClean="0">
                <a:solidFill>
                  <a:srgbClr val="262C32"/>
                </a:solidFill>
                <a:latin typeface="Aptos"/>
                <a:cs typeface="Arial"/>
              </a:rPr>
              <a:t>, </a:t>
            </a:r>
            <a:r>
              <a:rPr sz="1200" spc="-2" dirty="0" smtClean="0">
                <a:solidFill>
                  <a:srgbClr val="262C32"/>
                </a:solidFill>
                <a:latin typeface="Aptos"/>
                <a:cs typeface="Arial"/>
              </a:rPr>
              <a:t>como para </a:t>
            </a:r>
            <a:endParaRPr sz="1000">
              <a:latin typeface="Arial"/>
              <a:cs typeface="Arial"/>
            </a:endParaRPr>
          </a:p>
          <a:p>
            <a:pPr marL="195580" marR="29982">
              <a:lnSpc>
                <a:spcPts val="1149"/>
              </a:lnSpc>
              <a:spcBef>
                <a:spcPts val="249"/>
              </a:spcBef>
              <a:spcAft>
                <a:spcPts val="300"/>
              </a:spcAft>
            </a:pPr>
            <a:r>
              <a:rPr sz="1200" spc="-4" dirty="0" smtClean="0">
                <a:solidFill>
                  <a:srgbClr val="262C32"/>
                </a:solidFill>
                <a:latin typeface="Aptos"/>
                <a:cs typeface="Arial"/>
              </a:rPr>
              <a:t>nues</a:t>
            </a:r>
            <a:r>
              <a:rPr sz="1200" spc="-4" dirty="0" smtClean="0">
                <a:solidFill>
                  <a:srgbClr val="262C32"/>
                </a:solidFill>
                <a:latin typeface="Aptos"/>
                <a:cs typeface="Arial"/>
              </a:rPr>
              <a:t>t</a:t>
            </a:r>
            <a:r>
              <a:rPr sz="1200" spc="-4" dirty="0" smtClean="0">
                <a:solidFill>
                  <a:srgbClr val="262C32"/>
                </a:solidFill>
                <a:latin typeface="Aptos"/>
                <a:cs typeface="Arial"/>
              </a:rPr>
              <a:t>ra protección</a:t>
            </a:r>
            <a:r>
              <a:rPr sz="1200" spc="-4" dirty="0" smtClean="0">
                <a:solidFill>
                  <a:srgbClr val="262C32"/>
                </a:solidFill>
                <a:latin typeface="Aptos"/>
                <a:cs typeface="Arial"/>
              </a:rPr>
              <a:t>,  </a:t>
            </a:r>
            <a:r>
              <a:rPr sz="1200" spc="-4" dirty="0" smtClean="0">
                <a:solidFill>
                  <a:srgbClr val="262C32"/>
                </a:solidFill>
                <a:latin typeface="Aptos"/>
                <a:cs typeface="Arial"/>
              </a:rPr>
              <a:t>hemos de ponernos guantes desechables</a:t>
            </a:r>
            <a:r>
              <a:rPr sz="1200" spc="-4" dirty="0" smtClean="0">
                <a:solidFill>
                  <a:srgbClr val="262C32"/>
                </a:solidFill>
                <a:latin typeface="Aptos"/>
                <a:cs typeface="Arial"/>
              </a:rPr>
              <a:t>, </a:t>
            </a:r>
            <a:r>
              <a:rPr sz="1200" spc="-4" dirty="0" smtClean="0">
                <a:solidFill>
                  <a:srgbClr val="262C32"/>
                </a:solidFill>
                <a:latin typeface="Aptos"/>
                <a:cs typeface="Arial"/>
              </a:rPr>
              <a:t>siempre que </a:t>
            </a:r>
            <a:endParaRPr sz="1000">
              <a:latin typeface="Arial"/>
              <a:cs typeface="Arial"/>
            </a:endParaRPr>
          </a:p>
          <a:p>
            <a:pPr marL="195580" marR="29982">
              <a:lnSpc>
                <a:spcPts val="1149"/>
              </a:lnSpc>
              <a:spcBef>
                <a:spcPts val="249"/>
              </a:spcBef>
              <a:spcAft>
                <a:spcPts val="300"/>
              </a:spcAft>
            </a:pPr>
            <a:r>
              <a:rPr sz="1200" spc="-10" dirty="0" smtClean="0">
                <a:solidFill>
                  <a:srgbClr val="262C32"/>
                </a:solidFill>
                <a:latin typeface="Aptos"/>
                <a:cs typeface="Arial"/>
              </a:rPr>
              <a:t>sea posible.</a:t>
            </a:r>
            <a:endParaRPr sz="1000">
              <a:latin typeface="Arial"/>
              <a:cs typeface="Arial"/>
            </a:endParaRPr>
          </a:p>
          <a:p>
            <a:pPr marL="195580" marR="32547" indent="-88392">
              <a:lnSpc>
                <a:spcPts val="1149"/>
              </a:lnSpc>
              <a:spcBef>
                <a:spcPts val="534"/>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Detener la hemorragia presionando directamente encima de la herida</a:t>
            </a:r>
            <a:r>
              <a:rPr sz="1200" spc="0" dirty="0" smtClean="0">
                <a:solidFill>
                  <a:srgbClr val="262C32"/>
                </a:solidFill>
                <a:latin typeface="Aptos"/>
                <a:cs typeface="Arial"/>
              </a:rPr>
              <a:t>, </a:t>
            </a:r>
            <a:r>
              <a:rPr sz="1200" spc="0" dirty="0" smtClean="0">
                <a:solidFill>
                  <a:srgbClr val="262C32"/>
                </a:solidFill>
                <a:latin typeface="Aptos"/>
                <a:cs typeface="Arial"/>
              </a:rPr>
              <a:t>si no </a:t>
            </a:r>
            <a:endParaRPr sz="1000">
              <a:latin typeface="Arial"/>
              <a:cs typeface="Arial"/>
            </a:endParaRPr>
          </a:p>
          <a:p>
            <a:pPr marL="195580" marR="32547">
              <a:lnSpc>
                <a:spcPts val="1149"/>
              </a:lnSpc>
              <a:spcBef>
                <a:spcPts val="242"/>
              </a:spcBef>
              <a:spcAft>
                <a:spcPts val="300"/>
              </a:spcAft>
            </a:pPr>
            <a:r>
              <a:rPr sz="1200" spc="-7" dirty="0" smtClean="0">
                <a:solidFill>
                  <a:srgbClr val="262C32"/>
                </a:solidFill>
                <a:latin typeface="Aptos"/>
                <a:cs typeface="Arial"/>
              </a:rPr>
              <a:t>se ha parado espontáneamente.  (ver página 56)</a:t>
            </a:r>
            <a:endParaRPr sz="1000">
              <a:latin typeface="Arial"/>
              <a:cs typeface="Arial"/>
            </a:endParaRPr>
          </a:p>
          <a:p>
            <a:pPr marL="198627" marR="59979" indent="-91439">
              <a:lnSpc>
                <a:spcPts val="1149"/>
              </a:lnSpc>
              <a:spcBef>
                <a:spcPts val="537"/>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Si la herida no sangra</a:t>
            </a:r>
            <a:r>
              <a:rPr sz="1200" spc="-4" dirty="0" smtClean="0">
                <a:solidFill>
                  <a:srgbClr val="262C32"/>
                </a:solidFill>
                <a:latin typeface="Aptos"/>
                <a:cs typeface="Arial"/>
              </a:rPr>
              <a:t>,  </a:t>
            </a:r>
            <a:r>
              <a:rPr sz="1200" spc="-4" dirty="0" smtClean="0">
                <a:solidFill>
                  <a:srgbClr val="262C32"/>
                </a:solidFill>
                <a:latin typeface="Aptos"/>
                <a:cs typeface="Arial"/>
              </a:rPr>
              <a:t>nos lavaremos las manos con agua y jabón</a:t>
            </a:r>
            <a:r>
              <a:rPr sz="1200" spc="-4" dirty="0" smtClean="0">
                <a:solidFill>
                  <a:srgbClr val="262C32"/>
                </a:solidFill>
                <a:latin typeface="Aptos"/>
                <a:cs typeface="Arial"/>
              </a:rPr>
              <a:t>, </a:t>
            </a:r>
            <a:r>
              <a:rPr sz="1200" spc="-4" dirty="0" smtClean="0">
                <a:solidFill>
                  <a:srgbClr val="262C32"/>
                </a:solidFill>
                <a:latin typeface="Aptos"/>
                <a:cs typeface="Arial"/>
              </a:rPr>
              <a:t>si no lo </a:t>
            </a:r>
            <a:endParaRPr sz="1000">
              <a:latin typeface="Arial"/>
              <a:cs typeface="Arial"/>
            </a:endParaRPr>
          </a:p>
          <a:p>
            <a:pPr marL="198627" marR="59979">
              <a:lnSpc>
                <a:spcPts val="1149"/>
              </a:lnSpc>
              <a:spcBef>
                <a:spcPts val="242"/>
              </a:spcBef>
              <a:spcAft>
                <a:spcPts val="300"/>
              </a:spcAft>
            </a:pPr>
            <a:r>
              <a:rPr sz="1200" spc="0" dirty="0" smtClean="0">
                <a:solidFill>
                  <a:srgbClr val="262C32"/>
                </a:solidFill>
                <a:latin typeface="Aptos"/>
                <a:cs typeface="Arial"/>
              </a:rPr>
              <a:t>habíamos hecho antes</a:t>
            </a:r>
            <a:r>
              <a:rPr sz="1200" spc="0" dirty="0" smtClean="0">
                <a:solidFill>
                  <a:srgbClr val="262C32"/>
                </a:solidFill>
                <a:latin typeface="Aptos"/>
                <a:cs typeface="Arial"/>
              </a:rPr>
              <a:t>, </a:t>
            </a:r>
            <a:r>
              <a:rPr sz="1200" spc="0" dirty="0" smtClean="0">
                <a:solidFill>
                  <a:srgbClr val="262C32"/>
                </a:solidFill>
                <a:latin typeface="Aptos"/>
                <a:cs typeface="Arial"/>
              </a:rPr>
              <a:t>o nos pondremos guantes</a:t>
            </a:r>
            <a:r>
              <a:rPr sz="1200" spc="0" dirty="0" smtClean="0">
                <a:solidFill>
                  <a:srgbClr val="262C32"/>
                </a:solidFill>
                <a:latin typeface="Aptos"/>
                <a:cs typeface="Arial"/>
              </a:rPr>
              <a:t>, </a:t>
            </a:r>
            <a:r>
              <a:rPr sz="1200" spc="0" dirty="0" smtClean="0">
                <a:solidFill>
                  <a:srgbClr val="262C32"/>
                </a:solidFill>
                <a:latin typeface="Aptos"/>
                <a:cs typeface="Arial"/>
              </a:rPr>
              <a:t>antes de empezar con</a:t>
            </a:r>
            <a:endParaRPr sz="1000">
              <a:latin typeface="Arial"/>
              <a:cs typeface="Arial"/>
            </a:endParaRPr>
          </a:p>
          <a:p>
            <a:pPr marL="195579" marR="9205">
              <a:lnSpc>
                <a:spcPct val="95825"/>
              </a:lnSpc>
              <a:spcBef>
                <a:spcPts val="272"/>
              </a:spcBef>
              <a:spcAft>
                <a:spcPts val="300"/>
              </a:spcAft>
            </a:pPr>
            <a:r>
              <a:rPr sz="1200" spc="-7" dirty="0" smtClean="0">
                <a:solidFill>
                  <a:srgbClr val="262C32"/>
                </a:solidFill>
                <a:latin typeface="Aptos"/>
                <a:cs typeface="Arial"/>
              </a:rPr>
              <a:t>el primer auxilio.</a:t>
            </a:r>
            <a:endParaRPr sz="1000">
              <a:latin typeface="Arial"/>
              <a:cs typeface="Arial"/>
            </a:endParaRPr>
          </a:p>
          <a:p>
            <a:pPr marL="198627" marR="157474" indent="-91440">
              <a:lnSpc>
                <a:spcPts val="1149"/>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Limpiaremos la herida con agua limpia corriente y fría a chorro. Si no hay </a:t>
            </a:r>
            <a:endParaRPr sz="1000">
              <a:latin typeface="Arial"/>
              <a:cs typeface="Arial"/>
            </a:endParaRPr>
          </a:p>
          <a:p>
            <a:pPr marL="198627" marR="157474">
              <a:lnSpc>
                <a:spcPts val="1149"/>
              </a:lnSpc>
              <a:spcBef>
                <a:spcPts val="242"/>
              </a:spcBef>
              <a:spcAft>
                <a:spcPts val="300"/>
              </a:spcAft>
            </a:pPr>
            <a:r>
              <a:rPr sz="1200" spc="-5" dirty="0" smtClean="0">
                <a:solidFill>
                  <a:srgbClr val="262C32"/>
                </a:solidFill>
                <a:latin typeface="Aptos"/>
                <a:cs typeface="Arial"/>
              </a:rPr>
              <a:t>ningún grifo a nues</a:t>
            </a:r>
            <a:r>
              <a:rPr sz="1200" spc="-5" dirty="0" smtClean="0">
                <a:solidFill>
                  <a:srgbClr val="262C32"/>
                </a:solidFill>
                <a:latin typeface="Aptos"/>
                <a:cs typeface="Arial"/>
              </a:rPr>
              <a:t>t</a:t>
            </a:r>
            <a:r>
              <a:rPr sz="1200" spc="-5" dirty="0" smtClean="0">
                <a:solidFill>
                  <a:srgbClr val="262C32"/>
                </a:solidFill>
                <a:latin typeface="Aptos"/>
                <a:cs typeface="Arial"/>
              </a:rPr>
              <a:t>ro alcance</a:t>
            </a:r>
            <a:r>
              <a:rPr sz="1200" spc="-5" dirty="0" smtClean="0">
                <a:solidFill>
                  <a:srgbClr val="262C32"/>
                </a:solidFill>
                <a:latin typeface="Aptos"/>
                <a:cs typeface="Arial"/>
              </a:rPr>
              <a:t>,  </a:t>
            </a:r>
            <a:r>
              <a:rPr sz="1200" spc="-5" dirty="0" smtClean="0">
                <a:solidFill>
                  <a:srgbClr val="262C32"/>
                </a:solidFill>
                <a:latin typeface="Aptos"/>
                <a:cs typeface="Arial"/>
              </a:rPr>
              <a:t>utilizaremos otra fuente de agua potable.</a:t>
            </a:r>
            <a:endParaRPr sz="1000">
              <a:latin typeface="Arial"/>
              <a:cs typeface="Arial"/>
            </a:endParaRPr>
          </a:p>
          <a:p>
            <a:pPr marL="192531" marR="72654" indent="-85344">
              <a:lnSpc>
                <a:spcPts val="1149"/>
              </a:lnSpc>
              <a:spcBef>
                <a:spcPts val="537"/>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Dejaremos que el agua corra directamente encima de la herida para </a:t>
            </a:r>
            <a:endParaRPr sz="1000">
              <a:latin typeface="Arial"/>
              <a:cs typeface="Arial"/>
            </a:endParaRPr>
          </a:p>
          <a:p>
            <a:pPr marL="192531" marR="72654">
              <a:lnSpc>
                <a:spcPts val="1149"/>
              </a:lnSpc>
              <a:spcBef>
                <a:spcPts val="254"/>
              </a:spcBef>
              <a:spcAft>
                <a:spcPts val="300"/>
              </a:spcAft>
            </a:pPr>
            <a:r>
              <a:rPr sz="1200" spc="-4" dirty="0" smtClean="0">
                <a:solidFill>
                  <a:srgbClr val="262C32"/>
                </a:solidFill>
                <a:latin typeface="Aptos"/>
                <a:cs typeface="Arial"/>
              </a:rPr>
              <a:t>arrastrar los cuerpos extraños </a:t>
            </a:r>
            <a:r>
              <a:rPr sz="1200" spc="-4" dirty="0" smtClean="0">
                <a:solidFill>
                  <a:srgbClr val="262C32"/>
                </a:solidFill>
                <a:latin typeface="Aptos"/>
                <a:cs typeface="Arial"/>
              </a:rPr>
              <a:t>(</a:t>
            </a:r>
            <a:r>
              <a:rPr sz="1200" spc="-4" dirty="0" smtClean="0">
                <a:solidFill>
                  <a:srgbClr val="262C32"/>
                </a:solidFill>
                <a:latin typeface="Aptos"/>
                <a:cs typeface="Arial"/>
              </a:rPr>
              <a:t>tierra</a:t>
            </a:r>
            <a:r>
              <a:rPr sz="1200" spc="-4" dirty="0" smtClean="0">
                <a:solidFill>
                  <a:srgbClr val="262C32"/>
                </a:solidFill>
                <a:latin typeface="Aptos"/>
                <a:cs typeface="Arial"/>
              </a:rPr>
              <a:t>,  </a:t>
            </a:r>
            <a:r>
              <a:rPr sz="1200" spc="-4" dirty="0" smtClean="0">
                <a:solidFill>
                  <a:srgbClr val="262C32"/>
                </a:solidFill>
                <a:latin typeface="Aptos"/>
                <a:cs typeface="Arial"/>
              </a:rPr>
              <a:t>restos de tejidos). Seguiremos de </a:t>
            </a:r>
            <a:endParaRPr sz="1000">
              <a:latin typeface="Arial"/>
              <a:cs typeface="Arial"/>
            </a:endParaRPr>
          </a:p>
          <a:p>
            <a:pPr marL="192531" marR="72654">
              <a:lnSpc>
                <a:spcPts val="1149"/>
              </a:lnSpc>
              <a:spcBef>
                <a:spcPts val="254"/>
              </a:spcBef>
              <a:spcAft>
                <a:spcPts val="300"/>
              </a:spcAft>
            </a:pPr>
            <a:r>
              <a:rPr sz="1200" spc="0" dirty="0" smtClean="0">
                <a:solidFill>
                  <a:srgbClr val="262C32"/>
                </a:solidFill>
                <a:latin typeface="Aptos"/>
                <a:cs typeface="Arial"/>
              </a:rPr>
              <a:t>este modo hasta que no quede suciedad alguna. Si no conseguimos dejar </a:t>
            </a:r>
            <a:endParaRPr sz="1000">
              <a:latin typeface="Arial"/>
              <a:cs typeface="Arial"/>
            </a:endParaRPr>
          </a:p>
          <a:p>
            <a:pPr marL="192531" marR="72654">
              <a:lnSpc>
                <a:spcPts val="1149"/>
              </a:lnSpc>
              <a:spcBef>
                <a:spcPts val="254"/>
              </a:spcBef>
              <a:spcAft>
                <a:spcPts val="300"/>
              </a:spcAft>
            </a:pPr>
            <a:r>
              <a:rPr sz="1200" spc="-5" dirty="0" smtClean="0">
                <a:solidFill>
                  <a:srgbClr val="262C32"/>
                </a:solidFill>
                <a:latin typeface="Aptos"/>
                <a:cs typeface="Arial"/>
              </a:rPr>
              <a:t>la herida limpia con este procedimiento</a:t>
            </a:r>
            <a:r>
              <a:rPr sz="1200" spc="-5" dirty="0" smtClean="0">
                <a:solidFill>
                  <a:srgbClr val="262C32"/>
                </a:solidFill>
                <a:latin typeface="Aptos"/>
                <a:cs typeface="Arial"/>
              </a:rPr>
              <a:t>,  </a:t>
            </a:r>
            <a:r>
              <a:rPr sz="1200" spc="-5" dirty="0" smtClean="0">
                <a:solidFill>
                  <a:srgbClr val="262C32"/>
                </a:solidFill>
                <a:latin typeface="Aptos"/>
                <a:cs typeface="Arial"/>
              </a:rPr>
              <a:t>la consideraremos herida sucia</a:t>
            </a:r>
            <a:r>
              <a:rPr sz="1200" spc="-5" dirty="0" smtClean="0">
                <a:solidFill>
                  <a:srgbClr val="262C32"/>
                </a:solidFill>
                <a:latin typeface="Aptos"/>
                <a:cs typeface="Arial"/>
              </a:rPr>
              <a:t>, </a:t>
            </a:r>
            <a:r>
              <a:rPr sz="1200" spc="-5" dirty="0" smtClean="0">
                <a:solidFill>
                  <a:srgbClr val="262C32"/>
                </a:solidFill>
                <a:latin typeface="Aptos"/>
                <a:cs typeface="Arial"/>
              </a:rPr>
              <a:t>la </a:t>
            </a:r>
            <a:endParaRPr sz="1000">
              <a:latin typeface="Arial"/>
              <a:cs typeface="Arial"/>
            </a:endParaRPr>
          </a:p>
          <a:p>
            <a:pPr marL="192531" marR="72654">
              <a:lnSpc>
                <a:spcPts val="1149"/>
              </a:lnSpc>
              <a:spcBef>
                <a:spcPts val="254"/>
              </a:spcBef>
              <a:spcAft>
                <a:spcPts val="300"/>
              </a:spcAft>
            </a:pPr>
            <a:r>
              <a:rPr sz="1200" spc="-2" dirty="0" smtClean="0">
                <a:solidFill>
                  <a:srgbClr val="262C32"/>
                </a:solidFill>
                <a:latin typeface="Aptos"/>
                <a:cs typeface="Arial"/>
              </a:rPr>
              <a:t>taparemos y recurriremos a la atención médica.</a:t>
            </a:r>
            <a:endParaRPr sz="1000">
              <a:latin typeface="Arial"/>
              <a:cs typeface="Arial"/>
            </a:endParaRPr>
          </a:p>
          <a:p>
            <a:pPr marL="195579" marR="122648" indent="-88391">
              <a:lnSpc>
                <a:spcPts val="1149"/>
              </a:lnSpc>
              <a:spcBef>
                <a:spcPts val="534"/>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Después</a:t>
            </a:r>
            <a:r>
              <a:rPr sz="1200" spc="-4" dirty="0" smtClean="0">
                <a:solidFill>
                  <a:srgbClr val="262C32"/>
                </a:solidFill>
                <a:latin typeface="Aptos"/>
                <a:cs typeface="Arial"/>
              </a:rPr>
              <a:t>, </a:t>
            </a:r>
            <a:r>
              <a:rPr sz="1200" spc="-4" dirty="0" smtClean="0">
                <a:solidFill>
                  <a:srgbClr val="262C32"/>
                </a:solidFill>
                <a:latin typeface="Aptos"/>
                <a:cs typeface="Arial"/>
              </a:rPr>
              <a:t>secaremos los tejidos que haya alrededor</a:t>
            </a:r>
            <a:r>
              <a:rPr sz="1200" spc="-4" dirty="0" smtClean="0">
                <a:solidFill>
                  <a:srgbClr val="262C32"/>
                </a:solidFill>
                <a:latin typeface="Aptos"/>
                <a:cs typeface="Arial"/>
              </a:rPr>
              <a:t>, </a:t>
            </a:r>
            <a:r>
              <a:rPr sz="1200" spc="-4" dirty="0" smtClean="0">
                <a:solidFill>
                  <a:srgbClr val="262C32"/>
                </a:solidFill>
                <a:latin typeface="Aptos"/>
                <a:cs typeface="Arial"/>
              </a:rPr>
              <a:t>si es necesario</a:t>
            </a:r>
            <a:r>
              <a:rPr sz="1200" spc="-4" dirty="0" smtClean="0">
                <a:solidFill>
                  <a:srgbClr val="262C32"/>
                </a:solidFill>
                <a:latin typeface="Aptos"/>
                <a:cs typeface="Arial"/>
              </a:rPr>
              <a:t>,  </a:t>
            </a:r>
            <a:r>
              <a:rPr sz="1200" spc="-4" dirty="0" smtClean="0">
                <a:solidFill>
                  <a:srgbClr val="262C32"/>
                </a:solidFill>
                <a:latin typeface="Aptos"/>
                <a:cs typeface="Arial"/>
              </a:rPr>
              <a:t>pero </a:t>
            </a:r>
            <a:endParaRPr sz="1000">
              <a:latin typeface="Arial"/>
              <a:cs typeface="Arial"/>
            </a:endParaRPr>
          </a:p>
          <a:p>
            <a:pPr marL="195579" marR="122648">
              <a:lnSpc>
                <a:spcPts val="1149"/>
              </a:lnSpc>
              <a:spcBef>
                <a:spcPts val="242"/>
              </a:spcBef>
              <a:spcAft>
                <a:spcPts val="300"/>
              </a:spcAft>
            </a:pPr>
            <a:r>
              <a:rPr sz="1200" spc="-5" dirty="0" smtClean="0">
                <a:solidFill>
                  <a:srgbClr val="262C32"/>
                </a:solidFill>
                <a:latin typeface="Aptos"/>
                <a:cs typeface="Arial"/>
              </a:rPr>
              <a:t>evitaremos tocar la herida.</a:t>
            </a:r>
            <a:endParaRPr sz="1000">
              <a:latin typeface="Arial"/>
              <a:cs typeface="Arial"/>
            </a:endParaRPr>
          </a:p>
          <a:p>
            <a:pPr marL="195579" marR="57673" indent="-88391">
              <a:lnSpc>
                <a:spcPts val="1149"/>
              </a:lnSpc>
              <a:spcBef>
                <a:spcPts val="537"/>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Si un cuerpo extraño está clavado en la herida</a:t>
            </a:r>
            <a:r>
              <a:rPr sz="1200" spc="-4" dirty="0" smtClean="0">
                <a:solidFill>
                  <a:srgbClr val="262C32"/>
                </a:solidFill>
                <a:latin typeface="Aptos"/>
                <a:cs typeface="Arial"/>
              </a:rPr>
              <a:t>,  </a:t>
            </a:r>
            <a:r>
              <a:rPr sz="1200" spc="-4" dirty="0" smtClean="0">
                <a:solidFill>
                  <a:srgbClr val="262C32"/>
                </a:solidFill>
                <a:latin typeface="Aptos"/>
                <a:cs typeface="Arial"/>
              </a:rPr>
              <a:t>intentaremos sujetarlo para </a:t>
            </a:r>
            <a:endParaRPr sz="1000">
              <a:latin typeface="Arial"/>
              <a:cs typeface="Arial"/>
            </a:endParaRPr>
          </a:p>
          <a:p>
            <a:pPr marL="195579" marR="57673">
              <a:lnSpc>
                <a:spcPts val="1149"/>
              </a:lnSpc>
              <a:spcBef>
                <a:spcPts val="242"/>
              </a:spcBef>
              <a:spcAft>
                <a:spcPts val="300"/>
              </a:spcAft>
            </a:pPr>
            <a:r>
              <a:rPr sz="1200" spc="-6" dirty="0" smtClean="0">
                <a:solidFill>
                  <a:srgbClr val="262C32"/>
                </a:solidFill>
                <a:latin typeface="Aptos"/>
                <a:cs typeface="Arial"/>
              </a:rPr>
              <a:t>evitar su movimiento.</a:t>
            </a:r>
            <a:endParaRPr sz="1000">
              <a:latin typeface="Arial"/>
              <a:cs typeface="Arial"/>
            </a:endParaRPr>
          </a:p>
          <a:p>
            <a:pPr marL="195579" marR="369798" indent="-88391">
              <a:lnSpc>
                <a:spcPts val="1149"/>
              </a:lnSpc>
              <a:spcBef>
                <a:spcPts val="537"/>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Cubriremos la herida con un apósito estéril. Si no tenemos ninguno al </a:t>
            </a:r>
            <a:endParaRPr sz="1000">
              <a:latin typeface="Arial"/>
              <a:cs typeface="Arial"/>
            </a:endParaRPr>
          </a:p>
          <a:p>
            <a:pPr marL="195579" marR="369798">
              <a:lnSpc>
                <a:spcPts val="1149"/>
              </a:lnSpc>
              <a:spcBef>
                <a:spcPts val="265"/>
              </a:spcBef>
              <a:spcAft>
                <a:spcPts val="300"/>
              </a:spcAft>
            </a:pPr>
            <a:r>
              <a:rPr sz="1200" spc="-8" dirty="0" smtClean="0">
                <a:solidFill>
                  <a:srgbClr val="262C32"/>
                </a:solidFill>
                <a:latin typeface="Aptos"/>
                <a:cs typeface="Arial"/>
              </a:rPr>
              <a:t>alcance</a:t>
            </a:r>
            <a:r>
              <a:rPr sz="1200" spc="-8" dirty="0" smtClean="0">
                <a:solidFill>
                  <a:srgbClr val="262C32"/>
                </a:solidFill>
                <a:latin typeface="Aptos"/>
                <a:cs typeface="Arial"/>
              </a:rPr>
              <a:t>,  </a:t>
            </a:r>
            <a:r>
              <a:rPr sz="1200" spc="-8" dirty="0" smtClean="0">
                <a:solidFill>
                  <a:srgbClr val="262C32"/>
                </a:solidFill>
                <a:latin typeface="Aptos"/>
                <a:cs typeface="Arial"/>
              </a:rPr>
              <a:t>utilizaremos un pañuelo seco y limpio.</a:t>
            </a:r>
            <a:endParaRPr sz="1000">
              <a:latin typeface="Arial"/>
              <a:cs typeface="Arial"/>
            </a:endParaRPr>
          </a:p>
          <a:p>
            <a:pPr marL="195579" indent="-88391">
              <a:lnSpc>
                <a:spcPts val="1149"/>
              </a:lnSpc>
              <a:spcBef>
                <a:spcPts val="535"/>
              </a:spcBef>
              <a:spcAft>
                <a:spcPts val="300"/>
              </a:spcAft>
            </a:pPr>
            <a:r>
              <a:rPr sz="1200" spc="-11" dirty="0" smtClean="0">
                <a:solidFill>
                  <a:srgbClr val="262C32"/>
                </a:solidFill>
                <a:latin typeface="Aptos"/>
                <a:cs typeface="Arial"/>
              </a:rPr>
              <a:t>- </a:t>
            </a:r>
            <a:r>
              <a:rPr sz="1200" spc="-11" dirty="0" smtClean="0">
                <a:solidFill>
                  <a:srgbClr val="262C32"/>
                </a:solidFill>
                <a:latin typeface="Aptos"/>
                <a:cs typeface="Arial"/>
              </a:rPr>
              <a:t>Recomendaremos acudir al  médico.  El  médico valorará si conviene vacunar </a:t>
            </a:r>
            <a:endParaRPr sz="1000">
              <a:latin typeface="Arial"/>
              <a:cs typeface="Arial"/>
            </a:endParaRPr>
          </a:p>
          <a:p>
            <a:pPr marL="195579">
              <a:lnSpc>
                <a:spcPts val="1149"/>
              </a:lnSpc>
              <a:spcBef>
                <a:spcPts val="242"/>
              </a:spcBef>
              <a:spcAft>
                <a:spcPts val="300"/>
              </a:spcAft>
            </a:pPr>
            <a:r>
              <a:rPr sz="1200" spc="-6" dirty="0" smtClean="0">
                <a:solidFill>
                  <a:srgbClr val="262C32"/>
                </a:solidFill>
                <a:latin typeface="Aptos"/>
                <a:cs typeface="Arial"/>
              </a:rPr>
              <a:t>contra el tétanos.</a:t>
            </a:r>
            <a:endParaRPr sz="1000">
              <a:latin typeface="Arial"/>
              <a:cs typeface="Arial"/>
            </a:endParaRPr>
          </a:p>
          <a:p>
            <a:pPr marL="195579" marR="225464" indent="-88391">
              <a:lnSpc>
                <a:spcPts val="1149"/>
              </a:lnSpc>
              <a:spcBef>
                <a:spcPts val="537"/>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Nos volveremos a lavar las manos después de haber prestado el primer </a:t>
            </a:r>
            <a:endParaRPr sz="1000">
              <a:latin typeface="Arial"/>
              <a:cs typeface="Arial"/>
            </a:endParaRPr>
          </a:p>
          <a:p>
            <a:pPr marL="195579" marR="225464">
              <a:lnSpc>
                <a:spcPts val="1149"/>
              </a:lnSpc>
              <a:spcBef>
                <a:spcPts val="265"/>
              </a:spcBef>
              <a:spcAft>
                <a:spcPts val="300"/>
              </a:spcAft>
            </a:pPr>
            <a:r>
              <a:rPr sz="1200" spc="-17" dirty="0" smtClean="0">
                <a:solidFill>
                  <a:srgbClr val="262C32"/>
                </a:solidFill>
                <a:latin typeface="Aptos"/>
                <a:cs typeface="Arial"/>
              </a:rPr>
              <a:t>auxilio.</a:t>
            </a:r>
            <a:endParaRPr sz="1000">
              <a:latin typeface="Arial"/>
              <a:cs typeface="Arial"/>
            </a:endParaRPr>
          </a:p>
          <a:p>
            <a:pPr marL="15747" marR="27344" indent="6096">
              <a:lnSpc>
                <a:spcPts val="1390"/>
              </a:lnSpc>
              <a:spcBef>
                <a:spcPts val="430"/>
              </a:spcBef>
              <a:spcAft>
                <a:spcPts val="300"/>
              </a:spcAft>
            </a:pPr>
            <a:r>
              <a:rPr sz="1200" spc="-4" dirty="0" smtClean="0">
                <a:solidFill>
                  <a:srgbClr val="262C32"/>
                </a:solidFill>
                <a:latin typeface="Aptos"/>
                <a:cs typeface="Arial"/>
              </a:rPr>
              <a:t>Recordemos que</a:t>
            </a:r>
            <a:r>
              <a:rPr sz="1200" spc="-4" dirty="0" smtClean="0">
                <a:solidFill>
                  <a:srgbClr val="262C32"/>
                </a:solidFill>
                <a:latin typeface="Aptos"/>
                <a:cs typeface="Arial"/>
              </a:rPr>
              <a:t>, </a:t>
            </a:r>
            <a:r>
              <a:rPr sz="1200" spc="-4" dirty="0" smtClean="0">
                <a:solidFill>
                  <a:srgbClr val="262C32"/>
                </a:solidFill>
                <a:latin typeface="Aptos"/>
                <a:cs typeface="Arial"/>
              </a:rPr>
              <a:t>debido a la herida</a:t>
            </a:r>
            <a:r>
              <a:rPr sz="1200" spc="-4" dirty="0" smtClean="0">
                <a:solidFill>
                  <a:srgbClr val="262C32"/>
                </a:solidFill>
                <a:latin typeface="Aptos"/>
                <a:cs typeface="Arial"/>
              </a:rPr>
              <a:t>, </a:t>
            </a:r>
            <a:r>
              <a:rPr sz="1200" spc="-4" dirty="0" smtClean="0">
                <a:solidFill>
                  <a:srgbClr val="262C32"/>
                </a:solidFill>
                <a:latin typeface="Aptos"/>
                <a:cs typeface="Arial"/>
              </a:rPr>
              <a:t>aunque ésta sea leve</a:t>
            </a:r>
            <a:r>
              <a:rPr sz="1200" spc="-4" dirty="0" smtClean="0">
                <a:solidFill>
                  <a:srgbClr val="262C32"/>
                </a:solidFill>
                <a:latin typeface="Aptos"/>
                <a:cs typeface="Arial"/>
              </a:rPr>
              <a:t>, </a:t>
            </a:r>
            <a:r>
              <a:rPr sz="1200" spc="-4" dirty="0" smtClean="0">
                <a:solidFill>
                  <a:srgbClr val="262C32"/>
                </a:solidFill>
                <a:latin typeface="Aptos"/>
                <a:cs typeface="Arial"/>
              </a:rPr>
              <a:t>o mientras se realiza la cura</a:t>
            </a:r>
            <a:r>
              <a:rPr sz="1200" spc="-4" dirty="0" smtClean="0">
                <a:solidFill>
                  <a:srgbClr val="262C32"/>
                </a:solidFill>
                <a:latin typeface="Aptos"/>
                <a:cs typeface="Arial"/>
              </a:rPr>
              <a:t>, </a:t>
            </a:r>
            <a:r>
              <a:rPr sz="1200" spc="-4" dirty="0" smtClean="0">
                <a:solidFill>
                  <a:srgbClr val="262C32"/>
                </a:solidFill>
                <a:latin typeface="Aptos"/>
                <a:cs typeface="Arial"/>
              </a:rPr>
              <a:t>puede haber personas que</a:t>
            </a:r>
            <a:r>
              <a:rPr sz="1200" spc="-4" dirty="0" smtClean="0">
                <a:solidFill>
                  <a:srgbClr val="262C32"/>
                </a:solidFill>
                <a:latin typeface="Aptos"/>
                <a:cs typeface="Arial"/>
              </a:rPr>
              <a:t>, </a:t>
            </a:r>
            <a:r>
              <a:rPr sz="1200" spc="-4" dirty="0" smtClean="0">
                <a:solidFill>
                  <a:srgbClr val="262C32"/>
                </a:solidFill>
                <a:latin typeface="Aptos"/>
                <a:cs typeface="Arial"/>
              </a:rPr>
              <a:t>ante su visión</a:t>
            </a:r>
            <a:r>
              <a:rPr sz="1200" spc="-4" dirty="0" smtClean="0">
                <a:solidFill>
                  <a:srgbClr val="262C32"/>
                </a:solidFill>
                <a:latin typeface="Aptos"/>
                <a:cs typeface="Arial"/>
              </a:rPr>
              <a:t>,  </a:t>
            </a:r>
            <a:r>
              <a:rPr sz="1200" spc="-4" dirty="0" smtClean="0">
                <a:solidFill>
                  <a:srgbClr val="262C32"/>
                </a:solidFill>
                <a:latin typeface="Aptos"/>
                <a:cs typeface="Arial"/>
              </a:rPr>
              <a:t>la sangre y el dolor</a:t>
            </a:r>
            <a:r>
              <a:rPr sz="1200" spc="-4" dirty="0" smtClean="0">
                <a:solidFill>
                  <a:srgbClr val="262C32"/>
                </a:solidFill>
                <a:latin typeface="Aptos"/>
                <a:cs typeface="Arial"/>
              </a:rPr>
              <a:t>, </a:t>
            </a:r>
            <a:r>
              <a:rPr sz="1200" spc="-4" dirty="0" smtClean="0">
                <a:solidFill>
                  <a:srgbClr val="262C32"/>
                </a:solidFill>
                <a:latin typeface="Aptos"/>
                <a:cs typeface="Arial"/>
              </a:rPr>
              <a:t>sufran mareos y desvanecimientos fugaces</a:t>
            </a:r>
            <a:r>
              <a:rPr sz="1200" spc="-4" dirty="0" smtClean="0">
                <a:solidFill>
                  <a:srgbClr val="262C32"/>
                </a:solidFill>
                <a:latin typeface="Aptos"/>
                <a:cs typeface="Arial"/>
              </a:rPr>
              <a:t>,  </a:t>
            </a:r>
            <a:r>
              <a:rPr sz="1200" spc="-4" dirty="0" smtClean="0">
                <a:solidFill>
                  <a:srgbClr val="262C32"/>
                </a:solidFill>
                <a:latin typeface="Aptos"/>
                <a:cs typeface="Arial"/>
              </a:rPr>
              <a:t>por lo que intentaremos preservar</a:t>
            </a:r>
            <a:endParaRPr sz="1000">
              <a:latin typeface="Arial"/>
              <a:cs typeface="Arial"/>
            </a:endParaRPr>
          </a:p>
        </p:txBody>
      </p:sp>
      <p:sp>
        <p:nvSpPr>
          <p:cNvPr id="2" name="object 2"/>
          <p:cNvSpPr txBox="1"/>
          <p:nvPr/>
        </p:nvSpPr>
        <p:spPr>
          <a:xfrm>
            <a:off x="5373115" y="7421015"/>
            <a:ext cx="1" cy="1"/>
          </a:xfrm>
          <a:prstGeom prst="rect">
            <a:avLst/>
          </a:prstGeom>
        </p:spPr>
        <p:txBody>
          <a:bodyPr wrap="square" lIns="0" tIns="2540" rIns="0" bIns="0" rtlCol="0">
            <a:noAutofit/>
          </a:bodyPr>
          <a:lstStyle/>
          <a:p>
            <a:pPr marL="12700">
              <a:lnSpc>
                <a:spcPct val="95825"/>
              </a:lnSpc>
            </a:pPr>
            <a:r>
              <a:rPr sz="600" b="1" spc="-63" dirty="0" smtClean="0">
                <a:solidFill>
                  <a:srgbClr val="231F21"/>
                </a:solidFill>
                <a:latin typeface="Times New Roman"/>
                <a:cs typeface="Times New Roman"/>
              </a:rPr>
              <a:t>69</a:t>
            </a:r>
            <a:endParaRPr sz="600">
              <a:latin typeface="Times New Roman"/>
              <a:cs typeface="Times New Roman"/>
            </a:endParaRPr>
          </a:p>
        </p:txBody>
      </p:sp>
      <p:pic>
        <p:nvPicPr>
          <p:cNvPr id="6" name="Picture 5"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1591505" y="-419100"/>
            <a:ext cx="10326565" cy="8153400"/>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dirty="0">
              <a:latin typeface="Times New Roman"/>
              <a:cs typeface="Times New Roman"/>
            </a:endParaRPr>
          </a:p>
        </p:txBody>
      </p:sp>
      <p:sp>
        <p:nvSpPr>
          <p:cNvPr id="3" name="object 3"/>
          <p:cNvSpPr txBox="1"/>
          <p:nvPr/>
        </p:nvSpPr>
        <p:spPr>
          <a:xfrm>
            <a:off x="2611413" y="1181100"/>
            <a:ext cx="7443412" cy="1255776"/>
          </a:xfrm>
          <a:prstGeom prst="rect">
            <a:avLst/>
          </a:prstGeom>
        </p:spPr>
        <p:txBody>
          <a:bodyPr wrap="square" lIns="0" tIns="7111" rIns="0" bIns="0" rtlCol="0">
            <a:noAutofit/>
          </a:bodyPr>
          <a:lstStyle/>
          <a:p>
            <a:pPr marL="15747" marR="9205">
              <a:lnSpc>
                <a:spcPts val="1120"/>
              </a:lnSpc>
              <a:spcAft>
                <a:spcPts val="300"/>
              </a:spcAft>
            </a:pPr>
            <a:r>
              <a:rPr sz="1200" spc="-1" dirty="0" smtClean="0">
                <a:solidFill>
                  <a:srgbClr val="262C32"/>
                </a:solidFill>
                <a:latin typeface="Aptos"/>
                <a:cs typeface="Arial"/>
              </a:rPr>
              <a:t>la discreción</a:t>
            </a:r>
            <a:r>
              <a:rPr sz="1200" spc="-1" dirty="0" smtClean="0">
                <a:solidFill>
                  <a:srgbClr val="262C32"/>
                </a:solidFill>
                <a:latin typeface="Aptos"/>
                <a:cs typeface="Arial"/>
              </a:rPr>
              <a:t>. </a:t>
            </a:r>
            <a:r>
              <a:rPr sz="1200" spc="-1" dirty="0" smtClean="0">
                <a:solidFill>
                  <a:srgbClr val="262C32"/>
                </a:solidFill>
                <a:latin typeface="Aptos"/>
                <a:cs typeface="Arial"/>
              </a:rPr>
              <a:t>Se procurará realizar la cura de forma que la víctima no sufra</a:t>
            </a:r>
            <a:endParaRPr sz="1000" dirty="0">
              <a:latin typeface="Arial"/>
              <a:cs typeface="Arial"/>
            </a:endParaRPr>
          </a:p>
          <a:p>
            <a:pPr marL="15747" marR="9205">
              <a:lnSpc>
                <a:spcPct val="95825"/>
              </a:lnSpc>
              <a:spcBef>
                <a:spcPts val="209"/>
              </a:spcBef>
              <a:spcAft>
                <a:spcPts val="300"/>
              </a:spcAft>
            </a:pPr>
            <a:r>
              <a:rPr sz="1200" spc="-4" dirty="0" smtClean="0">
                <a:solidFill>
                  <a:srgbClr val="262C32"/>
                </a:solidFill>
                <a:latin typeface="Aptos"/>
                <a:cs typeface="Arial"/>
              </a:rPr>
              <a:t>nuevas lesiones en caso de caerse</a:t>
            </a:r>
            <a:r>
              <a:rPr sz="1200" spc="-4" dirty="0" smtClean="0">
                <a:solidFill>
                  <a:srgbClr val="262C32"/>
                </a:solidFill>
                <a:latin typeface="Aptos"/>
                <a:cs typeface="Arial"/>
              </a:rPr>
              <a:t>.</a:t>
            </a:r>
            <a:endParaRPr sz="1000" dirty="0">
              <a:latin typeface="Arial"/>
              <a:cs typeface="Arial"/>
            </a:endParaRPr>
          </a:p>
          <a:p>
            <a:pPr marL="12700" indent="3047">
              <a:lnSpc>
                <a:spcPts val="1149"/>
              </a:lnSpc>
              <a:spcBef>
                <a:spcPts val="530"/>
              </a:spcBef>
              <a:spcAft>
                <a:spcPts val="300"/>
              </a:spcAft>
            </a:pPr>
            <a:r>
              <a:rPr sz="1200" spc="0" dirty="0" err="1" smtClean="0">
                <a:solidFill>
                  <a:srgbClr val="262C32"/>
                </a:solidFill>
                <a:latin typeface="Aptos"/>
                <a:cs typeface="Arial"/>
              </a:rPr>
              <a:t>Habitualmente</a:t>
            </a:r>
            <a:r>
              <a:rPr sz="1200" spc="0" dirty="0" smtClean="0">
                <a:solidFill>
                  <a:srgbClr val="262C32"/>
                </a:solidFill>
                <a:latin typeface="Aptos"/>
                <a:cs typeface="Arial"/>
              </a:rPr>
              <a:t> se ha venido utilizando agua </a:t>
            </a:r>
            <a:r>
              <a:rPr sz="1200" spc="0" dirty="0" smtClean="0">
                <a:solidFill>
                  <a:srgbClr val="262C32"/>
                </a:solidFill>
                <a:latin typeface="Aptos"/>
                <a:cs typeface="Arial"/>
              </a:rPr>
              <a:t>y </a:t>
            </a:r>
            <a:r>
              <a:rPr sz="1200" spc="0" dirty="0" smtClean="0">
                <a:solidFill>
                  <a:srgbClr val="262C32"/>
                </a:solidFill>
                <a:latin typeface="Aptos"/>
                <a:cs typeface="Arial"/>
              </a:rPr>
              <a:t>jabón para la limpieza de las </a:t>
            </a:r>
            <a:endParaRPr sz="1000" dirty="0">
              <a:latin typeface="Arial"/>
              <a:cs typeface="Arial"/>
            </a:endParaRPr>
          </a:p>
          <a:p>
            <a:pPr marL="12700">
              <a:lnSpc>
                <a:spcPts val="1149"/>
              </a:lnSpc>
              <a:spcBef>
                <a:spcPts val="249"/>
              </a:spcBef>
              <a:spcAft>
                <a:spcPts val="300"/>
              </a:spcAft>
            </a:pPr>
            <a:r>
              <a:rPr sz="1200" spc="-7" dirty="0" smtClean="0">
                <a:solidFill>
                  <a:srgbClr val="262C32"/>
                </a:solidFill>
                <a:latin typeface="Aptos"/>
                <a:cs typeface="Arial"/>
              </a:rPr>
              <a:t>heridas</a:t>
            </a:r>
            <a:r>
              <a:rPr sz="1200" spc="-7" dirty="0" smtClean="0">
                <a:solidFill>
                  <a:srgbClr val="262C32"/>
                </a:solidFill>
                <a:latin typeface="Aptos"/>
                <a:cs typeface="Arial"/>
              </a:rPr>
              <a:t>,  </a:t>
            </a:r>
            <a:r>
              <a:rPr sz="1200" spc="-7" dirty="0" smtClean="0">
                <a:solidFill>
                  <a:srgbClr val="262C32"/>
                </a:solidFill>
                <a:latin typeface="Aptos"/>
                <a:cs typeface="Arial"/>
              </a:rPr>
              <a:t>pero conviene tener en cuenta que esto no está exento de problemas. </a:t>
            </a:r>
            <a:endParaRPr sz="1000" dirty="0">
              <a:latin typeface="Arial"/>
              <a:cs typeface="Arial"/>
            </a:endParaRPr>
          </a:p>
          <a:p>
            <a:pPr marL="12700">
              <a:lnSpc>
                <a:spcPts val="1149"/>
              </a:lnSpc>
              <a:spcBef>
                <a:spcPts val="249"/>
              </a:spcBef>
              <a:spcAft>
                <a:spcPts val="300"/>
              </a:spcAft>
            </a:pPr>
            <a:r>
              <a:rPr sz="1200" spc="-1" dirty="0" smtClean="0">
                <a:solidFill>
                  <a:srgbClr val="262C32"/>
                </a:solidFill>
                <a:latin typeface="Aptos"/>
                <a:cs typeface="Arial"/>
              </a:rPr>
              <a:t>Consulte con su médico el tipo de jabón adecuado para la limpieza de las </a:t>
            </a:r>
            <a:endParaRPr sz="1000" dirty="0">
              <a:latin typeface="Arial"/>
              <a:cs typeface="Arial"/>
            </a:endParaRPr>
          </a:p>
          <a:p>
            <a:pPr marL="12700">
              <a:lnSpc>
                <a:spcPts val="1149"/>
              </a:lnSpc>
              <a:spcBef>
                <a:spcPts val="249"/>
              </a:spcBef>
              <a:spcAft>
                <a:spcPts val="300"/>
              </a:spcAft>
            </a:pPr>
            <a:r>
              <a:rPr sz="1200" spc="-8" dirty="0" smtClean="0">
                <a:solidFill>
                  <a:srgbClr val="262C32"/>
                </a:solidFill>
                <a:latin typeface="Aptos"/>
                <a:cs typeface="Arial"/>
              </a:rPr>
              <a:t>heridas.  De</a:t>
            </a:r>
            <a:r>
              <a:rPr sz="1200" spc="-8" dirty="0" smtClean="0">
                <a:solidFill>
                  <a:srgbClr val="262C32"/>
                </a:solidFill>
                <a:latin typeface="Aptos"/>
                <a:cs typeface="Arial"/>
              </a:rPr>
              <a:t>,  </a:t>
            </a:r>
            <a:r>
              <a:rPr sz="1200" spc="-8" dirty="0" smtClean="0">
                <a:solidFill>
                  <a:srgbClr val="262C32"/>
                </a:solidFill>
                <a:latin typeface="Aptos"/>
                <a:cs typeface="Arial"/>
              </a:rPr>
              <a:t>la irrigación con agua limpia es el mejor método</a:t>
            </a:r>
            <a:endParaRPr sz="1000" dirty="0">
              <a:latin typeface="Arial"/>
              <a:cs typeface="Arial"/>
            </a:endParaRPr>
          </a:p>
          <a:p>
            <a:pPr marL="15747" marR="9205">
              <a:lnSpc>
                <a:spcPct val="95825"/>
              </a:lnSpc>
              <a:spcBef>
                <a:spcPts val="249"/>
              </a:spcBef>
              <a:spcAft>
                <a:spcPts val="300"/>
              </a:spcAft>
            </a:pPr>
            <a:r>
              <a:rPr sz="1200" spc="-9" dirty="0" smtClean="0">
                <a:solidFill>
                  <a:srgbClr val="262C32"/>
                </a:solidFill>
                <a:latin typeface="Aptos"/>
                <a:cs typeface="Arial"/>
              </a:rPr>
              <a:t>hasta el </a:t>
            </a:r>
            <a:r>
              <a:rPr sz="1200" spc="-9" dirty="0" err="1" smtClean="0">
                <a:solidFill>
                  <a:srgbClr val="262C32"/>
                </a:solidFill>
                <a:latin typeface="Aptos"/>
                <a:cs typeface="Arial"/>
              </a:rPr>
              <a:t>momento</a:t>
            </a:r>
            <a:r>
              <a:rPr sz="1200" spc="-9" dirty="0" smtClean="0">
                <a:solidFill>
                  <a:srgbClr val="262C32"/>
                </a:solidFill>
                <a:latin typeface="Aptos"/>
                <a:cs typeface="Arial"/>
              </a:rPr>
              <a:t>.</a:t>
            </a:r>
            <a:r>
              <a:rPr lang="es-ES" sz="1200" spc="-8" dirty="0" smtClean="0">
                <a:solidFill>
                  <a:srgbClr val="262C32"/>
                </a:solidFill>
                <a:latin typeface="Aptos"/>
                <a:cs typeface="Arial"/>
              </a:rPr>
              <a:t> todas formas</a:t>
            </a:r>
            <a:endParaRPr sz="1000" dirty="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spc="-63" dirty="0" smtClean="0">
                <a:solidFill>
                  <a:srgbClr val="231F21"/>
                </a:solidFill>
                <a:latin typeface="Times New Roman"/>
                <a:cs typeface="Times New Roman"/>
              </a:rPr>
              <a:t>70</a:t>
            </a:r>
            <a:endParaRPr sz="600">
              <a:latin typeface="Times New Roman"/>
              <a:cs typeface="Times New Roman"/>
            </a:endParaRPr>
          </a:p>
        </p:txBody>
      </p:sp>
      <p:pic>
        <p:nvPicPr>
          <p:cNvPr id="6" name="Picture 5"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a:t>
            </a:r>
            <a:r>
              <a:rPr sz="1100" b="1" spc="-20" dirty="0" smtClean="0">
                <a:solidFill>
                  <a:srgbClr val="1E374E"/>
                </a:solidFill>
                <a:latin typeface="Aptos"/>
                <a:cs typeface="Times New Roman"/>
              </a:rPr>
              <a:t>xil</a:t>
            </a:r>
            <a:r>
              <a:rPr sz="1100" b="1" spc="-20" dirty="0" smtClean="0">
                <a:solidFill>
                  <a:srgbClr val="1E374E"/>
                </a:solidFill>
                <a:latin typeface="Aptos"/>
                <a:cs typeface="Times New Roman"/>
              </a:rPr>
              <a:t>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083610" y="1363817"/>
            <a:ext cx="7476212" cy="3308981"/>
          </a:xfrm>
          <a:prstGeom prst="rect">
            <a:avLst/>
          </a:prstGeom>
        </p:spPr>
        <p:txBody>
          <a:bodyPr wrap="square" lIns="0" tIns="6477" rIns="0" bIns="0" rtlCol="0">
            <a:noAutofit/>
          </a:bodyPr>
          <a:lstStyle/>
          <a:p>
            <a:pPr marL="12700" marR="9205">
              <a:lnSpc>
                <a:spcPts val="1019"/>
              </a:lnSpc>
              <a:spcAft>
                <a:spcPts val="300"/>
              </a:spcAft>
            </a:pPr>
            <a:r>
              <a:rPr sz="1200" b="1" spc="39" dirty="0" smtClean="0">
                <a:solidFill>
                  <a:srgbClr val="262C32"/>
                </a:solidFill>
                <a:latin typeface="Aptos"/>
                <a:cs typeface="Arial"/>
              </a:rPr>
              <a:t>• </a:t>
            </a:r>
            <a:r>
              <a:rPr sz="1200" b="1" spc="39" dirty="0" smtClean="0">
                <a:solidFill>
                  <a:srgbClr val="262C32"/>
                </a:solidFill>
                <a:latin typeface="Aptos"/>
                <a:cs typeface="Arial"/>
              </a:rPr>
              <a:t>¿Qué no debemos hacer?</a:t>
            </a:r>
            <a:endParaRPr sz="900" dirty="0">
              <a:latin typeface="Arial"/>
              <a:cs typeface="Arial"/>
            </a:endParaRPr>
          </a:p>
          <a:p>
            <a:pPr marL="104140" marR="9205">
              <a:lnSpc>
                <a:spcPct val="95825"/>
              </a:lnSpc>
              <a:spcBef>
                <a:spcPts val="50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Frotar la herida para quitar la suciedad.</a:t>
            </a:r>
            <a:endParaRPr sz="1000" dirty="0">
              <a:latin typeface="Arial"/>
              <a:cs typeface="Arial"/>
            </a:endParaRPr>
          </a:p>
          <a:p>
            <a:pPr marL="104140" marR="9205">
              <a:lnSpc>
                <a:spcPct val="95825"/>
              </a:lnSpc>
              <a:spcBef>
                <a:spcPts val="554"/>
              </a:spcBef>
              <a:spcAft>
                <a:spcPts val="300"/>
              </a:spcAft>
            </a:pPr>
            <a:r>
              <a:rPr sz="1200" spc="-7" dirty="0" smtClean="0">
                <a:solidFill>
                  <a:srgbClr val="262C32"/>
                </a:solidFill>
                <a:latin typeface="Aptos"/>
                <a:cs typeface="Arial"/>
              </a:rPr>
              <a:t>- </a:t>
            </a:r>
            <a:r>
              <a:rPr sz="1200" spc="-7" dirty="0" smtClean="0">
                <a:solidFill>
                  <a:srgbClr val="262C32"/>
                </a:solidFill>
                <a:latin typeface="Aptos"/>
                <a:cs typeface="Arial"/>
              </a:rPr>
              <a:t>Colocar pimienta</a:t>
            </a:r>
            <a:r>
              <a:rPr sz="1200" spc="-7" dirty="0" smtClean="0">
                <a:solidFill>
                  <a:srgbClr val="262C32"/>
                </a:solidFill>
                <a:latin typeface="Aptos"/>
                <a:cs typeface="Arial"/>
              </a:rPr>
              <a:t>, </a:t>
            </a:r>
            <a:r>
              <a:rPr sz="1200" spc="-7" dirty="0" smtClean="0">
                <a:solidFill>
                  <a:srgbClr val="262C32"/>
                </a:solidFill>
                <a:latin typeface="Aptos"/>
                <a:cs typeface="Arial"/>
              </a:rPr>
              <a:t>pegamento ...  u otros remedios para evitar que sangre</a:t>
            </a:r>
            <a:r>
              <a:rPr sz="1200" spc="-7" dirty="0" smtClean="0">
                <a:solidFill>
                  <a:srgbClr val="262C32"/>
                </a:solidFill>
                <a:latin typeface="Aptos"/>
                <a:cs typeface="Arial"/>
              </a:rPr>
              <a:t>.</a:t>
            </a:r>
            <a:endParaRPr sz="1000" dirty="0">
              <a:latin typeface="Arial"/>
              <a:cs typeface="Arial"/>
            </a:endParaRPr>
          </a:p>
          <a:p>
            <a:pPr marL="195579" marR="134111" indent="-91439">
              <a:lnSpc>
                <a:spcPts val="1149"/>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Poner vendajes o adhesivos </a:t>
            </a:r>
            <a:r>
              <a:rPr sz="1200" spc="0" dirty="0" smtClean="0">
                <a:solidFill>
                  <a:srgbClr val="262C32"/>
                </a:solidFill>
                <a:latin typeface="Aptos"/>
                <a:cs typeface="Arial"/>
              </a:rPr>
              <a:t>(</a:t>
            </a:r>
            <a:r>
              <a:rPr sz="1200" spc="0" dirty="0" smtClean="0">
                <a:solidFill>
                  <a:srgbClr val="262C32"/>
                </a:solidFill>
                <a:latin typeface="Aptos"/>
                <a:cs typeface="Arial"/>
              </a:rPr>
              <a:t>esparadrapo) circulares apretados para que </a:t>
            </a:r>
            <a:endParaRPr sz="1000" dirty="0">
              <a:latin typeface="Arial"/>
              <a:cs typeface="Arial"/>
            </a:endParaRPr>
          </a:p>
          <a:p>
            <a:pPr marL="195579" marR="134111">
              <a:lnSpc>
                <a:spcPts val="1149"/>
              </a:lnSpc>
              <a:spcBef>
                <a:spcPts val="242"/>
              </a:spcBef>
              <a:spcAft>
                <a:spcPts val="300"/>
              </a:spcAft>
            </a:pPr>
            <a:r>
              <a:rPr sz="1200" spc="-13" dirty="0" smtClean="0">
                <a:solidFill>
                  <a:srgbClr val="262C32"/>
                </a:solidFill>
                <a:latin typeface="Aptos"/>
                <a:cs typeface="Arial"/>
              </a:rPr>
              <a:t>no sangre</a:t>
            </a:r>
            <a:r>
              <a:rPr sz="1200" spc="-13" dirty="0" smtClean="0">
                <a:solidFill>
                  <a:srgbClr val="262C32"/>
                </a:solidFill>
                <a:latin typeface="Aptos"/>
                <a:cs typeface="Arial"/>
              </a:rPr>
              <a:t>.</a:t>
            </a:r>
            <a:endParaRPr sz="1000" dirty="0">
              <a:latin typeface="Arial"/>
              <a:cs typeface="Arial"/>
            </a:endParaRPr>
          </a:p>
          <a:p>
            <a:pPr marL="104139" marR="9205">
              <a:lnSpc>
                <a:spcPct val="95825"/>
              </a:lnSpc>
              <a:spcBef>
                <a:spcPts val="537"/>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Cauterizar la herida (</a:t>
            </a:r>
            <a:r>
              <a:rPr sz="1200" spc="-3" dirty="0" smtClean="0">
                <a:solidFill>
                  <a:srgbClr val="262C32"/>
                </a:solidFill>
                <a:latin typeface="Aptos"/>
                <a:cs typeface="Arial"/>
              </a:rPr>
              <a:t>"</a:t>
            </a:r>
            <a:r>
              <a:rPr sz="1200" spc="-3" dirty="0" smtClean="0">
                <a:solidFill>
                  <a:srgbClr val="262C32"/>
                </a:solidFill>
                <a:latin typeface="Aptos"/>
                <a:cs typeface="Arial"/>
              </a:rPr>
              <a:t>el fuego lo cura todo</a:t>
            </a:r>
            <a:r>
              <a:rPr sz="1200" spc="-3" dirty="0" smtClean="0">
                <a:solidFill>
                  <a:srgbClr val="262C32"/>
                </a:solidFill>
                <a:latin typeface="Aptos"/>
                <a:cs typeface="Arial"/>
              </a:rPr>
              <a:t>"</a:t>
            </a:r>
            <a:r>
              <a:rPr sz="1200" spc="-3" dirty="0" smtClean="0">
                <a:solidFill>
                  <a:srgbClr val="262C32"/>
                </a:solidFill>
                <a:latin typeface="Aptos"/>
                <a:cs typeface="Arial"/>
              </a:rPr>
              <a:t>).</a:t>
            </a:r>
            <a:endParaRPr sz="1000" dirty="0">
              <a:latin typeface="Arial"/>
              <a:cs typeface="Arial"/>
            </a:endParaRPr>
          </a:p>
          <a:p>
            <a:pPr marL="192531" indent="-88391">
              <a:lnSpc>
                <a:spcPts val="1149"/>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Poner antisépticos</a:t>
            </a:r>
            <a:r>
              <a:rPr sz="1200" spc="-4" dirty="0" smtClean="0">
                <a:solidFill>
                  <a:srgbClr val="262C32"/>
                </a:solidFill>
                <a:latin typeface="Aptos"/>
                <a:cs typeface="Arial"/>
              </a:rPr>
              <a:t>.  </a:t>
            </a:r>
            <a:r>
              <a:rPr sz="1200" spc="-4" dirty="0" smtClean="0">
                <a:solidFill>
                  <a:srgbClr val="262C32"/>
                </a:solidFill>
                <a:latin typeface="Aptos"/>
                <a:cs typeface="Arial"/>
              </a:rPr>
              <a:t>Puede ser tóxico para la piel y puede aplazar el proceso </a:t>
            </a:r>
            <a:endParaRPr sz="1000" dirty="0">
              <a:latin typeface="Arial"/>
              <a:cs typeface="Arial"/>
            </a:endParaRPr>
          </a:p>
          <a:p>
            <a:pPr marL="192531">
              <a:lnSpc>
                <a:spcPts val="1149"/>
              </a:lnSpc>
              <a:spcBef>
                <a:spcPts val="248"/>
              </a:spcBef>
              <a:spcAft>
                <a:spcPts val="300"/>
              </a:spcAft>
            </a:pPr>
            <a:r>
              <a:rPr sz="1200" spc="-2" dirty="0" smtClean="0">
                <a:solidFill>
                  <a:srgbClr val="262C32"/>
                </a:solidFill>
                <a:latin typeface="Aptos"/>
                <a:cs typeface="Arial"/>
              </a:rPr>
              <a:t>natural de cura. Su uso ha de ser valorado y recomendado por personal </a:t>
            </a:r>
            <a:endParaRPr sz="1000" dirty="0">
              <a:latin typeface="Arial"/>
              <a:cs typeface="Arial"/>
            </a:endParaRPr>
          </a:p>
          <a:p>
            <a:pPr marL="192531">
              <a:lnSpc>
                <a:spcPts val="1149"/>
              </a:lnSpc>
              <a:spcBef>
                <a:spcPts val="248"/>
              </a:spcBef>
              <a:spcAft>
                <a:spcPts val="300"/>
              </a:spcAft>
            </a:pPr>
            <a:r>
              <a:rPr sz="1200" spc="-1" dirty="0" smtClean="0">
                <a:solidFill>
                  <a:srgbClr val="262C32"/>
                </a:solidFill>
                <a:latin typeface="Aptos"/>
                <a:cs typeface="Arial"/>
              </a:rPr>
              <a:t>sanitario</a:t>
            </a:r>
            <a:r>
              <a:rPr sz="1200" spc="-1" dirty="0" smtClean="0">
                <a:solidFill>
                  <a:srgbClr val="262C32"/>
                </a:solidFill>
                <a:latin typeface="Aptos"/>
                <a:cs typeface="Arial"/>
              </a:rPr>
              <a:t>. </a:t>
            </a:r>
            <a:r>
              <a:rPr sz="1200" spc="-1" dirty="0" smtClean="0">
                <a:solidFill>
                  <a:srgbClr val="262C32"/>
                </a:solidFill>
                <a:latin typeface="Aptos"/>
                <a:cs typeface="Arial"/>
              </a:rPr>
              <a:t>Aunque el uso de suero fisiológico o agua oxigenada puede ser </a:t>
            </a:r>
            <a:endParaRPr sz="1000" dirty="0">
              <a:latin typeface="Arial"/>
              <a:cs typeface="Arial"/>
            </a:endParaRPr>
          </a:p>
          <a:p>
            <a:pPr marL="192531">
              <a:lnSpc>
                <a:spcPts val="1149"/>
              </a:lnSpc>
              <a:spcBef>
                <a:spcPts val="248"/>
              </a:spcBef>
              <a:spcAft>
                <a:spcPts val="300"/>
              </a:spcAft>
            </a:pPr>
            <a:r>
              <a:rPr sz="1200" spc="-1" dirty="0" smtClean="0">
                <a:solidFill>
                  <a:srgbClr val="262C32"/>
                </a:solidFill>
                <a:latin typeface="Aptos"/>
                <a:cs typeface="Arial"/>
              </a:rPr>
              <a:t>adecuado en algunas heridas</a:t>
            </a:r>
            <a:r>
              <a:rPr sz="1200" spc="-1" dirty="0" smtClean="0">
                <a:solidFill>
                  <a:srgbClr val="262C32"/>
                </a:solidFill>
                <a:latin typeface="Aptos"/>
                <a:cs typeface="Arial"/>
              </a:rPr>
              <a:t>, </a:t>
            </a:r>
            <a:r>
              <a:rPr sz="1200" spc="-1" dirty="0" smtClean="0">
                <a:solidFill>
                  <a:srgbClr val="262C32"/>
                </a:solidFill>
                <a:latin typeface="Aptos"/>
                <a:cs typeface="Arial"/>
              </a:rPr>
              <a:t>en general no aportan mayor beneficio a la </a:t>
            </a:r>
            <a:endParaRPr sz="1000" dirty="0">
              <a:latin typeface="Arial"/>
              <a:cs typeface="Arial"/>
            </a:endParaRPr>
          </a:p>
          <a:p>
            <a:pPr marL="192531">
              <a:lnSpc>
                <a:spcPts val="1149"/>
              </a:lnSpc>
              <a:spcBef>
                <a:spcPts val="248"/>
              </a:spcBef>
              <a:spcAft>
                <a:spcPts val="300"/>
              </a:spcAft>
            </a:pPr>
            <a:r>
              <a:rPr sz="1200" spc="-5" dirty="0" smtClean="0">
                <a:solidFill>
                  <a:srgbClr val="262C32"/>
                </a:solidFill>
                <a:latin typeface="Aptos"/>
                <a:cs typeface="Arial"/>
              </a:rPr>
              <a:t>cura explicada anteriormente.</a:t>
            </a:r>
            <a:endParaRPr sz="1000" dirty="0">
              <a:latin typeface="Arial"/>
              <a:cs typeface="Arial"/>
            </a:endParaRPr>
          </a:p>
          <a:p>
            <a:pPr marL="104139" marR="9205">
              <a:lnSpc>
                <a:spcPct val="95825"/>
              </a:lnSpc>
              <a:spcBef>
                <a:spcPts val="533"/>
              </a:spcBef>
              <a:spcAft>
                <a:spcPts val="300"/>
              </a:spcAft>
            </a:pPr>
            <a:r>
              <a:rPr sz="1200" spc="-7" dirty="0" smtClean="0">
                <a:solidFill>
                  <a:srgbClr val="262C32"/>
                </a:solidFill>
                <a:latin typeface="Aptos"/>
                <a:cs typeface="Arial"/>
              </a:rPr>
              <a:t>- </a:t>
            </a:r>
            <a:r>
              <a:rPr sz="1200" spc="-7" dirty="0" smtClean="0">
                <a:solidFill>
                  <a:srgbClr val="262C32"/>
                </a:solidFill>
                <a:latin typeface="Aptos"/>
                <a:cs typeface="Arial"/>
              </a:rPr>
              <a:t>Poner pomadas</a:t>
            </a:r>
            <a:r>
              <a:rPr sz="1200" spc="-7" dirty="0" smtClean="0">
                <a:solidFill>
                  <a:srgbClr val="262C32"/>
                </a:solidFill>
                <a:latin typeface="Aptos"/>
                <a:cs typeface="Arial"/>
              </a:rPr>
              <a:t>,  </a:t>
            </a:r>
            <a:r>
              <a:rPr sz="1200" spc="-7" dirty="0" smtClean="0">
                <a:solidFill>
                  <a:srgbClr val="262C32"/>
                </a:solidFill>
                <a:latin typeface="Aptos"/>
                <a:cs typeface="Arial"/>
              </a:rPr>
              <a:t>ungüentos o antibióticos sobre la herida.</a:t>
            </a:r>
            <a:endParaRPr sz="1000" dirty="0">
              <a:latin typeface="Arial"/>
              <a:cs typeface="Arial"/>
            </a:endParaRPr>
          </a:p>
          <a:p>
            <a:pPr marL="104139" marR="9205">
              <a:lnSpc>
                <a:spcPct val="95825"/>
              </a:lnSpc>
              <a:spcBef>
                <a:spcPts val="55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Intentar extraer un cuerpo extraño clavado en la herida.</a:t>
            </a:r>
            <a:endParaRPr sz="1000" dirty="0">
              <a:latin typeface="Arial"/>
              <a:cs typeface="Arial"/>
            </a:endParaRPr>
          </a:p>
          <a:p>
            <a:pPr marL="104139" marR="9205">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Usar algodón y alcohol</a:t>
            </a:r>
            <a:r>
              <a:rPr sz="1200" spc="-2" dirty="0" smtClean="0">
                <a:solidFill>
                  <a:srgbClr val="262C32"/>
                </a:solidFill>
                <a:latin typeface="Aptos"/>
                <a:cs typeface="Arial"/>
              </a:rPr>
              <a:t>, </a:t>
            </a:r>
            <a:r>
              <a:rPr sz="1200" spc="-2" dirty="0" smtClean="0">
                <a:solidFill>
                  <a:srgbClr val="262C32"/>
                </a:solidFill>
                <a:latin typeface="Aptos"/>
                <a:cs typeface="Arial"/>
              </a:rPr>
              <a:t>en cualquiera de sus formas.</a:t>
            </a:r>
            <a:endParaRPr sz="1000" dirty="0">
              <a:latin typeface="Arial"/>
              <a:cs typeface="Arial"/>
            </a:endParaRPr>
          </a:p>
          <a:p>
            <a:pPr marL="192531" marR="213770" indent="-88392" algn="just">
              <a:lnSpc>
                <a:spcPts val="1390"/>
              </a:lnSpc>
              <a:spcBef>
                <a:spcPts val="424"/>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Retrasar la asistencia médica</a:t>
            </a:r>
            <a:r>
              <a:rPr sz="1200" spc="-6" dirty="0" smtClean="0">
                <a:solidFill>
                  <a:srgbClr val="262C32"/>
                </a:solidFill>
                <a:latin typeface="Aptos"/>
                <a:cs typeface="Arial"/>
              </a:rPr>
              <a:t>, </a:t>
            </a:r>
            <a:r>
              <a:rPr sz="1200" spc="-6" dirty="0" smtClean="0">
                <a:solidFill>
                  <a:srgbClr val="262C32"/>
                </a:solidFill>
                <a:latin typeface="Aptos"/>
                <a:cs typeface="Arial"/>
              </a:rPr>
              <a:t>pues el plazo para que se puedan aplicar puntos de su</a:t>
            </a:r>
            <a:r>
              <a:rPr sz="1200" spc="-6" dirty="0" smtClean="0">
                <a:solidFill>
                  <a:srgbClr val="262C32"/>
                </a:solidFill>
                <a:latin typeface="Aptos"/>
                <a:cs typeface="Arial"/>
              </a:rPr>
              <a:t>t</a:t>
            </a:r>
            <a:r>
              <a:rPr sz="1200" spc="-6" dirty="0" smtClean="0">
                <a:solidFill>
                  <a:srgbClr val="262C32"/>
                </a:solidFill>
                <a:latin typeface="Aptos"/>
                <a:cs typeface="Arial"/>
              </a:rPr>
              <a:t>ura en una herida que así lo requiera es de un máximo de en</a:t>
            </a:r>
            <a:r>
              <a:rPr sz="1200" spc="-6" dirty="0" smtClean="0">
                <a:solidFill>
                  <a:srgbClr val="262C32"/>
                </a:solidFill>
                <a:latin typeface="Aptos"/>
                <a:cs typeface="Arial"/>
              </a:rPr>
              <a:t>t</a:t>
            </a:r>
            <a:r>
              <a:rPr sz="1200" spc="-6" dirty="0" smtClean="0">
                <a:solidFill>
                  <a:srgbClr val="262C32"/>
                </a:solidFill>
                <a:latin typeface="Aptos"/>
                <a:cs typeface="Arial"/>
              </a:rPr>
              <a:t>re 4 y 6 horas.</a:t>
            </a:r>
            <a:endParaRPr sz="1000" dirty="0">
              <a:latin typeface="Arial"/>
              <a:cs typeface="Arial"/>
            </a:endParaRPr>
          </a:p>
        </p:txBody>
      </p:sp>
      <p:sp>
        <p:nvSpPr>
          <p:cNvPr id="3" name="object 3"/>
          <p:cNvSpPr txBox="1"/>
          <p:nvPr/>
        </p:nvSpPr>
        <p:spPr>
          <a:xfrm>
            <a:off x="2083609" y="4960457"/>
            <a:ext cx="7358490" cy="2135501"/>
          </a:xfrm>
          <a:prstGeom prst="rect">
            <a:avLst/>
          </a:prstGeom>
        </p:spPr>
        <p:txBody>
          <a:bodyPr wrap="square" lIns="0" tIns="6477" rIns="0" bIns="0" rtlCol="0">
            <a:noAutofit/>
          </a:bodyPr>
          <a:lstStyle/>
          <a:p>
            <a:pPr marL="12700" marR="9205">
              <a:lnSpc>
                <a:spcPts val="1019"/>
              </a:lnSpc>
              <a:spcAft>
                <a:spcPts val="300"/>
              </a:spcAft>
            </a:pPr>
            <a:r>
              <a:rPr sz="1200" b="1" spc="34" dirty="0" smtClean="0">
                <a:solidFill>
                  <a:srgbClr val="262C32"/>
                </a:solidFill>
                <a:latin typeface="Aptos"/>
                <a:cs typeface="Arial"/>
              </a:rPr>
              <a:t>Signos y síntomas  de infección  en una herida</a:t>
            </a:r>
            <a:endParaRPr sz="900" dirty="0">
              <a:latin typeface="Arial"/>
              <a:cs typeface="Arial"/>
            </a:endParaRPr>
          </a:p>
          <a:p>
            <a:pPr marL="12700" indent="3048">
              <a:lnSpc>
                <a:spcPts val="1149"/>
              </a:lnSpc>
              <a:spcBef>
                <a:spcPts val="209"/>
              </a:spcBef>
              <a:spcAft>
                <a:spcPts val="300"/>
              </a:spcAft>
            </a:pPr>
            <a:r>
              <a:rPr sz="1200" spc="-14" dirty="0" smtClean="0">
                <a:solidFill>
                  <a:srgbClr val="262C32"/>
                </a:solidFill>
                <a:latin typeface="Aptos"/>
                <a:cs typeface="Arial"/>
              </a:rPr>
              <a:t>L</a:t>
            </a:r>
            <a:r>
              <a:rPr sz="1200" spc="0" dirty="0" smtClean="0">
                <a:solidFill>
                  <a:srgbClr val="262C32"/>
                </a:solidFill>
                <a:latin typeface="Aptos"/>
                <a:cs typeface="Arial"/>
              </a:rPr>
              <a:t>a</a:t>
            </a:r>
            <a:r>
              <a:rPr sz="1200" spc="-29" dirty="0" smtClean="0">
                <a:solidFill>
                  <a:srgbClr val="262C32"/>
                </a:solidFill>
                <a:latin typeface="Aptos"/>
                <a:cs typeface="Arial"/>
              </a:rPr>
              <a:t> </a:t>
            </a:r>
            <a:r>
              <a:rPr sz="1200" spc="-78" dirty="0" smtClean="0">
                <a:solidFill>
                  <a:srgbClr val="262C32"/>
                </a:solidFill>
                <a:latin typeface="Aptos"/>
                <a:cs typeface="Arial"/>
              </a:rPr>
              <a:t>i</a:t>
            </a:r>
            <a:r>
              <a:rPr sz="1200" spc="-26" dirty="0" smtClean="0">
                <a:solidFill>
                  <a:srgbClr val="262C32"/>
                </a:solidFill>
                <a:latin typeface="Aptos"/>
                <a:cs typeface="Arial"/>
              </a:rPr>
              <a:t>n</a:t>
            </a:r>
            <a:r>
              <a:rPr sz="1200" spc="57" dirty="0" smtClean="0">
                <a:solidFill>
                  <a:srgbClr val="262C32"/>
                </a:solidFill>
                <a:latin typeface="Aptos"/>
                <a:cs typeface="Arial"/>
              </a:rPr>
              <a:t>f</a:t>
            </a:r>
            <a:r>
              <a:rPr sz="1200" spc="-53" dirty="0" smtClean="0">
                <a:solidFill>
                  <a:srgbClr val="262C32"/>
                </a:solidFill>
                <a:latin typeface="Aptos"/>
                <a:cs typeface="Arial"/>
              </a:rPr>
              <a:t>e</a:t>
            </a:r>
            <a:r>
              <a:rPr sz="1200" spc="5" dirty="0" smtClean="0">
                <a:solidFill>
                  <a:srgbClr val="262C32"/>
                </a:solidFill>
                <a:latin typeface="Aptos"/>
                <a:cs typeface="Arial"/>
              </a:rPr>
              <a:t>cc</a:t>
            </a:r>
            <a:r>
              <a:rPr sz="1200" spc="-53" dirty="0" smtClean="0">
                <a:solidFill>
                  <a:srgbClr val="262C32"/>
                </a:solidFill>
                <a:latin typeface="Aptos"/>
                <a:cs typeface="Arial"/>
              </a:rPr>
              <a:t>i</a:t>
            </a:r>
            <a:r>
              <a:rPr sz="1200" spc="18" dirty="0" smtClean="0">
                <a:solidFill>
                  <a:srgbClr val="262C32"/>
                </a:solidFill>
                <a:latin typeface="Aptos"/>
                <a:cs typeface="Arial"/>
              </a:rPr>
              <a:t>ó</a:t>
            </a:r>
            <a:r>
              <a:rPr sz="1200" spc="-83" dirty="0" smtClean="0">
                <a:solidFill>
                  <a:srgbClr val="262C32"/>
                </a:solidFill>
                <a:latin typeface="Aptos"/>
                <a:cs typeface="Arial"/>
              </a:rPr>
              <a:t>n</a:t>
            </a:r>
            <a:r>
              <a:rPr sz="1200" spc="64" dirty="0" smtClean="0">
                <a:solidFill>
                  <a:srgbClr val="262C32"/>
                </a:solidFill>
                <a:latin typeface="Aptos"/>
                <a:cs typeface="Arial"/>
              </a:rPr>
              <a:t> </a:t>
            </a:r>
            <a:r>
              <a:rPr sz="1200" spc="-19" dirty="0" smtClean="0">
                <a:solidFill>
                  <a:srgbClr val="262C32"/>
                </a:solidFill>
                <a:latin typeface="Aptos"/>
                <a:cs typeface="Arial"/>
              </a:rPr>
              <a:t>e</a:t>
            </a:r>
            <a:r>
              <a:rPr sz="1200" spc="0" dirty="0" smtClean="0">
                <a:solidFill>
                  <a:srgbClr val="262C32"/>
                </a:solidFill>
                <a:latin typeface="Aptos"/>
                <a:cs typeface="Arial"/>
              </a:rPr>
              <a:t>s</a:t>
            </a:r>
            <a:r>
              <a:rPr sz="1200" spc="6" dirty="0" smtClean="0">
                <a:solidFill>
                  <a:srgbClr val="262C32"/>
                </a:solidFill>
                <a:latin typeface="Aptos"/>
                <a:cs typeface="Arial"/>
              </a:rPr>
              <a:t> </a:t>
            </a:r>
            <a:r>
              <a:rPr sz="1200" spc="-14" dirty="0" smtClean="0">
                <a:solidFill>
                  <a:srgbClr val="262C32"/>
                </a:solidFill>
                <a:latin typeface="Aptos"/>
                <a:cs typeface="Arial"/>
              </a:rPr>
              <a:t>u</a:t>
            </a:r>
            <a:r>
              <a:rPr sz="1200" spc="0" dirty="0" smtClean="0">
                <a:solidFill>
                  <a:srgbClr val="262C32"/>
                </a:solidFill>
                <a:latin typeface="Aptos"/>
                <a:cs typeface="Arial"/>
              </a:rPr>
              <a:t>n</a:t>
            </a:r>
            <a:r>
              <a:rPr sz="1200" spc="-4" dirty="0" smtClean="0">
                <a:solidFill>
                  <a:srgbClr val="262C32"/>
                </a:solidFill>
                <a:latin typeface="Aptos"/>
                <a:cs typeface="Arial"/>
              </a:rPr>
              <a:t> </a:t>
            </a:r>
            <a:r>
              <a:rPr sz="1200" spc="-43" dirty="0" smtClean="0">
                <a:solidFill>
                  <a:srgbClr val="262C32"/>
                </a:solidFill>
                <a:latin typeface="Aptos"/>
                <a:cs typeface="Arial"/>
              </a:rPr>
              <a:t>r</a:t>
            </a:r>
            <a:r>
              <a:rPr sz="1200" spc="-78" dirty="0" smtClean="0">
                <a:solidFill>
                  <a:srgbClr val="262C32"/>
                </a:solidFill>
                <a:latin typeface="Aptos"/>
                <a:cs typeface="Arial"/>
              </a:rPr>
              <a:t>i</a:t>
            </a:r>
            <a:r>
              <a:rPr sz="1200" spc="-3" dirty="0" smtClean="0">
                <a:solidFill>
                  <a:srgbClr val="262C32"/>
                </a:solidFill>
                <a:latin typeface="Aptos"/>
                <a:cs typeface="Arial"/>
              </a:rPr>
              <a:t>e</a:t>
            </a:r>
            <a:r>
              <a:rPr sz="1200" spc="5" dirty="0" smtClean="0">
                <a:solidFill>
                  <a:srgbClr val="262C32"/>
                </a:solidFill>
                <a:latin typeface="Aptos"/>
                <a:cs typeface="Arial"/>
              </a:rPr>
              <a:t>s</a:t>
            </a:r>
            <a:r>
              <a:rPr sz="1200" spc="-26" dirty="0" smtClean="0">
                <a:solidFill>
                  <a:srgbClr val="262C32"/>
                </a:solidFill>
                <a:latin typeface="Aptos"/>
                <a:cs typeface="Arial"/>
              </a:rPr>
              <a:t>g</a:t>
            </a:r>
            <a:r>
              <a:rPr sz="1200" spc="-11" dirty="0" smtClean="0">
                <a:solidFill>
                  <a:srgbClr val="262C32"/>
                </a:solidFill>
                <a:latin typeface="Aptos"/>
                <a:cs typeface="Arial"/>
              </a:rPr>
              <a:t>o</a:t>
            </a:r>
            <a:r>
              <a:rPr sz="1200" spc="39" dirty="0" smtClean="0">
                <a:solidFill>
                  <a:srgbClr val="262C32"/>
                </a:solidFill>
                <a:latin typeface="Aptos"/>
                <a:cs typeface="Arial"/>
              </a:rPr>
              <a:t> </a:t>
            </a:r>
            <a:r>
              <a:rPr sz="1200" spc="-19" dirty="0" smtClean="0">
                <a:solidFill>
                  <a:srgbClr val="262C32"/>
                </a:solidFill>
                <a:latin typeface="Aptos"/>
                <a:cs typeface="Arial"/>
              </a:rPr>
              <a:t>co</a:t>
            </a:r>
            <a:r>
              <a:rPr sz="1200" spc="-34" dirty="0" smtClean="0">
                <a:solidFill>
                  <a:srgbClr val="262C32"/>
                </a:solidFill>
                <a:latin typeface="Aptos"/>
                <a:cs typeface="Arial"/>
              </a:rPr>
              <a:t>m</a:t>
            </a:r>
            <a:r>
              <a:rPr sz="1200" spc="-14" dirty="0" smtClean="0">
                <a:solidFill>
                  <a:srgbClr val="262C32"/>
                </a:solidFill>
                <a:latin typeface="Aptos"/>
                <a:cs typeface="Arial"/>
              </a:rPr>
              <a:t>ú</a:t>
            </a:r>
            <a:r>
              <a:rPr sz="1200" spc="0" dirty="0" smtClean="0">
                <a:solidFill>
                  <a:srgbClr val="262C32"/>
                </a:solidFill>
                <a:latin typeface="Aptos"/>
                <a:cs typeface="Arial"/>
              </a:rPr>
              <a:t>n</a:t>
            </a:r>
            <a:r>
              <a:rPr sz="1200" spc="28" dirty="0" smtClean="0">
                <a:solidFill>
                  <a:srgbClr val="262C32"/>
                </a:solidFill>
                <a:latin typeface="Aptos"/>
                <a:cs typeface="Arial"/>
              </a:rPr>
              <a:t> </a:t>
            </a:r>
            <a:r>
              <a:rPr sz="1200" spc="-19" dirty="0" smtClean="0">
                <a:solidFill>
                  <a:srgbClr val="262C32"/>
                </a:solidFill>
                <a:latin typeface="Aptos"/>
                <a:cs typeface="Arial"/>
              </a:rPr>
              <a:t>e</a:t>
            </a:r>
            <a:r>
              <a:rPr sz="1200" spc="0" dirty="0" smtClean="0">
                <a:solidFill>
                  <a:srgbClr val="262C32"/>
                </a:solidFill>
                <a:latin typeface="Aptos"/>
                <a:cs typeface="Arial"/>
              </a:rPr>
              <a:t>n</a:t>
            </a:r>
            <a:r>
              <a:rPr sz="1200" spc="-4" dirty="0" smtClean="0">
                <a:solidFill>
                  <a:srgbClr val="262C32"/>
                </a:solidFill>
                <a:latin typeface="Aptos"/>
                <a:cs typeface="Arial"/>
              </a:rPr>
              <a:t> </a:t>
            </a:r>
            <a:r>
              <a:rPr sz="1200" spc="-102" dirty="0" smtClean="0">
                <a:solidFill>
                  <a:srgbClr val="262C32"/>
                </a:solidFill>
                <a:latin typeface="Aptos"/>
                <a:cs typeface="Arial"/>
              </a:rPr>
              <a:t>l</a:t>
            </a:r>
            <a:r>
              <a:rPr sz="1200" spc="-3" dirty="0" smtClean="0">
                <a:solidFill>
                  <a:srgbClr val="262C32"/>
                </a:solidFill>
                <a:latin typeface="Aptos"/>
                <a:cs typeface="Arial"/>
              </a:rPr>
              <a:t>a</a:t>
            </a:r>
            <a:r>
              <a:rPr sz="1200" spc="0" dirty="0" smtClean="0">
                <a:solidFill>
                  <a:srgbClr val="262C32"/>
                </a:solidFill>
                <a:latin typeface="Aptos"/>
                <a:cs typeface="Arial"/>
              </a:rPr>
              <a:t>s</a:t>
            </a:r>
            <a:r>
              <a:rPr sz="1200" spc="64" dirty="0" smtClean="0">
                <a:solidFill>
                  <a:srgbClr val="262C32"/>
                </a:solidFill>
                <a:latin typeface="Aptos"/>
                <a:cs typeface="Arial"/>
              </a:rPr>
              <a:t> </a:t>
            </a:r>
            <a:r>
              <a:rPr sz="1200" spc="-98" dirty="0" smtClean="0">
                <a:solidFill>
                  <a:srgbClr val="262C32"/>
                </a:solidFill>
                <a:latin typeface="Aptos"/>
                <a:cs typeface="Arial"/>
              </a:rPr>
              <a:t>h</a:t>
            </a:r>
            <a:r>
              <a:rPr sz="1200" spc="18" dirty="0" smtClean="0">
                <a:solidFill>
                  <a:srgbClr val="262C32"/>
                </a:solidFill>
                <a:latin typeface="Aptos"/>
                <a:cs typeface="Arial"/>
              </a:rPr>
              <a:t>e</a:t>
            </a:r>
            <a:r>
              <a:rPr sz="1200" spc="0" dirty="0" smtClean="0">
                <a:solidFill>
                  <a:srgbClr val="262C32"/>
                </a:solidFill>
                <a:latin typeface="Aptos"/>
                <a:cs typeface="Arial"/>
              </a:rPr>
              <a:t>r</a:t>
            </a:r>
            <a:r>
              <a:rPr sz="1200" spc="-53" dirty="0" smtClean="0">
                <a:solidFill>
                  <a:srgbClr val="262C32"/>
                </a:solidFill>
                <a:latin typeface="Aptos"/>
                <a:cs typeface="Arial"/>
              </a:rPr>
              <a:t>i</a:t>
            </a:r>
            <a:r>
              <a:rPr sz="1200" spc="-3" dirty="0" smtClean="0">
                <a:solidFill>
                  <a:srgbClr val="262C32"/>
                </a:solidFill>
                <a:latin typeface="Aptos"/>
                <a:cs typeface="Arial"/>
              </a:rPr>
              <a:t>d</a:t>
            </a:r>
            <a:r>
              <a:rPr sz="1200" spc="-26" dirty="0" smtClean="0">
                <a:solidFill>
                  <a:srgbClr val="262C32"/>
                </a:solidFill>
                <a:latin typeface="Aptos"/>
                <a:cs typeface="Arial"/>
              </a:rPr>
              <a:t>a</a:t>
            </a:r>
            <a:r>
              <a:rPr sz="1200" spc="30" dirty="0" smtClean="0">
                <a:solidFill>
                  <a:srgbClr val="262C32"/>
                </a:solidFill>
                <a:latin typeface="Aptos"/>
                <a:cs typeface="Arial"/>
              </a:rPr>
              <a:t>s</a:t>
            </a:r>
            <a:r>
              <a:rPr sz="1200" spc="-102" dirty="0" smtClean="0">
                <a:solidFill>
                  <a:srgbClr val="262C32"/>
                </a:solidFill>
                <a:latin typeface="Aptos"/>
                <a:cs typeface="Arial"/>
              </a:rPr>
              <a:t>;</a:t>
            </a:r>
            <a:r>
              <a:rPr sz="1200" spc="125" dirty="0" smtClean="0">
                <a:solidFill>
                  <a:srgbClr val="262C32"/>
                </a:solidFill>
                <a:latin typeface="Aptos"/>
                <a:cs typeface="Arial"/>
              </a:rPr>
              <a:t> </a:t>
            </a:r>
            <a:r>
              <a:rPr sz="1200" spc="-102" dirty="0" smtClean="0">
                <a:solidFill>
                  <a:srgbClr val="262C32"/>
                </a:solidFill>
                <a:latin typeface="Aptos"/>
                <a:cs typeface="Arial"/>
              </a:rPr>
              <a:t>l</a:t>
            </a:r>
            <a:r>
              <a:rPr sz="1200" spc="-3" dirty="0" smtClean="0">
                <a:solidFill>
                  <a:srgbClr val="262C32"/>
                </a:solidFill>
                <a:latin typeface="Aptos"/>
                <a:cs typeface="Arial"/>
              </a:rPr>
              <a:t>a</a:t>
            </a:r>
            <a:r>
              <a:rPr sz="1200" spc="0" dirty="0" smtClean="0">
                <a:solidFill>
                  <a:srgbClr val="262C32"/>
                </a:solidFill>
                <a:latin typeface="Aptos"/>
                <a:cs typeface="Arial"/>
              </a:rPr>
              <a:t>s</a:t>
            </a:r>
            <a:r>
              <a:rPr sz="1200" spc="14" dirty="0" smtClean="0">
                <a:solidFill>
                  <a:srgbClr val="262C32"/>
                </a:solidFill>
                <a:latin typeface="Aptos"/>
                <a:cs typeface="Arial"/>
              </a:rPr>
              <a:t> </a:t>
            </a:r>
            <a:r>
              <a:rPr sz="1200" spc="-19" dirty="0" smtClean="0">
                <a:solidFill>
                  <a:srgbClr val="262C32"/>
                </a:solidFill>
                <a:latin typeface="Aptos"/>
                <a:cs typeface="Arial"/>
              </a:rPr>
              <a:t>s</a:t>
            </a:r>
            <a:r>
              <a:rPr sz="1200" spc="-26" dirty="0" smtClean="0">
                <a:solidFill>
                  <a:srgbClr val="262C32"/>
                </a:solidFill>
                <a:latin typeface="Aptos"/>
                <a:cs typeface="Arial"/>
              </a:rPr>
              <a:t>u</a:t>
            </a:r>
            <a:r>
              <a:rPr sz="1200" spc="-3" dirty="0" smtClean="0">
                <a:solidFill>
                  <a:srgbClr val="262C32"/>
                </a:solidFill>
                <a:latin typeface="Aptos"/>
                <a:cs typeface="Arial"/>
              </a:rPr>
              <a:t>pe</a:t>
            </a:r>
            <a:r>
              <a:rPr sz="1200" spc="18" dirty="0" smtClean="0">
                <a:solidFill>
                  <a:srgbClr val="262C32"/>
                </a:solidFill>
                <a:latin typeface="Aptos"/>
                <a:cs typeface="Arial"/>
              </a:rPr>
              <a:t>r</a:t>
            </a:r>
            <a:r>
              <a:rPr sz="1200" spc="-8" dirty="0" smtClean="0">
                <a:solidFill>
                  <a:srgbClr val="262C32"/>
                </a:solidFill>
                <a:latin typeface="Aptos"/>
                <a:cs typeface="Arial"/>
              </a:rPr>
              <a:t>f</a:t>
            </a:r>
            <a:r>
              <a:rPr sz="1200" spc="-53" dirty="0" smtClean="0">
                <a:solidFill>
                  <a:srgbClr val="262C32"/>
                </a:solidFill>
                <a:latin typeface="Aptos"/>
                <a:cs typeface="Arial"/>
              </a:rPr>
              <a:t>i</a:t>
            </a:r>
            <a:r>
              <a:rPr sz="1200" spc="5" dirty="0" smtClean="0">
                <a:solidFill>
                  <a:srgbClr val="262C32"/>
                </a:solidFill>
                <a:latin typeface="Aptos"/>
                <a:cs typeface="Arial"/>
              </a:rPr>
              <a:t>c</a:t>
            </a:r>
            <a:r>
              <a:rPr sz="1200" spc="-53" dirty="0" smtClean="0">
                <a:solidFill>
                  <a:srgbClr val="262C32"/>
                </a:solidFill>
                <a:latin typeface="Aptos"/>
                <a:cs typeface="Arial"/>
              </a:rPr>
              <a:t>i</a:t>
            </a:r>
            <a:r>
              <a:rPr sz="1200" spc="18" dirty="0" smtClean="0">
                <a:solidFill>
                  <a:srgbClr val="262C32"/>
                </a:solidFill>
                <a:latin typeface="Aptos"/>
                <a:cs typeface="Arial"/>
              </a:rPr>
              <a:t>a</a:t>
            </a:r>
            <a:r>
              <a:rPr sz="1200" spc="-32" dirty="0" smtClean="0">
                <a:solidFill>
                  <a:srgbClr val="262C32"/>
                </a:solidFill>
                <a:latin typeface="Aptos"/>
                <a:cs typeface="Arial"/>
              </a:rPr>
              <a:t>l</a:t>
            </a:r>
            <a:r>
              <a:rPr sz="1200" spc="-3" dirty="0" smtClean="0">
                <a:solidFill>
                  <a:srgbClr val="262C32"/>
                </a:solidFill>
                <a:latin typeface="Aptos"/>
                <a:cs typeface="Arial"/>
              </a:rPr>
              <a:t>e</a:t>
            </a:r>
            <a:r>
              <a:rPr sz="1200" spc="30" dirty="0" smtClean="0">
                <a:solidFill>
                  <a:srgbClr val="262C32"/>
                </a:solidFill>
                <a:latin typeface="Aptos"/>
                <a:cs typeface="Arial"/>
              </a:rPr>
              <a:t>s</a:t>
            </a:r>
            <a:r>
              <a:rPr sz="1200" spc="-127" dirty="0" smtClean="0">
                <a:solidFill>
                  <a:srgbClr val="262C32"/>
                </a:solidFill>
                <a:latin typeface="Aptos"/>
                <a:cs typeface="Arial"/>
              </a:rPr>
              <a:t>,</a:t>
            </a:r>
            <a:r>
              <a:rPr sz="1200" spc="125"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o</a:t>
            </a:r>
            <a:r>
              <a:rPr sz="1200" spc="-9" dirty="0" smtClean="0">
                <a:solidFill>
                  <a:srgbClr val="262C32"/>
                </a:solidFill>
                <a:latin typeface="Aptos"/>
                <a:cs typeface="Arial"/>
              </a:rPr>
              <a:t>r</a:t>
            </a:r>
            <a:r>
              <a:rPr sz="1200" spc="-14" dirty="0" smtClean="0">
                <a:solidFill>
                  <a:srgbClr val="262C32"/>
                </a:solidFill>
                <a:latin typeface="Aptos"/>
                <a:cs typeface="Arial"/>
              </a:rPr>
              <a:t>qu</a:t>
            </a:r>
            <a:r>
              <a:rPr sz="1200" spc="0" dirty="0" smtClean="0">
                <a:solidFill>
                  <a:srgbClr val="262C32"/>
                </a:solidFill>
                <a:latin typeface="Aptos"/>
                <a:cs typeface="Arial"/>
              </a:rPr>
              <a:t>e</a:t>
            </a:r>
            <a:r>
              <a:rPr sz="1200" spc="-25" dirty="0" smtClean="0">
                <a:solidFill>
                  <a:srgbClr val="262C32"/>
                </a:solidFill>
                <a:latin typeface="Aptos"/>
                <a:cs typeface="Arial"/>
              </a:rPr>
              <a:t> </a:t>
            </a:r>
            <a:r>
              <a:rPr sz="1200" spc="-44" dirty="0" smtClean="0">
                <a:solidFill>
                  <a:srgbClr val="262C32"/>
                </a:solidFill>
                <a:latin typeface="Aptos"/>
                <a:cs typeface="Arial"/>
              </a:rPr>
              <a:t>s</a:t>
            </a:r>
            <a:r>
              <a:rPr sz="1200" spc="-26" dirty="0" smtClean="0">
                <a:solidFill>
                  <a:srgbClr val="262C32"/>
                </a:solidFill>
                <a:latin typeface="Aptos"/>
                <a:cs typeface="Arial"/>
              </a:rPr>
              <a:t>u</a:t>
            </a:r>
            <a:r>
              <a:rPr sz="1200" spc="18" dirty="0" smtClean="0">
                <a:solidFill>
                  <a:srgbClr val="262C32"/>
                </a:solidFill>
                <a:latin typeface="Aptos"/>
                <a:cs typeface="Arial"/>
              </a:rPr>
              <a:t>e</a:t>
            </a:r>
            <a:r>
              <a:rPr sz="1200" spc="-53" dirty="0" smtClean="0">
                <a:solidFill>
                  <a:srgbClr val="262C32"/>
                </a:solidFill>
                <a:latin typeface="Aptos"/>
                <a:cs typeface="Arial"/>
              </a:rPr>
              <a:t>l</a:t>
            </a:r>
            <a:r>
              <a:rPr sz="1200" spc="18" dirty="0" smtClean="0">
                <a:solidFill>
                  <a:srgbClr val="262C32"/>
                </a:solidFill>
                <a:latin typeface="Aptos"/>
                <a:cs typeface="Arial"/>
              </a:rPr>
              <a:t>e</a:t>
            </a:r>
            <a:r>
              <a:rPr sz="1200" spc="-61" dirty="0" smtClean="0">
                <a:solidFill>
                  <a:srgbClr val="262C32"/>
                </a:solidFill>
                <a:latin typeface="Aptos"/>
                <a:cs typeface="Arial"/>
              </a:rPr>
              <a:t>n</a:t>
            </a:r>
            <a:r>
              <a:rPr sz="1200" spc="-30" dirty="0" smtClean="0">
                <a:solidFill>
                  <a:srgbClr val="262C32"/>
                </a:solidFill>
                <a:latin typeface="Aptos"/>
                <a:cs typeface="Arial"/>
              </a:rPr>
              <a:t> </a:t>
            </a:r>
            <a:endParaRPr sz="1000" dirty="0">
              <a:latin typeface="Arial"/>
              <a:cs typeface="Arial"/>
            </a:endParaRPr>
          </a:p>
          <a:p>
            <a:pPr marL="12700">
              <a:lnSpc>
                <a:spcPts val="1149"/>
              </a:lnSpc>
              <a:spcBef>
                <a:spcPts val="254"/>
              </a:spcBef>
              <a:spcAft>
                <a:spcPts val="300"/>
              </a:spcAft>
            </a:pPr>
            <a:r>
              <a:rPr sz="1200" spc="-12" dirty="0" smtClean="0">
                <a:solidFill>
                  <a:srgbClr val="262C32"/>
                </a:solidFill>
                <a:latin typeface="Aptos"/>
                <a:cs typeface="Arial"/>
              </a:rPr>
              <a:t>ser extensas</a:t>
            </a:r>
            <a:r>
              <a:rPr sz="1200" spc="-12" dirty="0" smtClean="0">
                <a:solidFill>
                  <a:srgbClr val="262C32"/>
                </a:solidFill>
                <a:latin typeface="Aptos"/>
                <a:cs typeface="Arial"/>
              </a:rPr>
              <a:t>, </a:t>
            </a:r>
            <a:r>
              <a:rPr sz="1200" spc="-12" dirty="0" smtClean="0">
                <a:solidFill>
                  <a:srgbClr val="262C32"/>
                </a:solidFill>
                <a:latin typeface="Aptos"/>
                <a:cs typeface="Arial"/>
              </a:rPr>
              <a:t>y las punzantes</a:t>
            </a:r>
            <a:r>
              <a:rPr sz="1200" spc="-12" dirty="0" smtClean="0">
                <a:solidFill>
                  <a:srgbClr val="262C32"/>
                </a:solidFill>
                <a:latin typeface="Aptos"/>
                <a:cs typeface="Arial"/>
              </a:rPr>
              <a:t>, </a:t>
            </a:r>
            <a:r>
              <a:rPr sz="1200" spc="-12" dirty="0" smtClean="0">
                <a:solidFill>
                  <a:srgbClr val="262C32"/>
                </a:solidFill>
                <a:latin typeface="Aptos"/>
                <a:cs typeface="Arial"/>
              </a:rPr>
              <a:t>por la profundidad. Deberemos tomar todas las </a:t>
            </a:r>
            <a:endParaRPr sz="1000" dirty="0">
              <a:latin typeface="Arial"/>
              <a:cs typeface="Arial"/>
            </a:endParaRPr>
          </a:p>
          <a:p>
            <a:pPr marL="12700">
              <a:lnSpc>
                <a:spcPts val="1149"/>
              </a:lnSpc>
              <a:spcBef>
                <a:spcPts val="254"/>
              </a:spcBef>
              <a:spcAft>
                <a:spcPts val="300"/>
              </a:spcAft>
            </a:pPr>
            <a:r>
              <a:rPr sz="1200" spc="-17" dirty="0" smtClean="0">
                <a:solidFill>
                  <a:srgbClr val="262C32"/>
                </a:solidFill>
                <a:latin typeface="Aptos"/>
                <a:cs typeface="Arial"/>
              </a:rPr>
              <a:t>precauciones posibles</a:t>
            </a:r>
            <a:r>
              <a:rPr sz="1200" spc="-17" dirty="0" smtClean="0">
                <a:solidFill>
                  <a:srgbClr val="262C32"/>
                </a:solidFill>
                <a:latin typeface="Aptos"/>
                <a:cs typeface="Arial"/>
              </a:rPr>
              <a:t>.</a:t>
            </a:r>
            <a:endParaRPr sz="1000" dirty="0">
              <a:latin typeface="Arial"/>
              <a:cs typeface="Arial"/>
            </a:endParaRPr>
          </a:p>
          <a:p>
            <a:pPr marL="12700" marR="200639" indent="36576">
              <a:lnSpc>
                <a:spcPts val="1149"/>
              </a:lnSpc>
              <a:spcBef>
                <a:spcPts val="534"/>
              </a:spcBef>
              <a:spcAft>
                <a:spcPts val="300"/>
              </a:spcAft>
            </a:pPr>
            <a:r>
              <a:rPr sz="1200" spc="-13" dirty="0" smtClean="0">
                <a:solidFill>
                  <a:srgbClr val="262C32"/>
                </a:solidFill>
                <a:latin typeface="Aptos"/>
                <a:cs typeface="Arial"/>
              </a:rPr>
              <a:t>Los signos y síntomas de infección que puede presentar una herida son los </a:t>
            </a:r>
            <a:endParaRPr sz="1000" dirty="0">
              <a:latin typeface="Arial"/>
              <a:cs typeface="Arial"/>
            </a:endParaRPr>
          </a:p>
          <a:p>
            <a:pPr marL="12700" marR="200639">
              <a:lnSpc>
                <a:spcPts val="1149"/>
              </a:lnSpc>
              <a:spcBef>
                <a:spcPts val="242"/>
              </a:spcBef>
              <a:spcAft>
                <a:spcPts val="300"/>
              </a:spcAft>
            </a:pPr>
            <a:r>
              <a:rPr sz="1200" spc="-21" dirty="0" smtClean="0">
                <a:solidFill>
                  <a:srgbClr val="262C32"/>
                </a:solidFill>
                <a:latin typeface="Aptos"/>
                <a:cs typeface="Arial"/>
              </a:rPr>
              <a:t>siguientes</a:t>
            </a:r>
            <a:r>
              <a:rPr sz="1200" spc="-21" dirty="0" smtClean="0">
                <a:solidFill>
                  <a:srgbClr val="262C32"/>
                </a:solidFill>
                <a:latin typeface="Aptos"/>
                <a:cs typeface="Arial"/>
              </a:rPr>
              <a:t>:</a:t>
            </a:r>
            <a:endParaRPr sz="1000" dirty="0">
              <a:latin typeface="Arial"/>
              <a:cs typeface="Arial"/>
            </a:endParaRPr>
          </a:p>
          <a:p>
            <a:pPr marL="12700" marR="9205">
              <a:lnSpc>
                <a:spcPct val="95825"/>
              </a:lnSpc>
              <a:spcBef>
                <a:spcPts val="537"/>
              </a:spcBef>
              <a:spcAft>
                <a:spcPts val="300"/>
              </a:spcAft>
            </a:pPr>
            <a:r>
              <a:rPr sz="1200" spc="-14" dirty="0" smtClean="0">
                <a:solidFill>
                  <a:srgbClr val="262C32"/>
                </a:solidFill>
                <a:latin typeface="Aptos"/>
                <a:cs typeface="Arial"/>
              </a:rPr>
              <a:t>• </a:t>
            </a:r>
            <a:r>
              <a:rPr sz="1200" spc="-14" dirty="0" smtClean="0">
                <a:solidFill>
                  <a:srgbClr val="262C32"/>
                </a:solidFill>
                <a:latin typeface="Aptos"/>
                <a:cs typeface="Arial"/>
              </a:rPr>
              <a:t>Inflamación y edema de los bordes</a:t>
            </a:r>
            <a:r>
              <a:rPr sz="1200" spc="-14" dirty="0" smtClean="0">
                <a:solidFill>
                  <a:srgbClr val="262C32"/>
                </a:solidFill>
                <a:latin typeface="Aptos"/>
                <a:cs typeface="Arial"/>
              </a:rPr>
              <a:t>.</a:t>
            </a:r>
            <a:endParaRPr sz="1000" dirty="0">
              <a:latin typeface="Arial"/>
              <a:cs typeface="Arial"/>
            </a:endParaRPr>
          </a:p>
          <a:p>
            <a:pPr marL="12700" marR="9205">
              <a:lnSpc>
                <a:spcPct val="95825"/>
              </a:lnSpc>
              <a:spcBef>
                <a:spcPts val="530"/>
              </a:spcBef>
              <a:spcAft>
                <a:spcPts val="300"/>
              </a:spcAft>
            </a:pPr>
            <a:r>
              <a:rPr sz="1200" spc="-14" dirty="0" smtClean="0">
                <a:solidFill>
                  <a:srgbClr val="262C32"/>
                </a:solidFill>
                <a:latin typeface="Aptos"/>
                <a:cs typeface="Arial"/>
              </a:rPr>
              <a:t>• </a:t>
            </a:r>
            <a:r>
              <a:rPr sz="1200" spc="-14" dirty="0" smtClean="0">
                <a:solidFill>
                  <a:srgbClr val="262C32"/>
                </a:solidFill>
                <a:latin typeface="Aptos"/>
                <a:cs typeface="Arial"/>
              </a:rPr>
              <a:t>Enrojecimiento del contorno de la herida.</a:t>
            </a:r>
            <a:endParaRPr sz="1000" dirty="0">
              <a:latin typeface="Arial"/>
              <a:cs typeface="Arial"/>
            </a:endParaRPr>
          </a:p>
          <a:p>
            <a:pPr marL="12700" marR="9205">
              <a:lnSpc>
                <a:spcPct val="95825"/>
              </a:lnSpc>
              <a:spcBef>
                <a:spcPts val="530"/>
              </a:spcBef>
              <a:spcAft>
                <a:spcPts val="300"/>
              </a:spcAft>
            </a:pPr>
            <a:r>
              <a:rPr sz="1200" spc="-18" dirty="0" smtClean="0">
                <a:solidFill>
                  <a:srgbClr val="262C32"/>
                </a:solidFill>
                <a:latin typeface="Aptos"/>
                <a:cs typeface="Arial"/>
              </a:rPr>
              <a:t>• </a:t>
            </a:r>
            <a:r>
              <a:rPr sz="1200" spc="-18" dirty="0" smtClean="0">
                <a:solidFill>
                  <a:srgbClr val="262C32"/>
                </a:solidFill>
                <a:latin typeface="Aptos"/>
                <a:cs typeface="Arial"/>
              </a:rPr>
              <a:t>Calor local.</a:t>
            </a:r>
            <a:endParaRPr sz="1000" dirty="0">
              <a:latin typeface="Arial"/>
              <a:cs typeface="Arial"/>
            </a:endParaRPr>
          </a:p>
          <a:p>
            <a:pPr marL="12700" marR="9205">
              <a:lnSpc>
                <a:spcPct val="95825"/>
              </a:lnSpc>
              <a:spcBef>
                <a:spcPts val="530"/>
              </a:spcBef>
              <a:spcAft>
                <a:spcPts val="300"/>
              </a:spcAft>
            </a:pPr>
            <a:r>
              <a:rPr sz="1200" spc="-30" dirty="0" smtClean="0">
                <a:solidFill>
                  <a:srgbClr val="262C32"/>
                </a:solidFill>
                <a:latin typeface="Aptos"/>
                <a:cs typeface="Arial"/>
              </a:rPr>
              <a:t>• </a:t>
            </a:r>
            <a:r>
              <a:rPr sz="1200" spc="-30" dirty="0" smtClean="0">
                <a:solidFill>
                  <a:srgbClr val="262C32"/>
                </a:solidFill>
                <a:latin typeface="Aptos"/>
                <a:cs typeface="Arial"/>
              </a:rPr>
              <a:t>Dolor</a:t>
            </a:r>
            <a:r>
              <a:rPr sz="1200" spc="-30" dirty="0" smtClean="0">
                <a:solidFill>
                  <a:srgbClr val="262C32"/>
                </a:solidFill>
                <a:latin typeface="Aptos"/>
                <a:cs typeface="Arial"/>
              </a:rPr>
              <a:t>.</a:t>
            </a:r>
            <a:endParaRPr sz="1000" dirty="0">
              <a:latin typeface="Arial"/>
              <a:cs typeface="Arial"/>
            </a:endParaRPr>
          </a:p>
          <a:p>
            <a:pPr marL="12700" marR="9205">
              <a:lnSpc>
                <a:spcPct val="95825"/>
              </a:lnSpc>
              <a:spcBef>
                <a:spcPts val="554"/>
              </a:spcBef>
              <a:spcAft>
                <a:spcPts val="300"/>
              </a:spcAft>
            </a:pPr>
            <a:r>
              <a:rPr sz="1200" spc="-14" dirty="0" smtClean="0">
                <a:solidFill>
                  <a:srgbClr val="262C32"/>
                </a:solidFill>
                <a:latin typeface="Aptos"/>
                <a:cs typeface="Arial"/>
              </a:rPr>
              <a:t>• </a:t>
            </a:r>
            <a:r>
              <a:rPr sz="1200" spc="-14" dirty="0" smtClean="0">
                <a:solidFill>
                  <a:srgbClr val="262C32"/>
                </a:solidFill>
                <a:latin typeface="Aptos"/>
                <a:cs typeface="Arial"/>
              </a:rPr>
              <a:t>Sensación de pinchazos en la herida.</a:t>
            </a:r>
            <a:endParaRPr sz="1000" dirty="0">
              <a:latin typeface="Arial"/>
              <a:cs typeface="Arial"/>
            </a:endParaRPr>
          </a:p>
        </p:txBody>
      </p:sp>
      <p:sp>
        <p:nvSpPr>
          <p:cNvPr id="2" name="object 2"/>
          <p:cNvSpPr txBox="1"/>
          <p:nvPr/>
        </p:nvSpPr>
        <p:spPr>
          <a:xfrm>
            <a:off x="5373115" y="7420586"/>
            <a:ext cx="1" cy="1"/>
          </a:xfrm>
          <a:prstGeom prst="rect">
            <a:avLst/>
          </a:prstGeom>
        </p:spPr>
        <p:txBody>
          <a:bodyPr wrap="square" lIns="0" tIns="2540" rIns="0" bIns="0" rtlCol="0">
            <a:noAutofit/>
          </a:bodyPr>
          <a:lstStyle/>
          <a:p>
            <a:pPr marL="12700">
              <a:lnSpc>
                <a:spcPct val="95825"/>
              </a:lnSpc>
            </a:pPr>
            <a:r>
              <a:rPr sz="600" spc="-113" dirty="0" smtClean="0">
                <a:solidFill>
                  <a:srgbClr val="231F21"/>
                </a:solidFill>
                <a:latin typeface="Arial"/>
                <a:cs typeface="Arial"/>
              </a:rPr>
              <a:t>71</a:t>
            </a:r>
            <a:endParaRPr sz="600">
              <a:latin typeface="Arial"/>
              <a:cs typeface="Arial"/>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083609" y="1353526"/>
            <a:ext cx="5547555" cy="795528"/>
          </a:xfrm>
          <a:prstGeom prst="rect">
            <a:avLst/>
          </a:prstGeom>
        </p:spPr>
        <p:txBody>
          <a:bodyPr wrap="square" lIns="0" tIns="7111" rIns="0" bIns="0" rtlCol="0">
            <a:noAutofit/>
          </a:bodyPr>
          <a:lstStyle/>
          <a:p>
            <a:pPr marL="12700" marR="19050">
              <a:lnSpc>
                <a:spcPts val="1120"/>
              </a:lnSpc>
              <a:spcAft>
                <a:spcPts val="300"/>
              </a:spcAft>
            </a:pPr>
            <a:r>
              <a:rPr sz="1200" spc="-14" dirty="0" smtClean="0">
                <a:solidFill>
                  <a:srgbClr val="262C32"/>
                </a:solidFill>
                <a:latin typeface="Aptos"/>
                <a:cs typeface="Arial"/>
              </a:rPr>
              <a:t>Si la infección está avanzada</a:t>
            </a:r>
            <a:r>
              <a:rPr sz="1200" spc="-14" dirty="0" smtClean="0">
                <a:solidFill>
                  <a:srgbClr val="262C32"/>
                </a:solidFill>
                <a:latin typeface="Aptos"/>
                <a:cs typeface="Arial"/>
              </a:rPr>
              <a:t>, </a:t>
            </a:r>
            <a:r>
              <a:rPr sz="1200" spc="-14" dirty="0" smtClean="0">
                <a:solidFill>
                  <a:srgbClr val="262C32"/>
                </a:solidFill>
                <a:latin typeface="Aptos"/>
                <a:cs typeface="Arial"/>
              </a:rPr>
              <a:t>se añadirá</a:t>
            </a:r>
            <a:r>
              <a:rPr sz="1200" spc="-14" dirty="0" smtClean="0">
                <a:solidFill>
                  <a:srgbClr val="262C32"/>
                </a:solidFill>
                <a:latin typeface="Aptos"/>
                <a:cs typeface="Arial"/>
              </a:rPr>
              <a:t>:</a:t>
            </a:r>
            <a:endParaRPr sz="1000">
              <a:latin typeface="Arial"/>
              <a:cs typeface="Arial"/>
            </a:endParaRPr>
          </a:p>
          <a:p>
            <a:pPr marL="12700">
              <a:lnSpc>
                <a:spcPct val="95825"/>
              </a:lnSpc>
              <a:spcBef>
                <a:spcPts val="498"/>
              </a:spcBef>
              <a:spcAft>
                <a:spcPts val="300"/>
              </a:spcAft>
            </a:pPr>
            <a:r>
              <a:rPr sz="1200" spc="-9" dirty="0" smtClean="0">
                <a:solidFill>
                  <a:srgbClr val="262C32"/>
                </a:solidFill>
                <a:latin typeface="Aptos"/>
                <a:cs typeface="Arial"/>
              </a:rPr>
              <a:t>• </a:t>
            </a:r>
            <a:r>
              <a:rPr sz="1200" spc="-9" dirty="0" smtClean="0">
                <a:solidFill>
                  <a:srgbClr val="262C32"/>
                </a:solidFill>
                <a:latin typeface="Aptos"/>
                <a:cs typeface="Arial"/>
              </a:rPr>
              <a:t>Exudado en la herida de color amarillento - verdoso (pus)</a:t>
            </a:r>
            <a:r>
              <a:rPr sz="1200" spc="-9" dirty="0" smtClean="0">
                <a:solidFill>
                  <a:srgbClr val="262C32"/>
                </a:solidFill>
                <a:latin typeface="Aptos"/>
                <a:cs typeface="Arial"/>
              </a:rPr>
              <a:t>.</a:t>
            </a:r>
            <a:endParaRPr sz="1000">
              <a:latin typeface="Arial"/>
              <a:cs typeface="Arial"/>
            </a:endParaRPr>
          </a:p>
          <a:p>
            <a:pPr marL="12700" marR="19050">
              <a:lnSpc>
                <a:spcPct val="95825"/>
              </a:lnSpc>
              <a:spcBef>
                <a:spcPts val="530"/>
              </a:spcBef>
              <a:spcAft>
                <a:spcPts val="300"/>
              </a:spcAft>
            </a:pPr>
            <a:r>
              <a:rPr sz="1200" spc="-22" dirty="0" smtClean="0">
                <a:solidFill>
                  <a:srgbClr val="262C32"/>
                </a:solidFill>
                <a:latin typeface="Aptos"/>
                <a:cs typeface="Arial"/>
              </a:rPr>
              <a:t>• </a:t>
            </a:r>
            <a:r>
              <a:rPr sz="1200" spc="-22" dirty="0" smtClean="0">
                <a:solidFill>
                  <a:srgbClr val="262C32"/>
                </a:solidFill>
                <a:latin typeface="Aptos"/>
                <a:cs typeface="Arial"/>
              </a:rPr>
              <a:t>Fiebre.</a:t>
            </a:r>
            <a:endParaRPr sz="1000">
              <a:latin typeface="Arial"/>
              <a:cs typeface="Arial"/>
            </a:endParaRPr>
          </a:p>
          <a:p>
            <a:pPr marL="12700" marR="19050">
              <a:lnSpc>
                <a:spcPct val="95825"/>
              </a:lnSpc>
              <a:spcBef>
                <a:spcPts val="530"/>
              </a:spcBef>
              <a:spcAft>
                <a:spcPts val="300"/>
              </a:spcAft>
            </a:pPr>
            <a:r>
              <a:rPr sz="1200" spc="-16" dirty="0" smtClean="0">
                <a:solidFill>
                  <a:srgbClr val="262C32"/>
                </a:solidFill>
                <a:latin typeface="Aptos"/>
                <a:cs typeface="Arial"/>
              </a:rPr>
              <a:t>• </a:t>
            </a:r>
            <a:r>
              <a:rPr sz="1200" spc="-16" dirty="0" smtClean="0">
                <a:solidFill>
                  <a:srgbClr val="262C32"/>
                </a:solidFill>
                <a:latin typeface="Aptos"/>
                <a:cs typeface="Arial"/>
              </a:rPr>
              <a:t>Malestar general.</a:t>
            </a:r>
            <a:endParaRPr sz="1000">
              <a:latin typeface="Arial"/>
              <a:cs typeface="Arial"/>
            </a:endParaRPr>
          </a:p>
        </p:txBody>
      </p:sp>
      <p:sp>
        <p:nvSpPr>
          <p:cNvPr id="4" name="object 4"/>
          <p:cNvSpPr txBox="1"/>
          <p:nvPr/>
        </p:nvSpPr>
        <p:spPr>
          <a:xfrm>
            <a:off x="2078509" y="2423374"/>
            <a:ext cx="7327293" cy="1075944"/>
          </a:xfrm>
          <a:prstGeom prst="rect">
            <a:avLst/>
          </a:prstGeom>
        </p:spPr>
        <p:txBody>
          <a:bodyPr wrap="square" lIns="0" tIns="7111" rIns="0" bIns="0" rtlCol="0">
            <a:noAutofit/>
          </a:bodyPr>
          <a:lstStyle/>
          <a:p>
            <a:pPr marL="12700" marR="19050">
              <a:lnSpc>
                <a:spcPts val="1120"/>
              </a:lnSpc>
              <a:spcAft>
                <a:spcPts val="300"/>
              </a:spcAft>
            </a:pPr>
            <a:r>
              <a:rPr sz="1200" b="1" spc="-6" dirty="0" smtClean="0">
                <a:solidFill>
                  <a:srgbClr val="262C32"/>
                </a:solidFill>
                <a:latin typeface="Aptos"/>
                <a:cs typeface="Arial"/>
              </a:rPr>
              <a:t>Tétanos</a:t>
            </a:r>
            <a:endParaRPr sz="1000">
              <a:latin typeface="Arial"/>
              <a:cs typeface="Arial"/>
            </a:endParaRPr>
          </a:p>
          <a:p>
            <a:pPr marL="12700" marR="101284" indent="6096">
              <a:lnSpc>
                <a:spcPts val="1149"/>
              </a:lnSpc>
              <a:spcBef>
                <a:spcPts val="474"/>
              </a:spcBef>
              <a:spcAft>
                <a:spcPts val="300"/>
              </a:spcAft>
            </a:pPr>
            <a:r>
              <a:rPr sz="1200" spc="-3" dirty="0" smtClean="0">
                <a:solidFill>
                  <a:srgbClr val="262C32"/>
                </a:solidFill>
                <a:latin typeface="Aptos"/>
                <a:cs typeface="Arial"/>
              </a:rPr>
              <a:t>De entre las infecciones producidas por una herida</a:t>
            </a:r>
            <a:r>
              <a:rPr sz="1200" spc="-3" dirty="0" smtClean="0">
                <a:solidFill>
                  <a:srgbClr val="262C32"/>
                </a:solidFill>
                <a:latin typeface="Aptos"/>
                <a:cs typeface="Arial"/>
              </a:rPr>
              <a:t>,  </a:t>
            </a:r>
            <a:r>
              <a:rPr sz="1200" spc="-3" dirty="0" smtClean="0">
                <a:solidFill>
                  <a:srgbClr val="262C32"/>
                </a:solidFill>
                <a:latin typeface="Aptos"/>
                <a:cs typeface="Arial"/>
              </a:rPr>
              <a:t>la que puede tener </a:t>
            </a:r>
            <a:endParaRPr sz="1000">
              <a:latin typeface="Arial"/>
              <a:cs typeface="Arial"/>
            </a:endParaRPr>
          </a:p>
          <a:p>
            <a:pPr marL="12700" marR="101284">
              <a:lnSpc>
                <a:spcPts val="1149"/>
              </a:lnSpc>
              <a:spcBef>
                <a:spcPts val="249"/>
              </a:spcBef>
              <a:spcAft>
                <a:spcPts val="300"/>
              </a:spcAft>
            </a:pPr>
            <a:r>
              <a:rPr sz="1200" spc="0" dirty="0" smtClean="0">
                <a:solidFill>
                  <a:srgbClr val="262C32"/>
                </a:solidFill>
                <a:latin typeface="Aptos"/>
                <a:cs typeface="Arial"/>
              </a:rPr>
              <a:t>mayores repercusiones es la provocada por un grupo de microorganismos </a:t>
            </a:r>
            <a:endParaRPr sz="1000">
              <a:latin typeface="Arial"/>
              <a:cs typeface="Arial"/>
            </a:endParaRPr>
          </a:p>
          <a:p>
            <a:pPr marL="12700" marR="101284">
              <a:lnSpc>
                <a:spcPts val="1158"/>
              </a:lnSpc>
              <a:spcBef>
                <a:spcPts val="249"/>
              </a:spcBef>
              <a:spcAft>
                <a:spcPts val="300"/>
              </a:spcAft>
            </a:pPr>
            <a:r>
              <a:rPr sz="1200" spc="-8" dirty="0" smtClean="0">
                <a:solidFill>
                  <a:srgbClr val="262C32"/>
                </a:solidFill>
                <a:latin typeface="Aptos"/>
                <a:cs typeface="Arial"/>
              </a:rPr>
              <a:t>llamados </a:t>
            </a:r>
            <a:r>
              <a:rPr sz="1200" i="1" spc="-8" dirty="0" smtClean="0">
                <a:solidFill>
                  <a:srgbClr val="262C32"/>
                </a:solidFill>
                <a:latin typeface="Aptos"/>
                <a:cs typeface="Arial"/>
              </a:rPr>
              <a:t>clostridium</a:t>
            </a:r>
            <a:r>
              <a:rPr sz="1200" i="1" spc="-8" dirty="0" smtClean="0">
                <a:solidFill>
                  <a:srgbClr val="262C32"/>
                </a:solidFill>
                <a:latin typeface="Aptos"/>
                <a:cs typeface="Arial"/>
              </a:rPr>
              <a:t>, </a:t>
            </a:r>
            <a:r>
              <a:rPr sz="1200" spc="-8" dirty="0" smtClean="0">
                <a:solidFill>
                  <a:srgbClr val="262C32"/>
                </a:solidFill>
                <a:latin typeface="Aptos"/>
                <a:cs typeface="Arial"/>
              </a:rPr>
              <a:t>y uno de ellos</a:t>
            </a:r>
            <a:r>
              <a:rPr sz="1200" spc="-8" dirty="0" smtClean="0">
                <a:solidFill>
                  <a:srgbClr val="262C32"/>
                </a:solidFill>
                <a:latin typeface="Aptos"/>
                <a:cs typeface="Arial"/>
              </a:rPr>
              <a:t>, </a:t>
            </a:r>
            <a:r>
              <a:rPr sz="1200" spc="-8" dirty="0" smtClean="0">
                <a:solidFill>
                  <a:srgbClr val="262C32"/>
                </a:solidFill>
                <a:latin typeface="Aptos"/>
                <a:cs typeface="Arial"/>
              </a:rPr>
              <a:t>el </a:t>
            </a:r>
            <a:r>
              <a:rPr sz="1200" i="1" spc="-8" dirty="0" smtClean="0">
                <a:solidFill>
                  <a:srgbClr val="262C32"/>
                </a:solidFill>
                <a:latin typeface="Aptos"/>
                <a:cs typeface="Arial"/>
              </a:rPr>
              <a:t>tetani</a:t>
            </a:r>
            <a:r>
              <a:rPr sz="1200" i="1" spc="-8" dirty="0" smtClean="0">
                <a:solidFill>
                  <a:srgbClr val="262C32"/>
                </a:solidFill>
                <a:latin typeface="Aptos"/>
                <a:cs typeface="Arial"/>
              </a:rPr>
              <a:t>, </a:t>
            </a:r>
            <a:r>
              <a:rPr sz="1200" spc="-8" dirty="0" smtClean="0">
                <a:solidFill>
                  <a:srgbClr val="262C32"/>
                </a:solidFill>
                <a:latin typeface="Aptos"/>
                <a:cs typeface="Arial"/>
              </a:rPr>
              <a:t>merece una mención especial</a:t>
            </a:r>
            <a:r>
              <a:rPr sz="1200" spc="-8" dirty="0" smtClean="0">
                <a:solidFill>
                  <a:srgbClr val="262C32"/>
                </a:solidFill>
                <a:latin typeface="Aptos"/>
                <a:cs typeface="Arial"/>
              </a:rPr>
              <a:t>, </a:t>
            </a:r>
            <a:endParaRPr sz="1000">
              <a:latin typeface="Arial"/>
              <a:cs typeface="Arial"/>
            </a:endParaRPr>
          </a:p>
          <a:p>
            <a:pPr marL="12700" marR="101284">
              <a:lnSpc>
                <a:spcPts val="1149"/>
              </a:lnSpc>
              <a:spcBef>
                <a:spcPts val="251"/>
              </a:spcBef>
              <a:spcAft>
                <a:spcPts val="300"/>
              </a:spcAft>
            </a:pPr>
            <a:r>
              <a:rPr sz="1200" spc="-11" dirty="0" smtClean="0">
                <a:solidFill>
                  <a:srgbClr val="262C32"/>
                </a:solidFill>
                <a:latin typeface="Aptos"/>
                <a:cs typeface="Arial"/>
              </a:rPr>
              <a:t>ya que no sólo afectará a la zona dañada sino que ocasionará lesiones</a:t>
            </a:r>
            <a:endParaRPr sz="1000">
              <a:latin typeface="Arial"/>
              <a:cs typeface="Arial"/>
            </a:endParaRPr>
          </a:p>
          <a:p>
            <a:pPr marL="18796">
              <a:lnSpc>
                <a:spcPct val="95825"/>
              </a:lnSpc>
              <a:spcBef>
                <a:spcPts val="249"/>
              </a:spcBef>
              <a:spcAft>
                <a:spcPts val="300"/>
              </a:spcAft>
            </a:pPr>
            <a:r>
              <a:rPr sz="1200" spc="-16" dirty="0" smtClean="0">
                <a:solidFill>
                  <a:srgbClr val="262C32"/>
                </a:solidFill>
                <a:latin typeface="Aptos"/>
                <a:cs typeface="Arial"/>
              </a:rPr>
              <a:t>neurológicas graves.  Es una enfermedad contra la que disponemos de vacuna.</a:t>
            </a:r>
            <a:endParaRPr sz="1000">
              <a:latin typeface="Arial"/>
              <a:cs typeface="Arial"/>
            </a:endParaRPr>
          </a:p>
        </p:txBody>
      </p:sp>
      <p:sp>
        <p:nvSpPr>
          <p:cNvPr id="3" name="object 3"/>
          <p:cNvSpPr txBox="1"/>
          <p:nvPr/>
        </p:nvSpPr>
        <p:spPr>
          <a:xfrm>
            <a:off x="2083609" y="3773638"/>
            <a:ext cx="7474009" cy="2179320"/>
          </a:xfrm>
          <a:prstGeom prst="rect">
            <a:avLst/>
          </a:prstGeom>
        </p:spPr>
        <p:txBody>
          <a:bodyPr wrap="square" lIns="0" tIns="7111" rIns="0" bIns="0" rtlCol="0">
            <a:noAutofit/>
          </a:bodyPr>
          <a:lstStyle/>
          <a:p>
            <a:pPr marL="18796" marR="9205">
              <a:lnSpc>
                <a:spcPts val="1120"/>
              </a:lnSpc>
              <a:spcAft>
                <a:spcPts val="300"/>
              </a:spcAft>
            </a:pPr>
            <a:r>
              <a:rPr sz="1200" spc="-2" dirty="0" smtClean="0">
                <a:solidFill>
                  <a:srgbClr val="262C32"/>
                </a:solidFill>
                <a:latin typeface="Aptos"/>
                <a:cs typeface="Arial"/>
              </a:rPr>
              <a:t>En nuestro país</a:t>
            </a:r>
            <a:r>
              <a:rPr sz="1200" spc="-2" dirty="0" smtClean="0">
                <a:solidFill>
                  <a:srgbClr val="262C32"/>
                </a:solidFill>
                <a:latin typeface="Aptos"/>
                <a:cs typeface="Arial"/>
              </a:rPr>
              <a:t>, </a:t>
            </a:r>
            <a:r>
              <a:rPr sz="1200" spc="-2" dirty="0" smtClean="0">
                <a:solidFill>
                  <a:srgbClr val="262C32"/>
                </a:solidFill>
                <a:latin typeface="Aptos"/>
                <a:cs typeface="Arial"/>
              </a:rPr>
              <a:t>como prevención de esta enfermedad y de forma sistemática</a:t>
            </a:r>
            <a:r>
              <a:rPr sz="1200" spc="-2" dirty="0" smtClean="0">
                <a:solidFill>
                  <a:srgbClr val="262C32"/>
                </a:solidFill>
                <a:latin typeface="Aptos"/>
                <a:cs typeface="Arial"/>
              </a:rPr>
              <a:t>,</a:t>
            </a:r>
            <a:endParaRPr sz="1000">
              <a:latin typeface="Arial"/>
              <a:cs typeface="Arial"/>
            </a:endParaRPr>
          </a:p>
          <a:p>
            <a:pPr marL="12700" marR="102389" indent="3048">
              <a:lnSpc>
                <a:spcPts val="1149"/>
              </a:lnSpc>
              <a:spcBef>
                <a:spcPts val="209"/>
              </a:spcBef>
              <a:spcAft>
                <a:spcPts val="300"/>
              </a:spcAft>
            </a:pPr>
            <a:r>
              <a:rPr sz="1200" spc="0" dirty="0" smtClean="0">
                <a:solidFill>
                  <a:srgbClr val="262C32"/>
                </a:solidFill>
                <a:latin typeface="Aptos"/>
                <a:cs typeface="Arial"/>
              </a:rPr>
              <a:t>los niños inician su vacunación ya a los dos meses de edad</a:t>
            </a:r>
            <a:r>
              <a:rPr sz="1200" spc="0" dirty="0" smtClean="0">
                <a:solidFill>
                  <a:srgbClr val="262C32"/>
                </a:solidFill>
                <a:latin typeface="Aptos"/>
                <a:cs typeface="Arial"/>
              </a:rPr>
              <a:t>, </a:t>
            </a:r>
            <a:r>
              <a:rPr sz="1200" spc="0" dirty="0" smtClean="0">
                <a:solidFill>
                  <a:srgbClr val="262C32"/>
                </a:solidFill>
                <a:latin typeface="Aptos"/>
                <a:cs typeface="Arial"/>
              </a:rPr>
              <a:t>debiendo recibir </a:t>
            </a:r>
            <a:endParaRPr sz="1000">
              <a:latin typeface="Arial"/>
              <a:cs typeface="Arial"/>
            </a:endParaRPr>
          </a:p>
          <a:p>
            <a:pPr marL="12700" marR="102389">
              <a:lnSpc>
                <a:spcPts val="1149"/>
              </a:lnSpc>
              <a:spcBef>
                <a:spcPts val="242"/>
              </a:spcBef>
              <a:spcAft>
                <a:spcPts val="300"/>
              </a:spcAft>
            </a:pPr>
            <a:r>
              <a:rPr sz="1200" spc="-1" dirty="0" smtClean="0">
                <a:solidFill>
                  <a:srgbClr val="262C32"/>
                </a:solidFill>
                <a:latin typeface="Aptos"/>
                <a:cs typeface="Arial"/>
              </a:rPr>
              <a:t>dosis periódicas de recuerdo</a:t>
            </a:r>
            <a:r>
              <a:rPr sz="1200" spc="-1" dirty="0" smtClean="0">
                <a:solidFill>
                  <a:srgbClr val="262C32"/>
                </a:solidFill>
                <a:latin typeface="Aptos"/>
                <a:cs typeface="Arial"/>
              </a:rPr>
              <a:t>. </a:t>
            </a:r>
            <a:r>
              <a:rPr sz="1200" spc="-1" dirty="0" smtClean="0">
                <a:solidFill>
                  <a:srgbClr val="262C32"/>
                </a:solidFill>
                <a:latin typeface="Aptos"/>
                <a:cs typeface="Arial"/>
              </a:rPr>
              <a:t>A pesar de ello</a:t>
            </a:r>
            <a:r>
              <a:rPr sz="1200" spc="-1" dirty="0" smtClean="0">
                <a:solidFill>
                  <a:srgbClr val="262C32"/>
                </a:solidFill>
                <a:latin typeface="Aptos"/>
                <a:cs typeface="Arial"/>
              </a:rPr>
              <a:t>, </a:t>
            </a:r>
            <a:r>
              <a:rPr sz="1200" spc="-1" dirty="0" smtClean="0">
                <a:solidFill>
                  <a:srgbClr val="262C32"/>
                </a:solidFill>
                <a:latin typeface="Aptos"/>
                <a:cs typeface="Arial"/>
              </a:rPr>
              <a:t>cuando se produzca una</a:t>
            </a:r>
            <a:endParaRPr sz="1000">
              <a:latin typeface="Arial"/>
              <a:cs typeface="Arial"/>
            </a:endParaRPr>
          </a:p>
          <a:p>
            <a:pPr marL="15748" marR="166397" indent="0">
              <a:lnSpc>
                <a:spcPts val="1149"/>
              </a:lnSpc>
              <a:spcBef>
                <a:spcPts val="247"/>
              </a:spcBef>
              <a:spcAft>
                <a:spcPts val="300"/>
              </a:spcAft>
            </a:pPr>
            <a:r>
              <a:rPr sz="1200" spc="0" dirty="0" smtClean="0">
                <a:solidFill>
                  <a:srgbClr val="262C32"/>
                </a:solidFill>
                <a:latin typeface="Aptos"/>
                <a:cs typeface="Arial"/>
              </a:rPr>
              <a:t>herida será conveniente verificar el correcto estado vacunal</a:t>
            </a:r>
            <a:r>
              <a:rPr sz="1200" spc="0" dirty="0" smtClean="0">
                <a:solidFill>
                  <a:srgbClr val="262C32"/>
                </a:solidFill>
                <a:latin typeface="Aptos"/>
                <a:cs typeface="Arial"/>
              </a:rPr>
              <a:t>, </a:t>
            </a:r>
            <a:r>
              <a:rPr sz="1200" spc="0" dirty="0" smtClean="0">
                <a:solidFill>
                  <a:srgbClr val="262C32"/>
                </a:solidFill>
                <a:latin typeface="Aptos"/>
                <a:cs typeface="Arial"/>
              </a:rPr>
              <a:t>que debe estar </a:t>
            </a:r>
            <a:endParaRPr sz="1000">
              <a:latin typeface="Arial"/>
              <a:cs typeface="Arial"/>
            </a:endParaRPr>
          </a:p>
          <a:p>
            <a:pPr marL="15748" marR="166397">
              <a:lnSpc>
                <a:spcPts val="1149"/>
              </a:lnSpc>
              <a:spcBef>
                <a:spcPts val="265"/>
              </a:spcBef>
              <a:spcAft>
                <a:spcPts val="300"/>
              </a:spcAft>
            </a:pPr>
            <a:r>
              <a:rPr sz="1200" spc="-3" dirty="0" smtClean="0">
                <a:solidFill>
                  <a:srgbClr val="262C32"/>
                </a:solidFill>
                <a:latin typeface="Aptos"/>
                <a:cs typeface="Arial"/>
              </a:rPr>
              <a:t>regis</a:t>
            </a:r>
            <a:r>
              <a:rPr sz="1200" spc="-3" dirty="0" smtClean="0">
                <a:solidFill>
                  <a:srgbClr val="262C32"/>
                </a:solidFill>
                <a:latin typeface="Aptos"/>
                <a:cs typeface="Arial"/>
              </a:rPr>
              <a:t>t</a:t>
            </a:r>
            <a:r>
              <a:rPr sz="1200" spc="-3" dirty="0" smtClean="0">
                <a:solidFill>
                  <a:srgbClr val="262C32"/>
                </a:solidFill>
                <a:latin typeface="Aptos"/>
                <a:cs typeface="Arial"/>
              </a:rPr>
              <a:t>rado en su carné de salud</a:t>
            </a:r>
            <a:r>
              <a:rPr sz="1200" spc="-3" dirty="0" smtClean="0">
                <a:solidFill>
                  <a:srgbClr val="262C32"/>
                </a:solidFill>
                <a:latin typeface="Aptos"/>
                <a:cs typeface="Arial"/>
              </a:rPr>
              <a:t>.</a:t>
            </a:r>
            <a:endParaRPr sz="1000">
              <a:latin typeface="Arial"/>
              <a:cs typeface="Arial"/>
            </a:endParaRPr>
          </a:p>
          <a:p>
            <a:pPr marL="12700" marR="201969" indent="6096" algn="just">
              <a:lnSpc>
                <a:spcPts val="1149"/>
              </a:lnSpc>
              <a:spcBef>
                <a:spcPts val="535"/>
              </a:spcBef>
              <a:spcAft>
                <a:spcPts val="300"/>
              </a:spcAft>
            </a:pPr>
            <a:r>
              <a:rPr sz="1200" spc="0" dirty="0" smtClean="0">
                <a:solidFill>
                  <a:srgbClr val="262C32"/>
                </a:solidFill>
                <a:latin typeface="Aptos"/>
                <a:cs typeface="Arial"/>
              </a:rPr>
              <a:t>En caso de no haber recibido ninguna dosis de esta vacuna</a:t>
            </a:r>
            <a:r>
              <a:rPr sz="1200" spc="0" dirty="0" smtClean="0">
                <a:solidFill>
                  <a:srgbClr val="262C32"/>
                </a:solidFill>
                <a:latin typeface="Aptos"/>
                <a:cs typeface="Arial"/>
              </a:rPr>
              <a:t>, </a:t>
            </a:r>
            <a:r>
              <a:rPr sz="1200" spc="0" dirty="0" smtClean="0">
                <a:solidFill>
                  <a:srgbClr val="262C32"/>
                </a:solidFill>
                <a:latin typeface="Aptos"/>
                <a:cs typeface="Arial"/>
              </a:rPr>
              <a:t>o de que haya </a:t>
            </a:r>
            <a:endParaRPr sz="1000">
              <a:latin typeface="Arial"/>
              <a:cs typeface="Arial"/>
            </a:endParaRPr>
          </a:p>
          <a:p>
            <a:pPr marL="12700" marR="201969" algn="just">
              <a:lnSpc>
                <a:spcPts val="1149"/>
              </a:lnSpc>
              <a:spcBef>
                <a:spcPts val="242"/>
              </a:spcBef>
              <a:spcAft>
                <a:spcPts val="300"/>
              </a:spcAft>
            </a:pPr>
            <a:r>
              <a:rPr sz="1200" spc="0" dirty="0" smtClean="0">
                <a:solidFill>
                  <a:srgbClr val="262C32"/>
                </a:solidFill>
                <a:latin typeface="Aptos"/>
                <a:cs typeface="Arial"/>
              </a:rPr>
              <a:t>sido administrada de forma incompleta</a:t>
            </a:r>
            <a:r>
              <a:rPr sz="1200" spc="0" dirty="0" smtClean="0">
                <a:solidFill>
                  <a:srgbClr val="262C32"/>
                </a:solidFill>
                <a:latin typeface="Aptos"/>
                <a:cs typeface="Arial"/>
              </a:rPr>
              <a:t>, </a:t>
            </a:r>
            <a:r>
              <a:rPr sz="1200" spc="0" dirty="0" smtClean="0">
                <a:solidFill>
                  <a:srgbClr val="262C32"/>
                </a:solidFill>
                <a:latin typeface="Aptos"/>
                <a:cs typeface="Arial"/>
              </a:rPr>
              <a:t>se acudirá a un centro médico para </a:t>
            </a:r>
            <a:endParaRPr sz="1000">
              <a:latin typeface="Arial"/>
              <a:cs typeface="Arial"/>
            </a:endParaRPr>
          </a:p>
          <a:p>
            <a:pPr marL="12700" marR="201969" algn="just">
              <a:lnSpc>
                <a:spcPts val="1149"/>
              </a:lnSpc>
              <a:spcBef>
                <a:spcPts val="242"/>
              </a:spcBef>
              <a:spcAft>
                <a:spcPts val="300"/>
              </a:spcAft>
            </a:pPr>
            <a:r>
              <a:rPr sz="1200" spc="-2" dirty="0" smtClean="0">
                <a:solidFill>
                  <a:srgbClr val="262C32"/>
                </a:solidFill>
                <a:latin typeface="Aptos"/>
                <a:cs typeface="Arial"/>
              </a:rPr>
              <a:t>realizar una profilaxis antitetánica adecuada.</a:t>
            </a:r>
            <a:endParaRPr sz="1000">
              <a:latin typeface="Arial"/>
              <a:cs typeface="Arial"/>
            </a:endParaRPr>
          </a:p>
          <a:p>
            <a:pPr marL="12700" indent="3048">
              <a:lnSpc>
                <a:spcPts val="1390"/>
              </a:lnSpc>
              <a:spcBef>
                <a:spcPts val="457"/>
              </a:spcBef>
              <a:spcAft>
                <a:spcPts val="300"/>
              </a:spcAft>
            </a:pPr>
            <a:r>
              <a:rPr sz="1200" spc="-25" dirty="0" smtClean="0">
                <a:solidFill>
                  <a:srgbClr val="262C32"/>
                </a:solidFill>
                <a:latin typeface="Aptos"/>
                <a:cs typeface="Arial"/>
              </a:rPr>
              <a:t>Ha</a:t>
            </a:r>
            <a:r>
              <a:rPr sz="1200" spc="0" dirty="0" smtClean="0">
                <a:solidFill>
                  <a:srgbClr val="262C32"/>
                </a:solidFill>
                <a:latin typeface="Aptos"/>
                <a:cs typeface="Arial"/>
              </a:rPr>
              <a:t>y</a:t>
            </a:r>
            <a:r>
              <a:rPr sz="1200" spc="-34" dirty="0" smtClean="0">
                <a:solidFill>
                  <a:srgbClr val="262C32"/>
                </a:solidFill>
                <a:latin typeface="Aptos"/>
                <a:cs typeface="Arial"/>
              </a:rPr>
              <a:t> </a:t>
            </a:r>
            <a:r>
              <a:rPr sz="1200" spc="-25" dirty="0" smtClean="0">
                <a:solidFill>
                  <a:srgbClr val="262C32"/>
                </a:solidFill>
                <a:latin typeface="Aptos"/>
                <a:cs typeface="Arial"/>
              </a:rPr>
              <a:t>qu</a:t>
            </a:r>
            <a:r>
              <a:rPr sz="1200" spc="0" dirty="0" smtClean="0">
                <a:solidFill>
                  <a:srgbClr val="262C32"/>
                </a:solidFill>
                <a:latin typeface="Aptos"/>
                <a:cs typeface="Arial"/>
              </a:rPr>
              <a:t>e</a:t>
            </a:r>
            <a:r>
              <a:rPr sz="1200" spc="3" dirty="0" smtClean="0">
                <a:solidFill>
                  <a:srgbClr val="262C32"/>
                </a:solidFill>
                <a:latin typeface="Aptos"/>
                <a:cs typeface="Arial"/>
              </a:rPr>
              <a:t> </a:t>
            </a:r>
            <a:r>
              <a:rPr sz="1200" spc="-25" dirty="0" smtClean="0">
                <a:solidFill>
                  <a:srgbClr val="262C32"/>
                </a:solidFill>
                <a:latin typeface="Aptos"/>
                <a:cs typeface="Arial"/>
              </a:rPr>
              <a:t>desc</a:t>
            </a:r>
            <a:r>
              <a:rPr sz="1200" spc="-19" dirty="0" smtClean="0">
                <a:solidFill>
                  <a:srgbClr val="262C32"/>
                </a:solidFill>
                <a:latin typeface="Aptos"/>
                <a:cs typeface="Arial"/>
              </a:rPr>
              <a:t>a</a:t>
            </a:r>
            <a:r>
              <a:rPr sz="1200" spc="0" dirty="0" smtClean="0">
                <a:solidFill>
                  <a:srgbClr val="262C32"/>
                </a:solidFill>
                <a:latin typeface="Aptos"/>
                <a:cs typeface="Arial"/>
              </a:rPr>
              <a:t>r</a:t>
            </a:r>
            <a:r>
              <a:rPr sz="1200" spc="-29" dirty="0" smtClean="0">
                <a:solidFill>
                  <a:srgbClr val="262C32"/>
                </a:solidFill>
                <a:latin typeface="Aptos"/>
                <a:cs typeface="Arial"/>
              </a:rPr>
              <a:t>t</a:t>
            </a:r>
            <a:r>
              <a:rPr sz="1200" spc="-19" dirty="0" smtClean="0">
                <a:solidFill>
                  <a:srgbClr val="262C32"/>
                </a:solidFill>
                <a:latin typeface="Aptos"/>
                <a:cs typeface="Arial"/>
              </a:rPr>
              <a:t>a</a:t>
            </a:r>
            <a:r>
              <a:rPr sz="1200" spc="0" dirty="0" smtClean="0">
                <a:solidFill>
                  <a:srgbClr val="262C32"/>
                </a:solidFill>
                <a:latin typeface="Aptos"/>
                <a:cs typeface="Arial"/>
              </a:rPr>
              <a:t>r</a:t>
            </a:r>
            <a:r>
              <a:rPr sz="1200" spc="101" dirty="0" smtClean="0">
                <a:solidFill>
                  <a:srgbClr val="262C32"/>
                </a:solidFill>
                <a:latin typeface="Aptos"/>
                <a:cs typeface="Arial"/>
              </a:rPr>
              <a:t> </a:t>
            </a:r>
            <a:r>
              <a:rPr sz="1200" spc="-102" dirty="0" smtClean="0">
                <a:solidFill>
                  <a:srgbClr val="262C32"/>
                </a:solidFill>
                <a:latin typeface="Aptos"/>
                <a:cs typeface="Arial"/>
              </a:rPr>
              <a:t>l</a:t>
            </a:r>
            <a:r>
              <a:rPr sz="1200" spc="-5" dirty="0" smtClean="0">
                <a:solidFill>
                  <a:srgbClr val="262C32"/>
                </a:solidFill>
                <a:latin typeface="Aptos"/>
                <a:cs typeface="Arial"/>
              </a:rPr>
              <a:t>a</a:t>
            </a:r>
            <a:r>
              <a:rPr sz="1200" spc="34" dirty="0" smtClean="0">
                <a:solidFill>
                  <a:srgbClr val="262C32"/>
                </a:solidFill>
                <a:latin typeface="Aptos"/>
                <a:cs typeface="Arial"/>
              </a:rPr>
              <a:t> </a:t>
            </a:r>
            <a:r>
              <a:rPr sz="1200" spc="-25" dirty="0" smtClean="0">
                <a:solidFill>
                  <a:srgbClr val="262C32"/>
                </a:solidFill>
                <a:latin typeface="Aptos"/>
                <a:cs typeface="Arial"/>
              </a:rPr>
              <a:t>c</a:t>
            </a:r>
            <a:r>
              <a:rPr sz="1200" spc="-14" dirty="0" smtClean="0">
                <a:solidFill>
                  <a:srgbClr val="262C32"/>
                </a:solidFill>
                <a:latin typeface="Aptos"/>
                <a:cs typeface="Arial"/>
              </a:rPr>
              <a:t>r</a:t>
            </a:r>
            <a:r>
              <a:rPr sz="1200" spc="-19" dirty="0" smtClean="0">
                <a:solidFill>
                  <a:srgbClr val="262C32"/>
                </a:solidFill>
                <a:latin typeface="Aptos"/>
                <a:cs typeface="Arial"/>
              </a:rPr>
              <a:t>e</a:t>
            </a:r>
            <a:r>
              <a:rPr sz="1200" spc="-25" dirty="0" smtClean="0">
                <a:solidFill>
                  <a:srgbClr val="262C32"/>
                </a:solidFill>
                <a:latin typeface="Aptos"/>
                <a:cs typeface="Arial"/>
              </a:rPr>
              <a:t>e</a:t>
            </a:r>
            <a:r>
              <a:rPr sz="1200" spc="-19" dirty="0" smtClean="0">
                <a:solidFill>
                  <a:srgbClr val="262C32"/>
                </a:solidFill>
                <a:latin typeface="Aptos"/>
                <a:cs typeface="Arial"/>
              </a:rPr>
              <a:t>n</a:t>
            </a:r>
            <a:r>
              <a:rPr sz="1200" spc="0" dirty="0" smtClean="0">
                <a:solidFill>
                  <a:srgbClr val="262C32"/>
                </a:solidFill>
                <a:latin typeface="Aptos"/>
                <a:cs typeface="Arial"/>
              </a:rPr>
              <a:t>c</a:t>
            </a:r>
            <a:r>
              <a:rPr sz="1200" spc="-34" dirty="0" smtClean="0">
                <a:solidFill>
                  <a:srgbClr val="262C32"/>
                </a:solidFill>
                <a:latin typeface="Aptos"/>
                <a:cs typeface="Arial"/>
              </a:rPr>
              <a:t>i</a:t>
            </a:r>
            <a:r>
              <a:rPr sz="1200" spc="0" dirty="0" smtClean="0">
                <a:solidFill>
                  <a:srgbClr val="262C32"/>
                </a:solidFill>
                <a:latin typeface="Aptos"/>
                <a:cs typeface="Arial"/>
              </a:rPr>
              <a:t>a</a:t>
            </a:r>
            <a:r>
              <a:rPr sz="1200" spc="23" dirty="0" smtClean="0">
                <a:solidFill>
                  <a:srgbClr val="262C32"/>
                </a:solidFill>
                <a:latin typeface="Aptos"/>
                <a:cs typeface="Arial"/>
              </a:rPr>
              <a:t> </a:t>
            </a:r>
            <a:r>
              <a:rPr sz="1200" spc="-25" dirty="0" smtClean="0">
                <a:solidFill>
                  <a:srgbClr val="262C32"/>
                </a:solidFill>
                <a:latin typeface="Aptos"/>
                <a:cs typeface="Arial"/>
              </a:rPr>
              <a:t>d</a:t>
            </a:r>
            <a:r>
              <a:rPr sz="1200" spc="0" dirty="0" smtClean="0">
                <a:solidFill>
                  <a:srgbClr val="262C32"/>
                </a:solidFill>
                <a:latin typeface="Aptos"/>
                <a:cs typeface="Arial"/>
              </a:rPr>
              <a:t>e</a:t>
            </a:r>
            <a:r>
              <a:rPr sz="1200" spc="1" dirty="0" smtClean="0">
                <a:solidFill>
                  <a:srgbClr val="262C32"/>
                </a:solidFill>
                <a:latin typeface="Aptos"/>
                <a:cs typeface="Arial"/>
              </a:rPr>
              <a:t> </a:t>
            </a:r>
            <a:r>
              <a:rPr sz="1200" spc="-25" dirty="0" smtClean="0">
                <a:solidFill>
                  <a:srgbClr val="262C32"/>
                </a:solidFill>
                <a:latin typeface="Aptos"/>
                <a:cs typeface="Arial"/>
              </a:rPr>
              <a:t>q</a:t>
            </a:r>
            <a:r>
              <a:rPr sz="1200" spc="-19" dirty="0" smtClean="0">
                <a:solidFill>
                  <a:srgbClr val="262C32"/>
                </a:solidFill>
                <a:latin typeface="Aptos"/>
                <a:cs typeface="Arial"/>
              </a:rPr>
              <a:t>u</a:t>
            </a:r>
            <a:r>
              <a:rPr sz="1200" spc="0" dirty="0" smtClean="0">
                <a:solidFill>
                  <a:srgbClr val="262C32"/>
                </a:solidFill>
                <a:latin typeface="Aptos"/>
                <a:cs typeface="Arial"/>
              </a:rPr>
              <a:t>e</a:t>
            </a:r>
            <a:r>
              <a:rPr sz="1200" spc="20" dirty="0" smtClean="0">
                <a:solidFill>
                  <a:srgbClr val="262C32"/>
                </a:solidFill>
                <a:latin typeface="Aptos"/>
                <a:cs typeface="Arial"/>
              </a:rPr>
              <a:t> </a:t>
            </a:r>
            <a:r>
              <a:rPr sz="1200" spc="-19" dirty="0" smtClean="0">
                <a:solidFill>
                  <a:srgbClr val="262C32"/>
                </a:solidFill>
                <a:latin typeface="Aptos"/>
                <a:cs typeface="Arial"/>
              </a:rPr>
              <a:t>ún</a:t>
            </a:r>
            <a:r>
              <a:rPr sz="1200" spc="-9" dirty="0" smtClean="0">
                <a:solidFill>
                  <a:srgbClr val="262C32"/>
                </a:solidFill>
                <a:latin typeface="Aptos"/>
                <a:cs typeface="Arial"/>
              </a:rPr>
              <a:t>i</a:t>
            </a:r>
            <a:r>
              <a:rPr sz="1200" spc="-25" dirty="0" smtClean="0">
                <a:solidFill>
                  <a:srgbClr val="262C32"/>
                </a:solidFill>
                <a:latin typeface="Aptos"/>
                <a:cs typeface="Arial"/>
              </a:rPr>
              <a:t>ca</a:t>
            </a:r>
            <a:r>
              <a:rPr sz="1200" spc="-39" dirty="0" smtClean="0">
                <a:solidFill>
                  <a:srgbClr val="262C32"/>
                </a:solidFill>
                <a:latin typeface="Aptos"/>
                <a:cs typeface="Arial"/>
              </a:rPr>
              <a:t>m</a:t>
            </a:r>
            <a:r>
              <a:rPr sz="1200" spc="-29" dirty="0" smtClean="0">
                <a:solidFill>
                  <a:srgbClr val="262C32"/>
                </a:solidFill>
                <a:latin typeface="Aptos"/>
                <a:cs typeface="Arial"/>
              </a:rPr>
              <a:t>e</a:t>
            </a:r>
            <a:r>
              <a:rPr sz="1200" spc="-25" dirty="0" smtClean="0">
                <a:solidFill>
                  <a:srgbClr val="262C32"/>
                </a:solidFill>
                <a:latin typeface="Aptos"/>
                <a:cs typeface="Arial"/>
              </a:rPr>
              <a:t>n</a:t>
            </a:r>
            <a:r>
              <a:rPr sz="1200" spc="-14" dirty="0" smtClean="0">
                <a:solidFill>
                  <a:srgbClr val="262C32"/>
                </a:solidFill>
                <a:latin typeface="Aptos"/>
                <a:cs typeface="Arial"/>
              </a:rPr>
              <a:t>t</a:t>
            </a:r>
            <a:r>
              <a:rPr sz="1200" spc="0" dirty="0" smtClean="0">
                <a:solidFill>
                  <a:srgbClr val="262C32"/>
                </a:solidFill>
                <a:latin typeface="Aptos"/>
                <a:cs typeface="Arial"/>
              </a:rPr>
              <a:t>e</a:t>
            </a:r>
            <a:r>
              <a:rPr sz="1200" spc="74" dirty="0" smtClean="0">
                <a:solidFill>
                  <a:srgbClr val="262C32"/>
                </a:solidFill>
                <a:latin typeface="Aptos"/>
                <a:cs typeface="Arial"/>
              </a:rPr>
              <a:t> </a:t>
            </a:r>
            <a:r>
              <a:rPr sz="1200" spc="-25" dirty="0" smtClean="0">
                <a:solidFill>
                  <a:srgbClr val="262C32"/>
                </a:solidFill>
                <a:latin typeface="Aptos"/>
                <a:cs typeface="Arial"/>
              </a:rPr>
              <a:t>p</a:t>
            </a:r>
            <a:r>
              <a:rPr sz="1200" spc="-19" dirty="0" smtClean="0">
                <a:solidFill>
                  <a:srgbClr val="262C32"/>
                </a:solidFill>
                <a:latin typeface="Aptos"/>
                <a:cs typeface="Arial"/>
              </a:rPr>
              <a:t>ue</a:t>
            </a:r>
            <a:r>
              <a:rPr sz="1200" spc="-25" dirty="0" smtClean="0">
                <a:solidFill>
                  <a:srgbClr val="262C32"/>
                </a:solidFill>
                <a:latin typeface="Aptos"/>
                <a:cs typeface="Arial"/>
              </a:rPr>
              <a:t>d</a:t>
            </a:r>
            <a:r>
              <a:rPr sz="1200" spc="0" dirty="0" smtClean="0">
                <a:solidFill>
                  <a:srgbClr val="262C32"/>
                </a:solidFill>
                <a:latin typeface="Aptos"/>
                <a:cs typeface="Arial"/>
              </a:rPr>
              <a:t>e</a:t>
            </a:r>
            <a:r>
              <a:rPr sz="1200" spc="-7" dirty="0" smtClean="0">
                <a:solidFill>
                  <a:srgbClr val="262C32"/>
                </a:solidFill>
                <a:latin typeface="Aptos"/>
                <a:cs typeface="Arial"/>
              </a:rPr>
              <a:t> </a:t>
            </a:r>
            <a:r>
              <a:rPr sz="1200" spc="-14" dirty="0" smtClean="0">
                <a:solidFill>
                  <a:srgbClr val="262C32"/>
                </a:solidFill>
                <a:latin typeface="Aptos"/>
                <a:cs typeface="Arial"/>
              </a:rPr>
              <a:t>tr</a:t>
            </a:r>
            <a:r>
              <a:rPr sz="1200" spc="-19" dirty="0" smtClean="0">
                <a:solidFill>
                  <a:srgbClr val="262C32"/>
                </a:solidFill>
                <a:latin typeface="Aptos"/>
                <a:cs typeface="Arial"/>
              </a:rPr>
              <a:t>an</a:t>
            </a:r>
            <a:r>
              <a:rPr sz="1200" spc="-25" dirty="0" smtClean="0">
                <a:solidFill>
                  <a:srgbClr val="262C32"/>
                </a:solidFill>
                <a:latin typeface="Aptos"/>
                <a:cs typeface="Arial"/>
              </a:rPr>
              <a:t>s</a:t>
            </a:r>
            <a:r>
              <a:rPr sz="1200" spc="-39" dirty="0" smtClean="0">
                <a:solidFill>
                  <a:srgbClr val="262C32"/>
                </a:solidFill>
                <a:latin typeface="Aptos"/>
                <a:cs typeface="Arial"/>
              </a:rPr>
              <a:t>m</a:t>
            </a:r>
            <a:r>
              <a:rPr sz="1200" spc="-9" dirty="0" smtClean="0">
                <a:solidFill>
                  <a:srgbClr val="262C32"/>
                </a:solidFill>
                <a:latin typeface="Aptos"/>
                <a:cs typeface="Arial"/>
              </a:rPr>
              <a:t>i</a:t>
            </a:r>
            <a:r>
              <a:rPr sz="1200" spc="-14" dirty="0" smtClean="0">
                <a:solidFill>
                  <a:srgbClr val="262C32"/>
                </a:solidFill>
                <a:latin typeface="Aptos"/>
                <a:cs typeface="Arial"/>
              </a:rPr>
              <a:t>t</a:t>
            </a:r>
            <a:r>
              <a:rPr sz="1200" spc="-9" dirty="0" smtClean="0">
                <a:solidFill>
                  <a:srgbClr val="262C32"/>
                </a:solidFill>
                <a:latin typeface="Aptos"/>
                <a:cs typeface="Arial"/>
              </a:rPr>
              <a:t>i</a:t>
            </a:r>
            <a:r>
              <a:rPr sz="1200" spc="-14" dirty="0" smtClean="0">
                <a:solidFill>
                  <a:srgbClr val="262C32"/>
                </a:solidFill>
                <a:latin typeface="Aptos"/>
                <a:cs typeface="Arial"/>
              </a:rPr>
              <a:t>r</a:t>
            </a:r>
            <a:r>
              <a:rPr sz="1200" spc="-25" dirty="0" smtClean="0">
                <a:solidFill>
                  <a:srgbClr val="262C32"/>
                </a:solidFill>
                <a:latin typeface="Aptos"/>
                <a:cs typeface="Arial"/>
              </a:rPr>
              <a:t>s</a:t>
            </a:r>
            <a:r>
              <a:rPr sz="1200" spc="0" dirty="0" smtClean="0">
                <a:solidFill>
                  <a:srgbClr val="262C32"/>
                </a:solidFill>
                <a:latin typeface="Aptos"/>
                <a:cs typeface="Arial"/>
              </a:rPr>
              <a:t>e</a:t>
            </a:r>
            <a:r>
              <a:rPr sz="1200" spc="79" dirty="0" smtClean="0">
                <a:solidFill>
                  <a:srgbClr val="262C32"/>
                </a:solidFill>
                <a:latin typeface="Aptos"/>
                <a:cs typeface="Arial"/>
              </a:rPr>
              <a:t> </a:t>
            </a:r>
            <a:r>
              <a:rPr sz="1200" spc="-25" dirty="0" smtClean="0">
                <a:solidFill>
                  <a:srgbClr val="262C32"/>
                </a:solidFill>
                <a:latin typeface="Aptos"/>
                <a:cs typeface="Arial"/>
              </a:rPr>
              <a:t>e</a:t>
            </a:r>
            <a:r>
              <a:rPr sz="1200" spc="-97" dirty="0" smtClean="0">
                <a:solidFill>
                  <a:srgbClr val="262C32"/>
                </a:solidFill>
                <a:latin typeface="Aptos"/>
                <a:cs typeface="Arial"/>
              </a:rPr>
              <a:t>l</a:t>
            </a:r>
            <a:r>
              <a:rPr sz="1200" spc="54" dirty="0" smtClean="0">
                <a:solidFill>
                  <a:srgbClr val="262C32"/>
                </a:solidFill>
                <a:latin typeface="Aptos"/>
                <a:cs typeface="Arial"/>
              </a:rPr>
              <a:t> </a:t>
            </a:r>
            <a:r>
              <a:rPr sz="1200" spc="-14" dirty="0" smtClean="0">
                <a:solidFill>
                  <a:srgbClr val="262C32"/>
                </a:solidFill>
                <a:latin typeface="Aptos"/>
                <a:cs typeface="Arial"/>
              </a:rPr>
              <a:t>t</a:t>
            </a:r>
            <a:r>
              <a:rPr sz="1200" spc="-25" dirty="0" smtClean="0">
                <a:solidFill>
                  <a:srgbClr val="262C32"/>
                </a:solidFill>
                <a:latin typeface="Aptos"/>
                <a:cs typeface="Arial"/>
              </a:rPr>
              <a:t>é</a:t>
            </a:r>
            <a:r>
              <a:rPr sz="1200" spc="8" dirty="0" smtClean="0">
                <a:solidFill>
                  <a:srgbClr val="262C32"/>
                </a:solidFill>
                <a:latin typeface="Aptos"/>
                <a:cs typeface="Arial"/>
              </a:rPr>
              <a:t>t</a:t>
            </a:r>
            <a:r>
              <a:rPr sz="1200" spc="-25" dirty="0" smtClean="0">
                <a:solidFill>
                  <a:srgbClr val="262C32"/>
                </a:solidFill>
                <a:latin typeface="Aptos"/>
                <a:cs typeface="Arial"/>
              </a:rPr>
              <a:t>an</a:t>
            </a:r>
            <a:r>
              <a:rPr sz="1200" spc="-2" dirty="0" smtClean="0">
                <a:solidFill>
                  <a:srgbClr val="262C32"/>
                </a:solidFill>
                <a:latin typeface="Aptos"/>
                <a:cs typeface="Arial"/>
              </a:rPr>
              <a:t>o</a:t>
            </a:r>
            <a:r>
              <a:rPr sz="1200" spc="4" dirty="0" smtClean="0">
                <a:solidFill>
                  <a:srgbClr val="262C32"/>
                </a:solidFill>
                <a:latin typeface="Aptos"/>
                <a:cs typeface="Arial"/>
              </a:rPr>
              <a:t>s</a:t>
            </a:r>
            <a:r>
              <a:rPr sz="1200" spc="1" dirty="0" smtClean="0">
                <a:solidFill>
                  <a:srgbClr val="262C32"/>
                </a:solidFill>
                <a:latin typeface="Aptos"/>
                <a:cs typeface="Arial"/>
              </a:rPr>
              <a:t> </a:t>
            </a:r>
            <a:r>
              <a:rPr sz="1200" spc="-19" dirty="0" smtClean="0">
                <a:solidFill>
                  <a:srgbClr val="262C32"/>
                </a:solidFill>
                <a:latin typeface="Aptos"/>
                <a:cs typeface="Arial"/>
              </a:rPr>
              <a:t>p</a:t>
            </a:r>
            <a:r>
              <a:rPr sz="1200" spc="-25" dirty="0" smtClean="0">
                <a:solidFill>
                  <a:srgbClr val="262C32"/>
                </a:solidFill>
                <a:latin typeface="Aptos"/>
                <a:cs typeface="Arial"/>
              </a:rPr>
              <a:t>o</a:t>
            </a:r>
            <a:r>
              <a:rPr sz="1200" spc="0" dirty="0" smtClean="0">
                <a:solidFill>
                  <a:srgbClr val="262C32"/>
                </a:solidFill>
                <a:latin typeface="Aptos"/>
                <a:cs typeface="Arial"/>
              </a:rPr>
              <a:t>r</a:t>
            </a:r>
            <a:r>
              <a:rPr sz="1200" spc="6" dirty="0" smtClean="0">
                <a:solidFill>
                  <a:srgbClr val="262C32"/>
                </a:solidFill>
                <a:latin typeface="Aptos"/>
                <a:cs typeface="Arial"/>
              </a:rPr>
              <a:t> </a:t>
            </a:r>
            <a:r>
              <a:rPr sz="1200" spc="-97" dirty="0" smtClean="0">
                <a:solidFill>
                  <a:srgbClr val="262C32"/>
                </a:solidFill>
                <a:latin typeface="Aptos"/>
                <a:cs typeface="Arial"/>
              </a:rPr>
              <a:t>h</a:t>
            </a:r>
            <a:r>
              <a:rPr sz="1200" spc="20" dirty="0" smtClean="0">
                <a:solidFill>
                  <a:srgbClr val="262C32"/>
                </a:solidFill>
                <a:latin typeface="Aptos"/>
                <a:cs typeface="Arial"/>
              </a:rPr>
              <a:t>e</a:t>
            </a:r>
            <a:r>
              <a:rPr sz="1200" spc="4" dirty="0" smtClean="0">
                <a:solidFill>
                  <a:srgbClr val="262C32"/>
                </a:solidFill>
                <a:latin typeface="Aptos"/>
                <a:cs typeface="Arial"/>
              </a:rPr>
              <a:t>r</a:t>
            </a:r>
            <a:r>
              <a:rPr sz="1200" spc="-51" dirty="0" smtClean="0">
                <a:solidFill>
                  <a:srgbClr val="262C32"/>
                </a:solidFill>
                <a:latin typeface="Aptos"/>
                <a:cs typeface="Arial"/>
              </a:rPr>
              <a:t>i</a:t>
            </a:r>
            <a:r>
              <a:rPr sz="1200" spc="-2" dirty="0" smtClean="0">
                <a:solidFill>
                  <a:srgbClr val="262C32"/>
                </a:solidFill>
                <a:latin typeface="Aptos"/>
                <a:cs typeface="Arial"/>
              </a:rPr>
              <a:t>d</a:t>
            </a:r>
            <a:r>
              <a:rPr sz="1200" spc="-25" dirty="0" smtClean="0">
                <a:solidFill>
                  <a:srgbClr val="262C32"/>
                </a:solidFill>
                <a:latin typeface="Aptos"/>
                <a:cs typeface="Arial"/>
              </a:rPr>
              <a:t>a</a:t>
            </a:r>
            <a:r>
              <a:rPr sz="1200" spc="4" dirty="0" smtClean="0">
                <a:solidFill>
                  <a:srgbClr val="262C32"/>
                </a:solidFill>
                <a:latin typeface="Aptos"/>
                <a:cs typeface="Arial"/>
              </a:rPr>
              <a:t>s</a:t>
            </a:r>
            <a:r>
              <a:rPr sz="1200" spc="59" dirty="0" smtClean="0">
                <a:solidFill>
                  <a:srgbClr val="262C32"/>
                </a:solidFill>
                <a:latin typeface="Aptos"/>
                <a:cs typeface="Arial"/>
              </a:rPr>
              <a:t> </a:t>
            </a:r>
            <a:r>
              <a:rPr sz="1200" spc="-25" dirty="0" smtClean="0">
                <a:solidFill>
                  <a:srgbClr val="262C32"/>
                </a:solidFill>
                <a:latin typeface="Aptos"/>
                <a:cs typeface="Arial"/>
              </a:rPr>
              <a:t>p</a:t>
            </a:r>
            <a:r>
              <a:rPr sz="1200" spc="0" dirty="0" smtClean="0">
                <a:solidFill>
                  <a:srgbClr val="262C32"/>
                </a:solidFill>
                <a:latin typeface="Aptos"/>
                <a:cs typeface="Arial"/>
              </a:rPr>
              <a:t>r</a:t>
            </a:r>
            <a:r>
              <a:rPr sz="1200" spc="-39" dirty="0" smtClean="0">
                <a:solidFill>
                  <a:srgbClr val="262C32"/>
                </a:solidFill>
                <a:latin typeface="Aptos"/>
                <a:cs typeface="Arial"/>
              </a:rPr>
              <a:t>o</a:t>
            </a:r>
            <a:r>
              <a:rPr sz="1200" spc="-19" dirty="0" smtClean="0">
                <a:solidFill>
                  <a:srgbClr val="262C32"/>
                </a:solidFill>
                <a:latin typeface="Aptos"/>
                <a:cs typeface="Arial"/>
              </a:rPr>
              <a:t>d</a:t>
            </a:r>
            <a:r>
              <a:rPr sz="1200" spc="-25" dirty="0" smtClean="0">
                <a:solidFill>
                  <a:srgbClr val="262C32"/>
                </a:solidFill>
                <a:latin typeface="Aptos"/>
                <a:cs typeface="Arial"/>
              </a:rPr>
              <a:t>u</a:t>
            </a:r>
            <a:r>
              <a:rPr sz="1200" spc="0" dirty="0" smtClean="0">
                <a:solidFill>
                  <a:srgbClr val="262C32"/>
                </a:solidFill>
                <a:latin typeface="Aptos"/>
                <a:cs typeface="Arial"/>
              </a:rPr>
              <a:t>c</a:t>
            </a:r>
            <a:r>
              <a:rPr sz="1200" spc="-34" dirty="0" smtClean="0">
                <a:solidFill>
                  <a:srgbClr val="262C32"/>
                </a:solidFill>
                <a:latin typeface="Aptos"/>
                <a:cs typeface="Arial"/>
              </a:rPr>
              <a:t>i</a:t>
            </a:r>
            <a:r>
              <a:rPr sz="1200" spc="-19" dirty="0" smtClean="0">
                <a:solidFill>
                  <a:srgbClr val="262C32"/>
                </a:solidFill>
                <a:latin typeface="Aptos"/>
                <a:cs typeface="Arial"/>
              </a:rPr>
              <a:t>d</a:t>
            </a:r>
            <a:r>
              <a:rPr sz="1200" spc="-25" dirty="0" smtClean="0">
                <a:solidFill>
                  <a:srgbClr val="262C32"/>
                </a:solidFill>
                <a:latin typeface="Aptos"/>
                <a:cs typeface="Arial"/>
              </a:rPr>
              <a:t>a</a:t>
            </a:r>
            <a:r>
              <a:rPr sz="1200" spc="0" dirty="0" smtClean="0">
                <a:solidFill>
                  <a:srgbClr val="262C32"/>
                </a:solidFill>
                <a:latin typeface="Aptos"/>
                <a:cs typeface="Arial"/>
              </a:rPr>
              <a:t>s</a:t>
            </a:r>
            <a:r>
              <a:rPr sz="1200" spc="68" dirty="0" smtClean="0">
                <a:solidFill>
                  <a:srgbClr val="262C32"/>
                </a:solidFill>
                <a:latin typeface="Aptos"/>
                <a:cs typeface="Arial"/>
              </a:rPr>
              <a:t> </a:t>
            </a:r>
            <a:r>
              <a:rPr sz="1200" spc="-19" dirty="0" smtClean="0">
                <a:solidFill>
                  <a:srgbClr val="262C32"/>
                </a:solidFill>
                <a:latin typeface="Aptos"/>
                <a:cs typeface="Arial"/>
              </a:rPr>
              <a:t>p</a:t>
            </a:r>
            <a:r>
              <a:rPr sz="1200" spc="-25" dirty="0" smtClean="0">
                <a:solidFill>
                  <a:srgbClr val="262C32"/>
                </a:solidFill>
                <a:latin typeface="Aptos"/>
                <a:cs typeface="Arial"/>
              </a:rPr>
              <a:t>o</a:t>
            </a:r>
            <a:r>
              <a:rPr sz="1200" spc="0" dirty="0" smtClean="0">
                <a:solidFill>
                  <a:srgbClr val="262C32"/>
                </a:solidFill>
                <a:latin typeface="Aptos"/>
                <a:cs typeface="Arial"/>
              </a:rPr>
              <a:t>r</a:t>
            </a:r>
            <a:r>
              <a:rPr sz="1200" spc="-18" dirty="0" smtClean="0">
                <a:solidFill>
                  <a:srgbClr val="262C32"/>
                </a:solidFill>
                <a:latin typeface="Aptos"/>
                <a:cs typeface="Arial"/>
              </a:rPr>
              <a:t> </a:t>
            </a:r>
            <a:r>
              <a:rPr sz="1200" spc="-75" dirty="0" smtClean="0">
                <a:solidFill>
                  <a:srgbClr val="262C32"/>
                </a:solidFill>
                <a:latin typeface="Aptos"/>
                <a:cs typeface="Arial"/>
              </a:rPr>
              <a:t>h</a:t>
            </a:r>
            <a:r>
              <a:rPr sz="1200" spc="-29" dirty="0" smtClean="0">
                <a:solidFill>
                  <a:srgbClr val="262C32"/>
                </a:solidFill>
                <a:latin typeface="Aptos"/>
                <a:cs typeface="Arial"/>
              </a:rPr>
              <a:t>i</a:t>
            </a:r>
            <a:r>
              <a:rPr sz="1200" spc="20" dirty="0" smtClean="0">
                <a:solidFill>
                  <a:srgbClr val="262C32"/>
                </a:solidFill>
                <a:latin typeface="Aptos"/>
                <a:cs typeface="Arial"/>
              </a:rPr>
              <a:t>e</a:t>
            </a:r>
            <a:r>
              <a:rPr sz="1200" spc="28" dirty="0" smtClean="0">
                <a:solidFill>
                  <a:srgbClr val="262C32"/>
                </a:solidFill>
                <a:latin typeface="Aptos"/>
                <a:cs typeface="Arial"/>
              </a:rPr>
              <a:t>r</a:t>
            </a:r>
            <a:r>
              <a:rPr sz="1200" spc="-13" dirty="0" smtClean="0">
                <a:solidFill>
                  <a:srgbClr val="262C32"/>
                </a:solidFill>
                <a:latin typeface="Aptos"/>
                <a:cs typeface="Arial"/>
              </a:rPr>
              <a:t>r</a:t>
            </a:r>
            <a:r>
              <a:rPr sz="1200" spc="-57" dirty="0" smtClean="0">
                <a:solidFill>
                  <a:srgbClr val="262C32"/>
                </a:solidFill>
                <a:latin typeface="Aptos"/>
                <a:cs typeface="Arial"/>
              </a:rPr>
              <a:t>o</a:t>
            </a:r>
            <a:r>
              <a:rPr sz="1200" spc="4" dirty="0" smtClean="0">
                <a:solidFill>
                  <a:srgbClr val="262C32"/>
                </a:solidFill>
                <a:latin typeface="Aptos"/>
                <a:cs typeface="Arial"/>
              </a:rPr>
              <a:t>s</a:t>
            </a:r>
            <a:r>
              <a:rPr sz="1200" spc="-102" dirty="0" smtClean="0">
                <a:solidFill>
                  <a:srgbClr val="262C32"/>
                </a:solidFill>
                <a:latin typeface="Aptos"/>
                <a:cs typeface="Arial"/>
              </a:rPr>
              <a:t>,</a:t>
            </a:r>
            <a:r>
              <a:rPr sz="1200" spc="125" dirty="0" smtClean="0">
                <a:solidFill>
                  <a:srgbClr val="262C32"/>
                </a:solidFill>
                <a:latin typeface="Aptos"/>
                <a:cs typeface="Arial"/>
              </a:rPr>
              <a:t> </a:t>
            </a:r>
            <a:r>
              <a:rPr sz="1200" spc="-89" dirty="0" smtClean="0">
                <a:solidFill>
                  <a:srgbClr val="262C32"/>
                </a:solidFill>
                <a:latin typeface="Aptos"/>
                <a:cs typeface="Arial"/>
              </a:rPr>
              <a:t>m</a:t>
            </a:r>
            <a:r>
              <a:rPr sz="1200" spc="-2" dirty="0" smtClean="0">
                <a:solidFill>
                  <a:srgbClr val="262C32"/>
                </a:solidFill>
                <a:latin typeface="Aptos"/>
                <a:cs typeface="Arial"/>
              </a:rPr>
              <a:t>a</a:t>
            </a:r>
            <a:r>
              <a:rPr sz="1200" spc="8" dirty="0" smtClean="0">
                <a:solidFill>
                  <a:srgbClr val="262C32"/>
                </a:solidFill>
                <a:latin typeface="Aptos"/>
                <a:cs typeface="Arial"/>
              </a:rPr>
              <a:t>t</a:t>
            </a:r>
            <a:r>
              <a:rPr sz="1200" spc="-2" dirty="0" smtClean="0">
                <a:solidFill>
                  <a:srgbClr val="262C32"/>
                </a:solidFill>
                <a:latin typeface="Aptos"/>
                <a:cs typeface="Arial"/>
              </a:rPr>
              <a:t>e</a:t>
            </a:r>
            <a:r>
              <a:rPr sz="1200" spc="4" dirty="0" smtClean="0">
                <a:solidFill>
                  <a:srgbClr val="262C32"/>
                </a:solidFill>
                <a:latin typeface="Aptos"/>
                <a:cs typeface="Arial"/>
              </a:rPr>
              <a:t>r</a:t>
            </a:r>
            <a:r>
              <a:rPr sz="1200" spc="-51" dirty="0" smtClean="0">
                <a:solidFill>
                  <a:srgbClr val="262C32"/>
                </a:solidFill>
                <a:latin typeface="Aptos"/>
                <a:cs typeface="Arial"/>
              </a:rPr>
              <a:t>i</a:t>
            </a:r>
            <a:r>
              <a:rPr sz="1200" spc="-2" dirty="0" smtClean="0">
                <a:solidFill>
                  <a:srgbClr val="262C32"/>
                </a:solidFill>
                <a:latin typeface="Aptos"/>
                <a:cs typeface="Arial"/>
              </a:rPr>
              <a:t>a</a:t>
            </a:r>
            <a:r>
              <a:rPr sz="1200" spc="-71" dirty="0" smtClean="0">
                <a:solidFill>
                  <a:srgbClr val="262C32"/>
                </a:solidFill>
                <a:latin typeface="Aptos"/>
                <a:cs typeface="Arial"/>
              </a:rPr>
              <a:t>l</a:t>
            </a:r>
            <a:r>
              <a:rPr sz="1200" spc="75" dirty="0" smtClean="0">
                <a:solidFill>
                  <a:srgbClr val="262C32"/>
                </a:solidFill>
                <a:latin typeface="Aptos"/>
                <a:cs typeface="Arial"/>
              </a:rPr>
              <a:t> </a:t>
            </a:r>
            <a:r>
              <a:rPr sz="1200" spc="-25" dirty="0" smtClean="0">
                <a:solidFill>
                  <a:srgbClr val="262C32"/>
                </a:solidFill>
                <a:latin typeface="Aptos"/>
                <a:cs typeface="Arial"/>
              </a:rPr>
              <a:t>ox</a:t>
            </a:r>
            <a:r>
              <a:rPr sz="1200" spc="-9" dirty="0" smtClean="0">
                <a:solidFill>
                  <a:srgbClr val="262C32"/>
                </a:solidFill>
                <a:latin typeface="Aptos"/>
                <a:cs typeface="Arial"/>
              </a:rPr>
              <a:t>i</a:t>
            </a:r>
            <a:r>
              <a:rPr sz="1200" spc="-19" dirty="0" smtClean="0">
                <a:solidFill>
                  <a:srgbClr val="262C32"/>
                </a:solidFill>
                <a:latin typeface="Aptos"/>
                <a:cs typeface="Arial"/>
              </a:rPr>
              <a:t>d</a:t>
            </a:r>
            <a:r>
              <a:rPr sz="1200" spc="-25" dirty="0" smtClean="0">
                <a:solidFill>
                  <a:srgbClr val="262C32"/>
                </a:solidFill>
                <a:latin typeface="Aptos"/>
                <a:cs typeface="Arial"/>
              </a:rPr>
              <a:t>ad</a:t>
            </a:r>
            <a:r>
              <a:rPr sz="1200" spc="0" dirty="0" smtClean="0">
                <a:solidFill>
                  <a:srgbClr val="262C32"/>
                </a:solidFill>
                <a:latin typeface="Aptos"/>
                <a:cs typeface="Arial"/>
              </a:rPr>
              <a:t>o</a:t>
            </a:r>
            <a:r>
              <a:rPr sz="1200" spc="30" dirty="0" smtClean="0">
                <a:solidFill>
                  <a:srgbClr val="262C32"/>
                </a:solidFill>
                <a:latin typeface="Aptos"/>
                <a:cs typeface="Arial"/>
              </a:rPr>
              <a:t> </a:t>
            </a:r>
            <a:r>
              <a:rPr sz="1200" spc="0" dirty="0" smtClean="0">
                <a:solidFill>
                  <a:srgbClr val="262C32"/>
                </a:solidFill>
                <a:latin typeface="Aptos"/>
                <a:cs typeface="Arial"/>
              </a:rPr>
              <a:t>o</a:t>
            </a:r>
            <a:r>
              <a:rPr sz="1200" spc="7" dirty="0" smtClean="0">
                <a:solidFill>
                  <a:srgbClr val="262C32"/>
                </a:solidFill>
                <a:latin typeface="Aptos"/>
                <a:cs typeface="Arial"/>
              </a:rPr>
              <a:t> </a:t>
            </a:r>
            <a:r>
              <a:rPr sz="1200" spc="-19" dirty="0" smtClean="0">
                <a:solidFill>
                  <a:srgbClr val="262C32"/>
                </a:solidFill>
                <a:latin typeface="Aptos"/>
                <a:cs typeface="Arial"/>
              </a:rPr>
              <a:t>p</a:t>
            </a:r>
            <a:r>
              <a:rPr sz="1200" spc="-29" dirty="0" smtClean="0">
                <a:solidFill>
                  <a:srgbClr val="262C32"/>
                </a:solidFill>
                <a:latin typeface="Aptos"/>
                <a:cs typeface="Arial"/>
              </a:rPr>
              <a:t>o</a:t>
            </a:r>
            <a:r>
              <a:rPr sz="1200" spc="0" dirty="0" smtClean="0">
                <a:solidFill>
                  <a:srgbClr val="262C32"/>
                </a:solidFill>
                <a:latin typeface="Aptos"/>
                <a:cs typeface="Arial"/>
              </a:rPr>
              <a:t>r</a:t>
            </a:r>
            <a:r>
              <a:rPr sz="1200" spc="-17" dirty="0" smtClean="0">
                <a:solidFill>
                  <a:srgbClr val="262C32"/>
                </a:solidFill>
                <a:latin typeface="Aptos"/>
                <a:cs typeface="Arial"/>
              </a:rPr>
              <a:t> </a:t>
            </a:r>
            <a:r>
              <a:rPr sz="1200" spc="-25" dirty="0" smtClean="0">
                <a:solidFill>
                  <a:srgbClr val="262C32"/>
                </a:solidFill>
                <a:latin typeface="Aptos"/>
                <a:cs typeface="Arial"/>
              </a:rPr>
              <a:t>ex</a:t>
            </a:r>
            <a:r>
              <a:rPr sz="1200" spc="-19" dirty="0" smtClean="0">
                <a:solidFill>
                  <a:srgbClr val="262C32"/>
                </a:solidFill>
                <a:latin typeface="Aptos"/>
                <a:cs typeface="Arial"/>
              </a:rPr>
              <a:t>p</a:t>
            </a:r>
            <a:r>
              <a:rPr sz="1200" spc="-25" dirty="0" smtClean="0">
                <a:solidFill>
                  <a:srgbClr val="262C32"/>
                </a:solidFill>
                <a:latin typeface="Aptos"/>
                <a:cs typeface="Arial"/>
              </a:rPr>
              <a:t>os</a:t>
            </a:r>
            <a:r>
              <a:rPr sz="1200" spc="-9" dirty="0" smtClean="0">
                <a:solidFill>
                  <a:srgbClr val="262C32"/>
                </a:solidFill>
                <a:latin typeface="Aptos"/>
                <a:cs typeface="Arial"/>
              </a:rPr>
              <a:t>i</a:t>
            </a:r>
            <a:r>
              <a:rPr sz="1200" spc="0" dirty="0" smtClean="0">
                <a:solidFill>
                  <a:srgbClr val="262C32"/>
                </a:solidFill>
                <a:latin typeface="Aptos"/>
                <a:cs typeface="Arial"/>
              </a:rPr>
              <a:t>c</a:t>
            </a:r>
            <a:r>
              <a:rPr sz="1200" spc="-29" dirty="0" smtClean="0">
                <a:solidFill>
                  <a:srgbClr val="262C32"/>
                </a:solidFill>
                <a:latin typeface="Aptos"/>
                <a:cs typeface="Arial"/>
              </a:rPr>
              <a:t>ió</a:t>
            </a:r>
            <a:r>
              <a:rPr sz="1200" spc="0" dirty="0" smtClean="0">
                <a:solidFill>
                  <a:srgbClr val="262C32"/>
                </a:solidFill>
                <a:latin typeface="Aptos"/>
                <a:cs typeface="Arial"/>
              </a:rPr>
              <a:t>n</a:t>
            </a:r>
            <a:r>
              <a:rPr sz="1200" spc="66" dirty="0" smtClean="0">
                <a:solidFill>
                  <a:srgbClr val="262C32"/>
                </a:solidFill>
                <a:latin typeface="Aptos"/>
                <a:cs typeface="Arial"/>
              </a:rPr>
              <a:t> </a:t>
            </a:r>
            <a:r>
              <a:rPr sz="1200" spc="0" dirty="0" smtClean="0">
                <a:solidFill>
                  <a:srgbClr val="262C32"/>
                </a:solidFill>
                <a:latin typeface="Aptos"/>
                <a:cs typeface="Arial"/>
              </a:rPr>
              <a:t>a</a:t>
            </a:r>
            <a:r>
              <a:rPr sz="1200" spc="7" dirty="0" smtClean="0">
                <a:solidFill>
                  <a:srgbClr val="262C32"/>
                </a:solidFill>
                <a:latin typeface="Aptos"/>
                <a:cs typeface="Arial"/>
              </a:rPr>
              <a:t> </a:t>
            </a:r>
            <a:r>
              <a:rPr sz="1200" spc="-19" dirty="0" smtClean="0">
                <a:solidFill>
                  <a:srgbClr val="262C32"/>
                </a:solidFill>
                <a:latin typeface="Aptos"/>
                <a:cs typeface="Arial"/>
              </a:rPr>
              <a:t>h</a:t>
            </a:r>
            <a:r>
              <a:rPr sz="1200" spc="-25" dirty="0" smtClean="0">
                <a:solidFill>
                  <a:srgbClr val="262C32"/>
                </a:solidFill>
                <a:latin typeface="Aptos"/>
                <a:cs typeface="Arial"/>
              </a:rPr>
              <a:t>ec</a:t>
            </a:r>
            <a:r>
              <a:rPr sz="1200" spc="-19" dirty="0" smtClean="0">
                <a:solidFill>
                  <a:srgbClr val="262C32"/>
                </a:solidFill>
                <a:latin typeface="Aptos"/>
                <a:cs typeface="Arial"/>
              </a:rPr>
              <a:t>e</a:t>
            </a:r>
            <a:r>
              <a:rPr sz="1200" spc="0" dirty="0" smtClean="0">
                <a:solidFill>
                  <a:srgbClr val="262C32"/>
                </a:solidFill>
                <a:latin typeface="Aptos"/>
                <a:cs typeface="Arial"/>
              </a:rPr>
              <a:t>s</a:t>
            </a:r>
            <a:r>
              <a:rPr sz="1200" spc="-16" dirty="0" smtClean="0">
                <a:solidFill>
                  <a:srgbClr val="262C32"/>
                </a:solidFill>
                <a:latin typeface="Aptos"/>
                <a:cs typeface="Arial"/>
              </a:rPr>
              <a:t> </a:t>
            </a:r>
            <a:r>
              <a:rPr sz="1200" spc="-25" dirty="0" smtClean="0">
                <a:solidFill>
                  <a:srgbClr val="262C32"/>
                </a:solidFill>
                <a:latin typeface="Aptos"/>
                <a:cs typeface="Arial"/>
              </a:rPr>
              <a:t>d</a:t>
            </a:r>
            <a:r>
              <a:rPr sz="1200" spc="0" dirty="0" smtClean="0">
                <a:solidFill>
                  <a:srgbClr val="262C32"/>
                </a:solidFill>
                <a:latin typeface="Aptos"/>
                <a:cs typeface="Arial"/>
              </a:rPr>
              <a:t>e </a:t>
            </a:r>
            <a:r>
              <a:rPr sz="1200" spc="-52" dirty="0" smtClean="0">
                <a:solidFill>
                  <a:srgbClr val="262C32"/>
                </a:solidFill>
                <a:latin typeface="Aptos"/>
                <a:cs typeface="Arial"/>
              </a:rPr>
              <a:t>a</a:t>
            </a:r>
            <a:r>
              <a:rPr sz="1200" spc="-25" dirty="0" smtClean="0">
                <a:solidFill>
                  <a:srgbClr val="262C32"/>
                </a:solidFill>
                <a:latin typeface="Aptos"/>
                <a:cs typeface="Arial"/>
              </a:rPr>
              <a:t>n</a:t>
            </a:r>
            <a:r>
              <a:rPr sz="1200" spc="-5" dirty="0" smtClean="0">
                <a:solidFill>
                  <a:srgbClr val="262C32"/>
                </a:solidFill>
                <a:latin typeface="Aptos"/>
                <a:cs typeface="Arial"/>
              </a:rPr>
              <a:t>i</a:t>
            </a:r>
            <a:r>
              <a:rPr sz="1200" spc="-15" dirty="0" smtClean="0">
                <a:solidFill>
                  <a:srgbClr val="262C32"/>
                </a:solidFill>
                <a:latin typeface="Aptos"/>
                <a:cs typeface="Arial"/>
              </a:rPr>
              <a:t>m</a:t>
            </a:r>
            <a:r>
              <a:rPr sz="1200" spc="20" dirty="0" smtClean="0">
                <a:solidFill>
                  <a:srgbClr val="262C32"/>
                </a:solidFill>
                <a:latin typeface="Aptos"/>
                <a:cs typeface="Arial"/>
              </a:rPr>
              <a:t>a</a:t>
            </a:r>
            <a:r>
              <a:rPr sz="1200" spc="-51" dirty="0" smtClean="0">
                <a:solidFill>
                  <a:srgbClr val="262C32"/>
                </a:solidFill>
                <a:latin typeface="Aptos"/>
                <a:cs typeface="Arial"/>
              </a:rPr>
              <a:t>l</a:t>
            </a:r>
            <a:r>
              <a:rPr sz="1200" spc="-2" dirty="0" smtClean="0">
                <a:solidFill>
                  <a:srgbClr val="262C32"/>
                </a:solidFill>
                <a:latin typeface="Aptos"/>
                <a:cs typeface="Arial"/>
              </a:rPr>
              <a:t>e</a:t>
            </a:r>
            <a:r>
              <a:rPr sz="1200" spc="29" dirty="0" smtClean="0">
                <a:solidFill>
                  <a:srgbClr val="262C32"/>
                </a:solidFill>
                <a:latin typeface="Aptos"/>
                <a:cs typeface="Arial"/>
              </a:rPr>
              <a:t>s</a:t>
            </a:r>
            <a:r>
              <a:rPr sz="1200" spc="-102" dirty="0" smtClean="0">
                <a:solidFill>
                  <a:srgbClr val="262C32"/>
                </a:solidFill>
                <a:latin typeface="Aptos"/>
                <a:cs typeface="Arial"/>
              </a:rPr>
              <a:t>;</a:t>
            </a:r>
            <a:r>
              <a:rPr sz="1200" spc="75" dirty="0" smtClean="0">
                <a:solidFill>
                  <a:srgbClr val="262C32"/>
                </a:solidFill>
                <a:latin typeface="Aptos"/>
                <a:cs typeface="Arial"/>
              </a:rPr>
              <a:t> </a:t>
            </a:r>
            <a:r>
              <a:rPr sz="1200" spc="-14" dirty="0" smtClean="0">
                <a:solidFill>
                  <a:srgbClr val="262C32"/>
                </a:solidFill>
                <a:latin typeface="Aptos"/>
                <a:cs typeface="Arial"/>
              </a:rPr>
              <a:t>t</a:t>
            </a:r>
            <a:r>
              <a:rPr sz="1200" spc="-19" dirty="0" smtClean="0">
                <a:solidFill>
                  <a:srgbClr val="262C32"/>
                </a:solidFill>
                <a:latin typeface="Aptos"/>
                <a:cs typeface="Arial"/>
              </a:rPr>
              <a:t>od</a:t>
            </a:r>
            <a:r>
              <a:rPr sz="1200" spc="-25" dirty="0" smtClean="0">
                <a:solidFill>
                  <a:srgbClr val="262C32"/>
                </a:solidFill>
                <a:latin typeface="Aptos"/>
                <a:cs typeface="Arial"/>
              </a:rPr>
              <a:t>a</a:t>
            </a:r>
            <a:r>
              <a:rPr sz="1200" spc="0" dirty="0" smtClean="0">
                <a:solidFill>
                  <a:srgbClr val="262C32"/>
                </a:solidFill>
                <a:latin typeface="Aptos"/>
                <a:cs typeface="Arial"/>
              </a:rPr>
              <a:t>s</a:t>
            </a:r>
            <a:r>
              <a:rPr sz="1200" spc="51" dirty="0" smtClean="0">
                <a:solidFill>
                  <a:srgbClr val="262C32"/>
                </a:solidFill>
                <a:latin typeface="Aptos"/>
                <a:cs typeface="Arial"/>
              </a:rPr>
              <a:t> </a:t>
            </a:r>
            <a:r>
              <a:rPr sz="1200" spc="-76" dirty="0" smtClean="0">
                <a:solidFill>
                  <a:srgbClr val="262C32"/>
                </a:solidFill>
                <a:latin typeface="Aptos"/>
                <a:cs typeface="Arial"/>
              </a:rPr>
              <a:t>l</a:t>
            </a:r>
            <a:r>
              <a:rPr sz="1200" spc="-2" dirty="0" smtClean="0">
                <a:solidFill>
                  <a:srgbClr val="262C32"/>
                </a:solidFill>
                <a:latin typeface="Aptos"/>
                <a:cs typeface="Arial"/>
              </a:rPr>
              <a:t>a</a:t>
            </a:r>
            <a:r>
              <a:rPr sz="1200" spc="-19" dirty="0" smtClean="0">
                <a:solidFill>
                  <a:srgbClr val="262C32"/>
                </a:solidFill>
                <a:latin typeface="Aptos"/>
                <a:cs typeface="Arial"/>
              </a:rPr>
              <a:t>s</a:t>
            </a:r>
            <a:r>
              <a:rPr sz="1200" spc="59" dirty="0" smtClean="0">
                <a:solidFill>
                  <a:srgbClr val="262C32"/>
                </a:solidFill>
                <a:latin typeface="Aptos"/>
                <a:cs typeface="Arial"/>
              </a:rPr>
              <a:t> </a:t>
            </a:r>
            <a:r>
              <a:rPr sz="1200" spc="-97" dirty="0" smtClean="0">
                <a:solidFill>
                  <a:srgbClr val="262C32"/>
                </a:solidFill>
                <a:latin typeface="Aptos"/>
                <a:cs typeface="Arial"/>
              </a:rPr>
              <a:t>h</a:t>
            </a:r>
            <a:r>
              <a:rPr sz="1200" spc="20" dirty="0" smtClean="0">
                <a:solidFill>
                  <a:srgbClr val="262C32"/>
                </a:solidFill>
                <a:latin typeface="Aptos"/>
                <a:cs typeface="Arial"/>
              </a:rPr>
              <a:t>e</a:t>
            </a:r>
            <a:r>
              <a:rPr sz="1200" spc="28" dirty="0" smtClean="0">
                <a:solidFill>
                  <a:srgbClr val="262C32"/>
                </a:solidFill>
                <a:latin typeface="Aptos"/>
                <a:cs typeface="Arial"/>
              </a:rPr>
              <a:t>r</a:t>
            </a:r>
            <a:r>
              <a:rPr sz="1200" spc="-76" dirty="0" smtClean="0">
                <a:solidFill>
                  <a:srgbClr val="262C32"/>
                </a:solidFill>
                <a:latin typeface="Aptos"/>
                <a:cs typeface="Arial"/>
              </a:rPr>
              <a:t>i</a:t>
            </a:r>
            <a:r>
              <a:rPr sz="1200" spc="-2" dirty="0" smtClean="0">
                <a:solidFill>
                  <a:srgbClr val="262C32"/>
                </a:solidFill>
                <a:latin typeface="Aptos"/>
                <a:cs typeface="Arial"/>
              </a:rPr>
              <a:t>da</a:t>
            </a:r>
            <a:r>
              <a:rPr sz="1200" spc="-19" dirty="0" smtClean="0">
                <a:solidFill>
                  <a:srgbClr val="262C32"/>
                </a:solidFill>
                <a:latin typeface="Aptos"/>
                <a:cs typeface="Arial"/>
              </a:rPr>
              <a:t>s</a:t>
            </a:r>
            <a:r>
              <a:rPr sz="1200" spc="34" dirty="0" smtClean="0">
                <a:solidFill>
                  <a:srgbClr val="262C32"/>
                </a:solidFill>
                <a:latin typeface="Aptos"/>
                <a:cs typeface="Arial"/>
              </a:rPr>
              <a:t> </a:t>
            </a:r>
            <a:r>
              <a:rPr sz="1200" spc="-25" dirty="0" smtClean="0">
                <a:solidFill>
                  <a:srgbClr val="262C32"/>
                </a:solidFill>
                <a:latin typeface="Aptos"/>
                <a:cs typeface="Arial"/>
              </a:rPr>
              <a:t>es</a:t>
            </a:r>
            <a:r>
              <a:rPr sz="1200" spc="-14" dirty="0" smtClean="0">
                <a:solidFill>
                  <a:srgbClr val="262C32"/>
                </a:solidFill>
                <a:latin typeface="Aptos"/>
                <a:cs typeface="Arial"/>
              </a:rPr>
              <a:t>t</a:t>
            </a:r>
            <a:r>
              <a:rPr sz="1200" spc="-19" dirty="0" smtClean="0">
                <a:solidFill>
                  <a:srgbClr val="262C32"/>
                </a:solidFill>
                <a:latin typeface="Aptos"/>
                <a:cs typeface="Arial"/>
              </a:rPr>
              <a:t>á</a:t>
            </a:r>
            <a:r>
              <a:rPr sz="1200" spc="0" dirty="0" smtClean="0">
                <a:solidFill>
                  <a:srgbClr val="262C32"/>
                </a:solidFill>
                <a:latin typeface="Aptos"/>
                <a:cs typeface="Arial"/>
              </a:rPr>
              <a:t>n</a:t>
            </a:r>
            <a:r>
              <a:rPr sz="1200" spc="5" dirty="0" smtClean="0">
                <a:solidFill>
                  <a:srgbClr val="262C32"/>
                </a:solidFill>
                <a:latin typeface="Aptos"/>
                <a:cs typeface="Arial"/>
              </a:rPr>
              <a:t> </a:t>
            </a:r>
            <a:r>
              <a:rPr sz="1200" spc="-25" dirty="0" smtClean="0">
                <a:solidFill>
                  <a:srgbClr val="262C32"/>
                </a:solidFill>
                <a:latin typeface="Aptos"/>
                <a:cs typeface="Arial"/>
              </a:rPr>
              <a:t>exp</a:t>
            </a:r>
            <a:r>
              <a:rPr sz="1200" spc="-19" dirty="0" smtClean="0">
                <a:solidFill>
                  <a:srgbClr val="262C32"/>
                </a:solidFill>
                <a:latin typeface="Aptos"/>
                <a:cs typeface="Arial"/>
              </a:rPr>
              <a:t>ue</a:t>
            </a:r>
            <a:r>
              <a:rPr sz="1200" spc="-25" dirty="0" smtClean="0">
                <a:solidFill>
                  <a:srgbClr val="262C32"/>
                </a:solidFill>
                <a:latin typeface="Aptos"/>
                <a:cs typeface="Arial"/>
              </a:rPr>
              <a:t>s</a:t>
            </a:r>
            <a:r>
              <a:rPr sz="1200" spc="-14" dirty="0" smtClean="0">
                <a:solidFill>
                  <a:srgbClr val="262C32"/>
                </a:solidFill>
                <a:latin typeface="Aptos"/>
                <a:cs typeface="Arial"/>
              </a:rPr>
              <a:t>t</a:t>
            </a:r>
            <a:r>
              <a:rPr sz="1200" spc="-25" dirty="0" smtClean="0">
                <a:solidFill>
                  <a:srgbClr val="262C32"/>
                </a:solidFill>
                <a:latin typeface="Aptos"/>
                <a:cs typeface="Arial"/>
              </a:rPr>
              <a:t>a</a:t>
            </a:r>
            <a:r>
              <a:rPr sz="1200" spc="0" dirty="0" smtClean="0">
                <a:solidFill>
                  <a:srgbClr val="262C32"/>
                </a:solidFill>
                <a:latin typeface="Aptos"/>
                <a:cs typeface="Arial"/>
              </a:rPr>
              <a:t>s</a:t>
            </a:r>
            <a:r>
              <a:rPr sz="1200" spc="80" dirty="0" smtClean="0">
                <a:solidFill>
                  <a:srgbClr val="262C32"/>
                </a:solidFill>
                <a:latin typeface="Aptos"/>
                <a:cs typeface="Arial"/>
              </a:rPr>
              <a:t> </a:t>
            </a:r>
            <a:r>
              <a:rPr sz="1200" spc="0" dirty="0" smtClean="0">
                <a:solidFill>
                  <a:srgbClr val="262C32"/>
                </a:solidFill>
                <a:latin typeface="Aptos"/>
                <a:cs typeface="Arial"/>
              </a:rPr>
              <a:t>a</a:t>
            </a:r>
            <a:r>
              <a:rPr sz="1200" spc="7" dirty="0" smtClean="0">
                <a:solidFill>
                  <a:srgbClr val="262C32"/>
                </a:solidFill>
                <a:latin typeface="Aptos"/>
                <a:cs typeface="Arial"/>
              </a:rPr>
              <a:t> </a:t>
            </a:r>
            <a:r>
              <a:rPr sz="1200" spc="-102" dirty="0" smtClean="0">
                <a:solidFill>
                  <a:srgbClr val="262C32"/>
                </a:solidFill>
                <a:latin typeface="Aptos"/>
                <a:cs typeface="Arial"/>
              </a:rPr>
              <a:t>l</a:t>
            </a:r>
            <a:r>
              <a:rPr sz="1200" spc="-5" dirty="0" smtClean="0">
                <a:solidFill>
                  <a:srgbClr val="262C32"/>
                </a:solidFill>
                <a:latin typeface="Aptos"/>
                <a:cs typeface="Arial"/>
              </a:rPr>
              <a:t>a</a:t>
            </a:r>
            <a:r>
              <a:rPr sz="1200" spc="59" dirty="0" smtClean="0">
                <a:solidFill>
                  <a:srgbClr val="262C32"/>
                </a:solidFill>
                <a:latin typeface="Aptos"/>
                <a:cs typeface="Arial"/>
              </a:rPr>
              <a:t> </a:t>
            </a:r>
            <a:r>
              <a:rPr sz="1200" spc="-76" dirty="0" smtClean="0">
                <a:solidFill>
                  <a:srgbClr val="262C32"/>
                </a:solidFill>
                <a:latin typeface="Aptos"/>
                <a:cs typeface="Arial"/>
              </a:rPr>
              <a:t>i</a:t>
            </a:r>
            <a:r>
              <a:rPr sz="1200" spc="-52" dirty="0" smtClean="0">
                <a:solidFill>
                  <a:srgbClr val="262C32"/>
                </a:solidFill>
                <a:latin typeface="Aptos"/>
                <a:cs typeface="Arial"/>
              </a:rPr>
              <a:t>n</a:t>
            </a:r>
            <a:r>
              <a:rPr sz="1200" spc="58" dirty="0" smtClean="0">
                <a:solidFill>
                  <a:srgbClr val="262C32"/>
                </a:solidFill>
                <a:latin typeface="Aptos"/>
                <a:cs typeface="Arial"/>
              </a:rPr>
              <a:t>f</a:t>
            </a:r>
            <a:r>
              <a:rPr sz="1200" spc="-52" dirty="0" smtClean="0">
                <a:solidFill>
                  <a:srgbClr val="262C32"/>
                </a:solidFill>
                <a:latin typeface="Aptos"/>
                <a:cs typeface="Arial"/>
              </a:rPr>
              <a:t>e</a:t>
            </a:r>
            <a:r>
              <a:rPr sz="1200" spc="4" dirty="0" smtClean="0">
                <a:solidFill>
                  <a:srgbClr val="262C32"/>
                </a:solidFill>
                <a:latin typeface="Aptos"/>
                <a:cs typeface="Arial"/>
              </a:rPr>
              <a:t>c</a:t>
            </a:r>
            <a:r>
              <a:rPr sz="1200" spc="-14" dirty="0" smtClean="0">
                <a:solidFill>
                  <a:srgbClr val="262C32"/>
                </a:solidFill>
                <a:latin typeface="Aptos"/>
                <a:cs typeface="Arial"/>
              </a:rPr>
              <a:t>c</a:t>
            </a:r>
            <a:r>
              <a:rPr sz="1200" spc="-36" dirty="0" smtClean="0">
                <a:solidFill>
                  <a:srgbClr val="262C32"/>
                </a:solidFill>
                <a:latin typeface="Aptos"/>
                <a:cs typeface="Arial"/>
              </a:rPr>
              <a:t>i</a:t>
            </a:r>
            <a:r>
              <a:rPr sz="1200" spc="20" dirty="0" smtClean="0">
                <a:solidFill>
                  <a:srgbClr val="262C32"/>
                </a:solidFill>
                <a:latin typeface="Aptos"/>
                <a:cs typeface="Arial"/>
              </a:rPr>
              <a:t>ó</a:t>
            </a:r>
            <a:r>
              <a:rPr sz="1200" spc="-2" dirty="0" smtClean="0">
                <a:solidFill>
                  <a:srgbClr val="262C32"/>
                </a:solidFill>
                <a:latin typeface="Aptos"/>
                <a:cs typeface="Arial"/>
              </a:rPr>
              <a:t>n</a:t>
            </a:r>
            <a:r>
              <a:rPr sz="1200" spc="-102" dirty="0" smtClean="0">
                <a:solidFill>
                  <a:srgbClr val="262C32"/>
                </a:solidFill>
                <a:latin typeface="Aptos"/>
                <a:cs typeface="Arial"/>
              </a:rPr>
              <a:t>,</a:t>
            </a:r>
            <a:r>
              <a:rPr sz="1200" spc="100" dirty="0" smtClean="0">
                <a:solidFill>
                  <a:srgbClr val="262C32"/>
                </a:solidFill>
                <a:latin typeface="Aptos"/>
                <a:cs typeface="Arial"/>
              </a:rPr>
              <a:t> </a:t>
            </a:r>
            <a:r>
              <a:rPr sz="1200" spc="-25" dirty="0" smtClean="0">
                <a:solidFill>
                  <a:srgbClr val="262C32"/>
                </a:solidFill>
                <a:latin typeface="Aptos"/>
                <a:cs typeface="Arial"/>
              </a:rPr>
              <a:t>sob</a:t>
            </a:r>
            <a:r>
              <a:rPr sz="1200" spc="-14" dirty="0" smtClean="0">
                <a:solidFill>
                  <a:srgbClr val="262C32"/>
                </a:solidFill>
                <a:latin typeface="Aptos"/>
                <a:cs typeface="Arial"/>
              </a:rPr>
              <a:t>r</a:t>
            </a:r>
            <a:r>
              <a:rPr sz="1200" spc="0" dirty="0" smtClean="0">
                <a:solidFill>
                  <a:srgbClr val="262C32"/>
                </a:solidFill>
                <a:latin typeface="Aptos"/>
                <a:cs typeface="Arial"/>
              </a:rPr>
              <a:t>e </a:t>
            </a:r>
            <a:r>
              <a:rPr sz="1200" spc="-9" dirty="0" smtClean="0">
                <a:solidFill>
                  <a:srgbClr val="262C32"/>
                </a:solidFill>
                <a:latin typeface="Aptos"/>
                <a:cs typeface="Arial"/>
              </a:rPr>
              <a:t>t</a:t>
            </a:r>
            <a:r>
              <a:rPr sz="1200" spc="-25" dirty="0" smtClean="0">
                <a:solidFill>
                  <a:srgbClr val="262C32"/>
                </a:solidFill>
                <a:latin typeface="Aptos"/>
                <a:cs typeface="Arial"/>
              </a:rPr>
              <a:t>o</a:t>
            </a:r>
            <a:r>
              <a:rPr sz="1200" spc="-19" dirty="0" smtClean="0">
                <a:solidFill>
                  <a:srgbClr val="262C32"/>
                </a:solidFill>
                <a:latin typeface="Aptos"/>
                <a:cs typeface="Arial"/>
              </a:rPr>
              <a:t>d</a:t>
            </a:r>
            <a:r>
              <a:rPr sz="1200" spc="0" dirty="0" smtClean="0">
                <a:solidFill>
                  <a:srgbClr val="262C32"/>
                </a:solidFill>
                <a:latin typeface="Aptos"/>
                <a:cs typeface="Arial"/>
              </a:rPr>
              <a:t>o</a:t>
            </a:r>
            <a:r>
              <a:rPr sz="1200" spc="46" dirty="0" smtClean="0">
                <a:solidFill>
                  <a:srgbClr val="262C32"/>
                </a:solidFill>
                <a:latin typeface="Aptos"/>
                <a:cs typeface="Arial"/>
              </a:rPr>
              <a:t> </a:t>
            </a:r>
            <a:r>
              <a:rPr sz="1200" spc="-102" dirty="0" smtClean="0">
                <a:solidFill>
                  <a:srgbClr val="262C32"/>
                </a:solidFill>
                <a:latin typeface="Aptos"/>
                <a:cs typeface="Arial"/>
              </a:rPr>
              <a:t>l</a:t>
            </a:r>
            <a:r>
              <a:rPr sz="1200" spc="-2" dirty="0" smtClean="0">
                <a:solidFill>
                  <a:srgbClr val="262C32"/>
                </a:solidFill>
                <a:latin typeface="Aptos"/>
                <a:cs typeface="Arial"/>
              </a:rPr>
              <a:t>a</a:t>
            </a:r>
            <a:r>
              <a:rPr sz="1200" spc="4" dirty="0" smtClean="0">
                <a:solidFill>
                  <a:srgbClr val="262C32"/>
                </a:solidFill>
                <a:latin typeface="Aptos"/>
                <a:cs typeface="Arial"/>
              </a:rPr>
              <a:t>s</a:t>
            </a:r>
            <a:r>
              <a:rPr sz="1200" spc="34" dirty="0" smtClean="0">
                <a:solidFill>
                  <a:srgbClr val="262C32"/>
                </a:solidFill>
                <a:latin typeface="Aptos"/>
                <a:cs typeface="Arial"/>
              </a:rPr>
              <a:t> </a:t>
            </a:r>
            <a:r>
              <a:rPr sz="1200" spc="-44" dirty="0" smtClean="0">
                <a:solidFill>
                  <a:srgbClr val="262C32"/>
                </a:solidFill>
                <a:latin typeface="Aptos"/>
                <a:cs typeface="Arial"/>
              </a:rPr>
              <a:t>s</a:t>
            </a:r>
            <a:r>
              <a:rPr sz="1200" spc="-25" dirty="0" smtClean="0">
                <a:solidFill>
                  <a:srgbClr val="262C32"/>
                </a:solidFill>
                <a:latin typeface="Aptos"/>
                <a:cs typeface="Arial"/>
              </a:rPr>
              <a:t>u</a:t>
            </a:r>
            <a:r>
              <a:rPr sz="1200" spc="-14" dirty="0" smtClean="0">
                <a:solidFill>
                  <a:srgbClr val="262C32"/>
                </a:solidFill>
                <a:latin typeface="Aptos"/>
                <a:cs typeface="Arial"/>
              </a:rPr>
              <a:t>c</a:t>
            </a:r>
            <a:r>
              <a:rPr sz="1200" spc="-36" dirty="0" smtClean="0">
                <a:solidFill>
                  <a:srgbClr val="262C32"/>
                </a:solidFill>
                <a:latin typeface="Aptos"/>
                <a:cs typeface="Arial"/>
              </a:rPr>
              <a:t>i</a:t>
            </a:r>
            <a:r>
              <a:rPr sz="1200" spc="-2" dirty="0" smtClean="0">
                <a:solidFill>
                  <a:srgbClr val="262C32"/>
                </a:solidFill>
                <a:latin typeface="Aptos"/>
                <a:cs typeface="Arial"/>
              </a:rPr>
              <a:t>a</a:t>
            </a:r>
            <a:r>
              <a:rPr sz="1200" spc="29" dirty="0" smtClean="0">
                <a:solidFill>
                  <a:srgbClr val="262C32"/>
                </a:solidFill>
                <a:latin typeface="Aptos"/>
                <a:cs typeface="Arial"/>
              </a:rPr>
              <a:t>s</a:t>
            </a:r>
            <a:r>
              <a:rPr sz="1200" spc="-102" dirty="0" smtClean="0">
                <a:solidFill>
                  <a:srgbClr val="262C32"/>
                </a:solidFill>
                <a:latin typeface="Aptos"/>
                <a:cs typeface="Arial"/>
              </a:rPr>
              <a:t>, </a:t>
            </a:r>
            <a:r>
              <a:rPr sz="1200" spc="-102" dirty="0" smtClean="0">
                <a:solidFill>
                  <a:srgbClr val="262C32"/>
                </a:solidFill>
                <a:latin typeface="Aptos"/>
                <a:cs typeface="Arial"/>
              </a:rPr>
              <a:t>l</a:t>
            </a:r>
            <a:r>
              <a:rPr sz="1200" spc="-2" dirty="0" smtClean="0">
                <a:solidFill>
                  <a:srgbClr val="262C32"/>
                </a:solidFill>
                <a:latin typeface="Aptos"/>
                <a:cs typeface="Arial"/>
              </a:rPr>
              <a:t>a</a:t>
            </a:r>
            <a:r>
              <a:rPr sz="1200" spc="4" dirty="0" smtClean="0">
                <a:solidFill>
                  <a:srgbClr val="262C32"/>
                </a:solidFill>
                <a:latin typeface="Aptos"/>
                <a:cs typeface="Arial"/>
              </a:rPr>
              <a:t>s</a:t>
            </a:r>
            <a:r>
              <a:rPr sz="1200" spc="59" dirty="0" smtClean="0">
                <a:solidFill>
                  <a:srgbClr val="262C32"/>
                </a:solidFill>
                <a:latin typeface="Aptos"/>
                <a:cs typeface="Arial"/>
              </a:rPr>
              <a:t> </a:t>
            </a:r>
            <a:r>
              <a:rPr sz="1200" spc="-75" dirty="0" smtClean="0">
                <a:solidFill>
                  <a:srgbClr val="262C32"/>
                </a:solidFill>
                <a:latin typeface="Aptos"/>
                <a:cs typeface="Arial"/>
              </a:rPr>
              <a:t>p</a:t>
            </a:r>
            <a:r>
              <a:rPr sz="1200" spc="-3" dirty="0" smtClean="0">
                <a:solidFill>
                  <a:srgbClr val="262C32"/>
                </a:solidFill>
                <a:latin typeface="Aptos"/>
                <a:cs typeface="Arial"/>
              </a:rPr>
              <a:t>r</a:t>
            </a:r>
            <a:r>
              <a:rPr sz="1200" spc="-45" dirty="0" smtClean="0">
                <a:solidFill>
                  <a:srgbClr val="262C32"/>
                </a:solidFill>
                <a:latin typeface="Aptos"/>
                <a:cs typeface="Arial"/>
              </a:rPr>
              <a:t>o</a:t>
            </a:r>
            <a:r>
              <a:rPr sz="1200" spc="58" dirty="0" smtClean="0">
                <a:solidFill>
                  <a:srgbClr val="262C32"/>
                </a:solidFill>
                <a:latin typeface="Aptos"/>
                <a:cs typeface="Arial"/>
              </a:rPr>
              <a:t>f</a:t>
            </a:r>
            <a:r>
              <a:rPr sz="1200" spc="-75" dirty="0" smtClean="0">
                <a:solidFill>
                  <a:srgbClr val="262C32"/>
                </a:solidFill>
                <a:latin typeface="Aptos"/>
                <a:cs typeface="Arial"/>
              </a:rPr>
              <a:t>u</a:t>
            </a:r>
            <a:r>
              <a:rPr sz="1200" spc="-2" dirty="0" smtClean="0">
                <a:solidFill>
                  <a:srgbClr val="262C32"/>
                </a:solidFill>
                <a:latin typeface="Aptos"/>
                <a:cs typeface="Arial"/>
              </a:rPr>
              <a:t>n</a:t>
            </a:r>
            <a:r>
              <a:rPr sz="1200" spc="-25" dirty="0" smtClean="0">
                <a:solidFill>
                  <a:srgbClr val="262C32"/>
                </a:solidFill>
                <a:latin typeface="Aptos"/>
                <a:cs typeface="Arial"/>
              </a:rPr>
              <a:t>d</a:t>
            </a:r>
            <a:r>
              <a:rPr sz="1200" spc="-2" dirty="0" smtClean="0">
                <a:solidFill>
                  <a:srgbClr val="262C32"/>
                </a:solidFill>
                <a:latin typeface="Aptos"/>
                <a:cs typeface="Arial"/>
              </a:rPr>
              <a:t>a</a:t>
            </a:r>
            <a:r>
              <a:rPr sz="1200" spc="4" dirty="0" smtClean="0">
                <a:solidFill>
                  <a:srgbClr val="262C32"/>
                </a:solidFill>
                <a:latin typeface="Aptos"/>
                <a:cs typeface="Arial"/>
              </a:rPr>
              <a:t>s</a:t>
            </a:r>
            <a:r>
              <a:rPr sz="1200" spc="9" dirty="0" smtClean="0">
                <a:solidFill>
                  <a:srgbClr val="262C32"/>
                </a:solidFill>
                <a:latin typeface="Aptos"/>
                <a:cs typeface="Arial"/>
              </a:rPr>
              <a:t> </a:t>
            </a:r>
            <a:r>
              <a:rPr sz="1200" spc="0" dirty="0" smtClean="0">
                <a:solidFill>
                  <a:srgbClr val="262C32"/>
                </a:solidFill>
                <a:latin typeface="Aptos"/>
                <a:cs typeface="Arial"/>
              </a:rPr>
              <a:t>y</a:t>
            </a:r>
            <a:r>
              <a:rPr sz="1200" spc="14" dirty="0" smtClean="0">
                <a:solidFill>
                  <a:srgbClr val="262C32"/>
                </a:solidFill>
                <a:latin typeface="Aptos"/>
                <a:cs typeface="Arial"/>
              </a:rPr>
              <a:t> </a:t>
            </a:r>
            <a:r>
              <a:rPr sz="1200" spc="-102" dirty="0" smtClean="0">
                <a:solidFill>
                  <a:srgbClr val="262C32"/>
                </a:solidFill>
                <a:latin typeface="Aptos"/>
                <a:cs typeface="Arial"/>
              </a:rPr>
              <a:t>l</a:t>
            </a:r>
            <a:r>
              <a:rPr sz="1200" spc="-2" dirty="0" smtClean="0">
                <a:solidFill>
                  <a:srgbClr val="262C32"/>
                </a:solidFill>
                <a:latin typeface="Aptos"/>
                <a:cs typeface="Arial"/>
              </a:rPr>
              <a:t>a</a:t>
            </a:r>
            <a:r>
              <a:rPr sz="1200" spc="4" dirty="0" smtClean="0">
                <a:solidFill>
                  <a:srgbClr val="262C32"/>
                </a:solidFill>
                <a:latin typeface="Aptos"/>
                <a:cs typeface="Arial"/>
              </a:rPr>
              <a:t>s</a:t>
            </a:r>
            <a:r>
              <a:rPr sz="1200" spc="34" dirty="0" smtClean="0">
                <a:solidFill>
                  <a:srgbClr val="262C32"/>
                </a:solidFill>
                <a:latin typeface="Aptos"/>
                <a:cs typeface="Arial"/>
              </a:rPr>
              <a:t> </a:t>
            </a:r>
            <a:r>
              <a:rPr sz="1200" spc="-44" dirty="0" smtClean="0">
                <a:solidFill>
                  <a:srgbClr val="262C32"/>
                </a:solidFill>
                <a:latin typeface="Aptos"/>
                <a:cs typeface="Arial"/>
              </a:rPr>
              <a:t>c</a:t>
            </a:r>
            <a:r>
              <a:rPr sz="1200" spc="-2" dirty="0" smtClean="0">
                <a:solidFill>
                  <a:srgbClr val="262C32"/>
                </a:solidFill>
                <a:latin typeface="Aptos"/>
                <a:cs typeface="Arial"/>
              </a:rPr>
              <a:t>o</a:t>
            </a:r>
            <a:r>
              <a:rPr sz="1200" spc="-75" dirty="0" smtClean="0">
                <a:solidFill>
                  <a:srgbClr val="262C32"/>
                </a:solidFill>
                <a:latin typeface="Aptos"/>
                <a:cs typeface="Arial"/>
              </a:rPr>
              <a:t>n</a:t>
            </a:r>
            <a:r>
              <a:rPr sz="1200" spc="58" dirty="0" smtClean="0">
                <a:solidFill>
                  <a:srgbClr val="262C32"/>
                </a:solidFill>
                <a:latin typeface="Aptos"/>
                <a:cs typeface="Arial"/>
              </a:rPr>
              <a:t>t</a:t>
            </a:r>
            <a:r>
              <a:rPr sz="1200" spc="-52" dirty="0" smtClean="0">
                <a:solidFill>
                  <a:srgbClr val="262C32"/>
                </a:solidFill>
                <a:latin typeface="Aptos"/>
                <a:cs typeface="Arial"/>
              </a:rPr>
              <a:t>u</a:t>
            </a:r>
            <a:r>
              <a:rPr sz="1200" spc="4" dirty="0" smtClean="0">
                <a:solidFill>
                  <a:srgbClr val="262C32"/>
                </a:solidFill>
                <a:latin typeface="Aptos"/>
                <a:cs typeface="Arial"/>
              </a:rPr>
              <a:t>s</a:t>
            </a:r>
            <a:r>
              <a:rPr sz="1200" spc="-25" dirty="0" smtClean="0">
                <a:solidFill>
                  <a:srgbClr val="262C32"/>
                </a:solidFill>
                <a:latin typeface="Aptos"/>
                <a:cs typeface="Arial"/>
              </a:rPr>
              <a:t>a</a:t>
            </a:r>
            <a:r>
              <a:rPr sz="1200" spc="29" dirty="0" smtClean="0">
                <a:solidFill>
                  <a:srgbClr val="262C32"/>
                </a:solidFill>
                <a:latin typeface="Aptos"/>
                <a:cs typeface="Arial"/>
              </a:rPr>
              <a:t>s</a:t>
            </a:r>
            <a:r>
              <a:rPr sz="1200" spc="-102"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spc="-65" dirty="0" smtClean="0">
                <a:solidFill>
                  <a:srgbClr val="343131"/>
                </a:solidFill>
                <a:latin typeface="Times New Roman"/>
                <a:cs typeface="Times New Roman"/>
              </a:rPr>
              <a:t>72</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8" name="object 8"/>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a:t>
            </a:r>
            <a:r>
              <a:rPr sz="1100" b="1" spc="-20" dirty="0" smtClean="0">
                <a:solidFill>
                  <a:srgbClr val="1E374E"/>
                </a:solidFill>
                <a:latin typeface="Aptos"/>
                <a:cs typeface="Times New Roman"/>
              </a:rPr>
              <a:t>xil</a:t>
            </a:r>
            <a:r>
              <a:rPr sz="1100" b="1" spc="-20" dirty="0" smtClean="0">
                <a:solidFill>
                  <a:srgbClr val="1E374E"/>
                </a:solidFill>
                <a:latin typeface="Aptos"/>
                <a:cs typeface="Times New Roman"/>
              </a:rPr>
              <a:t>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7" name="object 7"/>
          <p:cNvSpPr txBox="1"/>
          <p:nvPr/>
        </p:nvSpPr>
        <p:spPr>
          <a:xfrm>
            <a:off x="2078511" y="1359085"/>
            <a:ext cx="1776531" cy="203200"/>
          </a:xfrm>
          <a:prstGeom prst="rect">
            <a:avLst/>
          </a:prstGeom>
        </p:spPr>
        <p:txBody>
          <a:bodyPr wrap="square" lIns="0" tIns="9715" rIns="0" bIns="0" rtlCol="0">
            <a:noAutofit/>
          </a:bodyPr>
          <a:lstStyle/>
          <a:p>
            <a:pPr marL="12700">
              <a:lnSpc>
                <a:spcPts val="1530"/>
              </a:lnSpc>
              <a:spcAft>
                <a:spcPts val="300"/>
              </a:spcAft>
            </a:pPr>
            <a:r>
              <a:rPr sz="1600" b="1" spc="-63" dirty="0" smtClean="0">
                <a:solidFill>
                  <a:srgbClr val="1E374E"/>
                </a:solidFill>
                <a:latin typeface="Aptos"/>
                <a:cs typeface="Times New Roman"/>
              </a:rPr>
              <a:t>Traumatismos</a:t>
            </a:r>
            <a:endParaRPr sz="1400">
              <a:latin typeface="Times New Roman"/>
              <a:cs typeface="Times New Roman"/>
            </a:endParaRPr>
          </a:p>
        </p:txBody>
      </p:sp>
      <p:sp>
        <p:nvSpPr>
          <p:cNvPr id="6" name="object 6"/>
          <p:cNvSpPr txBox="1"/>
          <p:nvPr/>
        </p:nvSpPr>
        <p:spPr>
          <a:xfrm>
            <a:off x="2078509" y="1829014"/>
            <a:ext cx="7435416" cy="1786128"/>
          </a:xfrm>
          <a:prstGeom prst="rect">
            <a:avLst/>
          </a:prstGeom>
        </p:spPr>
        <p:txBody>
          <a:bodyPr wrap="square" lIns="0" tIns="7111" rIns="0" bIns="0" rtlCol="0">
            <a:noAutofit/>
          </a:bodyPr>
          <a:lstStyle/>
          <a:p>
            <a:pPr marL="18796" marR="9205">
              <a:lnSpc>
                <a:spcPts val="1120"/>
              </a:lnSpc>
              <a:spcAft>
                <a:spcPts val="300"/>
              </a:spcAft>
            </a:pPr>
            <a:r>
              <a:rPr sz="1200" spc="-5" dirty="0" smtClean="0">
                <a:solidFill>
                  <a:srgbClr val="262C32"/>
                </a:solidFill>
                <a:latin typeface="Aptos"/>
                <a:cs typeface="Arial"/>
              </a:rPr>
              <a:t>Las lesiones pueden ser muy variadas</a:t>
            </a:r>
            <a:r>
              <a:rPr sz="1200" spc="-5" dirty="0" smtClean="0">
                <a:solidFill>
                  <a:srgbClr val="262C32"/>
                </a:solidFill>
                <a:latin typeface="Aptos"/>
                <a:cs typeface="Arial"/>
              </a:rPr>
              <a:t>: </a:t>
            </a:r>
            <a:r>
              <a:rPr sz="1200" spc="-5" dirty="0" smtClean="0">
                <a:solidFill>
                  <a:srgbClr val="262C32"/>
                </a:solidFill>
                <a:latin typeface="Aptos"/>
                <a:cs typeface="Arial"/>
              </a:rPr>
              <a:t>contusiones</a:t>
            </a:r>
            <a:r>
              <a:rPr sz="1200" spc="-5" dirty="0" smtClean="0">
                <a:solidFill>
                  <a:srgbClr val="262C32"/>
                </a:solidFill>
                <a:latin typeface="Aptos"/>
                <a:cs typeface="Arial"/>
              </a:rPr>
              <a:t>, </a:t>
            </a:r>
            <a:r>
              <a:rPr sz="1200" spc="-5" dirty="0" smtClean="0">
                <a:solidFill>
                  <a:srgbClr val="262C32"/>
                </a:solidFill>
                <a:latin typeface="Aptos"/>
                <a:cs typeface="Arial"/>
              </a:rPr>
              <a:t>esguinces</a:t>
            </a:r>
            <a:r>
              <a:rPr sz="1200" spc="-5" dirty="0" smtClean="0">
                <a:solidFill>
                  <a:srgbClr val="262C32"/>
                </a:solidFill>
                <a:latin typeface="Aptos"/>
                <a:cs typeface="Arial"/>
              </a:rPr>
              <a:t>,  </a:t>
            </a:r>
            <a:r>
              <a:rPr sz="1200" spc="-5" dirty="0" smtClean="0">
                <a:solidFill>
                  <a:srgbClr val="262C32"/>
                </a:solidFill>
                <a:latin typeface="Aptos"/>
                <a:cs typeface="Arial"/>
              </a:rPr>
              <a:t>luxaciones</a:t>
            </a:r>
            <a:r>
              <a:rPr sz="1200" spc="-5" dirty="0" smtClean="0">
                <a:solidFill>
                  <a:srgbClr val="262C32"/>
                </a:solidFill>
                <a:latin typeface="Aptos"/>
                <a:cs typeface="Arial"/>
              </a:rPr>
              <a:t>,</a:t>
            </a:r>
            <a:endParaRPr sz="1000">
              <a:latin typeface="Arial"/>
              <a:cs typeface="Arial"/>
            </a:endParaRPr>
          </a:p>
          <a:p>
            <a:pPr marL="12700" marR="249666" indent="0">
              <a:lnSpc>
                <a:spcPts val="1149"/>
              </a:lnSpc>
              <a:spcBef>
                <a:spcPts val="184"/>
              </a:spcBef>
              <a:spcAft>
                <a:spcPts val="300"/>
              </a:spcAft>
            </a:pPr>
            <a:r>
              <a:rPr sz="1200" spc="-1" dirty="0" smtClean="0">
                <a:solidFill>
                  <a:srgbClr val="262C32"/>
                </a:solidFill>
                <a:latin typeface="Aptos"/>
                <a:cs typeface="Arial"/>
              </a:rPr>
              <a:t>fracturas de huesos ... y afectar a muchas estructuras</a:t>
            </a:r>
            <a:r>
              <a:rPr sz="1200" spc="-1" dirty="0" smtClean="0">
                <a:solidFill>
                  <a:srgbClr val="262C32"/>
                </a:solidFill>
                <a:latin typeface="Aptos"/>
                <a:cs typeface="Arial"/>
              </a:rPr>
              <a:t>: </a:t>
            </a:r>
            <a:r>
              <a:rPr sz="1200" spc="-1" dirty="0" smtClean="0">
                <a:solidFill>
                  <a:srgbClr val="262C32"/>
                </a:solidFill>
                <a:latin typeface="Aptos"/>
                <a:cs typeface="Arial"/>
              </a:rPr>
              <a:t>cráneo</a:t>
            </a:r>
            <a:r>
              <a:rPr sz="1200" spc="-1" dirty="0" smtClean="0">
                <a:solidFill>
                  <a:srgbClr val="262C32"/>
                </a:solidFill>
                <a:latin typeface="Aptos"/>
                <a:cs typeface="Arial"/>
              </a:rPr>
              <a:t>, </a:t>
            </a:r>
            <a:r>
              <a:rPr sz="1200" spc="-1" dirty="0" smtClean="0">
                <a:solidFill>
                  <a:srgbClr val="262C32"/>
                </a:solidFill>
                <a:latin typeface="Aptos"/>
                <a:cs typeface="Arial"/>
              </a:rPr>
              <a:t>columna y </a:t>
            </a:r>
            <a:endParaRPr sz="1000">
              <a:latin typeface="Arial"/>
              <a:cs typeface="Arial"/>
            </a:endParaRPr>
          </a:p>
          <a:p>
            <a:pPr marL="12700" marR="249666">
              <a:lnSpc>
                <a:spcPts val="1149"/>
              </a:lnSpc>
              <a:spcBef>
                <a:spcPts val="249"/>
              </a:spcBef>
              <a:spcAft>
                <a:spcPts val="300"/>
              </a:spcAft>
            </a:pPr>
            <a:r>
              <a:rPr sz="1200" spc="-10" dirty="0" smtClean="0">
                <a:solidFill>
                  <a:srgbClr val="262C32"/>
                </a:solidFill>
                <a:latin typeface="Aptos"/>
                <a:cs typeface="Arial"/>
              </a:rPr>
              <a:t>extremidades</a:t>
            </a:r>
            <a:r>
              <a:rPr sz="1200" spc="-10" dirty="0" smtClean="0">
                <a:solidFill>
                  <a:srgbClr val="262C32"/>
                </a:solidFill>
                <a:latin typeface="Aptos"/>
                <a:cs typeface="Arial"/>
              </a:rPr>
              <a:t>.  </a:t>
            </a:r>
            <a:r>
              <a:rPr sz="1200" spc="-10" dirty="0" smtClean="0">
                <a:solidFill>
                  <a:srgbClr val="262C32"/>
                </a:solidFill>
                <a:latin typeface="Aptos"/>
                <a:cs typeface="Arial"/>
              </a:rPr>
              <a:t>En cualquier caso</a:t>
            </a:r>
            <a:r>
              <a:rPr sz="1200" spc="-10" dirty="0" smtClean="0">
                <a:solidFill>
                  <a:srgbClr val="262C32"/>
                </a:solidFill>
                <a:latin typeface="Aptos"/>
                <a:cs typeface="Arial"/>
              </a:rPr>
              <a:t>,  </a:t>
            </a:r>
            <a:r>
              <a:rPr sz="1200" spc="-10" dirty="0" smtClean="0">
                <a:solidFill>
                  <a:srgbClr val="262C32"/>
                </a:solidFill>
                <a:latin typeface="Aptos"/>
                <a:cs typeface="Arial"/>
              </a:rPr>
              <a:t>nuestro objetivo no será realizar el </a:t>
            </a:r>
            <a:endParaRPr sz="1000">
              <a:latin typeface="Arial"/>
              <a:cs typeface="Arial"/>
            </a:endParaRPr>
          </a:p>
          <a:p>
            <a:pPr marL="12700" marR="249666">
              <a:lnSpc>
                <a:spcPts val="1149"/>
              </a:lnSpc>
              <a:spcBef>
                <a:spcPts val="249"/>
              </a:spcBef>
              <a:spcAft>
                <a:spcPts val="300"/>
              </a:spcAft>
            </a:pPr>
            <a:r>
              <a:rPr sz="1200" spc="0" dirty="0" smtClean="0">
                <a:solidFill>
                  <a:srgbClr val="262C32"/>
                </a:solidFill>
                <a:latin typeface="Aptos"/>
                <a:cs typeface="Arial"/>
              </a:rPr>
              <a:t>diagnóstico de las lesiones</a:t>
            </a:r>
            <a:r>
              <a:rPr sz="1200" spc="0" dirty="0" smtClean="0">
                <a:solidFill>
                  <a:srgbClr val="262C32"/>
                </a:solidFill>
                <a:latin typeface="Aptos"/>
                <a:cs typeface="Arial"/>
              </a:rPr>
              <a:t>, </a:t>
            </a:r>
            <a:r>
              <a:rPr sz="1200" spc="0" dirty="0" smtClean="0">
                <a:solidFill>
                  <a:srgbClr val="262C32"/>
                </a:solidFill>
                <a:latin typeface="Aptos"/>
                <a:cs typeface="Arial"/>
              </a:rPr>
              <a:t>sino sencillamente evitar su empeoramiento y </a:t>
            </a:r>
            <a:endParaRPr sz="1000">
              <a:latin typeface="Arial"/>
              <a:cs typeface="Arial"/>
            </a:endParaRPr>
          </a:p>
          <a:p>
            <a:pPr marL="12700" marR="249666">
              <a:lnSpc>
                <a:spcPts val="1149"/>
              </a:lnSpc>
              <a:spcBef>
                <a:spcPts val="249"/>
              </a:spcBef>
              <a:spcAft>
                <a:spcPts val="300"/>
              </a:spcAft>
            </a:pPr>
            <a:r>
              <a:rPr sz="1200" spc="-2" dirty="0" smtClean="0">
                <a:solidFill>
                  <a:srgbClr val="262C32"/>
                </a:solidFill>
                <a:latin typeface="Aptos"/>
                <a:cs typeface="Arial"/>
              </a:rPr>
              <a:t>activar los sistemas sanitarios de forma adecuada y precoz</a:t>
            </a:r>
            <a:r>
              <a:rPr sz="1200" spc="-2" dirty="0" smtClean="0">
                <a:solidFill>
                  <a:srgbClr val="262C32"/>
                </a:solidFill>
                <a:latin typeface="Aptos"/>
                <a:cs typeface="Arial"/>
              </a:rPr>
              <a:t>.</a:t>
            </a:r>
            <a:endParaRPr sz="1000">
              <a:latin typeface="Arial"/>
              <a:cs typeface="Arial"/>
            </a:endParaRPr>
          </a:p>
          <a:p>
            <a:pPr marL="18796" marR="9205">
              <a:lnSpc>
                <a:spcPct val="95825"/>
              </a:lnSpc>
              <a:spcBef>
                <a:spcPts val="534"/>
              </a:spcBef>
              <a:spcAft>
                <a:spcPts val="300"/>
              </a:spcAft>
            </a:pPr>
            <a:r>
              <a:rPr sz="1200" spc="0" dirty="0" smtClean="0">
                <a:solidFill>
                  <a:srgbClr val="262C32"/>
                </a:solidFill>
                <a:latin typeface="Aptos"/>
                <a:cs typeface="Arial"/>
              </a:rPr>
              <a:t>Por las características propias del desarrollo de huesos y articulaciones de</a:t>
            </a:r>
            <a:endParaRPr sz="1000">
              <a:latin typeface="Arial"/>
              <a:cs typeface="Arial"/>
            </a:endParaRPr>
          </a:p>
          <a:p>
            <a:pPr marL="12700" indent="6096">
              <a:lnSpc>
                <a:spcPts val="1149"/>
              </a:lnSpc>
              <a:spcBef>
                <a:spcPts val="240"/>
              </a:spcBef>
              <a:spcAft>
                <a:spcPts val="300"/>
              </a:spcAft>
            </a:pPr>
            <a:r>
              <a:rPr sz="1200" spc="0" dirty="0" smtClean="0">
                <a:solidFill>
                  <a:srgbClr val="262C32"/>
                </a:solidFill>
                <a:latin typeface="Aptos"/>
                <a:cs typeface="Arial"/>
              </a:rPr>
              <a:t>los niños y de las personas mayores</a:t>
            </a:r>
            <a:r>
              <a:rPr sz="1200" spc="0" dirty="0" smtClean="0">
                <a:solidFill>
                  <a:srgbClr val="262C32"/>
                </a:solidFill>
                <a:latin typeface="Aptos"/>
                <a:cs typeface="Arial"/>
              </a:rPr>
              <a:t>, </a:t>
            </a:r>
            <a:r>
              <a:rPr sz="1200" spc="0" dirty="0" smtClean="0">
                <a:solidFill>
                  <a:srgbClr val="262C32"/>
                </a:solidFill>
                <a:latin typeface="Aptos"/>
                <a:cs typeface="Arial"/>
              </a:rPr>
              <a:t>es fácil infravalorar lesiones sufridas por </a:t>
            </a:r>
            <a:endParaRPr sz="1000">
              <a:latin typeface="Arial"/>
              <a:cs typeface="Arial"/>
            </a:endParaRPr>
          </a:p>
          <a:p>
            <a:pPr marL="12700">
              <a:lnSpc>
                <a:spcPts val="1149"/>
              </a:lnSpc>
              <a:spcBef>
                <a:spcPts val="254"/>
              </a:spcBef>
              <a:spcAft>
                <a:spcPts val="300"/>
              </a:spcAft>
            </a:pPr>
            <a:r>
              <a:rPr sz="1200" spc="-9" dirty="0" smtClean="0">
                <a:solidFill>
                  <a:srgbClr val="262C32"/>
                </a:solidFill>
                <a:latin typeface="Aptos"/>
                <a:cs typeface="Arial"/>
              </a:rPr>
              <a:t>traumatismos. Así pues sea cauto</a:t>
            </a:r>
            <a:r>
              <a:rPr sz="1200" spc="-9" dirty="0" smtClean="0">
                <a:solidFill>
                  <a:srgbClr val="262C32"/>
                </a:solidFill>
                <a:latin typeface="Aptos"/>
                <a:cs typeface="Arial"/>
              </a:rPr>
              <a:t>,  </a:t>
            </a:r>
            <a:r>
              <a:rPr sz="1200" spc="-9" dirty="0" smtClean="0">
                <a:solidFill>
                  <a:srgbClr val="262C32"/>
                </a:solidFill>
                <a:latin typeface="Aptos"/>
                <a:cs typeface="Arial"/>
              </a:rPr>
              <a:t>no movilice y</a:t>
            </a:r>
            <a:r>
              <a:rPr sz="1200" spc="-9" dirty="0" smtClean="0">
                <a:solidFill>
                  <a:srgbClr val="262C32"/>
                </a:solidFill>
                <a:latin typeface="Aptos"/>
                <a:cs typeface="Arial"/>
              </a:rPr>
              <a:t>, </a:t>
            </a:r>
            <a:r>
              <a:rPr sz="1200" spc="-9" dirty="0" smtClean="0">
                <a:solidFill>
                  <a:srgbClr val="262C32"/>
                </a:solidFill>
                <a:latin typeface="Aptos"/>
                <a:cs typeface="Arial"/>
              </a:rPr>
              <a:t>si lo hace</a:t>
            </a:r>
            <a:r>
              <a:rPr sz="1200" spc="-9" dirty="0" smtClean="0">
                <a:solidFill>
                  <a:srgbClr val="262C32"/>
                </a:solidFill>
                <a:latin typeface="Aptos"/>
                <a:cs typeface="Arial"/>
              </a:rPr>
              <a:t>,  </a:t>
            </a:r>
            <a:r>
              <a:rPr sz="1200" spc="-9" dirty="0" smtClean="0">
                <a:solidFill>
                  <a:srgbClr val="262C32"/>
                </a:solidFill>
                <a:latin typeface="Aptos"/>
                <a:cs typeface="Arial"/>
              </a:rPr>
              <a:t>hágalo con las </a:t>
            </a:r>
            <a:endParaRPr sz="1000">
              <a:latin typeface="Arial"/>
              <a:cs typeface="Arial"/>
            </a:endParaRPr>
          </a:p>
          <a:p>
            <a:pPr marL="12700">
              <a:lnSpc>
                <a:spcPts val="1149"/>
              </a:lnSpc>
              <a:spcBef>
                <a:spcPts val="254"/>
              </a:spcBef>
              <a:spcAft>
                <a:spcPts val="300"/>
              </a:spcAft>
            </a:pPr>
            <a:r>
              <a:rPr sz="1200" spc="-5" dirty="0" smtClean="0">
                <a:solidFill>
                  <a:srgbClr val="262C32"/>
                </a:solidFill>
                <a:latin typeface="Aptos"/>
                <a:cs typeface="Arial"/>
              </a:rPr>
              <a:t>mayores precauciones.  Piense siempre en que puede haber más lesión que la</a:t>
            </a:r>
            <a:endParaRPr sz="1000">
              <a:latin typeface="Arial"/>
              <a:cs typeface="Arial"/>
            </a:endParaRPr>
          </a:p>
          <a:p>
            <a:pPr marL="15747" marR="9205">
              <a:lnSpc>
                <a:spcPts val="1145"/>
              </a:lnSpc>
              <a:spcBef>
                <a:spcPts val="311"/>
              </a:spcBef>
              <a:spcAft>
                <a:spcPts val="300"/>
              </a:spcAft>
            </a:pPr>
            <a:r>
              <a:rPr sz="1200" spc="-18" dirty="0" smtClean="0">
                <a:solidFill>
                  <a:srgbClr val="262C32"/>
                </a:solidFill>
                <a:latin typeface="Aptos"/>
                <a:cs typeface="Arial"/>
              </a:rPr>
              <a:t>que ve.</a:t>
            </a:r>
            <a:endParaRPr sz="1000">
              <a:latin typeface="Arial"/>
              <a:cs typeface="Arial"/>
            </a:endParaRPr>
          </a:p>
        </p:txBody>
      </p:sp>
      <p:sp>
        <p:nvSpPr>
          <p:cNvPr id="5" name="object 5"/>
          <p:cNvSpPr txBox="1"/>
          <p:nvPr/>
        </p:nvSpPr>
        <p:spPr>
          <a:xfrm>
            <a:off x="2083609" y="3889462"/>
            <a:ext cx="5078594" cy="365760"/>
          </a:xfrm>
          <a:prstGeom prst="rect">
            <a:avLst/>
          </a:prstGeom>
        </p:spPr>
        <p:txBody>
          <a:bodyPr wrap="square" lIns="0" tIns="7111" rIns="0" bIns="0" rtlCol="0">
            <a:noAutofit/>
          </a:bodyPr>
          <a:lstStyle/>
          <a:p>
            <a:pPr marL="12700" marR="19050">
              <a:lnSpc>
                <a:spcPts val="1120"/>
              </a:lnSpc>
              <a:spcAft>
                <a:spcPts val="300"/>
              </a:spcAft>
            </a:pPr>
            <a:r>
              <a:rPr sz="1200" b="1" spc="-6" dirty="0" smtClean="0">
                <a:solidFill>
                  <a:srgbClr val="262C32"/>
                </a:solidFill>
                <a:latin typeface="Aptos"/>
                <a:cs typeface="Arial"/>
              </a:rPr>
              <a:t>Contusiones</a:t>
            </a:r>
            <a:endParaRPr sz="1000">
              <a:latin typeface="Arial"/>
              <a:cs typeface="Arial"/>
            </a:endParaRPr>
          </a:p>
          <a:p>
            <a:pPr marL="18796">
              <a:lnSpc>
                <a:spcPct val="95825"/>
              </a:lnSpc>
              <a:spcBef>
                <a:spcPts val="474"/>
              </a:spcBef>
              <a:spcAft>
                <a:spcPts val="300"/>
              </a:spcAft>
            </a:pPr>
            <a:r>
              <a:rPr sz="1200" spc="-9" dirty="0" smtClean="0">
                <a:solidFill>
                  <a:srgbClr val="262C32"/>
                </a:solidFill>
                <a:latin typeface="Aptos"/>
                <a:cs typeface="Arial"/>
              </a:rPr>
              <a:t>Es la lesión más común</a:t>
            </a:r>
            <a:r>
              <a:rPr sz="1200" spc="-9" dirty="0" smtClean="0">
                <a:solidFill>
                  <a:srgbClr val="262C32"/>
                </a:solidFill>
                <a:latin typeface="Aptos"/>
                <a:cs typeface="Arial"/>
              </a:rPr>
              <a:t>,  </a:t>
            </a:r>
            <a:r>
              <a:rPr sz="1200" spc="-9" dirty="0" smtClean="0">
                <a:solidFill>
                  <a:srgbClr val="262C32"/>
                </a:solidFill>
                <a:latin typeface="Aptos"/>
                <a:cs typeface="Arial"/>
              </a:rPr>
              <a:t>la conocemos como </a:t>
            </a:r>
            <a:r>
              <a:rPr sz="1200" spc="-9" dirty="0" smtClean="0">
                <a:solidFill>
                  <a:srgbClr val="262C32"/>
                </a:solidFill>
                <a:latin typeface="Aptos"/>
                <a:cs typeface="Arial"/>
              </a:rPr>
              <a:t>"</a:t>
            </a:r>
            <a:r>
              <a:rPr sz="1200" spc="-9" dirty="0" smtClean="0">
                <a:solidFill>
                  <a:srgbClr val="262C32"/>
                </a:solidFill>
                <a:latin typeface="Aptos"/>
                <a:cs typeface="Arial"/>
              </a:rPr>
              <a:t>golpe</a:t>
            </a:r>
            <a:r>
              <a:rPr sz="1200" spc="-9" dirty="0" smtClean="0">
                <a:solidFill>
                  <a:srgbClr val="262C32"/>
                </a:solidFill>
                <a:latin typeface="Aptos"/>
                <a:cs typeface="Arial"/>
              </a:rPr>
              <a:t>"</a:t>
            </a:r>
            <a:r>
              <a:rPr sz="1200" spc="-9" dirty="0" smtClean="0">
                <a:solidFill>
                  <a:srgbClr val="262C32"/>
                </a:solidFill>
                <a:latin typeface="Aptos"/>
                <a:cs typeface="Arial"/>
              </a:rPr>
              <a:t>.</a:t>
            </a:r>
            <a:endParaRPr sz="1000">
              <a:latin typeface="Arial"/>
              <a:cs typeface="Arial"/>
            </a:endParaRPr>
          </a:p>
        </p:txBody>
      </p:sp>
      <p:sp>
        <p:nvSpPr>
          <p:cNvPr id="4" name="object 4"/>
          <p:cNvSpPr txBox="1"/>
          <p:nvPr/>
        </p:nvSpPr>
        <p:spPr>
          <a:xfrm>
            <a:off x="2083609" y="4532590"/>
            <a:ext cx="2068508" cy="792480"/>
          </a:xfrm>
          <a:prstGeom prst="rect">
            <a:avLst/>
          </a:prstGeom>
        </p:spPr>
        <p:txBody>
          <a:bodyPr wrap="square" lIns="0" tIns="7143" rIns="0" bIns="0" rtlCol="0">
            <a:noAutofit/>
          </a:bodyPr>
          <a:lstStyle/>
          <a:p>
            <a:pPr marL="12700">
              <a:lnSpc>
                <a:spcPts val="1125"/>
              </a:lnSpc>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Signos </a:t>
            </a:r>
            <a:r>
              <a:rPr sz="1200" b="1" spc="44" dirty="0" smtClean="0">
                <a:solidFill>
                  <a:srgbClr val="262C32"/>
                </a:solidFill>
                <a:latin typeface="Aptos"/>
                <a:cs typeface="Times New Roman"/>
              </a:rPr>
              <a:t>y </a:t>
            </a:r>
            <a:r>
              <a:rPr sz="1200" b="1" spc="-4" dirty="0" smtClean="0">
                <a:solidFill>
                  <a:srgbClr val="262C32"/>
                </a:solidFill>
                <a:latin typeface="Aptos"/>
                <a:cs typeface="Arial"/>
              </a:rPr>
              <a:t>síntomas</a:t>
            </a:r>
            <a:endParaRPr sz="1000">
              <a:latin typeface="Arial"/>
              <a:cs typeface="Arial"/>
            </a:endParaRPr>
          </a:p>
          <a:p>
            <a:pPr marL="12700" marR="19157">
              <a:lnSpc>
                <a:spcPct val="95825"/>
              </a:lnSpc>
              <a:spcBef>
                <a:spcPts val="469"/>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Dolor</a:t>
            </a:r>
            <a:endParaRPr sz="1000">
              <a:latin typeface="Arial"/>
              <a:cs typeface="Arial"/>
            </a:endParaRPr>
          </a:p>
          <a:p>
            <a:pPr marL="12700" marR="19157">
              <a:lnSpc>
                <a:spcPct val="95825"/>
              </a:lnSpc>
              <a:spcBef>
                <a:spcPts val="530"/>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Inflamación</a:t>
            </a:r>
            <a:endParaRPr sz="1000">
              <a:latin typeface="Arial"/>
              <a:cs typeface="Arial"/>
            </a:endParaRPr>
          </a:p>
          <a:p>
            <a:pPr marL="12700" marR="19157">
              <a:lnSpc>
                <a:spcPct val="95825"/>
              </a:lnSpc>
              <a:spcBef>
                <a:spcPts val="530"/>
              </a:spcBef>
              <a:spcAft>
                <a:spcPts val="300"/>
              </a:spcAft>
            </a:pPr>
            <a:r>
              <a:rPr sz="1200" spc="-8" dirty="0" smtClean="0">
                <a:solidFill>
                  <a:srgbClr val="262C32"/>
                </a:solidFill>
                <a:latin typeface="Aptos"/>
                <a:cs typeface="Arial"/>
              </a:rPr>
              <a:t>• </a:t>
            </a:r>
            <a:r>
              <a:rPr sz="1200" spc="-8" dirty="0" smtClean="0">
                <a:solidFill>
                  <a:srgbClr val="262C32"/>
                </a:solidFill>
                <a:latin typeface="Aptos"/>
                <a:cs typeface="Arial"/>
              </a:rPr>
              <a:t>Hematoma</a:t>
            </a:r>
            <a:endParaRPr sz="1000">
              <a:latin typeface="Arial"/>
              <a:cs typeface="Arial"/>
            </a:endParaRPr>
          </a:p>
        </p:txBody>
      </p:sp>
      <p:sp>
        <p:nvSpPr>
          <p:cNvPr id="3" name="object 3"/>
          <p:cNvSpPr txBox="1"/>
          <p:nvPr/>
        </p:nvSpPr>
        <p:spPr>
          <a:xfrm>
            <a:off x="2083609" y="5599390"/>
            <a:ext cx="7305348" cy="1399032"/>
          </a:xfrm>
          <a:prstGeom prst="rect">
            <a:avLst/>
          </a:prstGeom>
        </p:spPr>
        <p:txBody>
          <a:bodyPr wrap="square" lIns="0" tIns="7111" rIns="0" bIns="0" rtlCol="0">
            <a:noAutofit/>
          </a:bodyPr>
          <a:lstStyle/>
          <a:p>
            <a:pPr marL="12700" marR="9205">
              <a:lnSpc>
                <a:spcPts val="1120"/>
              </a:lnSpc>
              <a:spcAft>
                <a:spcPts val="300"/>
              </a:spcAft>
            </a:pPr>
            <a:r>
              <a:rPr sz="1200" b="1" spc="-11" dirty="0" smtClean="0">
                <a:solidFill>
                  <a:srgbClr val="262C32"/>
                </a:solidFill>
                <a:latin typeface="Aptos"/>
                <a:cs typeface="Arial"/>
              </a:rPr>
              <a:t>• </a:t>
            </a:r>
            <a:r>
              <a:rPr sz="1200" b="1" spc="-11" dirty="0" smtClean="0">
                <a:solidFill>
                  <a:srgbClr val="262C32"/>
                </a:solidFill>
                <a:latin typeface="Aptos"/>
                <a:cs typeface="Arial"/>
              </a:rPr>
              <a:t>¿Qué debemos hacer?</a:t>
            </a:r>
            <a:endParaRPr sz="1000">
              <a:latin typeface="Arial"/>
              <a:cs typeface="Arial"/>
            </a:endParaRPr>
          </a:p>
          <a:p>
            <a:pPr marL="101092" marR="9205">
              <a:lnSpc>
                <a:spcPct val="95825"/>
              </a:lnSpc>
              <a:spcBef>
                <a:spcPts val="474"/>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Tranquilice a la víctima.  Póngala en posición cómoda y estable.</a:t>
            </a:r>
            <a:endParaRPr sz="1000">
              <a:latin typeface="Arial"/>
              <a:cs typeface="Arial"/>
            </a:endParaRPr>
          </a:p>
          <a:p>
            <a:pPr marL="101092" marR="9205">
              <a:lnSpc>
                <a:spcPct val="95825"/>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Procure que la parte lesionada esté apoyada y sujeta en todo momento.</a:t>
            </a:r>
            <a:endParaRPr sz="1000">
              <a:latin typeface="Arial"/>
              <a:cs typeface="Arial"/>
            </a:endParaRPr>
          </a:p>
          <a:p>
            <a:pPr marL="195579" indent="-94488">
              <a:lnSpc>
                <a:spcPts val="1149"/>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Aplique frío local encima de la lesión</a:t>
            </a:r>
            <a:r>
              <a:rPr sz="1200" spc="-2" dirty="0" smtClean="0">
                <a:solidFill>
                  <a:srgbClr val="262C32"/>
                </a:solidFill>
                <a:latin typeface="Aptos"/>
                <a:cs typeface="Arial"/>
              </a:rPr>
              <a:t>. </a:t>
            </a:r>
            <a:r>
              <a:rPr sz="1200" spc="-2" dirty="0" smtClean="0">
                <a:solidFill>
                  <a:srgbClr val="262C32"/>
                </a:solidFill>
                <a:latin typeface="Aptos"/>
                <a:cs typeface="Arial"/>
              </a:rPr>
              <a:t>Si utiliza hielo</a:t>
            </a:r>
            <a:r>
              <a:rPr sz="1200" spc="-2" dirty="0" smtClean="0">
                <a:solidFill>
                  <a:srgbClr val="262C32"/>
                </a:solidFill>
                <a:latin typeface="Aptos"/>
                <a:cs typeface="Arial"/>
              </a:rPr>
              <a:t>, </a:t>
            </a:r>
            <a:r>
              <a:rPr sz="1200" spc="-2" dirty="0" smtClean="0">
                <a:solidFill>
                  <a:srgbClr val="262C32"/>
                </a:solidFill>
                <a:latin typeface="Aptos"/>
                <a:cs typeface="Arial"/>
              </a:rPr>
              <a:t>que sea protegido</a:t>
            </a:r>
            <a:r>
              <a:rPr sz="1200" spc="-2" dirty="0" smtClean="0">
                <a:solidFill>
                  <a:srgbClr val="262C32"/>
                </a:solidFill>
                <a:latin typeface="Aptos"/>
                <a:cs typeface="Arial"/>
              </a:rPr>
              <a:t>. </a:t>
            </a:r>
            <a:r>
              <a:rPr sz="1200" spc="-2" dirty="0" smtClean="0">
                <a:solidFill>
                  <a:srgbClr val="262C32"/>
                </a:solidFill>
                <a:latin typeface="Aptos"/>
                <a:cs typeface="Arial"/>
              </a:rPr>
              <a:t>Si </a:t>
            </a:r>
            <a:endParaRPr sz="1000">
              <a:latin typeface="Arial"/>
              <a:cs typeface="Arial"/>
            </a:endParaRPr>
          </a:p>
          <a:p>
            <a:pPr marL="195579">
              <a:lnSpc>
                <a:spcPts val="1149"/>
              </a:lnSpc>
              <a:spcBef>
                <a:spcPts val="265"/>
              </a:spcBef>
              <a:spcAft>
                <a:spcPts val="300"/>
              </a:spcAft>
            </a:pPr>
            <a:r>
              <a:rPr sz="1200" spc="-7" dirty="0" smtClean="0">
                <a:solidFill>
                  <a:srgbClr val="262C32"/>
                </a:solidFill>
                <a:latin typeface="Aptos"/>
                <a:cs typeface="Arial"/>
              </a:rPr>
              <a:t>no hay hielo a su alcance</a:t>
            </a:r>
            <a:r>
              <a:rPr sz="1200" spc="-7" dirty="0" smtClean="0">
                <a:solidFill>
                  <a:srgbClr val="262C32"/>
                </a:solidFill>
                <a:latin typeface="Aptos"/>
                <a:cs typeface="Arial"/>
              </a:rPr>
              <a:t>,  </a:t>
            </a:r>
            <a:r>
              <a:rPr sz="1200" spc="-7" dirty="0" smtClean="0">
                <a:solidFill>
                  <a:srgbClr val="262C32"/>
                </a:solidFill>
                <a:latin typeface="Aptos"/>
                <a:cs typeface="Arial"/>
              </a:rPr>
              <a:t>utilice una bolsa de frío químico.</a:t>
            </a:r>
            <a:endParaRPr sz="1000">
              <a:latin typeface="Arial"/>
              <a:cs typeface="Arial"/>
            </a:endParaRPr>
          </a:p>
          <a:p>
            <a:pPr marL="101091" marR="9205">
              <a:lnSpc>
                <a:spcPct val="95825"/>
              </a:lnSpc>
              <a:spcBef>
                <a:spcPts val="535"/>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Trate heridas o erosiones como se indica en el apartado correspondiente</a:t>
            </a:r>
            <a:r>
              <a:rPr sz="1200" spc="-1" dirty="0" smtClean="0">
                <a:solidFill>
                  <a:srgbClr val="262C32"/>
                </a:solidFill>
                <a:latin typeface="Aptos"/>
                <a:cs typeface="Arial"/>
              </a:rPr>
              <a:t>.</a:t>
            </a:r>
            <a:endParaRPr sz="1000">
              <a:latin typeface="Arial"/>
              <a:cs typeface="Arial"/>
            </a:endParaRPr>
          </a:p>
          <a:p>
            <a:pPr marL="101091" marR="9205">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Si tiene dudas consulte con su centro de salud.</a:t>
            </a:r>
            <a:endParaRPr sz="1000">
              <a:latin typeface="Arial"/>
              <a:cs typeface="Arial"/>
            </a:endParaRPr>
          </a:p>
        </p:txBody>
      </p:sp>
      <p:sp>
        <p:nvSpPr>
          <p:cNvPr id="2" name="object 2"/>
          <p:cNvSpPr txBox="1"/>
          <p:nvPr/>
        </p:nvSpPr>
        <p:spPr>
          <a:xfrm>
            <a:off x="5373115" y="7421015"/>
            <a:ext cx="1" cy="1"/>
          </a:xfrm>
          <a:prstGeom prst="rect">
            <a:avLst/>
          </a:prstGeom>
        </p:spPr>
        <p:txBody>
          <a:bodyPr wrap="square" lIns="0" tIns="2540" rIns="0" bIns="0" rtlCol="0">
            <a:noAutofit/>
          </a:bodyPr>
          <a:lstStyle/>
          <a:p>
            <a:pPr marL="12700">
              <a:lnSpc>
                <a:spcPct val="95825"/>
              </a:lnSpc>
            </a:pPr>
            <a:r>
              <a:rPr sz="600" spc="-75" dirty="0" smtClean="0">
                <a:solidFill>
                  <a:srgbClr val="231F21"/>
                </a:solidFill>
                <a:latin typeface="Times New Roman"/>
                <a:cs typeface="Times New Roman"/>
              </a:rPr>
              <a:t>73</a:t>
            </a:r>
            <a:endParaRPr sz="600">
              <a:latin typeface="Times New Roman"/>
              <a:cs typeface="Times New Roman"/>
            </a:endParaRPr>
          </a:p>
        </p:txBody>
      </p:sp>
      <p:pic>
        <p:nvPicPr>
          <p:cNvPr id="10" name="Picture 9"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3" name="object 3"/>
          <p:cNvSpPr txBox="1"/>
          <p:nvPr/>
        </p:nvSpPr>
        <p:spPr>
          <a:xfrm>
            <a:off x="2231495" y="6056590"/>
            <a:ext cx="7332393" cy="1005840"/>
          </a:xfrm>
          <a:prstGeom prst="rect">
            <a:avLst/>
          </a:prstGeom>
        </p:spPr>
        <p:txBody>
          <a:bodyPr wrap="square" lIns="0" tIns="7111" rIns="0" bIns="0" rtlCol="0">
            <a:noAutofit/>
          </a:bodyPr>
          <a:lstStyle/>
          <a:p>
            <a:pPr marL="15748" marR="19050">
              <a:lnSpc>
                <a:spcPts val="1120"/>
              </a:lnSpc>
              <a:spcAft>
                <a:spcPts val="300"/>
              </a:spcAft>
            </a:pPr>
            <a:r>
              <a:rPr sz="1200" spc="20" dirty="0" smtClean="0">
                <a:solidFill>
                  <a:srgbClr val="262C32"/>
                </a:solidFill>
                <a:latin typeface="Aptos"/>
                <a:cs typeface="Arial"/>
              </a:rPr>
              <a:t>• </a:t>
            </a:r>
            <a:r>
              <a:rPr sz="1200" spc="20" dirty="0" smtClean="0">
                <a:solidFill>
                  <a:srgbClr val="262C32"/>
                </a:solidFill>
                <a:latin typeface="Aptos"/>
                <a:cs typeface="Arial"/>
              </a:rPr>
              <a:t>¿ </a:t>
            </a:r>
            <a:r>
              <a:rPr sz="1200" b="1" spc="20" dirty="0" smtClean="0">
                <a:solidFill>
                  <a:srgbClr val="262C32"/>
                </a:solidFill>
                <a:latin typeface="Aptos"/>
                <a:cs typeface="Arial"/>
              </a:rPr>
              <a:t>Qué no debemos hacer?</a:t>
            </a:r>
            <a:endParaRPr sz="900">
              <a:latin typeface="Arial"/>
              <a:cs typeface="Arial"/>
            </a:endParaRPr>
          </a:p>
          <a:p>
            <a:pPr marL="12700">
              <a:lnSpc>
                <a:spcPct val="95825"/>
              </a:lnSpc>
              <a:spcBef>
                <a:spcPts val="474"/>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Dejar hielo mucho tiempo</a:t>
            </a:r>
            <a:r>
              <a:rPr sz="1200" spc="-5" dirty="0" smtClean="0">
                <a:solidFill>
                  <a:srgbClr val="262C32"/>
                </a:solidFill>
                <a:latin typeface="Aptos"/>
                <a:cs typeface="Arial"/>
              </a:rPr>
              <a:t>.  </a:t>
            </a:r>
            <a:r>
              <a:rPr sz="1200" spc="-5" dirty="0" smtClean="0">
                <a:solidFill>
                  <a:srgbClr val="262C32"/>
                </a:solidFill>
                <a:latin typeface="Aptos"/>
                <a:cs typeface="Arial"/>
              </a:rPr>
              <a:t>Nunca deje el hielo más de 20 minutos seguidos.</a:t>
            </a:r>
            <a:endParaRPr sz="1000">
              <a:latin typeface="Arial"/>
              <a:cs typeface="Arial"/>
            </a:endParaRPr>
          </a:p>
          <a:p>
            <a:pPr marL="12700" marR="19050">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Aplicar frío directamente encima de la lesión</a:t>
            </a:r>
            <a:r>
              <a:rPr sz="1200" spc="-2" dirty="0" smtClean="0">
                <a:solidFill>
                  <a:srgbClr val="262C32"/>
                </a:solidFill>
                <a:latin typeface="Aptos"/>
                <a:cs typeface="Arial"/>
              </a:rPr>
              <a:t>.</a:t>
            </a:r>
            <a:endParaRPr sz="1000">
              <a:latin typeface="Arial"/>
              <a:cs typeface="Arial"/>
            </a:endParaRPr>
          </a:p>
          <a:p>
            <a:pPr marL="12700" marR="19050">
              <a:lnSpc>
                <a:spcPct val="95825"/>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Movilizar innecesariamente</a:t>
            </a:r>
            <a:r>
              <a:rPr sz="1200" spc="-1" dirty="0" smtClean="0">
                <a:solidFill>
                  <a:srgbClr val="262C32"/>
                </a:solidFill>
                <a:latin typeface="Aptos"/>
                <a:cs typeface="Arial"/>
              </a:rPr>
              <a:t>, </a:t>
            </a:r>
            <a:r>
              <a:rPr sz="1200" spc="-1" dirty="0" smtClean="0">
                <a:solidFill>
                  <a:srgbClr val="262C32"/>
                </a:solidFill>
                <a:latin typeface="Aptos"/>
                <a:cs typeface="Arial"/>
              </a:rPr>
              <a:t>tanto a la víctima</a:t>
            </a:r>
            <a:r>
              <a:rPr sz="1200" spc="-1" dirty="0" smtClean="0">
                <a:solidFill>
                  <a:srgbClr val="262C32"/>
                </a:solidFill>
                <a:latin typeface="Aptos"/>
                <a:cs typeface="Arial"/>
              </a:rPr>
              <a:t>, </a:t>
            </a:r>
            <a:r>
              <a:rPr sz="1200" spc="-1" dirty="0" smtClean="0">
                <a:solidFill>
                  <a:srgbClr val="262C32"/>
                </a:solidFill>
                <a:latin typeface="Aptos"/>
                <a:cs typeface="Arial"/>
              </a:rPr>
              <a:t>como a la extremidad.</a:t>
            </a:r>
            <a:endParaRPr sz="1000">
              <a:latin typeface="Arial"/>
              <a:cs typeface="Arial"/>
            </a:endParaRPr>
          </a:p>
          <a:p>
            <a:pPr marL="12700" marR="19050">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Dar medicación sin indicación médica.</a:t>
            </a:r>
            <a:endParaRPr sz="10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b="1" spc="-63" dirty="0" smtClean="0">
                <a:solidFill>
                  <a:srgbClr val="231F21"/>
                </a:solidFill>
                <a:latin typeface="Times New Roman"/>
                <a:cs typeface="Times New Roman"/>
              </a:rPr>
              <a:t>7</a:t>
            </a:r>
            <a:r>
              <a:rPr sz="600" b="1" spc="-63" dirty="0" smtClean="0">
                <a:solidFill>
                  <a:srgbClr val="343133"/>
                </a:solidFill>
                <a:latin typeface="Times New Roman"/>
                <a:cs typeface="Times New Roman"/>
              </a:rPr>
              <a:t>4</a:t>
            </a:r>
            <a:endParaRPr sz="600">
              <a:latin typeface="Times New Roman"/>
              <a:cs typeface="Times New Roman"/>
            </a:endParaRPr>
          </a:p>
        </p:txBody>
      </p:sp>
      <p:pic>
        <p:nvPicPr>
          <p:cNvPr id="6" name="Picture 5"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a:t>
            </a:r>
            <a:r>
              <a:rPr sz="1100" b="1" spc="-20" dirty="0" smtClean="0">
                <a:solidFill>
                  <a:srgbClr val="1E374E"/>
                </a:solidFill>
                <a:latin typeface="Aptos"/>
                <a:cs typeface="Times New Roman"/>
              </a:rPr>
              <a:t>xil</a:t>
            </a:r>
            <a:r>
              <a:rPr sz="1100" b="1" spc="-20" dirty="0" smtClean="0">
                <a:solidFill>
                  <a:srgbClr val="1E374E"/>
                </a:solidFill>
                <a:latin typeface="Aptos"/>
                <a:cs typeface="Times New Roman"/>
              </a:rPr>
              <a:t>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2078511" y="1353526"/>
            <a:ext cx="7109921" cy="899160"/>
          </a:xfrm>
          <a:prstGeom prst="rect">
            <a:avLst/>
          </a:prstGeom>
        </p:spPr>
        <p:txBody>
          <a:bodyPr wrap="square" lIns="0" tIns="7111" rIns="0" bIns="0" rtlCol="0">
            <a:noAutofit/>
          </a:bodyPr>
          <a:lstStyle/>
          <a:p>
            <a:pPr marL="12700" marR="9205">
              <a:lnSpc>
                <a:spcPts val="1120"/>
              </a:lnSpc>
              <a:spcAft>
                <a:spcPts val="300"/>
              </a:spcAft>
            </a:pPr>
            <a:r>
              <a:rPr sz="1200" b="1" spc="-3" dirty="0" smtClean="0">
                <a:solidFill>
                  <a:srgbClr val="262C32"/>
                </a:solidFill>
                <a:latin typeface="Aptos"/>
                <a:cs typeface="Arial"/>
              </a:rPr>
              <a:t>Traumatismos en las extremidades</a:t>
            </a:r>
            <a:endParaRPr sz="1000">
              <a:latin typeface="Arial"/>
              <a:cs typeface="Arial"/>
            </a:endParaRPr>
          </a:p>
          <a:p>
            <a:pPr marL="15747" indent="6096">
              <a:lnSpc>
                <a:spcPts val="1390"/>
              </a:lnSpc>
              <a:spcBef>
                <a:spcPts val="393"/>
              </a:spcBef>
              <a:spcAft>
                <a:spcPts val="300"/>
              </a:spcAft>
            </a:pPr>
            <a:r>
              <a:rPr sz="1200" spc="-25" dirty="0" smtClean="0">
                <a:solidFill>
                  <a:srgbClr val="262C32"/>
                </a:solidFill>
                <a:latin typeface="Aptos"/>
                <a:cs typeface="Arial"/>
              </a:rPr>
              <a:t>E</a:t>
            </a:r>
            <a:r>
              <a:rPr sz="1200" spc="0" dirty="0" smtClean="0">
                <a:solidFill>
                  <a:srgbClr val="262C32"/>
                </a:solidFill>
                <a:latin typeface="Aptos"/>
                <a:cs typeface="Arial"/>
              </a:rPr>
              <a:t>n</a:t>
            </a:r>
            <a:r>
              <a:rPr sz="1200" spc="-37" dirty="0" smtClean="0">
                <a:solidFill>
                  <a:srgbClr val="262C32"/>
                </a:solidFill>
                <a:latin typeface="Aptos"/>
                <a:cs typeface="Arial"/>
              </a:rPr>
              <a:t> </a:t>
            </a:r>
            <a:r>
              <a:rPr sz="1200" spc="-53" dirty="0" smtClean="0">
                <a:solidFill>
                  <a:srgbClr val="262C32"/>
                </a:solidFill>
                <a:latin typeface="Aptos"/>
                <a:cs typeface="Arial"/>
              </a:rPr>
              <a:t>g</a:t>
            </a:r>
            <a:r>
              <a:rPr sz="1200" spc="18" dirty="0" smtClean="0">
                <a:solidFill>
                  <a:srgbClr val="262C32"/>
                </a:solidFill>
                <a:latin typeface="Aptos"/>
                <a:cs typeface="Arial"/>
              </a:rPr>
              <a:t>e</a:t>
            </a:r>
            <a:r>
              <a:rPr sz="1200" spc="-3" dirty="0" smtClean="0">
                <a:solidFill>
                  <a:srgbClr val="262C32"/>
                </a:solidFill>
                <a:latin typeface="Aptos"/>
                <a:cs typeface="Arial"/>
              </a:rPr>
              <a:t>n</a:t>
            </a:r>
            <a:r>
              <a:rPr sz="1200" spc="18" dirty="0" smtClean="0">
                <a:solidFill>
                  <a:srgbClr val="262C32"/>
                </a:solidFill>
                <a:latin typeface="Aptos"/>
                <a:cs typeface="Arial"/>
              </a:rPr>
              <a:t>e</a:t>
            </a:r>
            <a:r>
              <a:rPr sz="1200" spc="0" dirty="0" smtClean="0">
                <a:solidFill>
                  <a:srgbClr val="262C32"/>
                </a:solidFill>
                <a:latin typeface="Aptos"/>
                <a:cs typeface="Arial"/>
              </a:rPr>
              <a:t>r</a:t>
            </a:r>
            <a:r>
              <a:rPr sz="1200" spc="-26" dirty="0" smtClean="0">
                <a:solidFill>
                  <a:srgbClr val="262C32"/>
                </a:solidFill>
                <a:latin typeface="Aptos"/>
                <a:cs typeface="Arial"/>
              </a:rPr>
              <a:t>a</a:t>
            </a:r>
            <a:r>
              <a:rPr sz="1200" spc="16" dirty="0" smtClean="0">
                <a:solidFill>
                  <a:srgbClr val="262C32"/>
                </a:solidFill>
                <a:latin typeface="Aptos"/>
                <a:cs typeface="Arial"/>
              </a:rPr>
              <a:t>l</a:t>
            </a:r>
            <a:r>
              <a:rPr sz="1200" spc="-77" dirty="0" smtClean="0">
                <a:solidFill>
                  <a:srgbClr val="262C32"/>
                </a:solidFill>
                <a:latin typeface="Aptos"/>
                <a:cs typeface="Arial"/>
              </a:rPr>
              <a:t>,</a:t>
            </a:r>
            <a:r>
              <a:rPr sz="1200" spc="100" dirty="0" smtClean="0">
                <a:solidFill>
                  <a:srgbClr val="262C32"/>
                </a:solidFill>
                <a:latin typeface="Aptos"/>
                <a:cs typeface="Arial"/>
              </a:rPr>
              <a:t> </a:t>
            </a:r>
            <a:r>
              <a:rPr sz="1200" spc="0" dirty="0" smtClean="0">
                <a:solidFill>
                  <a:srgbClr val="262C32"/>
                </a:solidFill>
                <a:latin typeface="Aptos"/>
                <a:cs typeface="Arial"/>
              </a:rPr>
              <a:t>y</a:t>
            </a:r>
            <a:r>
              <a:rPr sz="1200" spc="14" dirty="0" smtClean="0">
                <a:solidFill>
                  <a:srgbClr val="262C32"/>
                </a:solidFill>
                <a:latin typeface="Aptos"/>
                <a:cs typeface="Arial"/>
              </a:rPr>
              <a:t> </a:t>
            </a:r>
            <a:r>
              <a:rPr sz="1200" spc="-19" dirty="0" smtClean="0">
                <a:solidFill>
                  <a:srgbClr val="262C32"/>
                </a:solidFill>
                <a:latin typeface="Aptos"/>
                <a:cs typeface="Arial"/>
              </a:rPr>
              <a:t>sa</a:t>
            </a:r>
            <a:r>
              <a:rPr sz="1200" spc="-9" dirty="0" smtClean="0">
                <a:solidFill>
                  <a:srgbClr val="262C32"/>
                </a:solidFill>
                <a:latin typeface="Aptos"/>
                <a:cs typeface="Arial"/>
              </a:rPr>
              <a:t>l</a:t>
            </a:r>
            <a:r>
              <a:rPr sz="1200" spc="-19" dirty="0" smtClean="0">
                <a:solidFill>
                  <a:srgbClr val="262C32"/>
                </a:solidFill>
                <a:latin typeface="Aptos"/>
                <a:cs typeface="Arial"/>
              </a:rPr>
              <a:t>v</a:t>
            </a:r>
            <a:r>
              <a:rPr sz="1200" spc="0" dirty="0" smtClean="0">
                <a:solidFill>
                  <a:srgbClr val="262C32"/>
                </a:solidFill>
                <a:latin typeface="Aptos"/>
                <a:cs typeface="Arial"/>
              </a:rPr>
              <a:t>o</a:t>
            </a:r>
            <a:r>
              <a:rPr sz="1200" spc="73" dirty="0" smtClean="0">
                <a:solidFill>
                  <a:srgbClr val="262C32"/>
                </a:solidFill>
                <a:latin typeface="Aptos"/>
                <a:cs typeface="Arial"/>
              </a:rPr>
              <a:t> </a:t>
            </a:r>
            <a:r>
              <a:rPr sz="1200" spc="-19" dirty="0" smtClean="0">
                <a:solidFill>
                  <a:srgbClr val="262C32"/>
                </a:solidFill>
                <a:latin typeface="Aptos"/>
                <a:cs typeface="Arial"/>
              </a:rPr>
              <a:t>e</a:t>
            </a:r>
            <a:r>
              <a:rPr sz="1200" spc="0" dirty="0" smtClean="0">
                <a:solidFill>
                  <a:srgbClr val="262C32"/>
                </a:solidFill>
                <a:latin typeface="Aptos"/>
                <a:cs typeface="Arial"/>
              </a:rPr>
              <a:t>n</a:t>
            </a:r>
            <a:r>
              <a:rPr sz="1200" spc="43" dirty="0" smtClean="0">
                <a:solidFill>
                  <a:srgbClr val="262C32"/>
                </a:solidFill>
                <a:latin typeface="Aptos"/>
                <a:cs typeface="Arial"/>
              </a:rPr>
              <a:t> </a:t>
            </a:r>
            <a:r>
              <a:rPr sz="1200" spc="-102" dirty="0" smtClean="0">
                <a:solidFill>
                  <a:srgbClr val="262C32"/>
                </a:solidFill>
                <a:latin typeface="Aptos"/>
                <a:cs typeface="Arial"/>
              </a:rPr>
              <a:t>l</a:t>
            </a:r>
            <a:r>
              <a:rPr sz="1200" spc="18" dirty="0" smtClean="0">
                <a:solidFill>
                  <a:srgbClr val="262C32"/>
                </a:solidFill>
                <a:latin typeface="Aptos"/>
                <a:cs typeface="Arial"/>
              </a:rPr>
              <a:t>e</a:t>
            </a:r>
            <a:r>
              <a:rPr sz="1200" spc="30" dirty="0" smtClean="0">
                <a:solidFill>
                  <a:srgbClr val="262C32"/>
                </a:solidFill>
                <a:latin typeface="Aptos"/>
                <a:cs typeface="Arial"/>
              </a:rPr>
              <a:t>s</a:t>
            </a:r>
            <a:r>
              <a:rPr sz="1200" spc="-32" dirty="0" smtClean="0">
                <a:solidFill>
                  <a:srgbClr val="262C32"/>
                </a:solidFill>
                <a:latin typeface="Aptos"/>
                <a:cs typeface="Arial"/>
              </a:rPr>
              <a:t>i</a:t>
            </a:r>
            <a:r>
              <a:rPr sz="1200" spc="18" dirty="0" smtClean="0">
                <a:solidFill>
                  <a:srgbClr val="262C32"/>
                </a:solidFill>
                <a:latin typeface="Aptos"/>
                <a:cs typeface="Arial"/>
              </a:rPr>
              <a:t>o</a:t>
            </a:r>
            <a:r>
              <a:rPr sz="1200" spc="-26" dirty="0" smtClean="0">
                <a:solidFill>
                  <a:srgbClr val="262C32"/>
                </a:solidFill>
                <a:latin typeface="Aptos"/>
                <a:cs typeface="Arial"/>
              </a:rPr>
              <a:t>n</a:t>
            </a:r>
            <a:r>
              <a:rPr sz="1200" spc="-3" dirty="0" smtClean="0">
                <a:solidFill>
                  <a:srgbClr val="262C32"/>
                </a:solidFill>
                <a:latin typeface="Aptos"/>
                <a:cs typeface="Arial"/>
              </a:rPr>
              <a:t>e</a:t>
            </a:r>
            <a:r>
              <a:rPr sz="1200" spc="0" dirty="0" smtClean="0">
                <a:solidFill>
                  <a:srgbClr val="262C32"/>
                </a:solidFill>
                <a:latin typeface="Aptos"/>
                <a:cs typeface="Arial"/>
              </a:rPr>
              <a:t>s</a:t>
            </a:r>
            <a:r>
              <a:rPr sz="1200" spc="64" dirty="0" smtClean="0">
                <a:solidFill>
                  <a:srgbClr val="262C32"/>
                </a:solidFill>
                <a:latin typeface="Aptos"/>
                <a:cs typeface="Arial"/>
              </a:rPr>
              <a:t> </a:t>
            </a:r>
            <a:r>
              <a:rPr sz="1200" spc="-44" dirty="0" smtClean="0">
                <a:solidFill>
                  <a:srgbClr val="262C32"/>
                </a:solidFill>
                <a:latin typeface="Aptos"/>
                <a:cs typeface="Arial"/>
              </a:rPr>
              <a:t>c</a:t>
            </a:r>
            <a:r>
              <a:rPr sz="1200" spc="18" dirty="0" smtClean="0">
                <a:solidFill>
                  <a:srgbClr val="262C32"/>
                </a:solidFill>
                <a:latin typeface="Aptos"/>
                <a:cs typeface="Arial"/>
              </a:rPr>
              <a:t>o</a:t>
            </a:r>
            <a:r>
              <a:rPr sz="1200" spc="-43" dirty="0" smtClean="0">
                <a:solidFill>
                  <a:srgbClr val="262C32"/>
                </a:solidFill>
                <a:latin typeface="Aptos"/>
                <a:cs typeface="Arial"/>
              </a:rPr>
              <a:t>m</a:t>
            </a:r>
            <a:r>
              <a:rPr sz="1200" spc="18" dirty="0" smtClean="0">
                <a:solidFill>
                  <a:srgbClr val="262C32"/>
                </a:solidFill>
                <a:latin typeface="Aptos"/>
                <a:cs typeface="Arial"/>
              </a:rPr>
              <a:t>p</a:t>
            </a:r>
            <a:r>
              <a:rPr sz="1200" spc="-32" dirty="0" smtClean="0">
                <a:solidFill>
                  <a:srgbClr val="262C32"/>
                </a:solidFill>
                <a:latin typeface="Aptos"/>
                <a:cs typeface="Arial"/>
              </a:rPr>
              <a:t>l</a:t>
            </a:r>
            <a:r>
              <a:rPr sz="1200" spc="-3" dirty="0" smtClean="0">
                <a:solidFill>
                  <a:srgbClr val="262C32"/>
                </a:solidFill>
                <a:latin typeface="Aptos"/>
                <a:cs typeface="Arial"/>
              </a:rPr>
              <a:t>e</a:t>
            </a:r>
            <a:r>
              <a:rPr sz="1200" spc="16" dirty="0" smtClean="0">
                <a:solidFill>
                  <a:srgbClr val="262C32"/>
                </a:solidFill>
                <a:latin typeface="Aptos"/>
                <a:cs typeface="Arial"/>
              </a:rPr>
              <a:t>j</a:t>
            </a:r>
            <a:r>
              <a:rPr sz="1200" spc="-3" dirty="0" smtClean="0">
                <a:solidFill>
                  <a:srgbClr val="262C32"/>
                </a:solidFill>
                <a:latin typeface="Aptos"/>
                <a:cs typeface="Arial"/>
              </a:rPr>
              <a:t>a</a:t>
            </a:r>
            <a:r>
              <a:rPr sz="1200" spc="30" dirty="0" smtClean="0">
                <a:solidFill>
                  <a:srgbClr val="262C32"/>
                </a:solidFill>
                <a:latin typeface="Aptos"/>
                <a:cs typeface="Arial"/>
              </a:rPr>
              <a:t>s</a:t>
            </a:r>
            <a:r>
              <a:rPr sz="1200" spc="-77" dirty="0" smtClean="0">
                <a:solidFill>
                  <a:srgbClr val="262C32"/>
                </a:solidFill>
                <a:latin typeface="Aptos"/>
                <a:cs typeface="Arial"/>
              </a:rPr>
              <a:t>,</a:t>
            </a:r>
            <a:r>
              <a:rPr sz="1200" spc="125" dirty="0" smtClean="0">
                <a:solidFill>
                  <a:srgbClr val="262C32"/>
                </a:solidFill>
                <a:latin typeface="Aptos"/>
                <a:cs typeface="Arial"/>
              </a:rPr>
              <a:t> </a:t>
            </a:r>
            <a:r>
              <a:rPr sz="1200" spc="-19" dirty="0" smtClean="0">
                <a:solidFill>
                  <a:srgbClr val="262C32"/>
                </a:solidFill>
                <a:latin typeface="Aptos"/>
                <a:cs typeface="Arial"/>
              </a:rPr>
              <a:t>u</a:t>
            </a:r>
            <a:r>
              <a:rPr sz="1200" spc="0" dirty="0" smtClean="0">
                <a:solidFill>
                  <a:srgbClr val="262C32"/>
                </a:solidFill>
                <a:latin typeface="Aptos"/>
                <a:cs typeface="Arial"/>
              </a:rPr>
              <a:t>n</a:t>
            </a:r>
            <a:r>
              <a:rPr sz="1200" spc="-24" dirty="0" smtClean="0">
                <a:solidFill>
                  <a:srgbClr val="262C32"/>
                </a:solidFill>
                <a:latin typeface="Aptos"/>
                <a:cs typeface="Arial"/>
              </a:rPr>
              <a:t> </a:t>
            </a:r>
            <a:r>
              <a:rPr sz="1200" spc="-9" dirty="0" smtClean="0">
                <a:solidFill>
                  <a:srgbClr val="262C32"/>
                </a:solidFill>
                <a:latin typeface="Aptos"/>
                <a:cs typeface="Arial"/>
              </a:rPr>
              <a:t>t</a:t>
            </a:r>
            <a:r>
              <a:rPr sz="1200" spc="-14" dirty="0" smtClean="0">
                <a:solidFill>
                  <a:srgbClr val="262C32"/>
                </a:solidFill>
                <a:latin typeface="Aptos"/>
                <a:cs typeface="Arial"/>
              </a:rPr>
              <a:t>ra</a:t>
            </a:r>
            <a:r>
              <a:rPr sz="1200" spc="-19" dirty="0" smtClean="0">
                <a:solidFill>
                  <a:srgbClr val="262C32"/>
                </a:solidFill>
                <a:latin typeface="Aptos"/>
                <a:cs typeface="Arial"/>
              </a:rPr>
              <a:t>u</a:t>
            </a:r>
            <a:r>
              <a:rPr sz="1200" spc="-34" dirty="0" smtClean="0">
                <a:solidFill>
                  <a:srgbClr val="262C32"/>
                </a:solidFill>
                <a:latin typeface="Aptos"/>
                <a:cs typeface="Arial"/>
              </a:rPr>
              <a:t>m</a:t>
            </a:r>
            <a:r>
              <a:rPr sz="1200" spc="-19" dirty="0" smtClean="0">
                <a:solidFill>
                  <a:srgbClr val="262C32"/>
                </a:solidFill>
                <a:latin typeface="Aptos"/>
                <a:cs typeface="Arial"/>
              </a:rPr>
              <a:t>a</a:t>
            </a:r>
            <a:r>
              <a:rPr sz="1200" spc="-9" dirty="0" smtClean="0">
                <a:solidFill>
                  <a:srgbClr val="262C32"/>
                </a:solidFill>
                <a:latin typeface="Aptos"/>
                <a:cs typeface="Arial"/>
              </a:rPr>
              <a:t>ti</a:t>
            </a:r>
            <a:r>
              <a:rPr sz="1200" spc="-19" dirty="0" smtClean="0">
                <a:solidFill>
                  <a:srgbClr val="262C32"/>
                </a:solidFill>
                <a:latin typeface="Aptos"/>
                <a:cs typeface="Arial"/>
              </a:rPr>
              <a:t>s</a:t>
            </a:r>
            <a:r>
              <a:rPr sz="1200" spc="-34" dirty="0" smtClean="0">
                <a:solidFill>
                  <a:srgbClr val="262C32"/>
                </a:solidFill>
                <a:latin typeface="Aptos"/>
                <a:cs typeface="Arial"/>
              </a:rPr>
              <a:t>m</a:t>
            </a:r>
            <a:r>
              <a:rPr sz="1200" spc="0" dirty="0" smtClean="0">
                <a:solidFill>
                  <a:srgbClr val="262C32"/>
                </a:solidFill>
                <a:latin typeface="Aptos"/>
                <a:cs typeface="Arial"/>
              </a:rPr>
              <a:t>o</a:t>
            </a:r>
            <a:r>
              <a:rPr sz="1200" spc="223" dirty="0" smtClean="0">
                <a:solidFill>
                  <a:srgbClr val="262C32"/>
                </a:solidFill>
                <a:latin typeface="Aptos"/>
                <a:cs typeface="Arial"/>
              </a:rPr>
              <a:t> </a:t>
            </a:r>
            <a:r>
              <a:rPr sz="1200" spc="-14" dirty="0" smtClean="0">
                <a:solidFill>
                  <a:srgbClr val="262C32"/>
                </a:solidFill>
                <a:latin typeface="Aptos"/>
                <a:cs typeface="Arial"/>
              </a:rPr>
              <a:t>e</a:t>
            </a:r>
            <a:r>
              <a:rPr sz="1200" spc="0" dirty="0" smtClean="0">
                <a:solidFill>
                  <a:srgbClr val="262C32"/>
                </a:solidFill>
                <a:latin typeface="Aptos"/>
                <a:cs typeface="Arial"/>
              </a:rPr>
              <a:t>n</a:t>
            </a:r>
            <a:r>
              <a:rPr sz="1200" spc="42" dirty="0" smtClean="0">
                <a:solidFill>
                  <a:srgbClr val="262C32"/>
                </a:solidFill>
                <a:latin typeface="Aptos"/>
                <a:cs typeface="Arial"/>
              </a:rPr>
              <a:t> </a:t>
            </a:r>
            <a:r>
              <a:rPr sz="1200" spc="-102" dirty="0" smtClean="0">
                <a:solidFill>
                  <a:srgbClr val="262C32"/>
                </a:solidFill>
                <a:latin typeface="Aptos"/>
                <a:cs typeface="Arial"/>
              </a:rPr>
              <a:t>l</a:t>
            </a:r>
            <a:r>
              <a:rPr sz="1200" spc="18" dirty="0" smtClean="0">
                <a:solidFill>
                  <a:srgbClr val="262C32"/>
                </a:solidFill>
                <a:latin typeface="Aptos"/>
                <a:cs typeface="Arial"/>
              </a:rPr>
              <a:t>a</a:t>
            </a:r>
            <a:r>
              <a:rPr sz="1200" spc="0" dirty="0" smtClean="0">
                <a:solidFill>
                  <a:srgbClr val="262C32"/>
                </a:solidFill>
                <a:latin typeface="Aptos"/>
                <a:cs typeface="Arial"/>
              </a:rPr>
              <a:t>s </a:t>
            </a:r>
            <a:r>
              <a:rPr sz="1200" spc="-19" dirty="0" smtClean="0">
                <a:solidFill>
                  <a:srgbClr val="262C32"/>
                </a:solidFill>
                <a:latin typeface="Aptos"/>
                <a:cs typeface="Arial"/>
              </a:rPr>
              <a:t>ex</a:t>
            </a:r>
            <a:r>
              <a:rPr sz="1200" spc="-9" dirty="0" smtClean="0">
                <a:solidFill>
                  <a:srgbClr val="262C32"/>
                </a:solidFill>
                <a:latin typeface="Aptos"/>
                <a:cs typeface="Arial"/>
              </a:rPr>
              <a:t>tr</a:t>
            </a:r>
            <a:r>
              <a:rPr sz="1200" spc="-19" dirty="0" smtClean="0">
                <a:solidFill>
                  <a:srgbClr val="262C32"/>
                </a:solidFill>
                <a:latin typeface="Aptos"/>
                <a:cs typeface="Arial"/>
              </a:rPr>
              <a:t>e</a:t>
            </a:r>
            <a:r>
              <a:rPr sz="1200" spc="-34" dirty="0" smtClean="0">
                <a:solidFill>
                  <a:srgbClr val="262C32"/>
                </a:solidFill>
                <a:latin typeface="Aptos"/>
                <a:cs typeface="Arial"/>
              </a:rPr>
              <a:t>m</a:t>
            </a:r>
            <a:r>
              <a:rPr sz="1200" spc="-9" dirty="0" smtClean="0">
                <a:solidFill>
                  <a:srgbClr val="262C32"/>
                </a:solidFill>
                <a:latin typeface="Aptos"/>
                <a:cs typeface="Arial"/>
              </a:rPr>
              <a:t>i</a:t>
            </a:r>
            <a:r>
              <a:rPr sz="1200" spc="-19" dirty="0" smtClean="0">
                <a:solidFill>
                  <a:srgbClr val="262C32"/>
                </a:solidFill>
                <a:latin typeface="Aptos"/>
                <a:cs typeface="Arial"/>
              </a:rPr>
              <a:t>dade</a:t>
            </a:r>
            <a:r>
              <a:rPr sz="1200" spc="0" dirty="0" smtClean="0">
                <a:solidFill>
                  <a:srgbClr val="262C32"/>
                </a:solidFill>
                <a:latin typeface="Aptos"/>
                <a:cs typeface="Arial"/>
              </a:rPr>
              <a:t>s</a:t>
            </a:r>
            <a:r>
              <a:rPr sz="1200" spc="238" dirty="0" smtClean="0">
                <a:solidFill>
                  <a:srgbClr val="262C32"/>
                </a:solidFill>
                <a:latin typeface="Aptos"/>
                <a:cs typeface="Arial"/>
              </a:rPr>
              <a:t> </a:t>
            </a:r>
            <a:r>
              <a:rPr sz="1200" spc="-14" dirty="0" smtClean="0">
                <a:solidFill>
                  <a:srgbClr val="262C32"/>
                </a:solidFill>
                <a:latin typeface="Aptos"/>
                <a:cs typeface="Arial"/>
              </a:rPr>
              <a:t>n</a:t>
            </a:r>
            <a:r>
              <a:rPr sz="1200" spc="0" dirty="0" smtClean="0">
                <a:solidFill>
                  <a:srgbClr val="262C32"/>
                </a:solidFill>
                <a:latin typeface="Aptos"/>
                <a:cs typeface="Arial"/>
              </a:rPr>
              <a:t>o</a:t>
            </a:r>
            <a:r>
              <a:rPr sz="1200" spc="-26" dirty="0" smtClean="0">
                <a:solidFill>
                  <a:srgbClr val="262C32"/>
                </a:solidFill>
                <a:latin typeface="Aptos"/>
                <a:cs typeface="Arial"/>
              </a:rPr>
              <a:t> </a:t>
            </a:r>
            <a:r>
              <a:rPr sz="1200" spc="-19" dirty="0" smtClean="0">
                <a:solidFill>
                  <a:srgbClr val="262C32"/>
                </a:solidFill>
                <a:latin typeface="Aptos"/>
                <a:cs typeface="Arial"/>
              </a:rPr>
              <a:t>s</a:t>
            </a:r>
            <a:r>
              <a:rPr sz="1200" spc="-14" dirty="0" smtClean="0">
                <a:solidFill>
                  <a:srgbClr val="262C32"/>
                </a:solidFill>
                <a:latin typeface="Aptos"/>
                <a:cs typeface="Arial"/>
              </a:rPr>
              <a:t>u</a:t>
            </a:r>
            <a:r>
              <a:rPr sz="1200" spc="-19" dirty="0" smtClean="0">
                <a:solidFill>
                  <a:srgbClr val="262C32"/>
                </a:solidFill>
                <a:latin typeface="Aptos"/>
                <a:cs typeface="Arial"/>
              </a:rPr>
              <a:t>e</a:t>
            </a:r>
            <a:r>
              <a:rPr sz="1200" spc="-9" dirty="0" smtClean="0">
                <a:solidFill>
                  <a:srgbClr val="262C32"/>
                </a:solidFill>
                <a:latin typeface="Aptos"/>
                <a:cs typeface="Arial"/>
              </a:rPr>
              <a:t>l</a:t>
            </a:r>
            <a:r>
              <a:rPr sz="1200" spc="0" dirty="0" smtClean="0">
                <a:solidFill>
                  <a:srgbClr val="262C32"/>
                </a:solidFill>
                <a:latin typeface="Aptos"/>
                <a:cs typeface="Arial"/>
              </a:rPr>
              <a:t>e</a:t>
            </a:r>
            <a:r>
              <a:rPr sz="1200" spc="59" dirty="0" smtClean="0">
                <a:solidFill>
                  <a:srgbClr val="262C32"/>
                </a:solidFill>
                <a:latin typeface="Aptos"/>
                <a:cs typeface="Arial"/>
              </a:rPr>
              <a:t> </a:t>
            </a:r>
            <a:r>
              <a:rPr sz="1200" spc="-26" dirty="0" smtClean="0">
                <a:solidFill>
                  <a:srgbClr val="262C32"/>
                </a:solidFill>
                <a:latin typeface="Aptos"/>
                <a:cs typeface="Arial"/>
              </a:rPr>
              <a:t>o</a:t>
            </a:r>
            <a:r>
              <a:rPr sz="1200" spc="24" dirty="0" smtClean="0">
                <a:solidFill>
                  <a:srgbClr val="262C32"/>
                </a:solidFill>
                <a:latin typeface="Aptos"/>
                <a:cs typeface="Arial"/>
              </a:rPr>
              <a:t>r</a:t>
            </a:r>
            <a:r>
              <a:rPr sz="1200" spc="-53" dirty="0" smtClean="0">
                <a:solidFill>
                  <a:srgbClr val="262C32"/>
                </a:solidFill>
                <a:latin typeface="Aptos"/>
                <a:cs typeface="Arial"/>
              </a:rPr>
              <a:t>i</a:t>
            </a:r>
            <a:r>
              <a:rPr sz="1200" spc="18" dirty="0" smtClean="0">
                <a:solidFill>
                  <a:srgbClr val="262C32"/>
                </a:solidFill>
                <a:latin typeface="Aptos"/>
                <a:cs typeface="Arial"/>
              </a:rPr>
              <a:t>g</a:t>
            </a:r>
            <a:r>
              <a:rPr sz="1200" spc="-7" dirty="0" smtClean="0">
                <a:solidFill>
                  <a:srgbClr val="262C32"/>
                </a:solidFill>
                <a:latin typeface="Aptos"/>
                <a:cs typeface="Arial"/>
              </a:rPr>
              <a:t>i</a:t>
            </a:r>
            <a:r>
              <a:rPr sz="1200" spc="-3" dirty="0" smtClean="0">
                <a:solidFill>
                  <a:srgbClr val="262C32"/>
                </a:solidFill>
                <a:latin typeface="Aptos"/>
                <a:cs typeface="Arial"/>
              </a:rPr>
              <a:t>n</a:t>
            </a:r>
            <a:r>
              <a:rPr sz="1200" spc="18" dirty="0" smtClean="0">
                <a:solidFill>
                  <a:srgbClr val="262C32"/>
                </a:solidFill>
                <a:latin typeface="Aptos"/>
                <a:cs typeface="Arial"/>
              </a:rPr>
              <a:t>a</a:t>
            </a:r>
            <a:r>
              <a:rPr sz="1200" spc="15" dirty="0" smtClean="0">
                <a:solidFill>
                  <a:srgbClr val="262C32"/>
                </a:solidFill>
                <a:latin typeface="Aptos"/>
                <a:cs typeface="Arial"/>
              </a:rPr>
              <a:t>r</a:t>
            </a:r>
            <a:r>
              <a:rPr sz="1200" spc="44" dirty="0" smtClean="0">
                <a:solidFill>
                  <a:srgbClr val="262C32"/>
                </a:solidFill>
                <a:latin typeface="Aptos"/>
                <a:cs typeface="Arial"/>
              </a:rPr>
              <a:t> </a:t>
            </a:r>
            <a:r>
              <a:rPr sz="1200" spc="-14" dirty="0" smtClean="0">
                <a:solidFill>
                  <a:srgbClr val="262C32"/>
                </a:solidFill>
                <a:latin typeface="Aptos"/>
                <a:cs typeface="Arial"/>
              </a:rPr>
              <a:t>u</a:t>
            </a:r>
            <a:r>
              <a:rPr sz="1200" spc="-19" dirty="0" smtClean="0">
                <a:solidFill>
                  <a:srgbClr val="262C32"/>
                </a:solidFill>
                <a:latin typeface="Aptos"/>
                <a:cs typeface="Arial"/>
              </a:rPr>
              <a:t>n</a:t>
            </a:r>
            <a:r>
              <a:rPr sz="1200" spc="0" dirty="0" smtClean="0">
                <a:solidFill>
                  <a:srgbClr val="262C32"/>
                </a:solidFill>
                <a:latin typeface="Aptos"/>
                <a:cs typeface="Arial"/>
              </a:rPr>
              <a:t>a</a:t>
            </a:r>
            <a:r>
              <a:rPr sz="1200" spc="12" dirty="0" smtClean="0">
                <a:solidFill>
                  <a:srgbClr val="262C32"/>
                </a:solidFill>
                <a:latin typeface="Aptos"/>
                <a:cs typeface="Arial"/>
              </a:rPr>
              <a:t> </a:t>
            </a:r>
            <a:r>
              <a:rPr sz="1200" spc="-19" dirty="0" smtClean="0">
                <a:solidFill>
                  <a:srgbClr val="262C32"/>
                </a:solidFill>
                <a:latin typeface="Aptos"/>
                <a:cs typeface="Arial"/>
              </a:rPr>
              <a:t>s</a:t>
            </a:r>
            <a:r>
              <a:rPr sz="1200" spc="-53" dirty="0" smtClean="0">
                <a:solidFill>
                  <a:srgbClr val="262C32"/>
                </a:solidFill>
                <a:latin typeface="Aptos"/>
                <a:cs typeface="Arial"/>
              </a:rPr>
              <a:t>i</a:t>
            </a:r>
            <a:r>
              <a:rPr sz="1200" spc="57" dirty="0" smtClean="0">
                <a:solidFill>
                  <a:srgbClr val="262C32"/>
                </a:solidFill>
                <a:latin typeface="Aptos"/>
                <a:cs typeface="Arial"/>
              </a:rPr>
              <a:t>t</a:t>
            </a:r>
            <a:r>
              <a:rPr sz="1200" spc="-53" dirty="0" smtClean="0">
                <a:solidFill>
                  <a:srgbClr val="262C32"/>
                </a:solidFill>
                <a:latin typeface="Aptos"/>
                <a:cs typeface="Arial"/>
              </a:rPr>
              <a:t>u</a:t>
            </a:r>
            <a:r>
              <a:rPr sz="1200" spc="18" dirty="0" smtClean="0">
                <a:solidFill>
                  <a:srgbClr val="262C32"/>
                </a:solidFill>
                <a:latin typeface="Aptos"/>
                <a:cs typeface="Arial"/>
              </a:rPr>
              <a:t>a</a:t>
            </a:r>
            <a:r>
              <a:rPr sz="1200" spc="14" dirty="0" smtClean="0">
                <a:solidFill>
                  <a:srgbClr val="262C32"/>
                </a:solidFill>
                <a:latin typeface="Aptos"/>
                <a:cs typeface="Arial"/>
              </a:rPr>
              <a:t>c</a:t>
            </a:r>
            <a:r>
              <a:rPr sz="1200" spc="-18" dirty="0" smtClean="0">
                <a:solidFill>
                  <a:srgbClr val="262C32"/>
                </a:solidFill>
                <a:latin typeface="Aptos"/>
                <a:cs typeface="Arial"/>
              </a:rPr>
              <a:t>i</a:t>
            </a:r>
            <a:r>
              <a:rPr sz="1200" spc="18" dirty="0" smtClean="0">
                <a:solidFill>
                  <a:srgbClr val="262C32"/>
                </a:solidFill>
                <a:latin typeface="Aptos"/>
                <a:cs typeface="Arial"/>
              </a:rPr>
              <a:t>ó</a:t>
            </a:r>
            <a:r>
              <a:rPr sz="1200" spc="-61" dirty="0" smtClean="0">
                <a:solidFill>
                  <a:srgbClr val="262C32"/>
                </a:solidFill>
                <a:latin typeface="Aptos"/>
                <a:cs typeface="Arial"/>
              </a:rPr>
              <a:t>n</a:t>
            </a:r>
            <a:r>
              <a:rPr sz="1200" spc="69"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68" dirty="0" smtClean="0">
                <a:solidFill>
                  <a:srgbClr val="262C32"/>
                </a:solidFill>
                <a:latin typeface="Aptos"/>
                <a:cs typeface="Arial"/>
              </a:rPr>
              <a:t> </a:t>
            </a:r>
            <a:r>
              <a:rPr sz="1200" spc="-43" dirty="0" smtClean="0">
                <a:solidFill>
                  <a:srgbClr val="262C32"/>
                </a:solidFill>
                <a:latin typeface="Aptos"/>
                <a:cs typeface="Arial"/>
              </a:rPr>
              <a:t>r</a:t>
            </a:r>
            <a:r>
              <a:rPr sz="1200" spc="-53" dirty="0" smtClean="0">
                <a:solidFill>
                  <a:srgbClr val="262C32"/>
                </a:solidFill>
                <a:latin typeface="Aptos"/>
                <a:cs typeface="Arial"/>
              </a:rPr>
              <a:t>i</a:t>
            </a:r>
            <a:r>
              <a:rPr sz="1200" spc="18" dirty="0" smtClean="0">
                <a:solidFill>
                  <a:srgbClr val="262C32"/>
                </a:solidFill>
                <a:latin typeface="Aptos"/>
                <a:cs typeface="Arial"/>
              </a:rPr>
              <a:t>e</a:t>
            </a:r>
            <a:r>
              <a:rPr sz="1200" spc="5" dirty="0" smtClean="0">
                <a:solidFill>
                  <a:srgbClr val="262C32"/>
                </a:solidFill>
                <a:latin typeface="Aptos"/>
                <a:cs typeface="Arial"/>
              </a:rPr>
              <a:t>s</a:t>
            </a:r>
            <a:r>
              <a:rPr sz="1200" spc="-26" dirty="0" smtClean="0">
                <a:solidFill>
                  <a:srgbClr val="262C32"/>
                </a:solidFill>
                <a:latin typeface="Aptos"/>
                <a:cs typeface="Arial"/>
              </a:rPr>
              <a:t>g</a:t>
            </a:r>
            <a:r>
              <a:rPr sz="1200" spc="15" dirty="0" smtClean="0">
                <a:solidFill>
                  <a:srgbClr val="262C32"/>
                </a:solidFill>
                <a:latin typeface="Aptos"/>
                <a:cs typeface="Arial"/>
              </a:rPr>
              <a:t>o</a:t>
            </a:r>
            <a:r>
              <a:rPr sz="1200" spc="39" dirty="0" smtClean="0">
                <a:solidFill>
                  <a:srgbClr val="262C32"/>
                </a:solidFill>
                <a:latin typeface="Aptos"/>
                <a:cs typeface="Arial"/>
              </a:rPr>
              <a:t> </a:t>
            </a:r>
            <a:r>
              <a:rPr sz="1200" spc="-19" dirty="0" smtClean="0">
                <a:solidFill>
                  <a:srgbClr val="262C32"/>
                </a:solidFill>
                <a:latin typeface="Aptos"/>
                <a:cs typeface="Arial"/>
              </a:rPr>
              <a:t>v</a:t>
            </a:r>
            <a:r>
              <a:rPr sz="1200" spc="-32" dirty="0" smtClean="0">
                <a:solidFill>
                  <a:srgbClr val="262C32"/>
                </a:solidFill>
                <a:latin typeface="Aptos"/>
                <a:cs typeface="Arial"/>
              </a:rPr>
              <a:t>i</a:t>
            </a:r>
            <a:r>
              <a:rPr sz="1200" spc="37" dirty="0" smtClean="0">
                <a:solidFill>
                  <a:srgbClr val="262C32"/>
                </a:solidFill>
                <a:latin typeface="Aptos"/>
                <a:cs typeface="Arial"/>
              </a:rPr>
              <a:t>t</a:t>
            </a:r>
            <a:r>
              <a:rPr sz="1200" spc="-3" dirty="0" smtClean="0">
                <a:solidFill>
                  <a:srgbClr val="262C32"/>
                </a:solidFill>
                <a:latin typeface="Aptos"/>
                <a:cs typeface="Arial"/>
              </a:rPr>
              <a:t>a</a:t>
            </a:r>
            <a:r>
              <a:rPr sz="1200" spc="-7" dirty="0" smtClean="0">
                <a:solidFill>
                  <a:srgbClr val="262C32"/>
                </a:solidFill>
                <a:latin typeface="Aptos"/>
                <a:cs typeface="Arial"/>
              </a:rPr>
              <a:t>l</a:t>
            </a:r>
            <a:r>
              <a:rPr sz="1200" spc="-77" dirty="0" smtClean="0">
                <a:solidFill>
                  <a:srgbClr val="262C32"/>
                </a:solidFill>
                <a:latin typeface="Aptos"/>
                <a:cs typeface="Arial"/>
              </a:rPr>
              <a:t>,</a:t>
            </a:r>
            <a:r>
              <a:rPr sz="1200" spc="0" dirty="0" smtClean="0">
                <a:solidFill>
                  <a:srgbClr val="262C32"/>
                </a:solidFill>
                <a:latin typeface="Aptos"/>
                <a:cs typeface="Arial"/>
              </a:rPr>
              <a:t> </a:t>
            </a:r>
            <a:r>
              <a:rPr sz="1200" spc="-129"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e</a:t>
            </a:r>
            <a:r>
              <a:rPr sz="1200" spc="0" dirty="0" smtClean="0">
                <a:solidFill>
                  <a:srgbClr val="262C32"/>
                </a:solidFill>
                <a:latin typeface="Aptos"/>
                <a:cs typeface="Arial"/>
              </a:rPr>
              <a:t>ro</a:t>
            </a:r>
            <a:r>
              <a:rPr sz="1200" spc="9" dirty="0" smtClean="0">
                <a:solidFill>
                  <a:srgbClr val="262C32"/>
                </a:solidFill>
                <a:latin typeface="Aptos"/>
                <a:cs typeface="Arial"/>
              </a:rPr>
              <a:t> </a:t>
            </a:r>
            <a:r>
              <a:rPr sz="1200" spc="-19" dirty="0" smtClean="0">
                <a:solidFill>
                  <a:srgbClr val="262C32"/>
                </a:solidFill>
                <a:latin typeface="Aptos"/>
                <a:cs typeface="Arial"/>
              </a:rPr>
              <a:t>se</a:t>
            </a:r>
            <a:r>
              <a:rPr sz="1200" spc="-14" dirty="0" smtClean="0">
                <a:solidFill>
                  <a:srgbClr val="262C32"/>
                </a:solidFill>
                <a:latin typeface="Aptos"/>
                <a:cs typeface="Arial"/>
              </a:rPr>
              <a:t>r</a:t>
            </a:r>
            <a:r>
              <a:rPr sz="1200" spc="0" dirty="0" smtClean="0">
                <a:solidFill>
                  <a:srgbClr val="262C32"/>
                </a:solidFill>
                <a:latin typeface="Aptos"/>
                <a:cs typeface="Arial"/>
              </a:rPr>
              <a:t>á</a:t>
            </a:r>
            <a:r>
              <a:rPr sz="1200" spc="62" dirty="0" smtClean="0">
                <a:solidFill>
                  <a:srgbClr val="262C32"/>
                </a:solidFill>
                <a:latin typeface="Aptos"/>
                <a:cs typeface="Arial"/>
              </a:rPr>
              <a:t> </a:t>
            </a:r>
            <a:r>
              <a:rPr sz="1200" spc="-29" dirty="0" smtClean="0">
                <a:solidFill>
                  <a:srgbClr val="262C32"/>
                </a:solidFill>
                <a:latin typeface="Aptos"/>
                <a:cs typeface="Arial"/>
              </a:rPr>
              <a:t>m</a:t>
            </a:r>
            <a:r>
              <a:rPr sz="1200" spc="-14" dirty="0" smtClean="0">
                <a:solidFill>
                  <a:srgbClr val="262C32"/>
                </a:solidFill>
                <a:latin typeface="Aptos"/>
                <a:cs typeface="Arial"/>
              </a:rPr>
              <a:t>u</a:t>
            </a:r>
            <a:r>
              <a:rPr sz="1200" spc="0" dirty="0" smtClean="0">
                <a:solidFill>
                  <a:srgbClr val="262C32"/>
                </a:solidFill>
                <a:latin typeface="Aptos"/>
                <a:cs typeface="Arial"/>
              </a:rPr>
              <a:t>y </a:t>
            </a:r>
            <a:r>
              <a:rPr sz="1200" spc="-78" dirty="0" smtClean="0">
                <a:solidFill>
                  <a:srgbClr val="262C32"/>
                </a:solidFill>
                <a:latin typeface="Aptos"/>
                <a:cs typeface="Arial"/>
              </a:rPr>
              <a:t>i</a:t>
            </a:r>
            <a:r>
              <a:rPr sz="1200" spc="5" dirty="0" smtClean="0">
                <a:solidFill>
                  <a:srgbClr val="262C32"/>
                </a:solidFill>
                <a:latin typeface="Aptos"/>
                <a:cs typeface="Arial"/>
              </a:rPr>
              <a:t>m</a:t>
            </a:r>
            <a:r>
              <a:rPr sz="1200" spc="-3" dirty="0" smtClean="0">
                <a:solidFill>
                  <a:srgbClr val="262C32"/>
                </a:solidFill>
                <a:latin typeface="Aptos"/>
                <a:cs typeface="Arial"/>
              </a:rPr>
              <a:t>p</a:t>
            </a:r>
            <a:r>
              <a:rPr sz="1200" spc="18" dirty="0" smtClean="0">
                <a:solidFill>
                  <a:srgbClr val="262C32"/>
                </a:solidFill>
                <a:latin typeface="Aptos"/>
                <a:cs typeface="Arial"/>
              </a:rPr>
              <a:t>o</a:t>
            </a:r>
            <a:r>
              <a:rPr sz="1200" spc="5" dirty="0" smtClean="0">
                <a:solidFill>
                  <a:srgbClr val="262C32"/>
                </a:solidFill>
                <a:latin typeface="Aptos"/>
                <a:cs typeface="Arial"/>
              </a:rPr>
              <a:t>r</a:t>
            </a:r>
            <a:r>
              <a:rPr sz="1200" spc="-14" dirty="0" smtClean="0">
                <a:solidFill>
                  <a:srgbClr val="262C32"/>
                </a:solidFill>
                <a:latin typeface="Aptos"/>
                <a:cs typeface="Arial"/>
              </a:rPr>
              <a:t>t</a:t>
            </a:r>
            <a:r>
              <a:rPr sz="1200" spc="-3" dirty="0" smtClean="0">
                <a:solidFill>
                  <a:srgbClr val="262C32"/>
                </a:solidFill>
                <a:latin typeface="Aptos"/>
                <a:cs typeface="Arial"/>
              </a:rPr>
              <a:t>a</a:t>
            </a:r>
            <a:r>
              <a:rPr sz="1200" spc="-26" dirty="0" smtClean="0">
                <a:solidFill>
                  <a:srgbClr val="262C32"/>
                </a:solidFill>
                <a:latin typeface="Aptos"/>
                <a:cs typeface="Arial"/>
              </a:rPr>
              <a:t>n</a:t>
            </a:r>
            <a:r>
              <a:rPr sz="1200" spc="37" dirty="0" smtClean="0">
                <a:solidFill>
                  <a:srgbClr val="262C32"/>
                </a:solidFill>
                <a:latin typeface="Aptos"/>
                <a:cs typeface="Arial"/>
              </a:rPr>
              <a:t>t</a:t>
            </a:r>
            <a:r>
              <a:rPr sz="1200" spc="-33" dirty="0" smtClean="0">
                <a:solidFill>
                  <a:srgbClr val="262C32"/>
                </a:solidFill>
                <a:latin typeface="Aptos"/>
                <a:cs typeface="Arial"/>
              </a:rPr>
              <a:t>e</a:t>
            </a:r>
            <a:r>
              <a:rPr sz="1200" spc="89" dirty="0" smtClean="0">
                <a:solidFill>
                  <a:srgbClr val="262C32"/>
                </a:solidFill>
                <a:latin typeface="Aptos"/>
                <a:cs typeface="Arial"/>
              </a:rPr>
              <a:t> </a:t>
            </a:r>
            <a:r>
              <a:rPr sz="1200" spc="-9" dirty="0" smtClean="0">
                <a:solidFill>
                  <a:srgbClr val="262C32"/>
                </a:solidFill>
                <a:latin typeface="Aptos"/>
                <a:cs typeface="Arial"/>
              </a:rPr>
              <a:t>r</a:t>
            </a:r>
            <a:r>
              <a:rPr sz="1200" spc="-14" dirty="0" smtClean="0">
                <a:solidFill>
                  <a:srgbClr val="262C32"/>
                </a:solidFill>
                <a:latin typeface="Aptos"/>
                <a:cs typeface="Arial"/>
              </a:rPr>
              <a:t>e</a:t>
            </a:r>
            <a:r>
              <a:rPr sz="1200" spc="-19" dirty="0" smtClean="0">
                <a:solidFill>
                  <a:srgbClr val="262C32"/>
                </a:solidFill>
                <a:latin typeface="Aptos"/>
                <a:cs typeface="Arial"/>
              </a:rPr>
              <a:t>a</a:t>
            </a:r>
            <a:r>
              <a:rPr sz="1200" spc="-9" dirty="0" smtClean="0">
                <a:solidFill>
                  <a:srgbClr val="262C32"/>
                </a:solidFill>
                <a:latin typeface="Aptos"/>
                <a:cs typeface="Arial"/>
              </a:rPr>
              <a:t>li</a:t>
            </a:r>
            <a:r>
              <a:rPr sz="1200" spc="-19" dirty="0" smtClean="0">
                <a:solidFill>
                  <a:srgbClr val="262C32"/>
                </a:solidFill>
                <a:latin typeface="Aptos"/>
                <a:cs typeface="Arial"/>
              </a:rPr>
              <a:t>za</a:t>
            </a:r>
            <a:r>
              <a:rPr sz="1200" spc="0" dirty="0" smtClean="0">
                <a:solidFill>
                  <a:srgbClr val="262C32"/>
                </a:solidFill>
                <a:latin typeface="Aptos"/>
                <a:cs typeface="Arial"/>
              </a:rPr>
              <a:t>r</a:t>
            </a:r>
            <a:r>
              <a:rPr sz="1200" spc="101" dirty="0" smtClean="0">
                <a:solidFill>
                  <a:srgbClr val="262C32"/>
                </a:solidFill>
                <a:latin typeface="Aptos"/>
                <a:cs typeface="Arial"/>
              </a:rPr>
              <a:t> </a:t>
            </a:r>
            <a:r>
              <a:rPr sz="1200" spc="-78" dirty="0" smtClean="0">
                <a:solidFill>
                  <a:srgbClr val="262C32"/>
                </a:solidFill>
                <a:latin typeface="Aptos"/>
                <a:cs typeface="Arial"/>
              </a:rPr>
              <a:t>l</a:t>
            </a:r>
            <a:r>
              <a:rPr sz="1200" spc="18" dirty="0" smtClean="0">
                <a:solidFill>
                  <a:srgbClr val="262C32"/>
                </a:solidFill>
                <a:latin typeface="Aptos"/>
                <a:cs typeface="Arial"/>
              </a:rPr>
              <a:t>o</a:t>
            </a:r>
            <a:r>
              <a:rPr sz="1200" spc="-25" dirty="0" smtClean="0">
                <a:solidFill>
                  <a:srgbClr val="262C32"/>
                </a:solidFill>
                <a:latin typeface="Aptos"/>
                <a:cs typeface="Arial"/>
              </a:rPr>
              <a:t>s</a:t>
            </a:r>
            <a:r>
              <a:rPr sz="1200" spc="89" dirty="0" smtClean="0">
                <a:solidFill>
                  <a:srgbClr val="262C32"/>
                </a:solidFill>
                <a:latin typeface="Aptos"/>
                <a:cs typeface="Arial"/>
              </a:rPr>
              <a:t> </a:t>
            </a:r>
            <a:r>
              <a:rPr sz="1200" spc="-53" dirty="0" smtClean="0">
                <a:solidFill>
                  <a:srgbClr val="262C32"/>
                </a:solidFill>
                <a:latin typeface="Aptos"/>
                <a:cs typeface="Arial"/>
              </a:rPr>
              <a:t>p</a:t>
            </a:r>
            <a:r>
              <a:rPr sz="1200" spc="24" dirty="0" smtClean="0">
                <a:solidFill>
                  <a:srgbClr val="262C32"/>
                </a:solidFill>
                <a:latin typeface="Aptos"/>
                <a:cs typeface="Arial"/>
              </a:rPr>
              <a:t>r</a:t>
            </a:r>
            <a:r>
              <a:rPr sz="1200" spc="-53" dirty="0" smtClean="0">
                <a:solidFill>
                  <a:srgbClr val="262C32"/>
                </a:solidFill>
                <a:latin typeface="Aptos"/>
                <a:cs typeface="Arial"/>
              </a:rPr>
              <a:t>i</a:t>
            </a:r>
            <a:r>
              <a:rPr sz="1200" spc="5" dirty="0" smtClean="0">
                <a:solidFill>
                  <a:srgbClr val="262C32"/>
                </a:solidFill>
                <a:latin typeface="Aptos"/>
                <a:cs typeface="Arial"/>
              </a:rPr>
              <a:t>m</a:t>
            </a:r>
            <a:r>
              <a:rPr sz="1200" spc="18" dirty="0" smtClean="0">
                <a:solidFill>
                  <a:srgbClr val="262C32"/>
                </a:solidFill>
                <a:latin typeface="Aptos"/>
                <a:cs typeface="Arial"/>
              </a:rPr>
              <a:t>e</a:t>
            </a:r>
            <a:r>
              <a:rPr sz="1200" spc="2" dirty="0" smtClean="0">
                <a:solidFill>
                  <a:srgbClr val="262C32"/>
                </a:solidFill>
                <a:latin typeface="Aptos"/>
                <a:cs typeface="Arial"/>
              </a:rPr>
              <a:t>r</a:t>
            </a:r>
            <a:r>
              <a:rPr sz="1200" spc="-29" dirty="0" smtClean="0">
                <a:solidFill>
                  <a:srgbClr val="262C32"/>
                </a:solidFill>
                <a:latin typeface="Aptos"/>
                <a:cs typeface="Arial"/>
              </a:rPr>
              <a:t>o</a:t>
            </a:r>
            <a:r>
              <a:rPr sz="1200" spc="0" dirty="0" smtClean="0">
                <a:solidFill>
                  <a:srgbClr val="262C32"/>
                </a:solidFill>
                <a:latin typeface="Aptos"/>
                <a:cs typeface="Arial"/>
              </a:rPr>
              <a:t>s</a:t>
            </a:r>
            <a:r>
              <a:rPr sz="1200" spc="39" dirty="0" smtClean="0">
                <a:solidFill>
                  <a:srgbClr val="262C32"/>
                </a:solidFill>
                <a:latin typeface="Aptos"/>
                <a:cs typeface="Arial"/>
              </a:rPr>
              <a:t> </a:t>
            </a:r>
            <a:r>
              <a:rPr sz="1200" spc="-14" dirty="0" smtClean="0">
                <a:solidFill>
                  <a:srgbClr val="262C32"/>
                </a:solidFill>
                <a:latin typeface="Aptos"/>
                <a:cs typeface="Arial"/>
              </a:rPr>
              <a:t>au</a:t>
            </a:r>
            <a:r>
              <a:rPr sz="1200" spc="-25" dirty="0" smtClean="0">
                <a:solidFill>
                  <a:srgbClr val="262C32"/>
                </a:solidFill>
                <a:latin typeface="Aptos"/>
                <a:cs typeface="Arial"/>
              </a:rPr>
              <a:t>x</a:t>
            </a:r>
            <a:r>
              <a:rPr sz="1200" spc="-9" dirty="0" smtClean="0">
                <a:solidFill>
                  <a:srgbClr val="262C32"/>
                </a:solidFill>
                <a:latin typeface="Aptos"/>
                <a:cs typeface="Arial"/>
              </a:rPr>
              <a:t>ili</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113"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 dirty="0" smtClean="0">
                <a:solidFill>
                  <a:srgbClr val="262C32"/>
                </a:solidFill>
                <a:latin typeface="Aptos"/>
                <a:cs typeface="Arial"/>
              </a:rPr>
              <a:t> </a:t>
            </a:r>
            <a:r>
              <a:rPr sz="1200" spc="0" dirty="0" smtClean="0">
                <a:solidFill>
                  <a:srgbClr val="262C32"/>
                </a:solidFill>
                <a:latin typeface="Aptos"/>
                <a:cs typeface="Arial"/>
              </a:rPr>
              <a:t>f</a:t>
            </a:r>
            <a:r>
              <a:rPr sz="1200" spc="-34" dirty="0" smtClean="0">
                <a:solidFill>
                  <a:srgbClr val="262C32"/>
                </a:solidFill>
                <a:latin typeface="Aptos"/>
                <a:cs typeface="Arial"/>
              </a:rPr>
              <a:t>o</a:t>
            </a:r>
            <a:r>
              <a:rPr sz="1200" spc="-14" dirty="0" smtClean="0">
                <a:solidFill>
                  <a:srgbClr val="262C32"/>
                </a:solidFill>
                <a:latin typeface="Aptos"/>
                <a:cs typeface="Arial"/>
              </a:rPr>
              <a:t>r</a:t>
            </a:r>
            <a:r>
              <a:rPr sz="1200" spc="-34" dirty="0" smtClean="0">
                <a:solidFill>
                  <a:srgbClr val="262C32"/>
                </a:solidFill>
                <a:latin typeface="Aptos"/>
                <a:cs typeface="Arial"/>
              </a:rPr>
              <a:t>m</a:t>
            </a:r>
            <a:r>
              <a:rPr sz="1200" spc="0" dirty="0" smtClean="0">
                <a:solidFill>
                  <a:srgbClr val="262C32"/>
                </a:solidFill>
                <a:latin typeface="Aptos"/>
                <a:cs typeface="Arial"/>
              </a:rPr>
              <a:t>a</a:t>
            </a:r>
            <a:r>
              <a:rPr sz="1200" spc="104" dirty="0" smtClean="0">
                <a:solidFill>
                  <a:srgbClr val="262C32"/>
                </a:solidFill>
                <a:latin typeface="Aptos"/>
                <a:cs typeface="Arial"/>
              </a:rPr>
              <a:t> </a:t>
            </a:r>
            <a:r>
              <a:rPr sz="1200" spc="-19" dirty="0" smtClean="0">
                <a:solidFill>
                  <a:srgbClr val="262C32"/>
                </a:solidFill>
                <a:latin typeface="Aptos"/>
                <a:cs typeface="Arial"/>
              </a:rPr>
              <a:t>adec</a:t>
            </a:r>
            <a:r>
              <a:rPr sz="1200" spc="-14" dirty="0" smtClean="0">
                <a:solidFill>
                  <a:srgbClr val="262C32"/>
                </a:solidFill>
                <a:latin typeface="Aptos"/>
                <a:cs typeface="Arial"/>
              </a:rPr>
              <a:t>u</a:t>
            </a:r>
            <a:r>
              <a:rPr sz="1200" spc="-19" dirty="0" smtClean="0">
                <a:solidFill>
                  <a:srgbClr val="262C32"/>
                </a:solidFill>
                <a:latin typeface="Aptos"/>
                <a:cs typeface="Arial"/>
              </a:rPr>
              <a:t>ad</a:t>
            </a:r>
            <a:r>
              <a:rPr sz="1200" spc="0" dirty="0" smtClean="0">
                <a:solidFill>
                  <a:srgbClr val="262C32"/>
                </a:solidFill>
                <a:latin typeface="Aptos"/>
                <a:cs typeface="Arial"/>
              </a:rPr>
              <a:t>a</a:t>
            </a:r>
            <a:r>
              <a:rPr sz="1200" spc="150"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a</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25" dirty="0" smtClean="0">
                <a:solidFill>
                  <a:srgbClr val="262C32"/>
                </a:solidFill>
                <a:latin typeface="Aptos"/>
                <a:cs typeface="Arial"/>
              </a:rPr>
              <a:t> </a:t>
            </a:r>
            <a:r>
              <a:rPr sz="1200" spc="-53" dirty="0" smtClean="0">
                <a:solidFill>
                  <a:srgbClr val="262C32"/>
                </a:solidFill>
                <a:latin typeface="Aptos"/>
                <a:cs typeface="Arial"/>
              </a:rPr>
              <a:t>e</a:t>
            </a:r>
            <a:r>
              <a:rPr sz="1200" spc="30" dirty="0" smtClean="0">
                <a:solidFill>
                  <a:srgbClr val="262C32"/>
                </a:solidFill>
                <a:latin typeface="Aptos"/>
                <a:cs typeface="Arial"/>
              </a:rPr>
              <a:t>v</a:t>
            </a:r>
            <a:r>
              <a:rPr sz="1200" spc="-53" dirty="0" smtClean="0">
                <a:solidFill>
                  <a:srgbClr val="262C32"/>
                </a:solidFill>
                <a:latin typeface="Aptos"/>
                <a:cs typeface="Arial"/>
              </a:rPr>
              <a:t>i</a:t>
            </a:r>
            <a:r>
              <a:rPr sz="1200" spc="57" dirty="0" smtClean="0">
                <a:solidFill>
                  <a:srgbClr val="262C32"/>
                </a:solidFill>
                <a:latin typeface="Aptos"/>
                <a:cs typeface="Arial"/>
              </a:rPr>
              <a:t>t</a:t>
            </a:r>
            <a:r>
              <a:rPr sz="1200" spc="-26" dirty="0" smtClean="0">
                <a:solidFill>
                  <a:srgbClr val="262C32"/>
                </a:solidFill>
                <a:latin typeface="Aptos"/>
                <a:cs typeface="Arial"/>
              </a:rPr>
              <a:t>a</a:t>
            </a:r>
            <a:r>
              <a:rPr sz="1200" spc="38" dirty="0" smtClean="0">
                <a:solidFill>
                  <a:srgbClr val="262C32"/>
                </a:solidFill>
                <a:latin typeface="Aptos"/>
                <a:cs typeface="Arial"/>
              </a:rPr>
              <a:t>r</a:t>
            </a:r>
            <a:r>
              <a:rPr sz="1200" spc="32" dirty="0" smtClean="0">
                <a:solidFill>
                  <a:srgbClr val="262C32"/>
                </a:solidFill>
                <a:latin typeface="Aptos"/>
                <a:cs typeface="Arial"/>
              </a:rPr>
              <a:t> </a:t>
            </a:r>
            <a:r>
              <a:rPr sz="1200" spc="-19" dirty="0" smtClean="0">
                <a:solidFill>
                  <a:srgbClr val="262C32"/>
                </a:solidFill>
                <a:latin typeface="Aptos"/>
                <a:cs typeface="Arial"/>
              </a:rPr>
              <a:t>sec</a:t>
            </a:r>
            <a:r>
              <a:rPr sz="1200" spc="-14" dirty="0" smtClean="0">
                <a:solidFill>
                  <a:srgbClr val="262C32"/>
                </a:solidFill>
                <a:latin typeface="Aptos"/>
                <a:cs typeface="Arial"/>
              </a:rPr>
              <a:t>u</a:t>
            </a:r>
            <a:r>
              <a:rPr sz="1200" spc="-19" dirty="0" smtClean="0">
                <a:solidFill>
                  <a:srgbClr val="262C32"/>
                </a:solidFill>
                <a:latin typeface="Aptos"/>
                <a:cs typeface="Arial"/>
              </a:rPr>
              <a:t>e</a:t>
            </a:r>
            <a:r>
              <a:rPr sz="1200" spc="-9" dirty="0" smtClean="0">
                <a:solidFill>
                  <a:srgbClr val="262C32"/>
                </a:solidFill>
                <a:latin typeface="Aptos"/>
                <a:cs typeface="Arial"/>
              </a:rPr>
              <a:t>l</a:t>
            </a:r>
            <a:r>
              <a:rPr sz="1200" spc="-19" dirty="0" smtClean="0">
                <a:solidFill>
                  <a:srgbClr val="262C32"/>
                </a:solidFill>
                <a:latin typeface="Aptos"/>
                <a:cs typeface="Arial"/>
              </a:rPr>
              <a:t>a</a:t>
            </a:r>
            <a:r>
              <a:rPr sz="1200" spc="0" dirty="0" smtClean="0">
                <a:solidFill>
                  <a:srgbClr val="262C32"/>
                </a:solidFill>
                <a:latin typeface="Aptos"/>
                <a:cs typeface="Arial"/>
              </a:rPr>
              <a:t>s</a:t>
            </a:r>
            <a:r>
              <a:rPr sz="1200" spc="151" dirty="0" smtClean="0">
                <a:solidFill>
                  <a:srgbClr val="262C32"/>
                </a:solidFill>
                <a:latin typeface="Aptos"/>
                <a:cs typeface="Arial"/>
              </a:rPr>
              <a:t> </a:t>
            </a:r>
            <a:r>
              <a:rPr sz="1200" spc="-78" dirty="0" smtClean="0">
                <a:solidFill>
                  <a:srgbClr val="262C32"/>
                </a:solidFill>
                <a:latin typeface="Aptos"/>
                <a:cs typeface="Arial"/>
              </a:rPr>
              <a:t>i</a:t>
            </a:r>
            <a:r>
              <a:rPr sz="1200" spc="5" dirty="0" smtClean="0">
                <a:solidFill>
                  <a:srgbClr val="262C32"/>
                </a:solidFill>
                <a:latin typeface="Aptos"/>
                <a:cs typeface="Arial"/>
              </a:rPr>
              <a:t>m</a:t>
            </a:r>
            <a:r>
              <a:rPr sz="1200" spc="-3" dirty="0" smtClean="0">
                <a:solidFill>
                  <a:srgbClr val="262C32"/>
                </a:solidFill>
                <a:latin typeface="Aptos"/>
                <a:cs typeface="Arial"/>
              </a:rPr>
              <a:t>p</a:t>
            </a:r>
            <a:r>
              <a:rPr sz="1200" spc="18" dirty="0" smtClean="0">
                <a:solidFill>
                  <a:srgbClr val="262C32"/>
                </a:solidFill>
                <a:latin typeface="Aptos"/>
                <a:cs typeface="Arial"/>
              </a:rPr>
              <a:t>o</a:t>
            </a:r>
            <a:r>
              <a:rPr sz="1200" spc="5" dirty="0" smtClean="0">
                <a:solidFill>
                  <a:srgbClr val="262C32"/>
                </a:solidFill>
                <a:latin typeface="Aptos"/>
                <a:cs typeface="Arial"/>
              </a:rPr>
              <a:t>r</a:t>
            </a:r>
            <a:r>
              <a:rPr sz="1200" spc="-14" dirty="0" smtClean="0">
                <a:solidFill>
                  <a:srgbClr val="262C32"/>
                </a:solidFill>
                <a:latin typeface="Aptos"/>
                <a:cs typeface="Arial"/>
              </a:rPr>
              <a:t>t</a:t>
            </a:r>
            <a:r>
              <a:rPr sz="1200" spc="-3" dirty="0" smtClean="0">
                <a:solidFill>
                  <a:srgbClr val="262C32"/>
                </a:solidFill>
                <a:latin typeface="Aptos"/>
                <a:cs typeface="Arial"/>
              </a:rPr>
              <a:t>a</a:t>
            </a:r>
            <a:r>
              <a:rPr sz="1200" spc="-26" dirty="0" smtClean="0">
                <a:solidFill>
                  <a:srgbClr val="262C32"/>
                </a:solidFill>
                <a:latin typeface="Aptos"/>
                <a:cs typeface="Arial"/>
              </a:rPr>
              <a:t>n</a:t>
            </a:r>
            <a:r>
              <a:rPr sz="1200" spc="37" dirty="0" smtClean="0">
                <a:solidFill>
                  <a:srgbClr val="262C32"/>
                </a:solidFill>
                <a:latin typeface="Aptos"/>
                <a:cs typeface="Arial"/>
              </a:rPr>
              <a:t>t</a:t>
            </a:r>
            <a:r>
              <a:rPr sz="1200" spc="-3" dirty="0" smtClean="0">
                <a:solidFill>
                  <a:srgbClr val="262C32"/>
                </a:solidFill>
                <a:latin typeface="Aptos"/>
                <a:cs typeface="Arial"/>
              </a:rPr>
              <a:t>e</a:t>
            </a:r>
            <a:r>
              <a:rPr sz="1200" spc="-25" dirty="0" smtClean="0">
                <a:solidFill>
                  <a:srgbClr val="262C32"/>
                </a:solidFill>
                <a:latin typeface="Aptos"/>
                <a:cs typeface="Arial"/>
              </a:rPr>
              <a:t>s</a:t>
            </a:r>
            <a:r>
              <a:rPr sz="1200" spc="64" dirty="0" smtClean="0">
                <a:solidFill>
                  <a:srgbClr val="262C32"/>
                </a:solidFill>
                <a:latin typeface="Aptos"/>
                <a:cs typeface="Arial"/>
              </a:rPr>
              <a:t> </a:t>
            </a:r>
            <a:r>
              <a:rPr sz="1200" spc="0" dirty="0" smtClean="0">
                <a:solidFill>
                  <a:srgbClr val="262C32"/>
                </a:solidFill>
                <a:latin typeface="Aptos"/>
                <a:cs typeface="Arial"/>
              </a:rPr>
              <a:t>e</a:t>
            </a:r>
            <a:r>
              <a:rPr sz="1200" spc="28" dirty="0" smtClean="0">
                <a:solidFill>
                  <a:srgbClr val="262C32"/>
                </a:solidFill>
                <a:latin typeface="Aptos"/>
                <a:cs typeface="Arial"/>
              </a:rPr>
              <a:t> </a:t>
            </a:r>
            <a:r>
              <a:rPr sz="1200" spc="-78" dirty="0" smtClean="0">
                <a:solidFill>
                  <a:srgbClr val="262C32"/>
                </a:solidFill>
                <a:latin typeface="Aptos"/>
                <a:cs typeface="Arial"/>
              </a:rPr>
              <a:t>i</a:t>
            </a:r>
            <a:r>
              <a:rPr sz="1200" spc="-3" dirty="0" smtClean="0">
                <a:solidFill>
                  <a:srgbClr val="262C32"/>
                </a:solidFill>
                <a:latin typeface="Aptos"/>
                <a:cs typeface="Arial"/>
              </a:rPr>
              <a:t>n</a:t>
            </a:r>
            <a:r>
              <a:rPr sz="1200" spc="14" dirty="0" smtClean="0">
                <a:solidFill>
                  <a:srgbClr val="262C32"/>
                </a:solidFill>
                <a:latin typeface="Aptos"/>
                <a:cs typeface="Arial"/>
              </a:rPr>
              <a:t>c</a:t>
            </a:r>
            <a:r>
              <a:rPr sz="1200" spc="-18" dirty="0" smtClean="0">
                <a:solidFill>
                  <a:srgbClr val="262C32"/>
                </a:solidFill>
                <a:latin typeface="Aptos"/>
                <a:cs typeface="Arial"/>
              </a:rPr>
              <a:t>l</a:t>
            </a:r>
            <a:r>
              <a:rPr sz="1200" spc="-3" dirty="0" smtClean="0">
                <a:solidFill>
                  <a:srgbClr val="262C32"/>
                </a:solidFill>
                <a:latin typeface="Aptos"/>
                <a:cs typeface="Arial"/>
              </a:rPr>
              <a:t>u</a:t>
            </a:r>
            <a:r>
              <a:rPr sz="1200" spc="5" dirty="0" smtClean="0">
                <a:solidFill>
                  <a:srgbClr val="262C32"/>
                </a:solidFill>
                <a:latin typeface="Aptos"/>
                <a:cs typeface="Arial"/>
              </a:rPr>
              <a:t>s</a:t>
            </a:r>
            <a:r>
              <a:rPr sz="1200" spc="-11" dirty="0" smtClean="0">
                <a:solidFill>
                  <a:srgbClr val="262C32"/>
                </a:solidFill>
                <a:latin typeface="Aptos"/>
                <a:cs typeface="Arial"/>
              </a:rPr>
              <a:t>o</a:t>
            </a:r>
            <a:r>
              <a:rPr sz="1200" spc="64" dirty="0" smtClean="0">
                <a:solidFill>
                  <a:srgbClr val="262C32"/>
                </a:solidFill>
                <a:latin typeface="Aptos"/>
                <a:cs typeface="Arial"/>
              </a:rPr>
              <a:t> </a:t>
            </a:r>
            <a:r>
              <a:rPr sz="1200" spc="-19" dirty="0" smtClean="0">
                <a:solidFill>
                  <a:srgbClr val="262C32"/>
                </a:solidFill>
                <a:latin typeface="Aptos"/>
                <a:cs typeface="Arial"/>
              </a:rPr>
              <a:t>g</a:t>
            </a:r>
            <a:r>
              <a:rPr sz="1200" spc="-14" dirty="0" smtClean="0">
                <a:solidFill>
                  <a:srgbClr val="262C32"/>
                </a:solidFill>
                <a:latin typeface="Aptos"/>
                <a:cs typeface="Arial"/>
              </a:rPr>
              <a:t>ra</a:t>
            </a:r>
            <a:r>
              <a:rPr sz="1200" spc="-19" dirty="0" smtClean="0">
                <a:solidFill>
                  <a:srgbClr val="262C32"/>
                </a:solidFill>
                <a:latin typeface="Aptos"/>
                <a:cs typeface="Arial"/>
              </a:rPr>
              <a:t>do</a:t>
            </a:r>
            <a:r>
              <a:rPr sz="1200" spc="0" dirty="0" smtClean="0">
                <a:solidFill>
                  <a:srgbClr val="262C32"/>
                </a:solidFill>
                <a:latin typeface="Aptos"/>
                <a:cs typeface="Arial"/>
              </a:rPr>
              <a:t>s</a:t>
            </a:r>
            <a:r>
              <a:rPr sz="1200" spc="68"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23" dirty="0" smtClean="0">
                <a:solidFill>
                  <a:srgbClr val="262C32"/>
                </a:solidFill>
                <a:latin typeface="Aptos"/>
                <a:cs typeface="Arial"/>
              </a:rPr>
              <a:t> </a:t>
            </a:r>
            <a:r>
              <a:rPr sz="1200" spc="-26" dirty="0" smtClean="0">
                <a:solidFill>
                  <a:srgbClr val="262C32"/>
                </a:solidFill>
                <a:latin typeface="Aptos"/>
                <a:cs typeface="Arial"/>
              </a:rPr>
              <a:t>d</a:t>
            </a:r>
            <a:r>
              <a:rPr sz="1200" spc="-7" dirty="0" smtClean="0">
                <a:solidFill>
                  <a:srgbClr val="262C32"/>
                </a:solidFill>
                <a:latin typeface="Aptos"/>
                <a:cs typeface="Arial"/>
              </a:rPr>
              <a:t>i</a:t>
            </a:r>
            <a:r>
              <a:rPr sz="1200" spc="5" dirty="0" smtClean="0">
                <a:solidFill>
                  <a:srgbClr val="262C32"/>
                </a:solidFill>
                <a:latin typeface="Aptos"/>
                <a:cs typeface="Arial"/>
              </a:rPr>
              <a:t>sc</a:t>
            </a:r>
            <a:r>
              <a:rPr sz="1200" spc="-3" dirty="0" smtClean="0">
                <a:solidFill>
                  <a:srgbClr val="262C32"/>
                </a:solidFill>
                <a:latin typeface="Aptos"/>
                <a:cs typeface="Arial"/>
              </a:rPr>
              <a:t>apa</a:t>
            </a:r>
            <a:r>
              <a:rPr sz="1200" spc="14" dirty="0" smtClean="0">
                <a:solidFill>
                  <a:srgbClr val="262C32"/>
                </a:solidFill>
                <a:latin typeface="Aptos"/>
                <a:cs typeface="Arial"/>
              </a:rPr>
              <a:t>c</a:t>
            </a:r>
            <a:r>
              <a:rPr sz="1200" spc="-18" dirty="0" smtClean="0">
                <a:solidFill>
                  <a:srgbClr val="262C32"/>
                </a:solidFill>
                <a:latin typeface="Aptos"/>
                <a:cs typeface="Arial"/>
              </a:rPr>
              <a:t>i</a:t>
            </a:r>
            <a:r>
              <a:rPr sz="1200" spc="-3" dirty="0" smtClean="0">
                <a:solidFill>
                  <a:srgbClr val="262C32"/>
                </a:solidFill>
                <a:latin typeface="Aptos"/>
                <a:cs typeface="Arial"/>
              </a:rPr>
              <a:t>da</a:t>
            </a:r>
            <a:r>
              <a:rPr sz="1200" spc="18" dirty="0" smtClean="0">
                <a:solidFill>
                  <a:srgbClr val="262C32"/>
                </a:solidFill>
                <a:latin typeface="Aptos"/>
                <a:cs typeface="Arial"/>
              </a:rPr>
              <a:t>d</a:t>
            </a:r>
            <a:r>
              <a:rPr sz="1200" spc="-77" dirty="0" smtClean="0">
                <a:solidFill>
                  <a:srgbClr val="262C32"/>
                </a:solidFill>
                <a:latin typeface="Aptos"/>
                <a:cs typeface="Arial"/>
              </a:rPr>
              <a:t>.</a:t>
            </a:r>
            <a:endParaRPr sz="1000">
              <a:latin typeface="Arial"/>
              <a:cs typeface="Arial"/>
            </a:endParaRPr>
          </a:p>
        </p:txBody>
      </p:sp>
      <p:sp>
        <p:nvSpPr>
          <p:cNvPr id="5" name="object 5"/>
          <p:cNvSpPr txBox="1"/>
          <p:nvPr/>
        </p:nvSpPr>
        <p:spPr>
          <a:xfrm>
            <a:off x="2083609" y="2530054"/>
            <a:ext cx="7256097" cy="1432560"/>
          </a:xfrm>
          <a:prstGeom prst="rect">
            <a:avLst/>
          </a:prstGeom>
        </p:spPr>
        <p:txBody>
          <a:bodyPr wrap="square" lIns="0" tIns="7143" rIns="0" bIns="0" rtlCol="0">
            <a:noAutofit/>
          </a:bodyPr>
          <a:lstStyle/>
          <a:p>
            <a:pPr marL="12700" marR="19050">
              <a:lnSpc>
                <a:spcPts val="1125"/>
              </a:lnSpc>
              <a:spcAft>
                <a:spcPts val="300"/>
              </a:spcAft>
            </a:pPr>
            <a:r>
              <a:rPr sz="1200" b="1" spc="-1" dirty="0" smtClean="0">
                <a:solidFill>
                  <a:srgbClr val="262C32"/>
                </a:solidFill>
                <a:latin typeface="Aptos"/>
                <a:cs typeface="Arial"/>
              </a:rPr>
              <a:t>• </a:t>
            </a:r>
            <a:r>
              <a:rPr sz="1200" b="1" spc="-1" dirty="0" smtClean="0">
                <a:solidFill>
                  <a:srgbClr val="262C32"/>
                </a:solidFill>
                <a:latin typeface="Aptos"/>
                <a:cs typeface="Arial"/>
              </a:rPr>
              <a:t>Los signos </a:t>
            </a:r>
            <a:r>
              <a:rPr sz="1200" b="1" spc="44" dirty="0" smtClean="0">
                <a:solidFill>
                  <a:srgbClr val="262C32"/>
                </a:solidFill>
                <a:latin typeface="Aptos"/>
                <a:cs typeface="Times New Roman"/>
              </a:rPr>
              <a:t>y </a:t>
            </a:r>
            <a:r>
              <a:rPr sz="1200" b="1" spc="-1" dirty="0" smtClean="0">
                <a:solidFill>
                  <a:srgbClr val="262C32"/>
                </a:solidFill>
                <a:latin typeface="Aptos"/>
                <a:cs typeface="Arial"/>
              </a:rPr>
              <a:t>síntomas que sugerirán lesión serán</a:t>
            </a:r>
            <a:endParaRPr sz="1000">
              <a:latin typeface="Arial"/>
              <a:cs typeface="Arial"/>
            </a:endParaRPr>
          </a:p>
          <a:p>
            <a:pPr marL="104139">
              <a:lnSpc>
                <a:spcPct val="95825"/>
              </a:lnSpc>
              <a:spcBef>
                <a:spcPts val="469"/>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Dolor generalmente intenso y que aumenta con el  intento de la movilidad.</a:t>
            </a:r>
            <a:endParaRPr sz="1000">
              <a:latin typeface="Arial"/>
              <a:cs typeface="Arial"/>
            </a:endParaRPr>
          </a:p>
          <a:p>
            <a:pPr marL="104139" marR="19050">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Impotencia funcional (dificultad para mover la extremidad).</a:t>
            </a:r>
            <a:endParaRPr sz="1000">
              <a:latin typeface="Arial"/>
              <a:cs typeface="Arial"/>
            </a:endParaRPr>
          </a:p>
          <a:p>
            <a:pPr marL="104139" marR="19050">
              <a:lnSpc>
                <a:spcPct val="95825"/>
              </a:lnSpc>
              <a:spcBef>
                <a:spcPts val="530"/>
              </a:spcBef>
              <a:spcAft>
                <a:spcPts val="300"/>
              </a:spcAft>
            </a:pPr>
            <a:r>
              <a:rPr sz="1200" spc="-27" dirty="0" smtClean="0">
                <a:solidFill>
                  <a:srgbClr val="262C32"/>
                </a:solidFill>
                <a:latin typeface="Aptos"/>
                <a:cs typeface="Arial"/>
              </a:rPr>
              <a:t>- </a:t>
            </a:r>
            <a:r>
              <a:rPr sz="1200" spc="-27" dirty="0" smtClean="0">
                <a:solidFill>
                  <a:srgbClr val="262C32"/>
                </a:solidFill>
                <a:latin typeface="Aptos"/>
                <a:cs typeface="Arial"/>
              </a:rPr>
              <a:t>Edema</a:t>
            </a:r>
            <a:r>
              <a:rPr sz="1200" spc="-27" dirty="0" smtClean="0">
                <a:solidFill>
                  <a:srgbClr val="262C32"/>
                </a:solidFill>
                <a:latin typeface="Aptos"/>
                <a:cs typeface="Arial"/>
              </a:rPr>
              <a:t>,  </a:t>
            </a:r>
            <a:r>
              <a:rPr sz="1200" spc="-27" dirty="0" smtClean="0">
                <a:solidFill>
                  <a:srgbClr val="262C32"/>
                </a:solidFill>
                <a:latin typeface="Aptos"/>
                <a:cs typeface="Arial"/>
              </a:rPr>
              <a:t>hinchazón</a:t>
            </a:r>
            <a:r>
              <a:rPr sz="1200" spc="-27" dirty="0" smtClean="0">
                <a:solidFill>
                  <a:srgbClr val="262C32"/>
                </a:solidFill>
                <a:latin typeface="Aptos"/>
                <a:cs typeface="Arial"/>
              </a:rPr>
              <a:t>,  </a:t>
            </a:r>
            <a:r>
              <a:rPr sz="1200" spc="-27" dirty="0" smtClean="0">
                <a:solidFill>
                  <a:srgbClr val="262C32"/>
                </a:solidFill>
                <a:latin typeface="Aptos"/>
                <a:cs typeface="Arial"/>
              </a:rPr>
              <a:t>rubor.</a:t>
            </a:r>
            <a:endParaRPr sz="1000">
              <a:latin typeface="Arial"/>
              <a:cs typeface="Arial"/>
            </a:endParaRPr>
          </a:p>
          <a:p>
            <a:pPr marL="104140" marR="19050">
              <a:lnSpc>
                <a:spcPct val="95825"/>
              </a:lnSpc>
              <a:spcBef>
                <a:spcPts val="530"/>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Deformidad anatómica.</a:t>
            </a:r>
            <a:endParaRPr sz="1000">
              <a:latin typeface="Arial"/>
              <a:cs typeface="Arial"/>
            </a:endParaRPr>
          </a:p>
          <a:p>
            <a:pPr marL="104140" marR="19050">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Rotación y/o acortamiento de la extremidad.</a:t>
            </a:r>
            <a:endParaRPr sz="1000">
              <a:latin typeface="Arial"/>
              <a:cs typeface="Arial"/>
            </a:endParaRPr>
          </a:p>
          <a:p>
            <a:pPr marL="104139" marR="19050">
              <a:lnSpc>
                <a:spcPct val="95825"/>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Intento de la víctima de aliviarse el dolor sujetándose la zona lesionada</a:t>
            </a:r>
            <a:r>
              <a:rPr sz="1200" spc="-1" dirty="0" smtClean="0">
                <a:solidFill>
                  <a:srgbClr val="262C32"/>
                </a:solidFill>
                <a:latin typeface="Aptos"/>
                <a:cs typeface="Arial"/>
              </a:rPr>
              <a:t>.</a:t>
            </a:r>
            <a:endParaRPr sz="1000">
              <a:latin typeface="Arial"/>
              <a:cs typeface="Arial"/>
            </a:endParaRPr>
          </a:p>
        </p:txBody>
      </p:sp>
      <p:sp>
        <p:nvSpPr>
          <p:cNvPr id="4" name="object 4"/>
          <p:cNvSpPr txBox="1"/>
          <p:nvPr/>
        </p:nvSpPr>
        <p:spPr>
          <a:xfrm>
            <a:off x="2083609" y="4236934"/>
            <a:ext cx="7272569" cy="722376"/>
          </a:xfrm>
          <a:prstGeom prst="rect">
            <a:avLst/>
          </a:prstGeom>
        </p:spPr>
        <p:txBody>
          <a:bodyPr wrap="square" lIns="0" tIns="7111" rIns="0" bIns="0" rtlCol="0">
            <a:noAutofit/>
          </a:bodyPr>
          <a:lstStyle/>
          <a:p>
            <a:pPr marL="12700">
              <a:lnSpc>
                <a:spcPts val="1120"/>
              </a:lnSpc>
              <a:spcAft>
                <a:spcPts val="300"/>
              </a:spcAft>
            </a:pPr>
            <a:r>
              <a:rPr sz="1200" spc="0" dirty="0" smtClean="0">
                <a:solidFill>
                  <a:srgbClr val="262C32"/>
                </a:solidFill>
                <a:latin typeface="Aptos"/>
                <a:cs typeface="Arial"/>
              </a:rPr>
              <a:t>Si el actuante tiene dudas sobre la severidad de la lesión</a:t>
            </a:r>
            <a:r>
              <a:rPr sz="1200" spc="0" dirty="0" smtClean="0">
                <a:solidFill>
                  <a:srgbClr val="262C32"/>
                </a:solidFill>
                <a:latin typeface="Aptos"/>
                <a:cs typeface="Arial"/>
              </a:rPr>
              <a:t>, </a:t>
            </a:r>
            <a:r>
              <a:rPr sz="1200" spc="0" dirty="0" smtClean="0">
                <a:solidFill>
                  <a:srgbClr val="262C32"/>
                </a:solidFill>
                <a:latin typeface="Aptos"/>
                <a:cs typeface="Arial"/>
              </a:rPr>
              <a:t>tendrá que asumir</a:t>
            </a:r>
            <a:endParaRPr sz="1000">
              <a:latin typeface="Arial"/>
              <a:cs typeface="Arial"/>
            </a:endParaRPr>
          </a:p>
          <a:p>
            <a:pPr marL="12700" marR="19050">
              <a:lnSpc>
                <a:spcPct val="95825"/>
              </a:lnSpc>
              <a:spcBef>
                <a:spcPts val="209"/>
              </a:spcBef>
              <a:spcAft>
                <a:spcPts val="300"/>
              </a:spcAft>
            </a:pPr>
            <a:r>
              <a:rPr sz="1200" spc="-5" dirty="0" smtClean="0">
                <a:solidFill>
                  <a:srgbClr val="262C32"/>
                </a:solidFill>
                <a:latin typeface="Aptos"/>
                <a:cs typeface="Arial"/>
              </a:rPr>
              <a:t>que el miembro está roto.</a:t>
            </a:r>
            <a:endParaRPr sz="1000">
              <a:latin typeface="Arial"/>
              <a:cs typeface="Arial"/>
            </a:endParaRPr>
          </a:p>
          <a:p>
            <a:pPr marL="12700" marR="346114" indent="0">
              <a:lnSpc>
                <a:spcPts val="1390"/>
              </a:lnSpc>
              <a:spcBef>
                <a:spcPts val="424"/>
              </a:spcBef>
              <a:spcAft>
                <a:spcPts val="300"/>
              </a:spcAft>
            </a:pPr>
            <a:r>
              <a:rPr sz="1200" spc="-2" dirty="0" smtClean="0">
                <a:solidFill>
                  <a:srgbClr val="262C32"/>
                </a:solidFill>
                <a:latin typeface="Aptos"/>
                <a:cs typeface="Arial"/>
              </a:rPr>
              <a:t>Si en el sitio de la fractura hay también una hemorragia externa</a:t>
            </a:r>
            <a:r>
              <a:rPr sz="1200" spc="-2" dirty="0" smtClean="0">
                <a:solidFill>
                  <a:srgbClr val="262C32"/>
                </a:solidFill>
                <a:latin typeface="Aptos"/>
                <a:cs typeface="Arial"/>
              </a:rPr>
              <a:t>, </a:t>
            </a:r>
            <a:r>
              <a:rPr sz="1200" spc="-2" dirty="0" smtClean="0">
                <a:solidFill>
                  <a:srgbClr val="262C32"/>
                </a:solidFill>
                <a:latin typeface="Aptos"/>
                <a:cs typeface="Arial"/>
              </a:rPr>
              <a:t>vea el capítulo Hemorragias</a:t>
            </a:r>
            <a:r>
              <a:rPr sz="1200" spc="-2" dirty="0" smtClean="0">
                <a:solidFill>
                  <a:srgbClr val="262C32"/>
                </a:solidFill>
                <a:latin typeface="Aptos"/>
                <a:cs typeface="Arial"/>
              </a:rPr>
              <a:t>, </a:t>
            </a:r>
            <a:r>
              <a:rPr sz="1200" spc="-2" dirty="0" smtClean="0">
                <a:solidFill>
                  <a:srgbClr val="262C32"/>
                </a:solidFill>
                <a:latin typeface="Aptos"/>
                <a:cs typeface="Arial"/>
              </a:rPr>
              <a:t>compresión directa (pág</a:t>
            </a:r>
            <a:r>
              <a:rPr sz="1200" spc="-2" dirty="0" smtClean="0">
                <a:solidFill>
                  <a:srgbClr val="262C32"/>
                </a:solidFill>
                <a:latin typeface="Aptos"/>
                <a:cs typeface="Arial"/>
              </a:rPr>
              <a:t>.</a:t>
            </a:r>
            <a:r>
              <a:rPr sz="1200" spc="-2"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2139704" y="5233630"/>
            <a:ext cx="7366542" cy="1185672"/>
          </a:xfrm>
          <a:prstGeom prst="rect">
            <a:avLst/>
          </a:prstGeom>
        </p:spPr>
        <p:txBody>
          <a:bodyPr wrap="square" lIns="0" tIns="7111" rIns="0" bIns="0" rtlCol="0">
            <a:noAutofit/>
          </a:bodyPr>
          <a:lstStyle/>
          <a:p>
            <a:pPr marL="12700" marR="9205">
              <a:lnSpc>
                <a:spcPts val="1120"/>
              </a:lnSpc>
              <a:spcAft>
                <a:spcPts val="300"/>
              </a:spcAft>
            </a:pPr>
            <a:r>
              <a:rPr sz="1200" b="1" spc="-10" dirty="0" smtClean="0">
                <a:solidFill>
                  <a:srgbClr val="262C32"/>
                </a:solidFill>
                <a:latin typeface="Aptos"/>
                <a:cs typeface="Arial"/>
              </a:rPr>
              <a:t>• </a:t>
            </a:r>
            <a:r>
              <a:rPr sz="1200" b="1" spc="-10" dirty="0" smtClean="0">
                <a:solidFill>
                  <a:srgbClr val="262C32"/>
                </a:solidFill>
                <a:latin typeface="Aptos"/>
                <a:cs typeface="Arial"/>
              </a:rPr>
              <a:t>Actuación</a:t>
            </a:r>
            <a:endParaRPr sz="1000">
              <a:latin typeface="Arial"/>
              <a:cs typeface="Arial"/>
            </a:endParaRPr>
          </a:p>
          <a:p>
            <a:pPr marL="67564" marR="9205">
              <a:lnSpc>
                <a:spcPct val="95825"/>
              </a:lnSpc>
              <a:spcBef>
                <a:spcPts val="474"/>
              </a:spcBef>
              <a:spcAft>
                <a:spcPts val="300"/>
              </a:spcAft>
            </a:pPr>
            <a:r>
              <a:rPr sz="1200" b="1" spc="-1" dirty="0" smtClean="0">
                <a:solidFill>
                  <a:srgbClr val="262C32"/>
                </a:solidFill>
                <a:latin typeface="Aptos"/>
                <a:cs typeface="Arial"/>
              </a:rPr>
              <a:t>• </a:t>
            </a:r>
            <a:r>
              <a:rPr sz="1200" b="1" spc="-1" dirty="0" smtClean="0">
                <a:solidFill>
                  <a:srgbClr val="262C32"/>
                </a:solidFill>
                <a:latin typeface="Aptos"/>
                <a:cs typeface="Arial"/>
              </a:rPr>
              <a:t>¿Qué debemos hacer?</a:t>
            </a:r>
            <a:endParaRPr sz="1000">
              <a:latin typeface="Arial"/>
              <a:cs typeface="Arial"/>
            </a:endParaRPr>
          </a:p>
          <a:p>
            <a:pPr marL="143764" marR="9205">
              <a:lnSpc>
                <a:spcPct val="95825"/>
              </a:lnSpc>
              <a:spcBef>
                <a:spcPts val="55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Tranquilice a la víctima. Colóquela en posición cómoda y estable</a:t>
            </a:r>
            <a:r>
              <a:rPr sz="1200" spc="-2" dirty="0" smtClean="0">
                <a:solidFill>
                  <a:srgbClr val="262C32"/>
                </a:solidFill>
                <a:latin typeface="Aptos"/>
                <a:cs typeface="Arial"/>
              </a:rPr>
              <a:t>.</a:t>
            </a:r>
            <a:endParaRPr sz="1000">
              <a:latin typeface="Arial"/>
              <a:cs typeface="Arial"/>
            </a:endParaRPr>
          </a:p>
          <a:p>
            <a:pPr marL="143763"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Procure que la parte lesionada no se mueva.</a:t>
            </a:r>
            <a:endParaRPr sz="1000">
              <a:latin typeface="Arial"/>
              <a:cs typeface="Arial"/>
            </a:endParaRPr>
          </a:p>
          <a:p>
            <a:pPr marL="235203" indent="-91440">
              <a:lnSpc>
                <a:spcPts val="1390"/>
              </a:lnSpc>
              <a:spcBef>
                <a:spcPts val="424"/>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Aplique frío local encima de la lesión</a:t>
            </a:r>
            <a:r>
              <a:rPr sz="1200" spc="-4" dirty="0" smtClean="0">
                <a:solidFill>
                  <a:srgbClr val="262C32"/>
                </a:solidFill>
                <a:latin typeface="Aptos"/>
                <a:cs typeface="Arial"/>
              </a:rPr>
              <a:t>. </a:t>
            </a:r>
            <a:r>
              <a:rPr sz="1200" spc="-4" dirty="0" smtClean="0">
                <a:solidFill>
                  <a:srgbClr val="262C32"/>
                </a:solidFill>
                <a:latin typeface="Aptos"/>
                <a:cs typeface="Arial"/>
              </a:rPr>
              <a:t>Si utiliza hielo</a:t>
            </a:r>
            <a:r>
              <a:rPr sz="1200" spc="-4" dirty="0" smtClean="0">
                <a:solidFill>
                  <a:srgbClr val="262C32"/>
                </a:solidFill>
                <a:latin typeface="Aptos"/>
                <a:cs typeface="Arial"/>
              </a:rPr>
              <a:t>, </a:t>
            </a:r>
            <a:r>
              <a:rPr sz="1200" spc="-4" dirty="0" smtClean="0">
                <a:solidFill>
                  <a:srgbClr val="262C32"/>
                </a:solidFill>
                <a:latin typeface="Aptos"/>
                <a:cs typeface="Arial"/>
              </a:rPr>
              <a:t>que sea protegido</a:t>
            </a:r>
            <a:r>
              <a:rPr sz="1200" spc="-4" dirty="0" smtClean="0">
                <a:solidFill>
                  <a:srgbClr val="262C32"/>
                </a:solidFill>
                <a:latin typeface="Aptos"/>
                <a:cs typeface="Arial"/>
              </a:rPr>
              <a:t>, </a:t>
            </a:r>
            <a:r>
              <a:rPr sz="1200" spc="-4" dirty="0" smtClean="0">
                <a:solidFill>
                  <a:srgbClr val="262C32"/>
                </a:solidFill>
                <a:latin typeface="Aptos"/>
                <a:cs typeface="Arial"/>
              </a:rPr>
              <a:t>Si no hay hielo a su alcance</a:t>
            </a:r>
            <a:r>
              <a:rPr sz="1200" spc="-4" dirty="0" smtClean="0">
                <a:solidFill>
                  <a:srgbClr val="262C32"/>
                </a:solidFill>
                <a:latin typeface="Aptos"/>
                <a:cs typeface="Arial"/>
              </a:rPr>
              <a:t>,  </a:t>
            </a:r>
            <a:r>
              <a:rPr sz="1200" spc="-4" dirty="0" smtClean="0">
                <a:solidFill>
                  <a:srgbClr val="262C32"/>
                </a:solidFill>
                <a:latin typeface="Aptos"/>
                <a:cs typeface="Arial"/>
              </a:rPr>
              <a:t>utilice una bolsa de frío químico.</a:t>
            </a:r>
            <a:endParaRPr sz="1000">
              <a:latin typeface="Arial"/>
              <a:cs typeface="Arial"/>
            </a:endParaRPr>
          </a:p>
        </p:txBody>
      </p:sp>
      <p:sp>
        <p:nvSpPr>
          <p:cNvPr id="2" name="object 2"/>
          <p:cNvSpPr txBox="1"/>
          <p:nvPr/>
        </p:nvSpPr>
        <p:spPr>
          <a:xfrm>
            <a:off x="5373115" y="7421015"/>
            <a:ext cx="1" cy="1"/>
          </a:xfrm>
          <a:prstGeom prst="rect">
            <a:avLst/>
          </a:prstGeom>
        </p:spPr>
        <p:txBody>
          <a:bodyPr wrap="square" lIns="0" tIns="2540" rIns="0" bIns="0" rtlCol="0">
            <a:noAutofit/>
          </a:bodyPr>
          <a:lstStyle/>
          <a:p>
            <a:pPr marL="12700">
              <a:lnSpc>
                <a:spcPct val="95825"/>
              </a:lnSpc>
            </a:pPr>
            <a:r>
              <a:rPr sz="600" b="1" spc="-75" dirty="0" smtClean="0">
                <a:solidFill>
                  <a:srgbClr val="231F21"/>
                </a:solidFill>
                <a:latin typeface="Times New Roman"/>
                <a:cs typeface="Times New Roman"/>
              </a:rPr>
              <a:t>7</a:t>
            </a:r>
            <a:r>
              <a:rPr sz="600" b="1" spc="-75" dirty="0" smtClean="0">
                <a:solidFill>
                  <a:srgbClr val="343131"/>
                </a:solidFill>
                <a:latin typeface="Times New Roman"/>
                <a:cs typeface="Times New Roman"/>
              </a:rPr>
              <a:t>5</a:t>
            </a:r>
            <a:endParaRPr sz="600">
              <a:latin typeface="Times New Roman"/>
              <a:cs typeface="Times New Roman"/>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358984" y="1353526"/>
            <a:ext cx="6941134" cy="758952"/>
          </a:xfrm>
          <a:prstGeom prst="rect">
            <a:avLst/>
          </a:prstGeom>
        </p:spPr>
        <p:txBody>
          <a:bodyPr wrap="square" lIns="0" tIns="7111" rIns="0" bIns="0" rtlCol="0">
            <a:noAutofit/>
          </a:bodyPr>
          <a:lstStyle/>
          <a:p>
            <a:pPr marL="12700" marR="9205">
              <a:lnSpc>
                <a:spcPts val="1120"/>
              </a:lnSpc>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Aconseje que no se apoye en la pierna o en el  pie lesionado.</a:t>
            </a:r>
            <a:endParaRPr sz="1000">
              <a:latin typeface="Arial"/>
              <a:cs typeface="Arial"/>
            </a:endParaRPr>
          </a:p>
          <a:p>
            <a:pPr marL="104140" indent="-91439">
              <a:lnSpc>
                <a:spcPts val="1149"/>
              </a:lnSpc>
              <a:spcBef>
                <a:spcPts val="474"/>
              </a:spcBef>
              <a:spcAft>
                <a:spcPts val="300"/>
              </a:spcAft>
            </a:pPr>
            <a:r>
              <a:rPr sz="1200" spc="-59" dirty="0" smtClean="0">
                <a:solidFill>
                  <a:srgbClr val="262C32"/>
                </a:solidFill>
                <a:latin typeface="Aptos"/>
                <a:cs typeface="Arial"/>
              </a:rPr>
              <a:t>-</a:t>
            </a:r>
            <a:r>
              <a:rPr sz="1200" spc="49" dirty="0" smtClean="0">
                <a:solidFill>
                  <a:srgbClr val="262C32"/>
                </a:solidFill>
                <a:latin typeface="Aptos"/>
                <a:cs typeface="Arial"/>
              </a:rPr>
              <a:t> </a:t>
            </a:r>
            <a:r>
              <a:rPr sz="1200" spc="-39" dirty="0" smtClean="0">
                <a:solidFill>
                  <a:srgbClr val="262C32"/>
                </a:solidFill>
                <a:latin typeface="Aptos"/>
                <a:cs typeface="Arial"/>
              </a:rPr>
              <a:t>S</a:t>
            </a:r>
            <a:r>
              <a:rPr sz="1200" spc="-73" dirty="0" smtClean="0">
                <a:solidFill>
                  <a:srgbClr val="262C32"/>
                </a:solidFill>
                <a:latin typeface="Aptos"/>
                <a:cs typeface="Arial"/>
              </a:rPr>
              <a:t>i</a:t>
            </a:r>
            <a:r>
              <a:rPr sz="1200" spc="125"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89" dirty="0" smtClean="0">
                <a:solidFill>
                  <a:srgbClr val="262C32"/>
                </a:solidFill>
                <a:latin typeface="Aptos"/>
                <a:cs typeface="Arial"/>
              </a:rPr>
              <a:t> </a:t>
            </a:r>
            <a:r>
              <a:rPr sz="1200" spc="-78" dirty="0" smtClean="0">
                <a:solidFill>
                  <a:srgbClr val="262C32"/>
                </a:solidFill>
                <a:latin typeface="Aptos"/>
                <a:cs typeface="Arial"/>
              </a:rPr>
              <a:t>l</a:t>
            </a:r>
            <a:r>
              <a:rPr sz="1200" spc="18" dirty="0" smtClean="0">
                <a:solidFill>
                  <a:srgbClr val="262C32"/>
                </a:solidFill>
                <a:latin typeface="Aptos"/>
                <a:cs typeface="Arial"/>
              </a:rPr>
              <a:t>e</a:t>
            </a:r>
            <a:r>
              <a:rPr sz="1200" spc="5" dirty="0" smtClean="0">
                <a:solidFill>
                  <a:srgbClr val="262C32"/>
                </a:solidFill>
                <a:latin typeface="Aptos"/>
                <a:cs typeface="Arial"/>
              </a:rPr>
              <a:t>s</a:t>
            </a:r>
            <a:r>
              <a:rPr sz="1200" spc="-32" dirty="0" smtClean="0">
                <a:solidFill>
                  <a:srgbClr val="262C32"/>
                </a:solidFill>
                <a:latin typeface="Aptos"/>
                <a:cs typeface="Arial"/>
              </a:rPr>
              <a:t>i</a:t>
            </a:r>
            <a:r>
              <a:rPr sz="1200" spc="40" dirty="0" smtClean="0">
                <a:solidFill>
                  <a:srgbClr val="262C32"/>
                </a:solidFill>
                <a:latin typeface="Aptos"/>
                <a:cs typeface="Arial"/>
              </a:rPr>
              <a:t>ó</a:t>
            </a:r>
            <a:r>
              <a:rPr sz="1200" spc="-83" dirty="0" smtClean="0">
                <a:solidFill>
                  <a:srgbClr val="262C32"/>
                </a:solidFill>
                <a:latin typeface="Aptos"/>
                <a:cs typeface="Arial"/>
              </a:rPr>
              <a:t>n</a:t>
            </a:r>
            <a:r>
              <a:rPr sz="1200" spc="89" dirty="0" smtClean="0">
                <a:solidFill>
                  <a:srgbClr val="262C32"/>
                </a:solidFill>
                <a:latin typeface="Aptos"/>
                <a:cs typeface="Arial"/>
              </a:rPr>
              <a:t> </a:t>
            </a:r>
            <a:r>
              <a:rPr sz="1200" spc="-14" dirty="0" smtClean="0">
                <a:solidFill>
                  <a:srgbClr val="262C32"/>
                </a:solidFill>
                <a:latin typeface="Aptos"/>
                <a:cs typeface="Arial"/>
              </a:rPr>
              <a:t>e</a:t>
            </a:r>
            <a:r>
              <a:rPr sz="1200" spc="-19" dirty="0" smtClean="0">
                <a:solidFill>
                  <a:srgbClr val="262C32"/>
                </a:solidFill>
                <a:latin typeface="Aptos"/>
                <a:cs typeface="Arial"/>
              </a:rPr>
              <a:t>s</a:t>
            </a:r>
            <a:r>
              <a:rPr sz="1200" spc="-9" dirty="0" smtClean="0">
                <a:solidFill>
                  <a:srgbClr val="262C32"/>
                </a:solidFill>
                <a:latin typeface="Aptos"/>
                <a:cs typeface="Arial"/>
              </a:rPr>
              <a:t>t</a:t>
            </a:r>
            <a:r>
              <a:rPr sz="1200" spc="0" dirty="0" smtClean="0">
                <a:solidFill>
                  <a:srgbClr val="262C32"/>
                </a:solidFill>
                <a:latin typeface="Aptos"/>
                <a:cs typeface="Arial"/>
              </a:rPr>
              <a:t>á</a:t>
            </a:r>
            <a:r>
              <a:rPr sz="1200" spc="64" dirty="0" smtClean="0">
                <a:solidFill>
                  <a:srgbClr val="262C32"/>
                </a:solidFill>
                <a:latin typeface="Aptos"/>
                <a:cs typeface="Arial"/>
              </a:rPr>
              <a:t> </a:t>
            </a:r>
            <a:r>
              <a:rPr sz="1200" spc="-19" dirty="0" smtClean="0">
                <a:solidFill>
                  <a:srgbClr val="262C32"/>
                </a:solidFill>
                <a:latin typeface="Aptos"/>
                <a:cs typeface="Arial"/>
              </a:rPr>
              <a:t>e</a:t>
            </a:r>
            <a:r>
              <a:rPr sz="1200" spc="0" dirty="0" smtClean="0">
                <a:solidFill>
                  <a:srgbClr val="262C32"/>
                </a:solidFill>
                <a:latin typeface="Aptos"/>
                <a:cs typeface="Arial"/>
              </a:rPr>
              <a:t>n</a:t>
            </a:r>
            <a:r>
              <a:rPr sz="1200" spc="43" dirty="0" smtClean="0">
                <a:solidFill>
                  <a:srgbClr val="262C32"/>
                </a:solidFill>
                <a:latin typeface="Aptos"/>
                <a:cs typeface="Arial"/>
              </a:rPr>
              <a:t> </a:t>
            </a:r>
            <a:r>
              <a:rPr sz="1200" spc="-102" dirty="0" smtClean="0">
                <a:solidFill>
                  <a:srgbClr val="262C32"/>
                </a:solidFill>
                <a:latin typeface="Aptos"/>
                <a:cs typeface="Arial"/>
              </a:rPr>
              <a:t>l</a:t>
            </a:r>
            <a:r>
              <a:rPr sz="1200" spc="-11" dirty="0" smtClean="0">
                <a:solidFill>
                  <a:srgbClr val="262C32"/>
                </a:solidFill>
                <a:latin typeface="Aptos"/>
                <a:cs typeface="Arial"/>
              </a:rPr>
              <a:t>a</a:t>
            </a:r>
            <a:r>
              <a:rPr sz="1200" spc="114" dirty="0" smtClean="0">
                <a:solidFill>
                  <a:srgbClr val="262C32"/>
                </a:solidFill>
                <a:latin typeface="Aptos"/>
                <a:cs typeface="Arial"/>
              </a:rPr>
              <a:t> </a:t>
            </a:r>
            <a:r>
              <a:rPr sz="1200" spc="-88" dirty="0" smtClean="0">
                <a:solidFill>
                  <a:srgbClr val="262C32"/>
                </a:solidFill>
                <a:latin typeface="Aptos"/>
                <a:cs typeface="Arial"/>
              </a:rPr>
              <a:t>m</a:t>
            </a:r>
            <a:r>
              <a:rPr sz="1200" spc="18" dirty="0" smtClean="0">
                <a:solidFill>
                  <a:srgbClr val="262C32"/>
                </a:solidFill>
                <a:latin typeface="Aptos"/>
                <a:cs typeface="Arial"/>
              </a:rPr>
              <a:t>a</a:t>
            </a:r>
            <a:r>
              <a:rPr sz="1200" spc="-26" dirty="0" smtClean="0">
                <a:solidFill>
                  <a:srgbClr val="262C32"/>
                </a:solidFill>
                <a:latin typeface="Aptos"/>
                <a:cs typeface="Arial"/>
              </a:rPr>
              <a:t>n</a:t>
            </a:r>
            <a:r>
              <a:rPr sz="1200" spc="40" dirty="0" smtClean="0">
                <a:solidFill>
                  <a:srgbClr val="262C32"/>
                </a:solidFill>
                <a:latin typeface="Aptos"/>
                <a:cs typeface="Arial"/>
              </a:rPr>
              <a:t>o</a:t>
            </a:r>
            <a:r>
              <a:rPr sz="1200" spc="-102" dirty="0" smtClean="0">
                <a:solidFill>
                  <a:srgbClr val="262C32"/>
                </a:solidFill>
                <a:latin typeface="Aptos"/>
                <a:cs typeface="Arial"/>
              </a:rPr>
              <a:t>,</a:t>
            </a:r>
            <a:r>
              <a:rPr sz="1200" spc="125" dirty="0" smtClean="0">
                <a:solidFill>
                  <a:srgbClr val="262C32"/>
                </a:solidFill>
                <a:latin typeface="Aptos"/>
                <a:cs typeface="Arial"/>
              </a:rPr>
              <a:t> </a:t>
            </a:r>
            <a:r>
              <a:rPr sz="1200" spc="-14" dirty="0" smtClean="0">
                <a:solidFill>
                  <a:srgbClr val="262C32"/>
                </a:solidFill>
                <a:latin typeface="Aptos"/>
                <a:cs typeface="Arial"/>
              </a:rPr>
              <a:t>e</a:t>
            </a:r>
            <a:r>
              <a:rPr sz="1200" spc="0" dirty="0" smtClean="0">
                <a:solidFill>
                  <a:srgbClr val="262C32"/>
                </a:solidFill>
                <a:latin typeface="Aptos"/>
                <a:cs typeface="Arial"/>
              </a:rPr>
              <a:t>n</a:t>
            </a:r>
            <a:r>
              <a:rPr sz="1200" spc="17" dirty="0" smtClean="0">
                <a:solidFill>
                  <a:srgbClr val="262C32"/>
                </a:solidFill>
                <a:latin typeface="Aptos"/>
                <a:cs typeface="Arial"/>
              </a:rPr>
              <a:t> </a:t>
            </a:r>
            <a:r>
              <a:rPr sz="1200" spc="-79" dirty="0" smtClean="0">
                <a:solidFill>
                  <a:srgbClr val="262C32"/>
                </a:solidFill>
                <a:latin typeface="Aptos"/>
                <a:cs typeface="Arial"/>
              </a:rPr>
              <a:t>e</a:t>
            </a:r>
            <a:r>
              <a:rPr sz="1200" spc="-25" dirty="0" smtClean="0">
                <a:solidFill>
                  <a:srgbClr val="262C32"/>
                </a:solidFill>
                <a:latin typeface="Aptos"/>
                <a:cs typeface="Arial"/>
              </a:rPr>
              <a:t>l</a:t>
            </a:r>
            <a:r>
              <a:rPr sz="1200" spc="125" dirty="0" smtClean="0">
                <a:solidFill>
                  <a:srgbClr val="262C32"/>
                </a:solidFill>
                <a:latin typeface="Aptos"/>
                <a:cs typeface="Arial"/>
              </a:rPr>
              <a:t> </a:t>
            </a:r>
            <a:r>
              <a:rPr sz="1200" spc="-19" dirty="0" smtClean="0">
                <a:solidFill>
                  <a:srgbClr val="262C32"/>
                </a:solidFill>
                <a:latin typeface="Aptos"/>
                <a:cs typeface="Arial"/>
              </a:rPr>
              <a:t>b</a:t>
            </a:r>
            <a:r>
              <a:rPr sz="1200" spc="-14" dirty="0" smtClean="0">
                <a:solidFill>
                  <a:srgbClr val="262C32"/>
                </a:solidFill>
                <a:latin typeface="Aptos"/>
                <a:cs typeface="Arial"/>
              </a:rPr>
              <a:t>r</a:t>
            </a:r>
            <a:r>
              <a:rPr sz="1200" spc="-19" dirty="0" smtClean="0">
                <a:solidFill>
                  <a:srgbClr val="262C32"/>
                </a:solidFill>
                <a:latin typeface="Aptos"/>
                <a:cs typeface="Arial"/>
              </a:rPr>
              <a:t>az</a:t>
            </a:r>
            <a:r>
              <a:rPr sz="1200" spc="0" dirty="0" smtClean="0">
                <a:solidFill>
                  <a:srgbClr val="262C32"/>
                </a:solidFill>
                <a:latin typeface="Aptos"/>
                <a:cs typeface="Arial"/>
              </a:rPr>
              <a:t>o</a:t>
            </a:r>
            <a:r>
              <a:rPr sz="1200" spc="28" dirty="0" smtClean="0">
                <a:solidFill>
                  <a:srgbClr val="262C32"/>
                </a:solidFill>
                <a:latin typeface="Aptos"/>
                <a:cs typeface="Arial"/>
              </a:rPr>
              <a:t> </a:t>
            </a:r>
            <a:r>
              <a:rPr sz="1200" spc="0" dirty="0" smtClean="0">
                <a:solidFill>
                  <a:srgbClr val="262C32"/>
                </a:solidFill>
                <a:latin typeface="Aptos"/>
                <a:cs typeface="Arial"/>
              </a:rPr>
              <a:t>o</a:t>
            </a:r>
            <a:r>
              <a:rPr sz="1200" spc="8" dirty="0" smtClean="0">
                <a:solidFill>
                  <a:srgbClr val="262C32"/>
                </a:solidFill>
                <a:latin typeface="Aptos"/>
                <a:cs typeface="Arial"/>
              </a:rPr>
              <a:t> </a:t>
            </a:r>
            <a:r>
              <a:rPr sz="1200" spc="-14" dirty="0" smtClean="0">
                <a:solidFill>
                  <a:srgbClr val="262C32"/>
                </a:solidFill>
                <a:latin typeface="Aptos"/>
                <a:cs typeface="Arial"/>
              </a:rPr>
              <a:t>e</a:t>
            </a:r>
            <a:r>
              <a:rPr sz="1200" spc="0" dirty="0" smtClean="0">
                <a:solidFill>
                  <a:srgbClr val="262C32"/>
                </a:solidFill>
                <a:latin typeface="Aptos"/>
                <a:cs typeface="Arial"/>
              </a:rPr>
              <a:t>n</a:t>
            </a:r>
            <a:r>
              <a:rPr sz="1200" spc="17" dirty="0" smtClean="0">
                <a:solidFill>
                  <a:srgbClr val="262C32"/>
                </a:solidFill>
                <a:latin typeface="Aptos"/>
                <a:cs typeface="Arial"/>
              </a:rPr>
              <a:t> </a:t>
            </a:r>
            <a:r>
              <a:rPr sz="1200" spc="-26" dirty="0" smtClean="0">
                <a:solidFill>
                  <a:srgbClr val="262C32"/>
                </a:solidFill>
                <a:latin typeface="Aptos"/>
                <a:cs typeface="Arial"/>
              </a:rPr>
              <a:t>e</a:t>
            </a:r>
            <a:r>
              <a:rPr sz="1200" spc="-73" dirty="0" smtClean="0">
                <a:solidFill>
                  <a:srgbClr val="262C32"/>
                </a:solidFill>
                <a:latin typeface="Aptos"/>
                <a:cs typeface="Arial"/>
              </a:rPr>
              <a:t>l</a:t>
            </a:r>
            <a:r>
              <a:rPr sz="1200" spc="125" dirty="0" smtClean="0">
                <a:solidFill>
                  <a:srgbClr val="262C32"/>
                </a:solidFill>
                <a:latin typeface="Aptos"/>
                <a:cs typeface="Arial"/>
              </a:rPr>
              <a:t> </a:t>
            </a:r>
            <a:r>
              <a:rPr sz="1200" spc="-76" dirty="0" smtClean="0">
                <a:solidFill>
                  <a:srgbClr val="262C32"/>
                </a:solidFill>
                <a:latin typeface="Aptos"/>
                <a:cs typeface="Arial"/>
              </a:rPr>
              <a:t>h</a:t>
            </a:r>
            <a:r>
              <a:rPr sz="1200" spc="18" dirty="0" smtClean="0">
                <a:solidFill>
                  <a:srgbClr val="262C32"/>
                </a:solidFill>
                <a:latin typeface="Aptos"/>
                <a:cs typeface="Arial"/>
              </a:rPr>
              <a:t>o</a:t>
            </a:r>
            <a:r>
              <a:rPr sz="1200" spc="-18" dirty="0" smtClean="0">
                <a:solidFill>
                  <a:srgbClr val="262C32"/>
                </a:solidFill>
                <a:latin typeface="Aptos"/>
                <a:cs typeface="Arial"/>
              </a:rPr>
              <a:t>m</a:t>
            </a:r>
            <a:r>
              <a:rPr sz="1200" spc="18" dirty="0" smtClean="0">
                <a:solidFill>
                  <a:srgbClr val="262C32"/>
                </a:solidFill>
                <a:latin typeface="Aptos"/>
                <a:cs typeface="Arial"/>
              </a:rPr>
              <a:t>b</a:t>
            </a:r>
            <a:r>
              <a:rPr sz="1200" spc="12" dirty="0" smtClean="0">
                <a:solidFill>
                  <a:srgbClr val="262C32"/>
                </a:solidFill>
                <a:latin typeface="Aptos"/>
                <a:cs typeface="Arial"/>
              </a:rPr>
              <a:t>r</a:t>
            </a:r>
            <a:r>
              <a:rPr sz="1200" spc="-12" dirty="0" smtClean="0">
                <a:solidFill>
                  <a:srgbClr val="262C32"/>
                </a:solidFill>
                <a:latin typeface="Aptos"/>
                <a:cs typeface="Arial"/>
              </a:rPr>
              <a:t>o</a:t>
            </a:r>
            <a:r>
              <a:rPr sz="1200" spc="-102" dirty="0" smtClean="0">
                <a:solidFill>
                  <a:srgbClr val="262C32"/>
                </a:solidFill>
                <a:latin typeface="Aptos"/>
                <a:cs typeface="Arial"/>
              </a:rPr>
              <a:t>,</a:t>
            </a:r>
            <a:r>
              <a:rPr sz="1200" spc="0" dirty="0" smtClean="0">
                <a:solidFill>
                  <a:srgbClr val="262C32"/>
                </a:solidFill>
                <a:latin typeface="Aptos"/>
                <a:cs typeface="Arial"/>
              </a:rPr>
              <a:t> </a:t>
            </a:r>
            <a:r>
              <a:rPr sz="1200" spc="-129" dirty="0" smtClean="0">
                <a:solidFill>
                  <a:srgbClr val="262C32"/>
                </a:solidFill>
                <a:latin typeface="Aptos"/>
                <a:cs typeface="Arial"/>
              </a:rPr>
              <a:t> </a:t>
            </a:r>
            <a:r>
              <a:rPr sz="1200" spc="-19" dirty="0" smtClean="0">
                <a:solidFill>
                  <a:srgbClr val="262C32"/>
                </a:solidFill>
                <a:latin typeface="Aptos"/>
                <a:cs typeface="Arial"/>
              </a:rPr>
              <a:t>p</a:t>
            </a:r>
            <a:r>
              <a:rPr sz="1200" spc="0" dirty="0" smtClean="0">
                <a:solidFill>
                  <a:srgbClr val="262C32"/>
                </a:solidFill>
                <a:latin typeface="Aptos"/>
                <a:cs typeface="Arial"/>
              </a:rPr>
              <a:t>r</a:t>
            </a:r>
            <a:r>
              <a:rPr sz="1200" spc="-34" dirty="0" smtClean="0">
                <a:solidFill>
                  <a:srgbClr val="262C32"/>
                </a:solidFill>
                <a:latin typeface="Aptos"/>
                <a:cs typeface="Arial"/>
              </a:rPr>
              <a:t>o</a:t>
            </a:r>
            <a:r>
              <a:rPr sz="1200" spc="-19" dirty="0" smtClean="0">
                <a:solidFill>
                  <a:srgbClr val="262C32"/>
                </a:solidFill>
                <a:latin typeface="Aptos"/>
                <a:cs typeface="Arial"/>
              </a:rPr>
              <a:t>c</a:t>
            </a:r>
            <a:r>
              <a:rPr sz="1200" spc="-14" dirty="0" smtClean="0">
                <a:solidFill>
                  <a:srgbClr val="262C32"/>
                </a:solidFill>
                <a:latin typeface="Aptos"/>
                <a:cs typeface="Arial"/>
              </a:rPr>
              <a:t>ur</a:t>
            </a:r>
            <a:r>
              <a:rPr sz="1200" spc="0" dirty="0" smtClean="0">
                <a:solidFill>
                  <a:srgbClr val="262C32"/>
                </a:solidFill>
                <a:latin typeface="Aptos"/>
                <a:cs typeface="Arial"/>
              </a:rPr>
              <a:t>e</a:t>
            </a:r>
            <a:r>
              <a:rPr sz="1200" spc="85" dirty="0" smtClean="0">
                <a:solidFill>
                  <a:srgbClr val="262C32"/>
                </a:solidFill>
                <a:latin typeface="Aptos"/>
                <a:cs typeface="Arial"/>
              </a:rPr>
              <a:t> </a:t>
            </a:r>
            <a:r>
              <a:rPr sz="1200" spc="-19" dirty="0" smtClean="0">
                <a:solidFill>
                  <a:srgbClr val="262C32"/>
                </a:solidFill>
                <a:latin typeface="Aptos"/>
                <a:cs typeface="Arial"/>
              </a:rPr>
              <a:t>qu</a:t>
            </a:r>
            <a:r>
              <a:rPr sz="1200" spc="0" dirty="0" smtClean="0">
                <a:solidFill>
                  <a:srgbClr val="262C32"/>
                </a:solidFill>
                <a:latin typeface="Aptos"/>
                <a:cs typeface="Arial"/>
              </a:rPr>
              <a:t>e</a:t>
            </a:r>
            <a:r>
              <a:rPr sz="1200" spc="37" dirty="0" smtClean="0">
                <a:solidFill>
                  <a:srgbClr val="262C32"/>
                </a:solidFill>
                <a:latin typeface="Aptos"/>
                <a:cs typeface="Arial"/>
              </a:rPr>
              <a:t> </a:t>
            </a:r>
            <a:r>
              <a:rPr sz="1200" spc="-19" dirty="0" smtClean="0">
                <a:solidFill>
                  <a:srgbClr val="262C32"/>
                </a:solidFill>
                <a:latin typeface="Aptos"/>
                <a:cs typeface="Arial"/>
              </a:rPr>
              <a:t>s</a:t>
            </a:r>
            <a:r>
              <a:rPr sz="1200" spc="0" dirty="0" smtClean="0">
                <a:solidFill>
                  <a:srgbClr val="262C32"/>
                </a:solidFill>
                <a:latin typeface="Aptos"/>
                <a:cs typeface="Arial"/>
              </a:rPr>
              <a:t>e </a:t>
            </a:r>
            <a:endParaRPr sz="1000">
              <a:latin typeface="Arial"/>
              <a:cs typeface="Arial"/>
            </a:endParaRPr>
          </a:p>
          <a:p>
            <a:pPr marL="104140">
              <a:lnSpc>
                <a:spcPts val="1149"/>
              </a:lnSpc>
              <a:spcBef>
                <a:spcPts val="265"/>
              </a:spcBef>
              <a:spcAft>
                <a:spcPts val="300"/>
              </a:spcAft>
            </a:pPr>
            <a:r>
              <a:rPr sz="1200" spc="-5" dirty="0" smtClean="0">
                <a:solidFill>
                  <a:srgbClr val="262C32"/>
                </a:solidFill>
                <a:latin typeface="Aptos"/>
                <a:cs typeface="Arial"/>
              </a:rPr>
              <a:t>pegue el brazo al tronco</a:t>
            </a:r>
            <a:r>
              <a:rPr sz="1200" spc="-5" dirty="0" smtClean="0">
                <a:solidFill>
                  <a:srgbClr val="262C32"/>
                </a:solidFill>
                <a:latin typeface="Aptos"/>
                <a:cs typeface="Arial"/>
              </a:rPr>
              <a:t>.</a:t>
            </a:r>
            <a:endParaRPr sz="1000">
              <a:latin typeface="Arial"/>
              <a:cs typeface="Arial"/>
            </a:endParaRPr>
          </a:p>
          <a:p>
            <a:pPr marL="12700" marR="9205">
              <a:lnSpc>
                <a:spcPct val="95825"/>
              </a:lnSpc>
              <a:spcBef>
                <a:spcPts val="535"/>
              </a:spcBef>
              <a:spcAft>
                <a:spcPts val="300"/>
              </a:spcAft>
            </a:pPr>
            <a:r>
              <a:rPr sz="1200" spc="-13" dirty="0" smtClean="0">
                <a:solidFill>
                  <a:srgbClr val="262C32"/>
                </a:solidFill>
                <a:latin typeface="Aptos"/>
                <a:cs typeface="Arial"/>
              </a:rPr>
              <a:t>- </a:t>
            </a:r>
            <a:r>
              <a:rPr sz="1200" spc="-13" dirty="0" smtClean="0">
                <a:solidFill>
                  <a:srgbClr val="262C32"/>
                </a:solidFill>
                <a:latin typeface="Aptos"/>
                <a:cs typeface="Arial"/>
              </a:rPr>
              <a:t>Alerte al 112</a:t>
            </a:r>
            <a:r>
              <a:rPr sz="1200" spc="-13"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2231495" y="4950166"/>
            <a:ext cx="7301796" cy="1700783"/>
          </a:xfrm>
          <a:prstGeom prst="rect">
            <a:avLst/>
          </a:prstGeom>
        </p:spPr>
        <p:txBody>
          <a:bodyPr wrap="square" lIns="0" tIns="7111" rIns="0" bIns="0" rtlCol="0">
            <a:noAutofit/>
          </a:bodyPr>
          <a:lstStyle/>
          <a:p>
            <a:pPr marL="12700" marR="19050">
              <a:lnSpc>
                <a:spcPts val="1120"/>
              </a:lnSpc>
              <a:spcAft>
                <a:spcPts val="300"/>
              </a:spcAft>
            </a:pPr>
            <a:r>
              <a:rPr sz="1200" b="1" spc="-1" dirty="0" smtClean="0">
                <a:solidFill>
                  <a:srgbClr val="262C32"/>
                </a:solidFill>
                <a:latin typeface="Aptos"/>
                <a:cs typeface="Arial"/>
              </a:rPr>
              <a:t>• </a:t>
            </a:r>
            <a:r>
              <a:rPr sz="1200" b="1" spc="-1" dirty="0" smtClean="0">
                <a:solidFill>
                  <a:srgbClr val="262C32"/>
                </a:solidFill>
                <a:latin typeface="Aptos"/>
                <a:cs typeface="Arial"/>
              </a:rPr>
              <a:t>¿Qué no debemos hacer?</a:t>
            </a:r>
            <a:endParaRPr sz="1000">
              <a:latin typeface="Arial"/>
              <a:cs typeface="Arial"/>
            </a:endParaRPr>
          </a:p>
          <a:p>
            <a:pPr marL="177291" marR="48151" indent="-88391">
              <a:lnSpc>
                <a:spcPts val="1149"/>
              </a:lnSpc>
              <a:spcBef>
                <a:spcPts val="378"/>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Intentar reducir miembros que aparezcan anormales o dislocados</a:t>
            </a:r>
            <a:r>
              <a:rPr sz="1200" spc="0" dirty="0" smtClean="0">
                <a:solidFill>
                  <a:srgbClr val="262C32"/>
                </a:solidFill>
                <a:latin typeface="Aptos"/>
                <a:cs typeface="Arial"/>
              </a:rPr>
              <a:t>, </a:t>
            </a:r>
            <a:r>
              <a:rPr sz="1200" spc="0" dirty="0" smtClean="0">
                <a:solidFill>
                  <a:srgbClr val="262C32"/>
                </a:solidFill>
                <a:latin typeface="Aptos"/>
                <a:cs typeface="Arial"/>
              </a:rPr>
              <a:t>ya que </a:t>
            </a:r>
            <a:endParaRPr sz="1000">
              <a:latin typeface="Arial"/>
              <a:cs typeface="Arial"/>
            </a:endParaRPr>
          </a:p>
          <a:p>
            <a:pPr marL="177291" marR="48151">
              <a:lnSpc>
                <a:spcPts val="1149"/>
              </a:lnSpc>
              <a:spcBef>
                <a:spcPts val="170"/>
              </a:spcBef>
              <a:spcAft>
                <a:spcPts val="300"/>
              </a:spcAft>
            </a:pPr>
            <a:r>
              <a:rPr sz="1200" spc="-3" dirty="0" smtClean="0">
                <a:solidFill>
                  <a:srgbClr val="262C32"/>
                </a:solidFill>
                <a:latin typeface="Aptos"/>
                <a:cs typeface="Arial"/>
              </a:rPr>
              <a:t>se pueden ocasionar lesiones más importantes.</a:t>
            </a:r>
            <a:endParaRPr sz="1000">
              <a:latin typeface="Arial"/>
              <a:cs typeface="Arial"/>
            </a:endParaRPr>
          </a:p>
          <a:p>
            <a:pPr marL="180339" marR="140001" indent="-91439">
              <a:lnSpc>
                <a:spcPts val="1149"/>
              </a:lnSpc>
              <a:spcBef>
                <a:spcPts val="415"/>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Inmovilizar un miembro lesionado de forma laboriosa</a:t>
            </a:r>
            <a:r>
              <a:rPr sz="1200" spc="0" dirty="0" smtClean="0">
                <a:solidFill>
                  <a:srgbClr val="262C32"/>
                </a:solidFill>
                <a:latin typeface="Aptos"/>
                <a:cs typeface="Arial"/>
              </a:rPr>
              <a:t>, </a:t>
            </a:r>
            <a:r>
              <a:rPr sz="1200" spc="0" dirty="0" smtClean="0">
                <a:solidFill>
                  <a:srgbClr val="262C32"/>
                </a:solidFill>
                <a:latin typeface="Aptos"/>
                <a:cs typeface="Arial"/>
              </a:rPr>
              <a:t>si tiene que llegar </a:t>
            </a:r>
            <a:endParaRPr sz="1000">
              <a:latin typeface="Arial"/>
              <a:cs typeface="Arial"/>
            </a:endParaRPr>
          </a:p>
          <a:p>
            <a:pPr marL="180339" marR="140001">
              <a:lnSpc>
                <a:spcPts val="1149"/>
              </a:lnSpc>
              <a:spcBef>
                <a:spcPts val="170"/>
              </a:spcBef>
              <a:spcAft>
                <a:spcPts val="300"/>
              </a:spcAft>
            </a:pPr>
            <a:r>
              <a:rPr sz="1200" spc="-5" dirty="0" smtClean="0">
                <a:solidFill>
                  <a:srgbClr val="262C32"/>
                </a:solidFill>
                <a:latin typeface="Aptos"/>
                <a:cs typeface="Arial"/>
              </a:rPr>
              <a:t>luego una ayuda profesional.</a:t>
            </a:r>
            <a:endParaRPr sz="1000">
              <a:latin typeface="Arial"/>
              <a:cs typeface="Arial"/>
            </a:endParaRPr>
          </a:p>
          <a:p>
            <a:pPr marL="88899">
              <a:lnSpc>
                <a:spcPct val="95825"/>
              </a:lnSpc>
              <a:spcBef>
                <a:spcPts val="435"/>
              </a:spcBef>
              <a:spcAft>
                <a:spcPts val="300"/>
              </a:spcAft>
            </a:pPr>
            <a:r>
              <a:rPr sz="1200" spc="-11" dirty="0" smtClean="0">
                <a:solidFill>
                  <a:srgbClr val="262C32"/>
                </a:solidFill>
                <a:latin typeface="Aptos"/>
                <a:cs typeface="Arial"/>
              </a:rPr>
              <a:t>- </a:t>
            </a:r>
            <a:r>
              <a:rPr sz="1200" spc="-11" dirty="0" smtClean="0">
                <a:solidFill>
                  <a:srgbClr val="262C32"/>
                </a:solidFill>
                <a:latin typeface="Aptos"/>
                <a:cs typeface="Arial"/>
              </a:rPr>
              <a:t>Dejar hielo mucho tiempo. Nunca deje el hielo más de 20 minutos seguidos</a:t>
            </a:r>
            <a:r>
              <a:rPr sz="1200" spc="-11" dirty="0" smtClean="0">
                <a:solidFill>
                  <a:srgbClr val="262C32"/>
                </a:solidFill>
                <a:latin typeface="Aptos"/>
                <a:cs typeface="Arial"/>
              </a:rPr>
              <a:t>.</a:t>
            </a:r>
            <a:endParaRPr sz="1000">
              <a:latin typeface="Arial"/>
              <a:cs typeface="Arial"/>
            </a:endParaRPr>
          </a:p>
          <a:p>
            <a:pPr marL="88899" marR="19050">
              <a:lnSpc>
                <a:spcPct val="95825"/>
              </a:lnSpc>
              <a:spcBef>
                <a:spcPts val="409"/>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Aplicar frío directamente encima de la lesión.</a:t>
            </a:r>
            <a:endParaRPr sz="1000">
              <a:latin typeface="Arial"/>
              <a:cs typeface="Arial"/>
            </a:endParaRPr>
          </a:p>
          <a:p>
            <a:pPr marL="88899" marR="19050">
              <a:lnSpc>
                <a:spcPct val="95825"/>
              </a:lnSpc>
              <a:spcBef>
                <a:spcPts val="43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Movilizar innecesariamente</a:t>
            </a:r>
            <a:r>
              <a:rPr sz="1200" spc="-2" dirty="0" smtClean="0">
                <a:solidFill>
                  <a:srgbClr val="262C32"/>
                </a:solidFill>
                <a:latin typeface="Aptos"/>
                <a:cs typeface="Arial"/>
              </a:rPr>
              <a:t>, </a:t>
            </a:r>
            <a:r>
              <a:rPr sz="1200" spc="-2" dirty="0" smtClean="0">
                <a:solidFill>
                  <a:srgbClr val="262C32"/>
                </a:solidFill>
                <a:latin typeface="Aptos"/>
                <a:cs typeface="Arial"/>
              </a:rPr>
              <a:t>tanto a la víctima</a:t>
            </a:r>
            <a:r>
              <a:rPr sz="1200" spc="-2" dirty="0" smtClean="0">
                <a:solidFill>
                  <a:srgbClr val="262C32"/>
                </a:solidFill>
                <a:latin typeface="Aptos"/>
                <a:cs typeface="Arial"/>
              </a:rPr>
              <a:t>, </a:t>
            </a:r>
            <a:r>
              <a:rPr sz="1200" spc="-2" dirty="0" smtClean="0">
                <a:solidFill>
                  <a:srgbClr val="262C32"/>
                </a:solidFill>
                <a:latin typeface="Aptos"/>
                <a:cs typeface="Arial"/>
              </a:rPr>
              <a:t>como la extremidad</a:t>
            </a:r>
            <a:r>
              <a:rPr sz="1200" spc="-2" dirty="0" smtClean="0">
                <a:solidFill>
                  <a:srgbClr val="262C32"/>
                </a:solidFill>
                <a:latin typeface="Aptos"/>
                <a:cs typeface="Arial"/>
              </a:rPr>
              <a:t>.</a:t>
            </a:r>
            <a:endParaRPr sz="1000">
              <a:latin typeface="Arial"/>
              <a:cs typeface="Arial"/>
            </a:endParaRPr>
          </a:p>
          <a:p>
            <a:pPr marL="88899" marR="19050">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Dar medicación sin indicación médica.</a:t>
            </a:r>
            <a:endParaRPr sz="10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b="1" spc="-63" dirty="0" smtClean="0">
                <a:solidFill>
                  <a:srgbClr val="231F21"/>
                </a:solidFill>
                <a:latin typeface="Times New Roman"/>
                <a:cs typeface="Times New Roman"/>
              </a:rPr>
              <a:t>76</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11" name="object 11"/>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spc="-14" dirty="0" smtClean="0" b="1">
                <a:solidFill>
                  <a:srgbClr val="1E374E"/>
                </a:solidFill>
                <a:latin typeface="Aptos"/>
                <a:cs typeface="Times New Roman"/>
              </a:rPr>
              <a:t>Primeros Auxilios  </a:t>
            </a:r>
            <a:r>
              <a:rPr sz="1100" spc="-14" dirty="0" smtClean="0" b="1">
                <a:solidFill>
                  <a:srgbClr val="1E374E"/>
                </a:solidFill>
                <a:latin typeface="Aptos"/>
                <a:cs typeface="Times New Roman"/>
              </a:rPr>
              <a:t>Básicos</a:t>
            </a:r>
            <a:endParaRPr sz="700">
              <a:latin typeface="Times New Roman"/>
              <a:cs typeface="Times New Roman"/>
            </a:endParaRPr>
          </a:p>
        </p:txBody>
      </p:sp>
      <p:sp>
        <p:nvSpPr>
          <p:cNvPr id="10" name="object 10"/>
          <p:cNvSpPr txBox="1"/>
          <p:nvPr/>
        </p:nvSpPr>
        <p:spPr>
          <a:xfrm>
            <a:off x="5199428" y="1397633"/>
            <a:ext cx="1192253" cy="215900"/>
          </a:xfrm>
          <a:prstGeom prst="rect">
            <a:avLst/>
          </a:prstGeom>
        </p:spPr>
        <p:txBody>
          <a:bodyPr wrap="square" lIns="0" tIns="10350" rIns="0" bIns="0" rtlCol="0">
            <a:noAutofit/>
          </a:bodyPr>
          <a:lstStyle/>
          <a:p>
            <a:pPr marL="12700">
              <a:lnSpc>
                <a:spcPts val="1630"/>
              </a:lnSpc>
              <a:spcAft>
                <a:spcPts val="300"/>
              </a:spcAft>
            </a:pPr>
            <a:r>
              <a:rPr sz="1600" b="1" spc="-111" dirty="0" smtClean="0">
                <a:solidFill>
                  <a:srgbClr val="1E374E"/>
                </a:solidFill>
                <a:latin typeface="Aptos"/>
                <a:cs typeface="Times New Roman"/>
              </a:rPr>
              <a:t>Recuerde</a:t>
            </a:r>
            <a:endParaRPr sz="1500">
              <a:latin typeface="Times New Roman"/>
              <a:cs typeface="Times New Roman"/>
            </a:endParaRPr>
          </a:p>
        </p:txBody>
      </p:sp>
      <p:sp>
        <p:nvSpPr>
          <p:cNvPr id="9" name="object 9"/>
          <p:cNvSpPr txBox="1"/>
          <p:nvPr/>
        </p:nvSpPr>
        <p:spPr>
          <a:xfrm>
            <a:off x="2527270" y="1807678"/>
            <a:ext cx="6629789" cy="332232"/>
          </a:xfrm>
          <a:prstGeom prst="rect">
            <a:avLst/>
          </a:prstGeom>
        </p:spPr>
        <p:txBody>
          <a:bodyPr wrap="square" lIns="0" tIns="7111" rIns="0" bIns="0" rtlCol="0">
            <a:noAutofit/>
          </a:bodyPr>
          <a:lstStyle/>
          <a:p>
            <a:pPr algn="ctr">
              <a:lnSpc>
                <a:spcPts val="1120"/>
              </a:lnSpc>
              <a:spcAft>
                <a:spcPts val="300"/>
              </a:spcAft>
            </a:pPr>
            <a:r>
              <a:rPr sz="1600" spc="19" dirty="0" smtClean="0" b="1">
                <a:solidFill>
                  <a:srgbClr val="1E374E"/>
                </a:solidFill>
                <a:latin typeface="Aptos"/>
                <a:cs typeface="Arial"/>
              </a:rPr>
              <a:t>Ante un traumatismo en una extremidad, debemos tener en cuenta</a:t>
            </a:r>
            <a:endParaRPr sz="1000">
              <a:latin typeface="Arial"/>
              <a:cs typeface="Arial"/>
            </a:endParaRPr>
          </a:p>
          <a:p>
            <a:pPr marL="1194434" marR="1203140" algn="ctr">
              <a:lnSpc>
                <a:spcPct val="95825"/>
              </a:lnSpc>
              <a:spcBef>
                <a:spcPts val="209"/>
              </a:spcBef>
              <a:spcAft>
                <a:spcPts val="300"/>
              </a:spcAft>
            </a:pPr>
            <a:r>
              <a:rPr sz="1600" spc="21" dirty="0" smtClean="0" b="1">
                <a:solidFill>
                  <a:srgbClr val="1E374E"/>
                </a:solidFill>
                <a:latin typeface="Aptos"/>
                <a:cs typeface="Arial"/>
              </a:rPr>
              <a:t>las siguientes cuestiones:</a:t>
            </a:r>
            <a:endParaRPr sz="1000">
              <a:latin typeface="Arial"/>
              <a:cs typeface="Arial"/>
            </a:endParaRPr>
          </a:p>
        </p:txBody>
      </p:sp>
      <p:sp>
        <p:nvSpPr>
          <p:cNvPr id="8" name="object 8"/>
          <p:cNvSpPr txBox="1"/>
          <p:nvPr/>
        </p:nvSpPr>
        <p:spPr>
          <a:xfrm>
            <a:off x="3027023" y="2569678"/>
            <a:ext cx="5593979" cy="509016"/>
          </a:xfrm>
          <a:prstGeom prst="rect">
            <a:avLst/>
          </a:prstGeom>
        </p:spPr>
        <p:txBody>
          <a:bodyPr wrap="square" lIns="0" tIns="7111" rIns="0" bIns="0" rtlCol="0">
            <a:noAutofit/>
          </a:bodyPr>
          <a:lstStyle/>
          <a:p>
            <a:pPr marL="69723" marR="63499" algn="ctr">
              <a:lnSpc>
                <a:spcPts val="1120"/>
              </a:lnSpc>
              <a:spcAft>
                <a:spcPts val="300"/>
              </a:spcAft>
            </a:pPr>
            <a:r>
              <a:rPr sz="1200" spc="20" dirty="0" smtClean="0">
                <a:solidFill>
                  <a:srgbClr val="262C32"/>
                </a:solidFill>
                <a:latin typeface="Aptos"/>
                <a:cs typeface="Arial"/>
              </a:rPr>
              <a:t>La valoración  inicial  de una lesión de un miembro es</a:t>
            </a:r>
            <a:endParaRPr sz="1000">
              <a:latin typeface="Arial"/>
              <a:cs typeface="Arial"/>
            </a:endParaRPr>
          </a:p>
          <a:p>
            <a:pPr marL="1747" marR="1747" algn="ctr">
              <a:lnSpc>
                <a:spcPts val="1420"/>
              </a:lnSpc>
              <a:spcBef>
                <a:spcPts val="60"/>
              </a:spcBef>
              <a:spcAft>
                <a:spcPts val="300"/>
              </a:spcAft>
            </a:pPr>
            <a:r>
              <a:rPr sz="1200" spc="9" dirty="0" smtClean="0">
                <a:solidFill>
                  <a:srgbClr val="262C32"/>
                </a:solidFill>
                <a:latin typeface="Aptos"/>
                <a:cs typeface="Arial"/>
              </a:rPr>
              <a:t>d</a:t>
            </a:r>
            <a:r>
              <a:rPr sz="1200" spc="0" dirty="0" smtClean="0">
                <a:solidFill>
                  <a:srgbClr val="262C32"/>
                </a:solidFill>
                <a:latin typeface="Aptos"/>
                <a:cs typeface="Arial"/>
              </a:rPr>
              <a:t>if</a:t>
            </a:r>
            <a:r>
              <a:rPr sz="1200" spc="4" dirty="0" smtClean="0">
                <a:solidFill>
                  <a:srgbClr val="262C32"/>
                </a:solidFill>
                <a:latin typeface="Aptos"/>
                <a:cs typeface="Arial"/>
              </a:rPr>
              <a:t>íci</a:t>
            </a:r>
            <a:r>
              <a:rPr sz="1200" spc="0" dirty="0" smtClean="0">
                <a:solidFill>
                  <a:srgbClr val="262C32"/>
                </a:solidFill>
                <a:latin typeface="Aptos"/>
                <a:cs typeface="Arial"/>
              </a:rPr>
              <a:t>l.</a:t>
            </a:r>
            <a:r>
              <a:rPr sz="1200" spc="235" dirty="0" smtClean="0">
                <a:solidFill>
                  <a:srgbClr val="262C32"/>
                </a:solidFill>
                <a:latin typeface="Aptos"/>
                <a:cs typeface="Arial"/>
              </a:rPr>
              <a:t> </a:t>
            </a:r>
            <a:r>
              <a:rPr sz="1200" spc="75" dirty="0" smtClean="0">
                <a:solidFill>
                  <a:srgbClr val="262C32"/>
                </a:solidFill>
                <a:latin typeface="Aptos"/>
                <a:cs typeface="Arial"/>
              </a:rPr>
              <a:t>A</a:t>
            </a:r>
            <a:r>
              <a:rPr sz="1200" spc="-6" dirty="0" smtClean="0">
                <a:solidFill>
                  <a:srgbClr val="262C32"/>
                </a:solidFill>
                <a:latin typeface="Aptos"/>
                <a:cs typeface="Arial"/>
              </a:rPr>
              <a:t>n</a:t>
            </a:r>
            <a:r>
              <a:rPr sz="1200" spc="106" dirty="0" smtClean="0">
                <a:solidFill>
                  <a:srgbClr val="262C32"/>
                </a:solidFill>
                <a:latin typeface="Aptos"/>
                <a:cs typeface="Arial"/>
              </a:rPr>
              <a:t>t</a:t>
            </a:r>
            <a:r>
              <a:rPr sz="1200" spc="-61" dirty="0" smtClean="0">
                <a:solidFill>
                  <a:srgbClr val="262C32"/>
                </a:solidFill>
                <a:latin typeface="Aptos"/>
                <a:cs typeface="Arial"/>
              </a:rPr>
              <a:t>e</a:t>
            </a:r>
            <a:r>
              <a:rPr sz="1200" spc="114" dirty="0" smtClean="0">
                <a:solidFill>
                  <a:srgbClr val="262C32"/>
                </a:solidFill>
                <a:latin typeface="Aptos"/>
                <a:cs typeface="Arial"/>
              </a:rPr>
              <a:t> </a:t>
            </a:r>
            <a:r>
              <a:rPr sz="1200" spc="4" dirty="0" smtClean="0">
                <a:solidFill>
                  <a:srgbClr val="262C32"/>
                </a:solidFill>
                <a:latin typeface="Aptos"/>
                <a:cs typeface="Arial"/>
              </a:rPr>
              <a:t>l</a:t>
            </a:r>
            <a:r>
              <a:rPr sz="1200" spc="0" dirty="0" smtClean="0">
                <a:solidFill>
                  <a:srgbClr val="262C32"/>
                </a:solidFill>
                <a:latin typeface="Aptos"/>
                <a:cs typeface="Arial"/>
              </a:rPr>
              <a:t>a</a:t>
            </a:r>
            <a:r>
              <a:rPr sz="1200" spc="23" dirty="0" smtClean="0">
                <a:solidFill>
                  <a:srgbClr val="262C32"/>
                </a:solidFill>
                <a:latin typeface="Aptos"/>
                <a:cs typeface="Arial"/>
              </a:rPr>
              <a:t> </a:t>
            </a:r>
            <a:r>
              <a:rPr sz="1200" spc="9" dirty="0" smtClean="0">
                <a:solidFill>
                  <a:srgbClr val="262C32"/>
                </a:solidFill>
                <a:latin typeface="Aptos"/>
                <a:cs typeface="Arial"/>
              </a:rPr>
              <a:t>dud</a:t>
            </a:r>
            <a:r>
              <a:rPr sz="1200" spc="0" dirty="0" smtClean="0">
                <a:solidFill>
                  <a:srgbClr val="262C32"/>
                </a:solidFill>
                <a:latin typeface="Aptos"/>
                <a:cs typeface="Arial"/>
              </a:rPr>
              <a:t>a</a:t>
            </a:r>
            <a:r>
              <a:rPr sz="1200" spc="134" dirty="0" smtClean="0">
                <a:solidFill>
                  <a:srgbClr val="262C32"/>
                </a:solidFill>
                <a:latin typeface="Aptos"/>
                <a:cs typeface="Arial"/>
              </a:rPr>
              <a:t> </a:t>
            </a:r>
            <a:r>
              <a:rPr sz="1200" spc="4"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9" dirty="0" smtClean="0">
                <a:solidFill>
                  <a:srgbClr val="262C32"/>
                </a:solidFill>
                <a:latin typeface="Aptos"/>
                <a:cs typeface="Arial"/>
              </a:rPr>
              <a:t>s</a:t>
            </a:r>
            <a:r>
              <a:rPr sz="1200" spc="0" dirty="0" smtClean="0">
                <a:solidFill>
                  <a:srgbClr val="262C32"/>
                </a:solidFill>
                <a:latin typeface="Aptos"/>
                <a:cs typeface="Arial"/>
              </a:rPr>
              <a:t>i</a:t>
            </a:r>
            <a:r>
              <a:rPr sz="1200" spc="143" dirty="0" smtClean="0">
                <a:solidFill>
                  <a:srgbClr val="262C32"/>
                </a:solidFill>
                <a:latin typeface="Aptos"/>
                <a:cs typeface="Arial"/>
              </a:rPr>
              <a:t> </a:t>
            </a:r>
            <a:r>
              <a:rPr sz="1200" spc="4" dirty="0" smtClean="0">
                <a:solidFill>
                  <a:srgbClr val="262C32"/>
                </a:solidFill>
                <a:latin typeface="Aptos"/>
                <a:cs typeface="Arial"/>
              </a:rPr>
              <a:t>ha</a:t>
            </a:r>
            <a:r>
              <a:rPr sz="1200" spc="0" dirty="0" smtClean="0">
                <a:solidFill>
                  <a:srgbClr val="262C32"/>
                </a:solidFill>
                <a:latin typeface="Aptos"/>
                <a:cs typeface="Arial"/>
              </a:rPr>
              <a:t>y</a:t>
            </a:r>
            <a:r>
              <a:rPr sz="1200" spc="40" dirty="0" smtClean="0">
                <a:solidFill>
                  <a:srgbClr val="262C32"/>
                </a:solidFill>
                <a:latin typeface="Aptos"/>
                <a:cs typeface="Arial"/>
              </a:rPr>
              <a:t> </a:t>
            </a:r>
            <a:r>
              <a:rPr sz="1200" spc="15" dirty="0" smtClean="0">
                <a:solidFill>
                  <a:srgbClr val="262C32"/>
                </a:solidFill>
                <a:latin typeface="Aptos"/>
                <a:cs typeface="Arial"/>
              </a:rPr>
              <a:t>f</a:t>
            </a:r>
            <a:r>
              <a:rPr sz="1200" spc="29" dirty="0" smtClean="0">
                <a:solidFill>
                  <a:srgbClr val="262C32"/>
                </a:solidFill>
                <a:latin typeface="Aptos"/>
                <a:cs typeface="Arial"/>
              </a:rPr>
              <a:t>r</a:t>
            </a:r>
            <a:r>
              <a:rPr sz="1200" spc="38" dirty="0" smtClean="0">
                <a:solidFill>
                  <a:srgbClr val="262C32"/>
                </a:solidFill>
                <a:latin typeface="Aptos"/>
                <a:cs typeface="Arial"/>
              </a:rPr>
              <a:t>a</a:t>
            </a:r>
            <a:r>
              <a:rPr sz="1200" spc="35" dirty="0" smtClean="0">
                <a:solidFill>
                  <a:srgbClr val="262C32"/>
                </a:solidFill>
                <a:latin typeface="Aptos"/>
                <a:cs typeface="Arial"/>
              </a:rPr>
              <a:t>c</a:t>
            </a:r>
            <a:r>
              <a:rPr sz="1200" spc="21" dirty="0" smtClean="0">
                <a:solidFill>
                  <a:srgbClr val="262C32"/>
                </a:solidFill>
                <a:latin typeface="Aptos"/>
                <a:cs typeface="Arial"/>
              </a:rPr>
              <a:t>t</a:t>
            </a:r>
            <a:r>
              <a:rPr sz="1200" spc="43" dirty="0" smtClean="0">
                <a:solidFill>
                  <a:srgbClr val="262C32"/>
                </a:solidFill>
                <a:latin typeface="Aptos"/>
                <a:cs typeface="Arial"/>
              </a:rPr>
              <a:t>u</a:t>
            </a:r>
            <a:r>
              <a:rPr sz="1200" spc="24" dirty="0" smtClean="0">
                <a:solidFill>
                  <a:srgbClr val="262C32"/>
                </a:solidFill>
                <a:latin typeface="Aptos"/>
                <a:cs typeface="Arial"/>
              </a:rPr>
              <a:t>r</a:t>
            </a:r>
            <a:r>
              <a:rPr sz="1200" spc="32" dirty="0" smtClean="0">
                <a:solidFill>
                  <a:srgbClr val="262C32"/>
                </a:solidFill>
                <a:latin typeface="Aptos"/>
                <a:cs typeface="Arial"/>
              </a:rPr>
              <a:t>a</a:t>
            </a:r>
            <a:r>
              <a:rPr sz="1200" spc="89" dirty="0" smtClean="0">
                <a:solidFill>
                  <a:srgbClr val="262C32"/>
                </a:solidFill>
                <a:latin typeface="Aptos"/>
                <a:cs typeface="Arial"/>
              </a:rPr>
              <a:t> </a:t>
            </a:r>
            <a:r>
              <a:rPr sz="1200" spc="0" dirty="0" smtClean="0">
                <a:solidFill>
                  <a:srgbClr val="262C32"/>
                </a:solidFill>
                <a:latin typeface="Aptos"/>
                <a:cs typeface="Arial"/>
              </a:rPr>
              <a:t>o</a:t>
            </a:r>
            <a:r>
              <a:rPr sz="1200" spc="103" dirty="0" smtClean="0">
                <a:solidFill>
                  <a:srgbClr val="262C32"/>
                </a:solidFill>
                <a:latin typeface="Aptos"/>
                <a:cs typeface="Arial"/>
              </a:rPr>
              <a:t> </a:t>
            </a:r>
            <a:r>
              <a:rPr sz="1200" spc="-51" dirty="0" smtClean="0">
                <a:solidFill>
                  <a:srgbClr val="262C32"/>
                </a:solidFill>
                <a:latin typeface="Aptos"/>
                <a:cs typeface="Arial"/>
              </a:rPr>
              <a:t>n</a:t>
            </a:r>
            <a:r>
              <a:rPr sz="1200" spc="92" dirty="0" smtClean="0">
                <a:solidFill>
                  <a:srgbClr val="262C32"/>
                </a:solidFill>
                <a:latin typeface="Aptos"/>
                <a:cs typeface="Arial"/>
              </a:rPr>
              <a:t>o</a:t>
            </a:r>
            <a:r>
              <a:rPr sz="1200" spc="-88" dirty="0" smtClean="0">
                <a:solidFill>
                  <a:srgbClr val="262C32"/>
                </a:solidFill>
                <a:latin typeface="Aptos"/>
                <a:cs typeface="Arial"/>
              </a:rPr>
              <a:t>,</a:t>
            </a:r>
            <a:r>
              <a:rPr sz="1200" spc="109" dirty="0" smtClean="0">
                <a:solidFill>
                  <a:srgbClr val="262C32"/>
                </a:solidFill>
                <a:latin typeface="Aptos"/>
                <a:cs typeface="Arial"/>
              </a:rPr>
              <a:t> </a:t>
            </a:r>
            <a:r>
              <a:rPr sz="1200" spc="-29" dirty="0" smtClean="0">
                <a:solidFill>
                  <a:srgbClr val="262C32"/>
                </a:solidFill>
                <a:latin typeface="Aptos"/>
                <a:cs typeface="Arial"/>
              </a:rPr>
              <a:t>a</a:t>
            </a:r>
            <a:r>
              <a:rPr sz="1200" spc="49" dirty="0" smtClean="0">
                <a:solidFill>
                  <a:srgbClr val="262C32"/>
                </a:solidFill>
                <a:latin typeface="Aptos"/>
                <a:cs typeface="Arial"/>
              </a:rPr>
              <a:t>c</a:t>
            </a:r>
            <a:r>
              <a:rPr sz="1200" spc="81" dirty="0" smtClean="0">
                <a:solidFill>
                  <a:srgbClr val="262C32"/>
                </a:solidFill>
                <a:latin typeface="Aptos"/>
                <a:cs typeface="Arial"/>
              </a:rPr>
              <a:t>t</a:t>
            </a:r>
            <a:r>
              <a:rPr sz="1200" spc="20" dirty="0" smtClean="0">
                <a:solidFill>
                  <a:srgbClr val="262C32"/>
                </a:solidFill>
                <a:latin typeface="Aptos"/>
                <a:cs typeface="Arial"/>
              </a:rPr>
              <a:t>ua</a:t>
            </a:r>
            <a:r>
              <a:rPr sz="1200" spc="50" dirty="0" smtClean="0">
                <a:solidFill>
                  <a:srgbClr val="262C32"/>
                </a:solidFill>
                <a:latin typeface="Aptos"/>
                <a:cs typeface="Arial"/>
              </a:rPr>
              <a:t>r</a:t>
            </a:r>
            <a:r>
              <a:rPr sz="1200" spc="-6" dirty="0" smtClean="0">
                <a:solidFill>
                  <a:srgbClr val="262C32"/>
                </a:solidFill>
                <a:latin typeface="Aptos"/>
                <a:cs typeface="Arial"/>
              </a:rPr>
              <a:t>e</a:t>
            </a:r>
            <a:r>
              <a:rPr sz="1200" spc="30" dirty="0" smtClean="0">
                <a:solidFill>
                  <a:srgbClr val="262C32"/>
                </a:solidFill>
                <a:latin typeface="Aptos"/>
                <a:cs typeface="Arial"/>
              </a:rPr>
              <a:t>m</a:t>
            </a:r>
            <a:r>
              <a:rPr sz="1200" spc="65" dirty="0" smtClean="0">
                <a:solidFill>
                  <a:srgbClr val="262C32"/>
                </a:solidFill>
                <a:latin typeface="Aptos"/>
                <a:cs typeface="Arial"/>
              </a:rPr>
              <a:t>o</a:t>
            </a:r>
            <a:r>
              <a:rPr sz="1200" spc="-4" dirty="0" smtClean="0">
                <a:solidFill>
                  <a:srgbClr val="262C32"/>
                </a:solidFill>
                <a:latin typeface="Aptos"/>
                <a:cs typeface="Arial"/>
              </a:rPr>
              <a:t>s</a:t>
            </a:r>
            <a:r>
              <a:rPr sz="1200" spc="-2" dirty="0" smtClean="0">
                <a:solidFill>
                  <a:srgbClr val="262C32"/>
                </a:solidFill>
                <a:latin typeface="Aptos"/>
                <a:cs typeface="Arial"/>
              </a:rPr>
              <a:t> </a:t>
            </a:r>
            <a:r>
              <a:rPr sz="1200" spc="9" dirty="0" smtClean="0">
                <a:solidFill>
                  <a:srgbClr val="262C32"/>
                </a:solidFill>
                <a:latin typeface="Aptos"/>
                <a:cs typeface="Arial"/>
              </a:rPr>
              <a:t>s</a:t>
            </a:r>
            <a:r>
              <a:rPr sz="1200" spc="4" dirty="0" smtClean="0">
                <a:solidFill>
                  <a:srgbClr val="262C32"/>
                </a:solidFill>
                <a:latin typeface="Aptos"/>
                <a:cs typeface="Arial"/>
              </a:rPr>
              <a:t>i</a:t>
            </a:r>
            <a:r>
              <a:rPr sz="1200" spc="9" dirty="0" smtClean="0">
                <a:solidFill>
                  <a:srgbClr val="262C32"/>
                </a:solidFill>
                <a:latin typeface="Aptos"/>
                <a:cs typeface="Arial"/>
              </a:rPr>
              <a:t>e</a:t>
            </a:r>
            <a:r>
              <a:rPr sz="1200" spc="14" dirty="0" smtClean="0">
                <a:solidFill>
                  <a:srgbClr val="262C32"/>
                </a:solidFill>
                <a:latin typeface="Aptos"/>
                <a:cs typeface="Arial"/>
              </a:rPr>
              <a:t>m</a:t>
            </a:r>
            <a:r>
              <a:rPr sz="1200" spc="9" dirty="0" smtClean="0">
                <a:solidFill>
                  <a:srgbClr val="262C32"/>
                </a:solidFill>
                <a:latin typeface="Aptos"/>
                <a:cs typeface="Arial"/>
              </a:rPr>
              <a:t>p</a:t>
            </a:r>
            <a:r>
              <a:rPr sz="1200" spc="4" dirty="0" smtClean="0">
                <a:solidFill>
                  <a:srgbClr val="262C32"/>
                </a:solidFill>
                <a:latin typeface="Aptos"/>
                <a:cs typeface="Arial"/>
              </a:rPr>
              <a:t>r</a:t>
            </a:r>
            <a:r>
              <a:rPr sz="1200" spc="0" dirty="0" smtClean="0">
                <a:solidFill>
                  <a:srgbClr val="262C32"/>
                </a:solidFill>
                <a:latin typeface="Aptos"/>
                <a:cs typeface="Arial"/>
              </a:rPr>
              <a:t>e</a:t>
            </a:r>
            <a:r>
              <a:rPr sz="1200" spc="244" dirty="0" smtClean="0">
                <a:solidFill>
                  <a:srgbClr val="262C32"/>
                </a:solidFill>
                <a:latin typeface="Aptos"/>
                <a:cs typeface="Arial"/>
              </a:rPr>
              <a:t> </a:t>
            </a:r>
            <a:r>
              <a:rPr sz="1200" spc="9" dirty="0" smtClean="0">
                <a:solidFill>
                  <a:srgbClr val="262C32"/>
                </a:solidFill>
                <a:latin typeface="Aptos"/>
                <a:cs typeface="Arial"/>
              </a:rPr>
              <a:t>c</a:t>
            </a:r>
            <a:r>
              <a:rPr sz="1200" spc="4" dirty="0" smtClean="0">
                <a:solidFill>
                  <a:srgbClr val="262C32"/>
                </a:solidFill>
                <a:latin typeface="Aptos"/>
                <a:cs typeface="Arial"/>
              </a:rPr>
              <a:t>o</a:t>
            </a:r>
            <a:r>
              <a:rPr sz="1200" spc="14" dirty="0" smtClean="0">
                <a:solidFill>
                  <a:srgbClr val="262C32"/>
                </a:solidFill>
                <a:latin typeface="Aptos"/>
                <a:cs typeface="Arial"/>
              </a:rPr>
              <a:t>m</a:t>
            </a:r>
            <a:r>
              <a:rPr sz="1200" spc="0" dirty="0" smtClean="0">
                <a:solidFill>
                  <a:srgbClr val="262C32"/>
                </a:solidFill>
                <a:latin typeface="Aptos"/>
                <a:cs typeface="Arial"/>
              </a:rPr>
              <a:t>o</a:t>
            </a:r>
            <a:r>
              <a:rPr sz="1200" spc="176" dirty="0" smtClean="0">
                <a:solidFill>
                  <a:srgbClr val="262C32"/>
                </a:solidFill>
                <a:latin typeface="Aptos"/>
                <a:cs typeface="Arial"/>
              </a:rPr>
              <a:t> </a:t>
            </a:r>
            <a:r>
              <a:rPr sz="1200" spc="9" dirty="0" smtClean="0">
                <a:solidFill>
                  <a:srgbClr val="262C32"/>
                </a:solidFill>
                <a:latin typeface="Aptos"/>
                <a:cs typeface="Arial"/>
              </a:rPr>
              <a:t>s</a:t>
            </a:r>
            <a:r>
              <a:rPr sz="1200" spc="0" dirty="0" smtClean="0">
                <a:solidFill>
                  <a:srgbClr val="262C32"/>
                </a:solidFill>
                <a:latin typeface="Aptos"/>
                <a:cs typeface="Arial"/>
              </a:rPr>
              <a:t>i</a:t>
            </a:r>
            <a:r>
              <a:rPr sz="1200" spc="145" dirty="0" smtClean="0">
                <a:solidFill>
                  <a:srgbClr val="262C32"/>
                </a:solidFill>
                <a:latin typeface="Aptos"/>
                <a:cs typeface="Arial"/>
              </a:rPr>
              <a:t> </a:t>
            </a:r>
            <a:r>
              <a:rPr sz="1200" spc="4" dirty="0" smtClean="0">
                <a:solidFill>
                  <a:srgbClr val="262C32"/>
                </a:solidFill>
                <a:latin typeface="Aptos"/>
                <a:cs typeface="Arial"/>
              </a:rPr>
              <a:t>l</a:t>
            </a:r>
            <a:r>
              <a:rPr sz="1200" spc="0" dirty="0" smtClean="0">
                <a:solidFill>
                  <a:srgbClr val="262C32"/>
                </a:solidFill>
                <a:latin typeface="Aptos"/>
                <a:cs typeface="Arial"/>
              </a:rPr>
              <a:t>a</a:t>
            </a:r>
            <a:r>
              <a:rPr sz="1200" spc="43" dirty="0" smtClean="0">
                <a:solidFill>
                  <a:srgbClr val="262C32"/>
                </a:solidFill>
                <a:latin typeface="Aptos"/>
                <a:cs typeface="Arial"/>
              </a:rPr>
              <a:t> </a:t>
            </a:r>
            <a:r>
              <a:rPr sz="1200" spc="-29" dirty="0" smtClean="0">
                <a:solidFill>
                  <a:srgbClr val="262C32"/>
                </a:solidFill>
                <a:latin typeface="Aptos"/>
                <a:cs typeface="Arial"/>
              </a:rPr>
              <a:t>h</a:t>
            </a:r>
            <a:r>
              <a:rPr sz="1200" spc="65" dirty="0" smtClean="0">
                <a:solidFill>
                  <a:srgbClr val="262C32"/>
                </a:solidFill>
                <a:latin typeface="Aptos"/>
                <a:cs typeface="Arial"/>
              </a:rPr>
              <a:t>ub</a:t>
            </a:r>
            <a:r>
              <a:rPr sz="1200" spc="14" dirty="0" smtClean="0">
                <a:solidFill>
                  <a:srgbClr val="262C32"/>
                </a:solidFill>
                <a:latin typeface="Aptos"/>
                <a:cs typeface="Arial"/>
              </a:rPr>
              <a:t>i</a:t>
            </a:r>
            <a:r>
              <a:rPr sz="1200" spc="42" dirty="0" smtClean="0">
                <a:solidFill>
                  <a:srgbClr val="262C32"/>
                </a:solidFill>
                <a:latin typeface="Aptos"/>
                <a:cs typeface="Arial"/>
              </a:rPr>
              <a:t>e</a:t>
            </a:r>
            <a:r>
              <a:rPr sz="1200" spc="50" dirty="0" smtClean="0">
                <a:solidFill>
                  <a:srgbClr val="262C32"/>
                </a:solidFill>
                <a:latin typeface="Aptos"/>
                <a:cs typeface="Arial"/>
              </a:rPr>
              <a:t>r</a:t>
            </a:r>
            <a:r>
              <a:rPr sz="1200" spc="-6" dirty="0" smtClean="0">
                <a:solidFill>
                  <a:srgbClr val="262C32"/>
                </a:solidFill>
                <a:latin typeface="Aptos"/>
                <a:cs typeface="Arial"/>
              </a:rPr>
              <a:t>a</a:t>
            </a:r>
            <a:r>
              <a:rPr sz="1200" spc="-88" dirty="0" smtClean="0">
                <a:solidFill>
                  <a:srgbClr val="262C32"/>
                </a:solidFill>
                <a:latin typeface="Aptos"/>
                <a:cs typeface="Arial"/>
              </a:rPr>
              <a:t>.</a:t>
            </a:r>
            <a:endParaRPr sz="1000">
              <a:latin typeface="Arial"/>
              <a:cs typeface="Arial"/>
            </a:endParaRPr>
          </a:p>
        </p:txBody>
      </p:sp>
      <p:sp>
        <p:nvSpPr>
          <p:cNvPr id="7" name="object 7"/>
          <p:cNvSpPr txBox="1"/>
          <p:nvPr/>
        </p:nvSpPr>
        <p:spPr>
          <a:xfrm>
            <a:off x="3149412" y="3502366"/>
            <a:ext cx="5396509" cy="329184"/>
          </a:xfrm>
          <a:prstGeom prst="rect">
            <a:avLst/>
          </a:prstGeom>
        </p:spPr>
        <p:txBody>
          <a:bodyPr wrap="square" lIns="0" tIns="7111" rIns="0" bIns="0" rtlCol="0">
            <a:noAutofit/>
          </a:bodyPr>
          <a:lstStyle/>
          <a:p>
            <a:pPr algn="ctr">
              <a:lnSpc>
                <a:spcPts val="1120"/>
              </a:lnSpc>
              <a:spcAft>
                <a:spcPts val="300"/>
              </a:spcAft>
            </a:pPr>
            <a:r>
              <a:rPr sz="1200" spc="24" dirty="0" smtClean="0">
                <a:solidFill>
                  <a:srgbClr val="262C32"/>
                </a:solidFill>
                <a:latin typeface="Aptos"/>
                <a:cs typeface="Arial"/>
              </a:rPr>
              <a:t>La aplicación  de calor provoca inflamación, y, en una</a:t>
            </a:r>
            <a:endParaRPr sz="1000">
              <a:latin typeface="Arial"/>
              <a:cs typeface="Arial"/>
            </a:endParaRPr>
          </a:p>
          <a:p>
            <a:pPr marL="383666" marR="396021" algn="ctr">
              <a:lnSpc>
                <a:spcPct val="95825"/>
              </a:lnSpc>
              <a:spcBef>
                <a:spcPts val="184"/>
              </a:spcBef>
              <a:spcAft>
                <a:spcPts val="300"/>
              </a:spcAft>
            </a:pPr>
            <a:r>
              <a:rPr sz="1200" spc="31" dirty="0" smtClean="0">
                <a:solidFill>
                  <a:srgbClr val="262C32"/>
                </a:solidFill>
                <a:latin typeface="Aptos"/>
                <a:cs typeface="Arial"/>
              </a:rPr>
              <a:t>primera asistencia, está contraindicado.</a:t>
            </a:r>
            <a:endParaRPr sz="1000">
              <a:latin typeface="Arial"/>
              <a:cs typeface="Arial"/>
            </a:endParaRPr>
          </a:p>
        </p:txBody>
      </p:sp>
      <p:sp>
        <p:nvSpPr>
          <p:cNvPr id="6" name="object 6"/>
          <p:cNvSpPr txBox="1"/>
          <p:nvPr/>
        </p:nvSpPr>
        <p:spPr>
          <a:xfrm>
            <a:off x="3848049" y="4233886"/>
            <a:ext cx="3983937" cy="329184"/>
          </a:xfrm>
          <a:prstGeom prst="rect">
            <a:avLst/>
          </a:prstGeom>
        </p:spPr>
        <p:txBody>
          <a:bodyPr wrap="square" lIns="0" tIns="7111" rIns="0" bIns="0" rtlCol="0">
            <a:noAutofit/>
          </a:bodyPr>
          <a:lstStyle/>
          <a:p>
            <a:pPr algn="ctr">
              <a:lnSpc>
                <a:spcPts val="1120"/>
              </a:lnSpc>
              <a:spcAft>
                <a:spcPts val="300"/>
              </a:spcAft>
            </a:pPr>
            <a:r>
              <a:rPr sz="1200" spc="28" dirty="0" smtClean="0">
                <a:solidFill>
                  <a:srgbClr val="262C32"/>
                </a:solidFill>
                <a:latin typeface="Aptos"/>
                <a:cs typeface="Arial"/>
              </a:rPr>
              <a:t>No aplique hielo directamente sobre  la</a:t>
            </a:r>
            <a:endParaRPr sz="1000">
              <a:latin typeface="Arial"/>
              <a:cs typeface="Arial"/>
            </a:endParaRPr>
          </a:p>
          <a:p>
            <a:pPr marL="115442" marR="124749" algn="ctr">
              <a:lnSpc>
                <a:spcPct val="95825"/>
              </a:lnSpc>
              <a:spcBef>
                <a:spcPts val="184"/>
              </a:spcBef>
              <a:spcAft>
                <a:spcPts val="300"/>
              </a:spcAft>
            </a:pPr>
            <a:r>
              <a:rPr sz="1200" spc="22" dirty="0" smtClean="0">
                <a:solidFill>
                  <a:srgbClr val="262C32"/>
                </a:solidFill>
                <a:latin typeface="Aptos"/>
                <a:cs typeface="Arial"/>
              </a:rPr>
              <a:t>lesión. Envuélvalo  con un pañuelo.</a:t>
            </a:r>
            <a:endParaRPr sz="1000">
              <a:latin typeface="Arial"/>
              <a:cs typeface="Arial"/>
            </a:endParaRPr>
          </a:p>
        </p:txBody>
      </p:sp>
      <p:sp>
        <p:nvSpPr>
          <p:cNvPr id="5" name="object 5"/>
          <p:cNvSpPr txBox="1"/>
          <p:nvPr/>
        </p:nvSpPr>
        <p:spPr>
          <a:xfrm>
            <a:off x="3011725" y="4959310"/>
            <a:ext cx="5651213" cy="509015"/>
          </a:xfrm>
          <a:prstGeom prst="rect">
            <a:avLst/>
          </a:prstGeom>
        </p:spPr>
        <p:txBody>
          <a:bodyPr wrap="square" lIns="0" tIns="7111" rIns="0" bIns="0" rtlCol="0">
            <a:noAutofit/>
          </a:bodyPr>
          <a:lstStyle/>
          <a:p>
            <a:pPr marL="24003" marR="18125" algn="ctr">
              <a:lnSpc>
                <a:spcPts val="1120"/>
              </a:lnSpc>
              <a:spcAft>
                <a:spcPts val="300"/>
              </a:spcAft>
            </a:pPr>
            <a:r>
              <a:rPr sz="1200" spc="26" dirty="0" smtClean="0">
                <a:solidFill>
                  <a:srgbClr val="262C32"/>
                </a:solidFill>
                <a:latin typeface="Aptos"/>
                <a:cs typeface="Arial"/>
              </a:rPr>
              <a:t>Evite el uso de pomadas,  linimentos y otros medios de</a:t>
            </a:r>
            <a:endParaRPr sz="1000">
              <a:latin typeface="Arial"/>
              <a:cs typeface="Arial"/>
            </a:endParaRPr>
          </a:p>
          <a:p>
            <a:pPr marL="1747" marR="1747" algn="ctr">
              <a:lnSpc>
                <a:spcPts val="1390"/>
              </a:lnSpc>
              <a:spcBef>
                <a:spcPts val="103"/>
              </a:spcBef>
              <a:spcAft>
                <a:spcPts val="300"/>
              </a:spcAft>
            </a:pPr>
            <a:r>
              <a:rPr sz="1200" spc="24" dirty="0" smtClean="0">
                <a:solidFill>
                  <a:srgbClr val="262C32"/>
                </a:solidFill>
                <a:latin typeface="Aptos"/>
                <a:cs typeface="Arial"/>
              </a:rPr>
              <a:t>producción de calor como medida de primeros  auxilios, ya que pueden favorecer la formación  de edema.</a:t>
            </a:r>
            <a:endParaRPr sz="1000">
              <a:latin typeface="Arial"/>
              <a:cs typeface="Arial"/>
            </a:endParaRPr>
          </a:p>
        </p:txBody>
      </p:sp>
      <p:sp>
        <p:nvSpPr>
          <p:cNvPr id="4" name="object 4"/>
          <p:cNvSpPr txBox="1"/>
          <p:nvPr/>
        </p:nvSpPr>
        <p:spPr>
          <a:xfrm>
            <a:off x="3072919" y="5843230"/>
            <a:ext cx="5522798" cy="685799"/>
          </a:xfrm>
          <a:prstGeom prst="rect">
            <a:avLst/>
          </a:prstGeom>
        </p:spPr>
        <p:txBody>
          <a:bodyPr wrap="square" lIns="0" tIns="7111" rIns="0" bIns="0" rtlCol="0">
            <a:noAutofit/>
          </a:bodyPr>
          <a:lstStyle/>
          <a:p>
            <a:pPr marL="57531" marR="62955" algn="ctr">
              <a:lnSpc>
                <a:spcPts val="1120"/>
              </a:lnSpc>
              <a:spcAft>
                <a:spcPts val="300"/>
              </a:spcAft>
            </a:pPr>
            <a:r>
              <a:rPr sz="1200" spc="25" dirty="0" smtClean="0">
                <a:solidFill>
                  <a:srgbClr val="262C32"/>
                </a:solidFill>
                <a:latin typeface="Aptos"/>
                <a:cs typeface="Arial"/>
              </a:rPr>
              <a:t>Evite que la víctima se apoye en la pierna lesionada.</a:t>
            </a:r>
            <a:endParaRPr sz="1000">
              <a:latin typeface="Arial"/>
              <a:cs typeface="Arial"/>
            </a:endParaRPr>
          </a:p>
          <a:p>
            <a:pPr marL="1747" marR="1747" indent="-111" algn="ctr">
              <a:lnSpc>
                <a:spcPts val="1390"/>
              </a:lnSpc>
              <a:spcBef>
                <a:spcPts val="103"/>
              </a:spcBef>
              <a:spcAft>
                <a:spcPts val="300"/>
              </a:spcAft>
            </a:pPr>
            <a:r>
              <a:rPr sz="1200" spc="4" dirty="0" smtClean="0">
                <a:solidFill>
                  <a:srgbClr val="262C32"/>
                </a:solidFill>
                <a:latin typeface="Aptos"/>
                <a:cs typeface="Arial"/>
              </a:rPr>
              <a:t>L</a:t>
            </a:r>
            <a:r>
              <a:rPr sz="1200" spc="0" dirty="0" smtClean="0">
                <a:solidFill>
                  <a:srgbClr val="262C32"/>
                </a:solidFill>
                <a:latin typeface="Aptos"/>
                <a:cs typeface="Arial"/>
              </a:rPr>
              <a:t>a</a:t>
            </a:r>
            <a:r>
              <a:rPr sz="1200" spc="-1" dirty="0" smtClean="0">
                <a:solidFill>
                  <a:srgbClr val="262C32"/>
                </a:solidFill>
                <a:latin typeface="Aptos"/>
                <a:cs typeface="Arial"/>
              </a:rPr>
              <a:t> </a:t>
            </a:r>
            <a:r>
              <a:rPr sz="1200" spc="-29" dirty="0" smtClean="0">
                <a:solidFill>
                  <a:srgbClr val="262C32"/>
                </a:solidFill>
                <a:latin typeface="Aptos"/>
                <a:cs typeface="Arial"/>
              </a:rPr>
              <a:t>a</a:t>
            </a:r>
            <a:r>
              <a:rPr sz="1200" spc="20" dirty="0" smtClean="0">
                <a:solidFill>
                  <a:srgbClr val="262C32"/>
                </a:solidFill>
                <a:latin typeface="Aptos"/>
                <a:cs typeface="Arial"/>
              </a:rPr>
              <a:t>u</a:t>
            </a:r>
            <a:r>
              <a:rPr sz="1200" spc="106" dirty="0" smtClean="0">
                <a:solidFill>
                  <a:srgbClr val="262C32"/>
                </a:solidFill>
                <a:latin typeface="Aptos"/>
                <a:cs typeface="Arial"/>
              </a:rPr>
              <a:t>t</a:t>
            </a:r>
            <a:r>
              <a:rPr sz="1200" spc="10" dirty="0" smtClean="0">
                <a:solidFill>
                  <a:srgbClr val="262C32"/>
                </a:solidFill>
                <a:latin typeface="Aptos"/>
                <a:cs typeface="Arial"/>
              </a:rPr>
              <a:t>o</a:t>
            </a:r>
            <a:r>
              <a:rPr sz="1200" spc="114" dirty="0" smtClean="0">
                <a:solidFill>
                  <a:srgbClr val="262C32"/>
                </a:solidFill>
                <a:latin typeface="Aptos"/>
                <a:cs typeface="Arial"/>
              </a:rPr>
              <a:t> </a:t>
            </a:r>
            <a:r>
              <a:rPr sz="1200" spc="-29" dirty="0" smtClean="0">
                <a:solidFill>
                  <a:srgbClr val="262C32"/>
                </a:solidFill>
                <a:latin typeface="Aptos"/>
                <a:cs typeface="Arial"/>
              </a:rPr>
              <a:t>i</a:t>
            </a:r>
            <a:r>
              <a:rPr sz="1200" spc="42" dirty="0" smtClean="0">
                <a:solidFill>
                  <a:srgbClr val="262C32"/>
                </a:solidFill>
                <a:latin typeface="Aptos"/>
                <a:cs typeface="Arial"/>
              </a:rPr>
              <a:t>n</a:t>
            </a:r>
            <a:r>
              <a:rPr sz="1200" spc="55" dirty="0" smtClean="0">
                <a:solidFill>
                  <a:srgbClr val="262C32"/>
                </a:solidFill>
                <a:latin typeface="Aptos"/>
                <a:cs typeface="Arial"/>
              </a:rPr>
              <a:t>m</a:t>
            </a:r>
            <a:r>
              <a:rPr sz="1200" spc="65" dirty="0" smtClean="0">
                <a:solidFill>
                  <a:srgbClr val="262C32"/>
                </a:solidFill>
                <a:latin typeface="Aptos"/>
                <a:cs typeface="Arial"/>
              </a:rPr>
              <a:t>o</a:t>
            </a:r>
            <a:r>
              <a:rPr sz="1200" spc="74" dirty="0" smtClean="0">
                <a:solidFill>
                  <a:srgbClr val="262C32"/>
                </a:solidFill>
                <a:latin typeface="Aptos"/>
                <a:cs typeface="Arial"/>
              </a:rPr>
              <a:t>v</a:t>
            </a:r>
            <a:r>
              <a:rPr sz="1200" spc="41" dirty="0" smtClean="0">
                <a:solidFill>
                  <a:srgbClr val="262C32"/>
                </a:solidFill>
                <a:latin typeface="Aptos"/>
                <a:cs typeface="Arial"/>
              </a:rPr>
              <a:t>ili</a:t>
            </a:r>
            <a:r>
              <a:rPr sz="1200" spc="29" dirty="0" smtClean="0">
                <a:solidFill>
                  <a:srgbClr val="262C32"/>
                </a:solidFill>
                <a:latin typeface="Aptos"/>
                <a:cs typeface="Arial"/>
              </a:rPr>
              <a:t>z</a:t>
            </a:r>
            <a:r>
              <a:rPr sz="1200" spc="-6" dirty="0" smtClean="0">
                <a:solidFill>
                  <a:srgbClr val="262C32"/>
                </a:solidFill>
                <a:latin typeface="Aptos"/>
                <a:cs typeface="Arial"/>
              </a:rPr>
              <a:t>a</a:t>
            </a:r>
            <a:r>
              <a:rPr sz="1200" spc="74" dirty="0" smtClean="0">
                <a:solidFill>
                  <a:srgbClr val="262C32"/>
                </a:solidFill>
                <a:latin typeface="Aptos"/>
                <a:cs typeface="Arial"/>
              </a:rPr>
              <a:t>c</a:t>
            </a:r>
            <a:r>
              <a:rPr sz="1200" spc="14" dirty="0" smtClean="0">
                <a:solidFill>
                  <a:srgbClr val="262C32"/>
                </a:solidFill>
                <a:latin typeface="Aptos"/>
                <a:cs typeface="Arial"/>
              </a:rPr>
              <a:t>i</a:t>
            </a:r>
            <a:r>
              <a:rPr sz="1200" spc="92" dirty="0" smtClean="0">
                <a:solidFill>
                  <a:srgbClr val="262C32"/>
                </a:solidFill>
                <a:latin typeface="Aptos"/>
                <a:cs typeface="Arial"/>
              </a:rPr>
              <a:t>ó</a:t>
            </a:r>
            <a:r>
              <a:rPr sz="1200" spc="-33" dirty="0" smtClean="0">
                <a:solidFill>
                  <a:srgbClr val="262C32"/>
                </a:solidFill>
                <a:latin typeface="Aptos"/>
                <a:cs typeface="Arial"/>
              </a:rPr>
              <a:t>n</a:t>
            </a:r>
            <a:r>
              <a:rPr sz="1200" spc="109" dirty="0" smtClean="0">
                <a:solidFill>
                  <a:srgbClr val="262C32"/>
                </a:solidFill>
                <a:latin typeface="Aptos"/>
                <a:cs typeface="Arial"/>
              </a:rPr>
              <a:t> </a:t>
            </a:r>
            <a:r>
              <a:rPr sz="1200" spc="4" dirty="0" smtClean="0">
                <a:solidFill>
                  <a:srgbClr val="262C32"/>
                </a:solidFill>
                <a:latin typeface="Aptos"/>
                <a:cs typeface="Arial"/>
              </a:rPr>
              <a:t>d</a:t>
            </a:r>
            <a:r>
              <a:rPr sz="1200" spc="0" dirty="0" smtClean="0">
                <a:solidFill>
                  <a:srgbClr val="262C32"/>
                </a:solidFill>
                <a:latin typeface="Aptos"/>
                <a:cs typeface="Arial"/>
              </a:rPr>
              <a:t>e</a:t>
            </a:r>
            <a:r>
              <a:rPr sz="1200" spc="65" dirty="0" smtClean="0">
                <a:solidFill>
                  <a:srgbClr val="262C32"/>
                </a:solidFill>
                <a:latin typeface="Aptos"/>
                <a:cs typeface="Arial"/>
              </a:rPr>
              <a:t> </a:t>
            </a:r>
            <a:r>
              <a:rPr sz="1200" spc="4" dirty="0" smtClean="0">
                <a:solidFill>
                  <a:srgbClr val="262C32"/>
                </a:solidFill>
                <a:latin typeface="Aptos"/>
                <a:cs typeface="Arial"/>
              </a:rPr>
              <a:t>l</a:t>
            </a:r>
            <a:r>
              <a:rPr sz="1200" spc="0" dirty="0" smtClean="0">
                <a:solidFill>
                  <a:srgbClr val="262C32"/>
                </a:solidFill>
                <a:latin typeface="Aptos"/>
                <a:cs typeface="Arial"/>
              </a:rPr>
              <a:t>a</a:t>
            </a:r>
            <a:r>
              <a:rPr sz="1200" spc="43" dirty="0" smtClean="0">
                <a:solidFill>
                  <a:srgbClr val="262C32"/>
                </a:solidFill>
                <a:latin typeface="Aptos"/>
                <a:cs typeface="Arial"/>
              </a:rPr>
              <a:t> </a:t>
            </a:r>
            <a:r>
              <a:rPr sz="1200" spc="-19" dirty="0" smtClean="0">
                <a:solidFill>
                  <a:srgbClr val="262C32"/>
                </a:solidFill>
                <a:latin typeface="Aptos"/>
                <a:cs typeface="Arial"/>
              </a:rPr>
              <a:t>m</a:t>
            </a:r>
            <a:r>
              <a:rPr sz="1200" spc="20" dirty="0" smtClean="0">
                <a:solidFill>
                  <a:srgbClr val="262C32"/>
                </a:solidFill>
                <a:latin typeface="Aptos"/>
                <a:cs typeface="Arial"/>
              </a:rPr>
              <a:t>an</a:t>
            </a:r>
            <a:r>
              <a:rPr sz="1200" spc="92" dirty="0" smtClean="0">
                <a:solidFill>
                  <a:srgbClr val="262C32"/>
                </a:solidFill>
                <a:latin typeface="Aptos"/>
                <a:cs typeface="Arial"/>
              </a:rPr>
              <a:t>o</a:t>
            </a:r>
            <a:r>
              <a:rPr sz="1200" spc="-88" dirty="0" smtClean="0">
                <a:solidFill>
                  <a:srgbClr val="262C32"/>
                </a:solidFill>
                <a:latin typeface="Aptos"/>
                <a:cs typeface="Arial"/>
              </a:rPr>
              <a:t>,</a:t>
            </a:r>
            <a:r>
              <a:rPr sz="1200" spc="134" dirty="0" smtClean="0">
                <a:solidFill>
                  <a:srgbClr val="262C32"/>
                </a:solidFill>
                <a:latin typeface="Aptos"/>
                <a:cs typeface="Arial"/>
              </a:rPr>
              <a:t> </a:t>
            </a:r>
            <a:r>
              <a:rPr sz="1200" spc="9" dirty="0" smtClean="0">
                <a:solidFill>
                  <a:srgbClr val="262C32"/>
                </a:solidFill>
                <a:latin typeface="Aptos"/>
                <a:cs typeface="Arial"/>
              </a:rPr>
              <a:t>b</a:t>
            </a:r>
            <a:r>
              <a:rPr sz="1200" spc="4" dirty="0" smtClean="0">
                <a:solidFill>
                  <a:srgbClr val="262C32"/>
                </a:solidFill>
                <a:latin typeface="Aptos"/>
                <a:cs typeface="Arial"/>
              </a:rPr>
              <a:t>ra</a:t>
            </a:r>
            <a:r>
              <a:rPr sz="1200" spc="9" dirty="0" smtClean="0">
                <a:solidFill>
                  <a:srgbClr val="262C32"/>
                </a:solidFill>
                <a:latin typeface="Aptos"/>
                <a:cs typeface="Arial"/>
              </a:rPr>
              <a:t>z</a:t>
            </a:r>
            <a:r>
              <a:rPr sz="1200" spc="0" dirty="0" smtClean="0">
                <a:solidFill>
                  <a:srgbClr val="262C32"/>
                </a:solidFill>
                <a:latin typeface="Aptos"/>
                <a:cs typeface="Arial"/>
              </a:rPr>
              <a:t>o</a:t>
            </a:r>
            <a:r>
              <a:rPr sz="1200" spc="145" dirty="0" smtClean="0">
                <a:solidFill>
                  <a:srgbClr val="262C32"/>
                </a:solidFill>
                <a:latin typeface="Aptos"/>
                <a:cs typeface="Arial"/>
              </a:rPr>
              <a:t> </a:t>
            </a:r>
            <a:r>
              <a:rPr sz="1200" spc="0" dirty="0" smtClean="0">
                <a:solidFill>
                  <a:srgbClr val="262C32"/>
                </a:solidFill>
                <a:latin typeface="Aptos"/>
                <a:cs typeface="Arial"/>
              </a:rPr>
              <a:t>u</a:t>
            </a:r>
            <a:r>
              <a:rPr sz="1200" spc="56" dirty="0" smtClean="0">
                <a:solidFill>
                  <a:srgbClr val="262C32"/>
                </a:solidFill>
                <a:latin typeface="Aptos"/>
                <a:cs typeface="Arial"/>
              </a:rPr>
              <a:t> </a:t>
            </a:r>
            <a:r>
              <a:rPr sz="1200" spc="-29" dirty="0" smtClean="0">
                <a:solidFill>
                  <a:srgbClr val="262C32"/>
                </a:solidFill>
                <a:latin typeface="Aptos"/>
                <a:cs typeface="Arial"/>
              </a:rPr>
              <a:t>h</a:t>
            </a:r>
            <a:r>
              <a:rPr sz="1200" spc="92" dirty="0" smtClean="0">
                <a:solidFill>
                  <a:srgbClr val="262C32"/>
                </a:solidFill>
                <a:latin typeface="Aptos"/>
                <a:cs typeface="Arial"/>
              </a:rPr>
              <a:t>o</a:t>
            </a:r>
            <a:r>
              <a:rPr sz="1200" spc="30" dirty="0" smtClean="0">
                <a:solidFill>
                  <a:srgbClr val="262C32"/>
                </a:solidFill>
                <a:latin typeface="Aptos"/>
                <a:cs typeface="Arial"/>
              </a:rPr>
              <a:t>m</a:t>
            </a:r>
            <a:r>
              <a:rPr sz="1200" spc="65" dirty="0" smtClean="0">
                <a:solidFill>
                  <a:srgbClr val="262C32"/>
                </a:solidFill>
                <a:latin typeface="Aptos"/>
                <a:cs typeface="Arial"/>
              </a:rPr>
              <a:t>b</a:t>
            </a:r>
            <a:r>
              <a:rPr sz="1200" spc="50" dirty="0" smtClean="0">
                <a:solidFill>
                  <a:srgbClr val="262C32"/>
                </a:solidFill>
                <a:latin typeface="Aptos"/>
                <a:cs typeface="Arial"/>
              </a:rPr>
              <a:t>r</a:t>
            </a:r>
            <a:r>
              <a:rPr sz="1200" spc="10" dirty="0" smtClean="0">
                <a:solidFill>
                  <a:srgbClr val="262C32"/>
                </a:solidFill>
                <a:latin typeface="Aptos"/>
                <a:cs typeface="Arial"/>
              </a:rPr>
              <a:t>o</a:t>
            </a:r>
            <a:r>
              <a:rPr sz="1200" spc="4" dirty="0" smtClean="0">
                <a:solidFill>
                  <a:srgbClr val="262C32"/>
                </a:solidFill>
                <a:latin typeface="Aptos"/>
                <a:cs typeface="Arial"/>
              </a:rPr>
              <a:t> lesi</a:t>
            </a:r>
            <a:r>
              <a:rPr sz="1200" spc="9" dirty="0" smtClean="0">
                <a:solidFill>
                  <a:srgbClr val="262C32"/>
                </a:solidFill>
                <a:latin typeface="Aptos"/>
                <a:cs typeface="Arial"/>
              </a:rPr>
              <a:t>onado</a:t>
            </a:r>
            <a:r>
              <a:rPr sz="1200" spc="4" dirty="0" smtClean="0">
                <a:solidFill>
                  <a:srgbClr val="262C32"/>
                </a:solidFill>
                <a:latin typeface="Aptos"/>
                <a:cs typeface="Arial"/>
              </a:rPr>
              <a:t>s,e</a:t>
            </a:r>
            <a:r>
              <a:rPr sz="1200" spc="0" dirty="0" smtClean="0">
                <a:solidFill>
                  <a:srgbClr val="262C32"/>
                </a:solidFill>
                <a:latin typeface="Aptos"/>
                <a:cs typeface="Arial"/>
              </a:rPr>
              <a:t>s </a:t>
            </a:r>
            <a:r>
              <a:rPr sz="1200" spc="110" dirty="0" smtClean="0">
                <a:solidFill>
                  <a:srgbClr val="262C32"/>
                </a:solidFill>
                <a:latin typeface="Aptos"/>
                <a:cs typeface="Arial"/>
              </a:rPr>
              <a:t> </a:t>
            </a:r>
            <a:r>
              <a:rPr sz="1200" spc="29" dirty="0" smtClean="0">
                <a:solidFill>
                  <a:srgbClr val="262C32"/>
                </a:solidFill>
                <a:latin typeface="Aptos"/>
                <a:cs typeface="Arial"/>
              </a:rPr>
              <a:t>s</a:t>
            </a:r>
            <a:r>
              <a:rPr sz="1200" spc="20" dirty="0" smtClean="0">
                <a:solidFill>
                  <a:srgbClr val="262C32"/>
                </a:solidFill>
                <a:latin typeface="Aptos"/>
                <a:cs typeface="Arial"/>
              </a:rPr>
              <a:t>u</a:t>
            </a:r>
            <a:r>
              <a:rPr sz="1200" spc="51" dirty="0" smtClean="0">
                <a:solidFill>
                  <a:srgbClr val="262C32"/>
                </a:solidFill>
                <a:latin typeface="Aptos"/>
                <a:cs typeface="Arial"/>
              </a:rPr>
              <a:t>f</a:t>
            </a:r>
            <a:r>
              <a:rPr sz="1200" spc="46" dirty="0" smtClean="0">
                <a:solidFill>
                  <a:srgbClr val="262C32"/>
                </a:solidFill>
                <a:latin typeface="Aptos"/>
                <a:cs typeface="Arial"/>
              </a:rPr>
              <a:t>i</a:t>
            </a:r>
            <a:r>
              <a:rPr sz="1200" spc="99" dirty="0" smtClean="0">
                <a:solidFill>
                  <a:srgbClr val="262C32"/>
                </a:solidFill>
                <a:latin typeface="Aptos"/>
                <a:cs typeface="Arial"/>
              </a:rPr>
              <a:t>c</a:t>
            </a:r>
            <a:r>
              <a:rPr sz="1200" spc="14" dirty="0" smtClean="0">
                <a:solidFill>
                  <a:srgbClr val="262C32"/>
                </a:solidFill>
                <a:latin typeface="Aptos"/>
                <a:cs typeface="Arial"/>
              </a:rPr>
              <a:t>i</a:t>
            </a:r>
            <a:r>
              <a:rPr sz="1200" spc="42" dirty="0" smtClean="0">
                <a:solidFill>
                  <a:srgbClr val="262C32"/>
                </a:solidFill>
                <a:latin typeface="Aptos"/>
                <a:cs typeface="Arial"/>
              </a:rPr>
              <a:t>e</a:t>
            </a:r>
            <a:r>
              <a:rPr sz="1200" spc="-6" dirty="0" smtClean="0">
                <a:solidFill>
                  <a:srgbClr val="262C32"/>
                </a:solidFill>
                <a:latin typeface="Aptos"/>
                <a:cs typeface="Arial"/>
              </a:rPr>
              <a:t>n</a:t>
            </a:r>
            <a:r>
              <a:rPr sz="1200" spc="106" dirty="0" smtClean="0">
                <a:solidFill>
                  <a:srgbClr val="262C32"/>
                </a:solidFill>
                <a:latin typeface="Aptos"/>
                <a:cs typeface="Arial"/>
              </a:rPr>
              <a:t>t</a:t>
            </a:r>
            <a:r>
              <a:rPr sz="1200" spc="-6" dirty="0" smtClean="0">
                <a:solidFill>
                  <a:srgbClr val="262C32"/>
                </a:solidFill>
                <a:latin typeface="Aptos"/>
                <a:cs typeface="Arial"/>
              </a:rPr>
              <a:t>e</a:t>
            </a:r>
            <a:r>
              <a:rPr sz="1200" spc="-88" dirty="0" smtClean="0">
                <a:solidFill>
                  <a:srgbClr val="262C32"/>
                </a:solidFill>
                <a:latin typeface="Aptos"/>
                <a:cs typeface="Arial"/>
              </a:rPr>
              <a:t>,</a:t>
            </a:r>
            <a:r>
              <a:rPr sz="1200" spc="109" dirty="0" smtClean="0">
                <a:solidFill>
                  <a:srgbClr val="262C32"/>
                </a:solidFill>
                <a:latin typeface="Aptos"/>
                <a:cs typeface="Arial"/>
              </a:rPr>
              <a:t> </a:t>
            </a:r>
            <a:r>
              <a:rPr sz="1200" spc="4" dirty="0" smtClean="0">
                <a:solidFill>
                  <a:srgbClr val="262C32"/>
                </a:solidFill>
                <a:latin typeface="Aptos"/>
                <a:cs typeface="Arial"/>
              </a:rPr>
              <a:t>e</a:t>
            </a:r>
            <a:r>
              <a:rPr sz="1200" spc="0" dirty="0" smtClean="0">
                <a:solidFill>
                  <a:srgbClr val="262C32"/>
                </a:solidFill>
                <a:latin typeface="Aptos"/>
                <a:cs typeface="Arial"/>
              </a:rPr>
              <a:t>n</a:t>
            </a:r>
            <a:r>
              <a:rPr sz="1200" spc="95" dirty="0" smtClean="0">
                <a:solidFill>
                  <a:srgbClr val="262C32"/>
                </a:solidFill>
                <a:latin typeface="Aptos"/>
                <a:cs typeface="Arial"/>
              </a:rPr>
              <a:t> </a:t>
            </a:r>
            <a:r>
              <a:rPr sz="1200" spc="4" dirty="0" smtClean="0">
                <a:solidFill>
                  <a:srgbClr val="262C32"/>
                </a:solidFill>
                <a:latin typeface="Aptos"/>
                <a:cs typeface="Arial"/>
              </a:rPr>
              <a:t>l</a:t>
            </a:r>
            <a:r>
              <a:rPr sz="1200" spc="0" dirty="0" smtClean="0">
                <a:solidFill>
                  <a:srgbClr val="262C32"/>
                </a:solidFill>
                <a:latin typeface="Aptos"/>
                <a:cs typeface="Arial"/>
              </a:rPr>
              <a:t>a</a:t>
            </a:r>
            <a:r>
              <a:rPr sz="1200" spc="43" dirty="0" smtClean="0">
                <a:solidFill>
                  <a:srgbClr val="262C32"/>
                </a:solidFill>
                <a:latin typeface="Aptos"/>
                <a:cs typeface="Arial"/>
              </a:rPr>
              <a:t> </a:t>
            </a:r>
            <a:r>
              <a:rPr sz="1200" spc="14" dirty="0" smtClean="0">
                <a:solidFill>
                  <a:srgbClr val="262C32"/>
                </a:solidFill>
                <a:latin typeface="Aptos"/>
                <a:cs typeface="Arial"/>
              </a:rPr>
              <a:t>m</a:t>
            </a:r>
            <a:r>
              <a:rPr sz="1200" spc="4" dirty="0" smtClean="0">
                <a:solidFill>
                  <a:srgbClr val="262C32"/>
                </a:solidFill>
                <a:latin typeface="Aptos"/>
                <a:cs typeface="Arial"/>
              </a:rPr>
              <a:t>ay</a:t>
            </a:r>
            <a:r>
              <a:rPr sz="1200" spc="9" dirty="0" smtClean="0">
                <a:solidFill>
                  <a:srgbClr val="262C32"/>
                </a:solidFill>
                <a:latin typeface="Aptos"/>
                <a:cs typeface="Arial"/>
              </a:rPr>
              <a:t>o</a:t>
            </a:r>
            <a:r>
              <a:rPr sz="1200" spc="4" dirty="0" smtClean="0">
                <a:solidFill>
                  <a:srgbClr val="262C32"/>
                </a:solidFill>
                <a:latin typeface="Aptos"/>
                <a:cs typeface="Arial"/>
              </a:rPr>
              <a:t>rí</a:t>
            </a:r>
            <a:r>
              <a:rPr sz="1200" spc="0" dirty="0" smtClean="0">
                <a:solidFill>
                  <a:srgbClr val="262C32"/>
                </a:solidFill>
                <a:latin typeface="Aptos"/>
                <a:cs typeface="Arial"/>
              </a:rPr>
              <a:t>a</a:t>
            </a:r>
            <a:r>
              <a:rPr sz="1200" spc="142" dirty="0" smtClean="0">
                <a:solidFill>
                  <a:srgbClr val="262C32"/>
                </a:solidFill>
                <a:latin typeface="Aptos"/>
                <a:cs typeface="Arial"/>
              </a:rPr>
              <a:t> </a:t>
            </a:r>
            <a:r>
              <a:rPr sz="1200" spc="4" dirty="0" smtClean="0">
                <a:solidFill>
                  <a:srgbClr val="262C32"/>
                </a:solidFill>
                <a:latin typeface="Aptos"/>
                <a:cs typeface="Arial"/>
              </a:rPr>
              <a:t>d</a:t>
            </a:r>
            <a:r>
              <a:rPr sz="1200" spc="0" dirty="0" smtClean="0">
                <a:solidFill>
                  <a:srgbClr val="262C32"/>
                </a:solidFill>
                <a:latin typeface="Aptos"/>
                <a:cs typeface="Arial"/>
              </a:rPr>
              <a:t>e</a:t>
            </a:r>
            <a:r>
              <a:rPr sz="1200" spc="90" dirty="0" smtClean="0">
                <a:solidFill>
                  <a:srgbClr val="262C32"/>
                </a:solidFill>
                <a:latin typeface="Aptos"/>
                <a:cs typeface="Arial"/>
              </a:rPr>
              <a:t> </a:t>
            </a:r>
            <a:r>
              <a:rPr sz="1200" spc="-52" dirty="0" smtClean="0">
                <a:solidFill>
                  <a:srgbClr val="262C32"/>
                </a:solidFill>
                <a:latin typeface="Aptos"/>
                <a:cs typeface="Arial"/>
              </a:rPr>
              <a:t>l</a:t>
            </a:r>
            <a:r>
              <a:rPr sz="1200" spc="65" dirty="0" smtClean="0">
                <a:solidFill>
                  <a:srgbClr val="262C32"/>
                </a:solidFill>
                <a:latin typeface="Aptos"/>
                <a:cs typeface="Arial"/>
              </a:rPr>
              <a:t>o</a:t>
            </a:r>
            <a:r>
              <a:rPr sz="1200" spc="19" dirty="0" smtClean="0">
                <a:solidFill>
                  <a:srgbClr val="262C32"/>
                </a:solidFill>
                <a:latin typeface="Aptos"/>
                <a:cs typeface="Arial"/>
              </a:rPr>
              <a:t>s</a:t>
            </a:r>
            <a:r>
              <a:rPr sz="1200" spc="89" dirty="0" smtClean="0">
                <a:solidFill>
                  <a:srgbClr val="262C32"/>
                </a:solidFill>
                <a:latin typeface="Aptos"/>
                <a:cs typeface="Arial"/>
              </a:rPr>
              <a:t> </a:t>
            </a:r>
            <a:r>
              <a:rPr sz="1200" spc="4" dirty="0" smtClean="0">
                <a:solidFill>
                  <a:srgbClr val="262C32"/>
                </a:solidFill>
                <a:latin typeface="Aptos"/>
                <a:cs typeface="Arial"/>
              </a:rPr>
              <a:t>c</a:t>
            </a:r>
            <a:r>
              <a:rPr sz="1200" spc="-6" dirty="0" smtClean="0">
                <a:solidFill>
                  <a:srgbClr val="262C32"/>
                </a:solidFill>
                <a:latin typeface="Aptos"/>
                <a:cs typeface="Arial"/>
              </a:rPr>
              <a:t>a</a:t>
            </a:r>
            <a:r>
              <a:rPr sz="1200" spc="74" dirty="0" smtClean="0">
                <a:solidFill>
                  <a:srgbClr val="262C32"/>
                </a:solidFill>
                <a:latin typeface="Aptos"/>
                <a:cs typeface="Arial"/>
              </a:rPr>
              <a:t>s</a:t>
            </a:r>
            <a:r>
              <a:rPr sz="1200" spc="42" dirty="0" smtClean="0">
                <a:solidFill>
                  <a:srgbClr val="262C32"/>
                </a:solidFill>
                <a:latin typeface="Aptos"/>
                <a:cs typeface="Arial"/>
              </a:rPr>
              <a:t>o</a:t>
            </a:r>
            <a:r>
              <a:rPr sz="1200" spc="49" dirty="0" smtClean="0">
                <a:solidFill>
                  <a:srgbClr val="262C32"/>
                </a:solidFill>
                <a:latin typeface="Aptos"/>
                <a:cs typeface="Arial"/>
              </a:rPr>
              <a:t>s</a:t>
            </a:r>
            <a:r>
              <a:rPr sz="1200" spc="-63" dirty="0" smtClean="0">
                <a:solidFill>
                  <a:srgbClr val="262C32"/>
                </a:solidFill>
                <a:latin typeface="Aptos"/>
                <a:cs typeface="Arial"/>
              </a:rPr>
              <a:t>,</a:t>
            </a:r>
            <a:r>
              <a:rPr sz="1200" spc="84" dirty="0" smtClean="0">
                <a:solidFill>
                  <a:srgbClr val="262C32"/>
                </a:solidFill>
                <a:latin typeface="Aptos"/>
                <a:cs typeface="Arial"/>
              </a:rPr>
              <a:t> </a:t>
            </a:r>
            <a:r>
              <a:rPr sz="1200" spc="19" dirty="0" smtClean="0">
                <a:solidFill>
                  <a:srgbClr val="262C32"/>
                </a:solidFill>
                <a:latin typeface="Aptos"/>
                <a:cs typeface="Arial"/>
              </a:rPr>
              <a:t>y</a:t>
            </a:r>
            <a:r>
              <a:rPr sz="1200" spc="10" dirty="0" smtClean="0">
                <a:solidFill>
                  <a:srgbClr val="262C32"/>
                </a:solidFill>
                <a:latin typeface="Aptos"/>
                <a:cs typeface="Arial"/>
              </a:rPr>
              <a:t> </a:t>
            </a:r>
            <a:r>
              <a:rPr sz="1200" spc="4" dirty="0" smtClean="0">
                <a:solidFill>
                  <a:srgbClr val="262C32"/>
                </a:solidFill>
                <a:latin typeface="Aptos"/>
                <a:cs typeface="Arial"/>
              </a:rPr>
              <a:t>d</a:t>
            </a:r>
            <a:r>
              <a:rPr sz="1200" spc="9" dirty="0" smtClean="0">
                <a:solidFill>
                  <a:srgbClr val="262C32"/>
                </a:solidFill>
                <a:latin typeface="Aptos"/>
                <a:cs typeface="Arial"/>
              </a:rPr>
              <a:t>ue</a:t>
            </a:r>
            <a:r>
              <a:rPr sz="1200" spc="0" dirty="0" smtClean="0">
                <a:solidFill>
                  <a:srgbClr val="262C32"/>
                </a:solidFill>
                <a:latin typeface="Aptos"/>
                <a:cs typeface="Arial"/>
              </a:rPr>
              <a:t>le</a:t>
            </a:r>
            <a:r>
              <a:rPr sz="1200" spc="147" dirty="0" smtClean="0">
                <a:solidFill>
                  <a:srgbClr val="262C32"/>
                </a:solidFill>
                <a:latin typeface="Aptos"/>
                <a:cs typeface="Arial"/>
              </a:rPr>
              <a:t> </a:t>
            </a:r>
            <a:r>
              <a:rPr sz="1200" spc="14" dirty="0" smtClean="0">
                <a:solidFill>
                  <a:srgbClr val="262C32"/>
                </a:solidFill>
                <a:latin typeface="Aptos"/>
                <a:cs typeface="Arial"/>
              </a:rPr>
              <a:t>m</a:t>
            </a:r>
            <a:r>
              <a:rPr sz="1200" spc="9" dirty="0" smtClean="0">
                <a:solidFill>
                  <a:srgbClr val="262C32"/>
                </a:solidFill>
                <a:latin typeface="Aptos"/>
                <a:cs typeface="Arial"/>
              </a:rPr>
              <a:t>en</a:t>
            </a:r>
            <a:r>
              <a:rPr sz="1200" spc="4" dirty="0" smtClean="0">
                <a:solidFill>
                  <a:srgbClr val="262C32"/>
                </a:solidFill>
                <a:latin typeface="Aptos"/>
                <a:cs typeface="Arial"/>
              </a:rPr>
              <a:t>o</a:t>
            </a:r>
            <a:r>
              <a:rPr sz="1200" spc="0" dirty="0" smtClean="0">
                <a:solidFill>
                  <a:srgbClr val="262C32"/>
                </a:solidFill>
                <a:latin typeface="Aptos"/>
                <a:cs typeface="Arial"/>
              </a:rPr>
              <a:t>s</a:t>
            </a:r>
            <a:r>
              <a:rPr sz="1200" spc="159" dirty="0" smtClean="0">
                <a:solidFill>
                  <a:srgbClr val="262C32"/>
                </a:solidFill>
                <a:latin typeface="Aptos"/>
                <a:cs typeface="Arial"/>
              </a:rPr>
              <a:t> </a:t>
            </a:r>
            <a:r>
              <a:rPr sz="1200" spc="4" dirty="0" smtClean="0">
                <a:solidFill>
                  <a:srgbClr val="262C32"/>
                </a:solidFill>
                <a:latin typeface="Aptos"/>
                <a:cs typeface="Arial"/>
              </a:rPr>
              <a:t>q</a:t>
            </a:r>
            <a:r>
              <a:rPr sz="1200" spc="9" dirty="0" smtClean="0">
                <a:solidFill>
                  <a:srgbClr val="262C32"/>
                </a:solidFill>
                <a:latin typeface="Aptos"/>
                <a:cs typeface="Arial"/>
              </a:rPr>
              <a:t>u</a:t>
            </a:r>
            <a:r>
              <a:rPr sz="1200" spc="0" dirty="0" smtClean="0">
                <a:solidFill>
                  <a:srgbClr val="262C32"/>
                </a:solidFill>
                <a:latin typeface="Aptos"/>
                <a:cs typeface="Arial"/>
              </a:rPr>
              <a:t>e</a:t>
            </a:r>
            <a:r>
              <a:rPr sz="1200" spc="125" dirty="0" smtClean="0">
                <a:solidFill>
                  <a:srgbClr val="262C32"/>
                </a:solidFill>
                <a:latin typeface="Aptos"/>
                <a:cs typeface="Arial"/>
              </a:rPr>
              <a:t> </a:t>
            </a:r>
            <a:r>
              <a:rPr sz="1200" spc="4" dirty="0" smtClean="0">
                <a:solidFill>
                  <a:srgbClr val="262C32"/>
                </a:solidFill>
                <a:latin typeface="Aptos"/>
                <a:cs typeface="Arial"/>
              </a:rPr>
              <a:t>po</a:t>
            </a:r>
            <a:r>
              <a:rPr sz="1200" spc="9" dirty="0" smtClean="0">
                <a:solidFill>
                  <a:srgbClr val="262C32"/>
                </a:solidFill>
                <a:latin typeface="Aptos"/>
                <a:cs typeface="Arial"/>
              </a:rPr>
              <a:t>ne</a:t>
            </a:r>
            <a:r>
              <a:rPr sz="1200" spc="0" dirty="0" smtClean="0">
                <a:solidFill>
                  <a:srgbClr val="262C32"/>
                </a:solidFill>
                <a:latin typeface="Aptos"/>
                <a:cs typeface="Arial"/>
              </a:rPr>
              <a:t>r</a:t>
            </a:r>
            <a:r>
              <a:rPr sz="1200" spc="133" dirty="0" smtClean="0">
                <a:solidFill>
                  <a:srgbClr val="262C32"/>
                </a:solidFill>
                <a:latin typeface="Aptos"/>
                <a:cs typeface="Arial"/>
              </a:rPr>
              <a:t> </a:t>
            </a:r>
            <a:r>
              <a:rPr sz="1200" spc="25" dirty="0" smtClean="0">
                <a:solidFill>
                  <a:srgbClr val="262C32"/>
                </a:solidFill>
                <a:latin typeface="Aptos"/>
                <a:cs typeface="Arial"/>
              </a:rPr>
              <a:t>v</a:t>
            </a:r>
            <a:r>
              <a:rPr sz="1200" spc="26" dirty="0" smtClean="0">
                <a:solidFill>
                  <a:srgbClr val="262C32"/>
                </a:solidFill>
                <a:latin typeface="Aptos"/>
                <a:cs typeface="Arial"/>
              </a:rPr>
              <a:t>en</a:t>
            </a:r>
            <a:r>
              <a:rPr sz="1200" spc="20" dirty="0" smtClean="0">
                <a:solidFill>
                  <a:srgbClr val="262C32"/>
                </a:solidFill>
                <a:latin typeface="Aptos"/>
                <a:cs typeface="Arial"/>
              </a:rPr>
              <a:t>da</a:t>
            </a:r>
            <a:r>
              <a:rPr sz="1200" spc="11" dirty="0" smtClean="0">
                <a:solidFill>
                  <a:srgbClr val="262C32"/>
                </a:solidFill>
                <a:latin typeface="Aptos"/>
                <a:cs typeface="Arial"/>
              </a:rPr>
              <a:t>j</a:t>
            </a:r>
            <a:r>
              <a:rPr sz="1200" spc="26" dirty="0" smtClean="0">
                <a:solidFill>
                  <a:srgbClr val="262C32"/>
                </a:solidFill>
                <a:latin typeface="Aptos"/>
                <a:cs typeface="Arial"/>
              </a:rPr>
              <a:t>e</a:t>
            </a:r>
            <a:r>
              <a:rPr sz="1200" spc="14" dirty="0" smtClean="0">
                <a:solidFill>
                  <a:srgbClr val="262C32"/>
                </a:solidFill>
                <a:latin typeface="Aptos"/>
                <a:cs typeface="Arial"/>
              </a:rPr>
              <a:t>s</a:t>
            </a:r>
            <a:r>
              <a:rPr sz="1200" spc="131" dirty="0" smtClean="0">
                <a:solidFill>
                  <a:srgbClr val="262C32"/>
                </a:solidFill>
                <a:latin typeface="Aptos"/>
                <a:cs typeface="Arial"/>
              </a:rPr>
              <a:t> </a:t>
            </a:r>
            <a:r>
              <a:rPr sz="1200" spc="0" dirty="0" smtClean="0">
                <a:solidFill>
                  <a:srgbClr val="262C32"/>
                </a:solidFill>
                <a:latin typeface="Aptos"/>
                <a:cs typeface="Arial"/>
              </a:rPr>
              <a:t>o</a:t>
            </a:r>
            <a:r>
              <a:rPr sz="1200" spc="56" dirty="0" smtClean="0">
                <a:solidFill>
                  <a:srgbClr val="262C32"/>
                </a:solidFill>
                <a:latin typeface="Aptos"/>
                <a:cs typeface="Arial"/>
              </a:rPr>
              <a:t> </a:t>
            </a:r>
            <a:r>
              <a:rPr sz="1200" spc="4" dirty="0" smtClean="0">
                <a:solidFill>
                  <a:srgbClr val="262C32"/>
                </a:solidFill>
                <a:latin typeface="Aptos"/>
                <a:cs typeface="Arial"/>
              </a:rPr>
              <a:t>c</a:t>
            </a:r>
            <a:r>
              <a:rPr sz="1200" spc="-6" dirty="0" smtClean="0">
                <a:solidFill>
                  <a:srgbClr val="262C32"/>
                </a:solidFill>
                <a:latin typeface="Aptos"/>
                <a:cs typeface="Arial"/>
              </a:rPr>
              <a:t>a</a:t>
            </a:r>
            <a:r>
              <a:rPr sz="1200" spc="42" dirty="0" smtClean="0">
                <a:solidFill>
                  <a:srgbClr val="262C32"/>
                </a:solidFill>
                <a:latin typeface="Aptos"/>
                <a:cs typeface="Arial"/>
              </a:rPr>
              <a:t>b</a:t>
            </a:r>
            <a:r>
              <a:rPr sz="1200" spc="-6" dirty="0" smtClean="0">
                <a:solidFill>
                  <a:srgbClr val="262C32"/>
                </a:solidFill>
                <a:latin typeface="Aptos"/>
                <a:cs typeface="Arial"/>
              </a:rPr>
              <a:t>e</a:t>
            </a:r>
            <a:r>
              <a:rPr sz="1200" spc="49" dirty="0" smtClean="0">
                <a:solidFill>
                  <a:srgbClr val="262C32"/>
                </a:solidFill>
                <a:latin typeface="Aptos"/>
                <a:cs typeface="Arial"/>
              </a:rPr>
              <a:t>s</a:t>
            </a:r>
            <a:r>
              <a:rPr sz="1200" spc="106" dirty="0" smtClean="0">
                <a:solidFill>
                  <a:srgbClr val="262C32"/>
                </a:solidFill>
                <a:latin typeface="Aptos"/>
                <a:cs typeface="Arial"/>
              </a:rPr>
              <a:t>t</a:t>
            </a:r>
            <a:r>
              <a:rPr sz="1200" spc="50" dirty="0" smtClean="0">
                <a:solidFill>
                  <a:srgbClr val="262C32"/>
                </a:solidFill>
                <a:latin typeface="Aptos"/>
                <a:cs typeface="Arial"/>
              </a:rPr>
              <a:t>r</a:t>
            </a:r>
            <a:r>
              <a:rPr sz="1200" spc="36" dirty="0" smtClean="0">
                <a:solidFill>
                  <a:srgbClr val="262C32"/>
                </a:solidFill>
                <a:latin typeface="Aptos"/>
                <a:cs typeface="Arial"/>
              </a:rPr>
              <a:t>il</a:t>
            </a:r>
            <a:r>
              <a:rPr sz="1200" spc="51" dirty="0" smtClean="0">
                <a:solidFill>
                  <a:srgbClr val="262C32"/>
                </a:solidFill>
                <a:latin typeface="Aptos"/>
                <a:cs typeface="Arial"/>
              </a:rPr>
              <a:t>l</a:t>
            </a:r>
            <a:r>
              <a:rPr sz="1200" spc="65" dirty="0" smtClean="0">
                <a:solidFill>
                  <a:srgbClr val="262C32"/>
                </a:solidFill>
                <a:latin typeface="Aptos"/>
                <a:cs typeface="Arial"/>
              </a:rPr>
              <a:t>o</a:t>
            </a:r>
            <a:r>
              <a:rPr sz="1200" spc="49" dirty="0" smtClean="0">
                <a:solidFill>
                  <a:srgbClr val="262C32"/>
                </a:solidFill>
                <a:latin typeface="Aptos"/>
                <a:cs typeface="Arial"/>
              </a:rPr>
              <a:t>s</a:t>
            </a:r>
            <a:r>
              <a:rPr sz="1200" spc="-63"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3618570" y="6925270"/>
            <a:ext cx="4447995" cy="329184"/>
          </a:xfrm>
          <a:prstGeom prst="rect">
            <a:avLst/>
          </a:prstGeom>
        </p:spPr>
        <p:txBody>
          <a:bodyPr wrap="square" lIns="0" tIns="7111" rIns="0" bIns="0" rtlCol="0">
            <a:noAutofit/>
          </a:bodyPr>
          <a:lstStyle/>
          <a:p>
            <a:pPr algn="ctr">
              <a:lnSpc>
                <a:spcPts val="1120"/>
              </a:lnSpc>
              <a:spcAft>
                <a:spcPts val="300"/>
              </a:spcAft>
            </a:pPr>
            <a:r>
              <a:rPr sz="1200" spc="14" dirty="0" smtClean="0">
                <a:solidFill>
                  <a:srgbClr val="262C32"/>
                </a:solidFill>
                <a:latin typeface="Aptos"/>
                <a:cs typeface="Arial"/>
              </a:rPr>
              <a:t>No intente reducir  miembros  que aparezcan</a:t>
            </a:r>
            <a:endParaRPr sz="1000">
              <a:latin typeface="Arial"/>
              <a:cs typeface="Arial"/>
            </a:endParaRPr>
          </a:p>
          <a:p>
            <a:pPr marL="566546" marR="581949" algn="ctr">
              <a:lnSpc>
                <a:spcPct val="95825"/>
              </a:lnSpc>
              <a:spcBef>
                <a:spcPts val="184"/>
              </a:spcBef>
              <a:spcAft>
                <a:spcPts val="300"/>
              </a:spcAft>
            </a:pPr>
            <a:r>
              <a:rPr sz="1200" spc="32" dirty="0" smtClean="0">
                <a:solidFill>
                  <a:srgbClr val="262C32"/>
                </a:solidFill>
                <a:latin typeface="Aptos"/>
                <a:cs typeface="Arial"/>
              </a:rPr>
              <a:t>anormales o dislocados.</a:t>
            </a:r>
            <a:endParaRPr sz="1000">
              <a:latin typeface="Arial"/>
              <a:cs typeface="Arial"/>
            </a:endParaRPr>
          </a:p>
        </p:txBody>
      </p:sp>
      <p:sp>
        <p:nvSpPr>
          <p:cNvPr id="2" name="object 2"/>
          <p:cNvSpPr txBox="1"/>
          <p:nvPr/>
        </p:nvSpPr>
        <p:spPr>
          <a:xfrm>
            <a:off x="5373115" y="7420586"/>
            <a:ext cx="1" cy="1"/>
          </a:xfrm>
          <a:prstGeom prst="rect">
            <a:avLst/>
          </a:prstGeom>
        </p:spPr>
        <p:txBody>
          <a:bodyPr wrap="square" lIns="0" tIns="2540" rIns="0" bIns="0" rtlCol="0">
            <a:noAutofit/>
          </a:bodyPr>
          <a:lstStyle/>
          <a:p>
            <a:pPr marL="12700">
              <a:lnSpc>
                <a:spcPct val="95825"/>
              </a:lnSpc>
            </a:pPr>
            <a:r>
              <a:rPr sz="600" spc="-100" dirty="0" smtClean="0">
                <a:solidFill>
                  <a:srgbClr val="231F1F"/>
                </a:solidFill>
                <a:latin typeface="Arial"/>
                <a:cs typeface="Arial"/>
              </a:rPr>
              <a:t>71</a:t>
            </a:r>
            <a:endParaRPr sz="600">
              <a:latin typeface="Arial"/>
              <a:cs typeface="Arial"/>
            </a:endParaRPr>
          </a:p>
        </p:txBody>
      </p:sp>
      <p:pic>
        <p:nvPicPr>
          <p:cNvPr id="13" name="Picture 12"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078509" y="1353526"/>
            <a:ext cx="5352238" cy="153116"/>
          </a:xfrm>
          <a:prstGeom prst="rect">
            <a:avLst/>
          </a:prstGeom>
        </p:spPr>
        <p:txBody>
          <a:bodyPr wrap="square" lIns="0" tIns="7143" rIns="0" bIns="0" rtlCol="0">
            <a:noAutofit/>
          </a:bodyPr>
          <a:lstStyle/>
          <a:p>
            <a:pPr marL="12700">
              <a:lnSpc>
                <a:spcPts val="1125"/>
              </a:lnSpc>
              <a:spcAft>
                <a:spcPts val="300"/>
              </a:spcAft>
            </a:pPr>
            <a:r>
              <a:rPr sz="1600" b="1" spc="-2" dirty="0" smtClean="0">
                <a:solidFill>
                  <a:srgbClr val="1E374E"/>
                </a:solidFill>
                <a:latin typeface="Aptos"/>
                <a:cs typeface="Arial"/>
              </a:rPr>
              <a:t>Traumatismos que afectan a cabeza, cara </a:t>
            </a:r>
            <a:r>
              <a:rPr sz="1600" b="1" spc="57" dirty="0" smtClean="0">
                <a:solidFill>
                  <a:srgbClr val="1E374E"/>
                </a:solidFill>
                <a:latin typeface="Aptos"/>
                <a:cs typeface="Times New Roman"/>
              </a:rPr>
              <a:t>y </a:t>
            </a:r>
            <a:r>
              <a:rPr sz="1600" b="1" spc="-2" dirty="0" smtClean="0">
                <a:solidFill>
                  <a:srgbClr val="1E374E"/>
                </a:solidFill>
                <a:latin typeface="Aptos"/>
                <a:cs typeface="Arial"/>
              </a:rPr>
              <a:t>columna</a:t>
            </a:r>
            <a:endParaRPr sz="1000">
              <a:latin typeface="Arial"/>
              <a:cs typeface="Arial"/>
            </a:endParaRPr>
          </a:p>
        </p:txBody>
      </p:sp>
      <p:sp>
        <p:nvSpPr>
          <p:cNvPr id="4" name="object 4"/>
          <p:cNvSpPr txBox="1"/>
          <p:nvPr/>
        </p:nvSpPr>
        <p:spPr>
          <a:xfrm>
            <a:off x="2083609" y="1783294"/>
            <a:ext cx="7315840" cy="2707262"/>
          </a:xfrm>
          <a:prstGeom prst="rect">
            <a:avLst/>
          </a:prstGeom>
        </p:spPr>
        <p:txBody>
          <a:bodyPr wrap="square" lIns="0" tIns="7111" rIns="0" bIns="0" rtlCol="0">
            <a:noAutofit/>
          </a:bodyPr>
          <a:lstStyle/>
          <a:p>
            <a:pPr marL="12700" marR="7015">
              <a:lnSpc>
                <a:spcPts val="1120"/>
              </a:lnSpc>
              <a:spcAft>
                <a:spcPts val="300"/>
              </a:spcAft>
            </a:pPr>
            <a:r>
              <a:rPr sz="1200" b="1" spc="-12" dirty="0" smtClean="0">
                <a:solidFill>
                  <a:srgbClr val="262C32"/>
                </a:solidFill>
                <a:latin typeface="Aptos"/>
                <a:cs typeface="Arial"/>
              </a:rPr>
              <a:t>• </a:t>
            </a:r>
            <a:r>
              <a:rPr sz="1200" b="1" spc="-12" dirty="0" smtClean="0">
                <a:solidFill>
                  <a:srgbClr val="262C32"/>
                </a:solidFill>
                <a:latin typeface="Aptos"/>
                <a:cs typeface="Arial"/>
              </a:rPr>
              <a:t>Consideraciones  generales</a:t>
            </a:r>
            <a:endParaRPr sz="1000">
              <a:latin typeface="Arial"/>
              <a:cs typeface="Arial"/>
            </a:endParaRPr>
          </a:p>
          <a:p>
            <a:pPr marL="101091" indent="6096">
              <a:lnSpc>
                <a:spcPts val="1034"/>
              </a:lnSpc>
              <a:spcBef>
                <a:spcPts val="567"/>
              </a:spcBef>
              <a:spcAft>
                <a:spcPts val="300"/>
              </a:spcAft>
            </a:pPr>
            <a:r>
              <a:rPr sz="1200" spc="24" dirty="0" smtClean="0">
                <a:solidFill>
                  <a:srgbClr val="262C32"/>
                </a:solidFill>
                <a:latin typeface="Aptos"/>
                <a:cs typeface="Arial"/>
              </a:rPr>
              <a:t>Los traumatismos  en el cráneo y la cara son especialmente  importantes</a:t>
            </a:r>
            <a:r>
              <a:rPr sz="1200" spc="24" dirty="0" smtClean="0">
                <a:solidFill>
                  <a:srgbClr val="262C32"/>
                </a:solidFill>
                <a:latin typeface="Aptos"/>
                <a:cs typeface="Arial"/>
              </a:rPr>
              <a:t>, </a:t>
            </a:r>
            <a:r>
              <a:rPr sz="1200" spc="24" dirty="0" smtClean="0">
                <a:solidFill>
                  <a:srgbClr val="262C32"/>
                </a:solidFill>
                <a:latin typeface="Aptos"/>
                <a:cs typeface="Arial"/>
              </a:rPr>
              <a:t>ya </a:t>
            </a:r>
            <a:endParaRPr sz="900">
              <a:latin typeface="Arial"/>
              <a:cs typeface="Arial"/>
            </a:endParaRPr>
          </a:p>
          <a:p>
            <a:pPr marL="101091">
              <a:lnSpc>
                <a:spcPts val="1034"/>
              </a:lnSpc>
              <a:spcBef>
                <a:spcPts val="364"/>
              </a:spcBef>
              <a:spcAft>
                <a:spcPts val="300"/>
              </a:spcAft>
            </a:pPr>
            <a:r>
              <a:rPr sz="1200" spc="15" dirty="0" smtClean="0">
                <a:solidFill>
                  <a:srgbClr val="262C32"/>
                </a:solidFill>
                <a:latin typeface="Aptos"/>
                <a:cs typeface="Arial"/>
              </a:rPr>
              <a:t>que la  intensidad  del golpe puede producir alteración de la  conciencia</a:t>
            </a:r>
            <a:r>
              <a:rPr sz="1200" spc="15" dirty="0" smtClean="0">
                <a:solidFill>
                  <a:srgbClr val="262C32"/>
                </a:solidFill>
                <a:latin typeface="Aptos"/>
                <a:cs typeface="Arial"/>
              </a:rPr>
              <a:t>,  </a:t>
            </a:r>
            <a:r>
              <a:rPr sz="1200" spc="15" dirty="0" smtClean="0">
                <a:solidFill>
                  <a:srgbClr val="262C32"/>
                </a:solidFill>
                <a:latin typeface="Aptos"/>
                <a:cs typeface="Arial"/>
              </a:rPr>
              <a:t>lesión </a:t>
            </a:r>
            <a:endParaRPr sz="900">
              <a:latin typeface="Arial"/>
              <a:cs typeface="Arial"/>
            </a:endParaRPr>
          </a:p>
          <a:p>
            <a:pPr marL="101091">
              <a:lnSpc>
                <a:spcPts val="1034"/>
              </a:lnSpc>
              <a:spcBef>
                <a:spcPts val="364"/>
              </a:spcBef>
              <a:spcAft>
                <a:spcPts val="300"/>
              </a:spcAft>
            </a:pPr>
            <a:r>
              <a:rPr sz="1200" spc="22" dirty="0" smtClean="0">
                <a:solidFill>
                  <a:srgbClr val="262C32"/>
                </a:solidFill>
                <a:latin typeface="Aptos"/>
                <a:cs typeface="Arial"/>
              </a:rPr>
              <a:t>del tejido cerebral, o afectación  de los vasos del  interior del cráneo con o sin </a:t>
            </a:r>
            <a:endParaRPr sz="900">
              <a:latin typeface="Arial"/>
              <a:cs typeface="Arial"/>
            </a:endParaRPr>
          </a:p>
          <a:p>
            <a:pPr marL="101091">
              <a:lnSpc>
                <a:spcPts val="1034"/>
              </a:lnSpc>
              <a:spcBef>
                <a:spcPts val="364"/>
              </a:spcBef>
              <a:spcAft>
                <a:spcPts val="300"/>
              </a:spcAft>
            </a:pPr>
            <a:r>
              <a:rPr sz="1200" spc="17" dirty="0" smtClean="0">
                <a:solidFill>
                  <a:srgbClr val="262C32"/>
                </a:solidFill>
                <a:latin typeface="Aptos"/>
                <a:cs typeface="Arial"/>
              </a:rPr>
              <a:t>afectación  del  hueso</a:t>
            </a:r>
            <a:r>
              <a:rPr sz="1200" spc="17" dirty="0" smtClean="0">
                <a:solidFill>
                  <a:srgbClr val="262C32"/>
                </a:solidFill>
                <a:latin typeface="Aptos"/>
                <a:cs typeface="Arial"/>
              </a:rPr>
              <a:t>.  </a:t>
            </a:r>
            <a:r>
              <a:rPr sz="1200" spc="17" dirty="0" smtClean="0">
                <a:solidFill>
                  <a:srgbClr val="262C32"/>
                </a:solidFill>
                <a:latin typeface="Aptos"/>
                <a:cs typeface="Arial"/>
              </a:rPr>
              <a:t>Es importante saber si  las contusiones o golpes pueden </a:t>
            </a:r>
            <a:endParaRPr sz="900">
              <a:latin typeface="Arial"/>
              <a:cs typeface="Arial"/>
            </a:endParaRPr>
          </a:p>
          <a:p>
            <a:pPr marL="101091">
              <a:lnSpc>
                <a:spcPts val="1034"/>
              </a:lnSpc>
              <a:spcBef>
                <a:spcPts val="364"/>
              </a:spcBef>
              <a:spcAft>
                <a:spcPts val="300"/>
              </a:spcAft>
            </a:pPr>
            <a:r>
              <a:rPr sz="1200" spc="29" dirty="0" smtClean="0">
                <a:solidFill>
                  <a:srgbClr val="262C32"/>
                </a:solidFill>
                <a:latin typeface="Aptos"/>
                <a:cs typeface="Arial"/>
              </a:rPr>
              <a:t>suponer problemas añadidos, fundamentalmente  de lesión de columna </a:t>
            </a:r>
            <a:endParaRPr sz="900">
              <a:latin typeface="Arial"/>
              <a:cs typeface="Arial"/>
            </a:endParaRPr>
          </a:p>
          <a:p>
            <a:pPr marL="101091">
              <a:lnSpc>
                <a:spcPts val="1034"/>
              </a:lnSpc>
              <a:spcBef>
                <a:spcPts val="364"/>
              </a:spcBef>
              <a:spcAft>
                <a:spcPts val="300"/>
              </a:spcAft>
            </a:pPr>
            <a:r>
              <a:rPr sz="1200" spc="18" dirty="0" smtClean="0">
                <a:solidFill>
                  <a:srgbClr val="262C32"/>
                </a:solidFill>
                <a:latin typeface="Aptos"/>
                <a:cs typeface="Arial"/>
              </a:rPr>
              <a:t>vertebral.  Por norma general</a:t>
            </a:r>
            <a:r>
              <a:rPr sz="1200" spc="18" dirty="0" smtClean="0">
                <a:solidFill>
                  <a:srgbClr val="262C32"/>
                </a:solidFill>
                <a:latin typeface="Aptos"/>
                <a:cs typeface="Arial"/>
              </a:rPr>
              <a:t>,  </a:t>
            </a:r>
            <a:r>
              <a:rPr sz="1200" spc="18" dirty="0" smtClean="0">
                <a:solidFill>
                  <a:srgbClr val="262C32"/>
                </a:solidFill>
                <a:latin typeface="Aptos"/>
                <a:cs typeface="Arial"/>
              </a:rPr>
              <a:t>consideraremos  impacto de alta  energía</a:t>
            </a:r>
            <a:r>
              <a:rPr sz="1200" spc="18" dirty="0" smtClean="0">
                <a:solidFill>
                  <a:srgbClr val="262C32"/>
                </a:solidFill>
                <a:latin typeface="Aptos"/>
                <a:cs typeface="Arial"/>
              </a:rPr>
              <a:t>, </a:t>
            </a:r>
            <a:r>
              <a:rPr sz="1200" spc="18" dirty="0" smtClean="0">
                <a:solidFill>
                  <a:srgbClr val="262C32"/>
                </a:solidFill>
                <a:latin typeface="Aptos"/>
                <a:cs typeface="Arial"/>
              </a:rPr>
              <a:t>y por </a:t>
            </a:r>
            <a:endParaRPr sz="900">
              <a:latin typeface="Arial"/>
              <a:cs typeface="Arial"/>
            </a:endParaRPr>
          </a:p>
          <a:p>
            <a:pPr marL="101091">
              <a:lnSpc>
                <a:spcPts val="1034"/>
              </a:lnSpc>
              <a:spcBef>
                <a:spcPts val="364"/>
              </a:spcBef>
              <a:spcAft>
                <a:spcPts val="300"/>
              </a:spcAft>
            </a:pPr>
            <a:r>
              <a:rPr sz="1200" spc="22" dirty="0" smtClean="0">
                <a:solidFill>
                  <a:srgbClr val="262C32"/>
                </a:solidFill>
                <a:latin typeface="Aptos"/>
                <a:cs typeface="Arial"/>
              </a:rPr>
              <a:t>tanto de riesgo elevado</a:t>
            </a:r>
            <a:r>
              <a:rPr sz="1200" spc="22" dirty="0" smtClean="0">
                <a:solidFill>
                  <a:srgbClr val="262C32"/>
                </a:solidFill>
                <a:latin typeface="Aptos"/>
                <a:cs typeface="Arial"/>
              </a:rPr>
              <a:t>,  </a:t>
            </a:r>
            <a:r>
              <a:rPr sz="1200" spc="22" dirty="0" smtClean="0">
                <a:solidFill>
                  <a:srgbClr val="262C32"/>
                </a:solidFill>
                <a:latin typeface="Aptos"/>
                <a:cs typeface="Arial"/>
              </a:rPr>
              <a:t>cualquier caída de altura  superior a su talla</a:t>
            </a:r>
            <a:r>
              <a:rPr sz="1200" spc="22" dirty="0" smtClean="0">
                <a:solidFill>
                  <a:srgbClr val="262C32"/>
                </a:solidFill>
                <a:latin typeface="Aptos"/>
                <a:cs typeface="Arial"/>
              </a:rPr>
              <a:t>, </a:t>
            </a:r>
            <a:r>
              <a:rPr sz="1200" spc="22" dirty="0" smtClean="0">
                <a:solidFill>
                  <a:srgbClr val="262C32"/>
                </a:solidFill>
                <a:latin typeface="Aptos"/>
                <a:cs typeface="Arial"/>
              </a:rPr>
              <a:t>o los </a:t>
            </a:r>
            <a:endParaRPr sz="900">
              <a:latin typeface="Arial"/>
              <a:cs typeface="Arial"/>
            </a:endParaRPr>
          </a:p>
          <a:p>
            <a:pPr marL="101091">
              <a:lnSpc>
                <a:spcPts val="1034"/>
              </a:lnSpc>
              <a:spcBef>
                <a:spcPts val="364"/>
              </a:spcBef>
              <a:spcAft>
                <a:spcPts val="300"/>
              </a:spcAft>
            </a:pPr>
            <a:r>
              <a:rPr sz="1200" spc="29" dirty="0" smtClean="0">
                <a:solidFill>
                  <a:srgbClr val="262C32"/>
                </a:solidFill>
                <a:latin typeface="Aptos"/>
                <a:cs typeface="Arial"/>
              </a:rPr>
              <a:t>accidentes de velocidad</a:t>
            </a:r>
            <a:r>
              <a:rPr sz="1200" spc="29" dirty="0" smtClean="0">
                <a:solidFill>
                  <a:srgbClr val="262C32"/>
                </a:solidFill>
                <a:latin typeface="Aptos"/>
                <a:cs typeface="Arial"/>
              </a:rPr>
              <a:t>.</a:t>
            </a:r>
            <a:endParaRPr sz="900">
              <a:latin typeface="Arial"/>
              <a:cs typeface="Arial"/>
            </a:endParaRPr>
          </a:p>
          <a:p>
            <a:pPr marL="104139" marR="1849" indent="-6095">
              <a:lnSpc>
                <a:spcPts val="1149"/>
              </a:lnSpc>
              <a:spcBef>
                <a:spcPts val="559"/>
              </a:spcBef>
              <a:spcAft>
                <a:spcPts val="300"/>
              </a:spcAft>
            </a:pPr>
            <a:r>
              <a:rPr sz="1200" spc="8" dirty="0" smtClean="0">
                <a:solidFill>
                  <a:srgbClr val="262C32"/>
                </a:solidFill>
                <a:latin typeface="Aptos"/>
                <a:cs typeface="Arial"/>
              </a:rPr>
              <a:t>Así</a:t>
            </a:r>
            <a:r>
              <a:rPr sz="1200" spc="8" dirty="0" smtClean="0">
                <a:solidFill>
                  <a:srgbClr val="262C32"/>
                </a:solidFill>
                <a:latin typeface="Aptos"/>
                <a:cs typeface="Arial"/>
              </a:rPr>
              <a:t>,  </a:t>
            </a:r>
            <a:r>
              <a:rPr sz="1200" spc="8" dirty="0" smtClean="0">
                <a:solidFill>
                  <a:srgbClr val="262C32"/>
                </a:solidFill>
                <a:latin typeface="Aptos"/>
                <a:cs typeface="Arial"/>
              </a:rPr>
              <a:t>pues</a:t>
            </a:r>
            <a:r>
              <a:rPr sz="1200" spc="8" dirty="0" smtClean="0">
                <a:solidFill>
                  <a:srgbClr val="262C32"/>
                </a:solidFill>
                <a:latin typeface="Aptos"/>
                <a:cs typeface="Arial"/>
              </a:rPr>
              <a:t>, </a:t>
            </a:r>
            <a:r>
              <a:rPr sz="1200" spc="8" dirty="0" smtClean="0">
                <a:solidFill>
                  <a:srgbClr val="262C32"/>
                </a:solidFill>
                <a:latin typeface="Aptos"/>
                <a:cs typeface="Arial"/>
              </a:rPr>
              <a:t>después de </a:t>
            </a:r>
            <a:r>
              <a:rPr sz="1200" b="1" spc="8" dirty="0" smtClean="0">
                <a:solidFill>
                  <a:srgbClr val="262C32"/>
                </a:solidFill>
                <a:latin typeface="Aptos"/>
                <a:cs typeface="Arial"/>
              </a:rPr>
              <a:t>un fuerte impacto en la cabeza</a:t>
            </a:r>
            <a:r>
              <a:rPr sz="1200" b="1" spc="8" dirty="0" smtClean="0">
                <a:solidFill>
                  <a:srgbClr val="262C32"/>
                </a:solidFill>
                <a:latin typeface="Aptos"/>
                <a:cs typeface="Arial"/>
              </a:rPr>
              <a:t>, </a:t>
            </a:r>
            <a:r>
              <a:rPr sz="1200" spc="8" dirty="0" smtClean="0">
                <a:solidFill>
                  <a:srgbClr val="262C32"/>
                </a:solidFill>
                <a:latin typeface="Aptos"/>
                <a:cs typeface="Arial"/>
              </a:rPr>
              <a:t>nos podemos </a:t>
            </a:r>
            <a:endParaRPr sz="900">
              <a:latin typeface="Arial"/>
              <a:cs typeface="Arial"/>
            </a:endParaRPr>
          </a:p>
          <a:p>
            <a:pPr marL="104139" marR="1849">
              <a:lnSpc>
                <a:spcPts val="1034"/>
              </a:lnSpc>
              <a:spcBef>
                <a:spcPts val="347"/>
              </a:spcBef>
              <a:spcAft>
                <a:spcPts val="300"/>
              </a:spcAft>
            </a:pPr>
            <a:r>
              <a:rPr sz="1200" spc="18" dirty="0" smtClean="0">
                <a:solidFill>
                  <a:srgbClr val="262C32"/>
                </a:solidFill>
                <a:latin typeface="Aptos"/>
                <a:cs typeface="Arial"/>
              </a:rPr>
              <a:t>encontrar situaciones  muy variadas</a:t>
            </a:r>
            <a:r>
              <a:rPr sz="1200" spc="18" dirty="0" smtClean="0">
                <a:solidFill>
                  <a:srgbClr val="262C32"/>
                </a:solidFill>
                <a:latin typeface="Aptos"/>
                <a:cs typeface="Arial"/>
              </a:rPr>
              <a:t>:  </a:t>
            </a:r>
            <a:r>
              <a:rPr sz="1200" spc="18" dirty="0" smtClean="0">
                <a:solidFill>
                  <a:srgbClr val="262C32"/>
                </a:solidFill>
                <a:latin typeface="Aptos"/>
                <a:cs typeface="Arial"/>
              </a:rPr>
              <a:t>una herida simple de la  cabeza o la cara</a:t>
            </a:r>
            <a:r>
              <a:rPr sz="1200" spc="18" dirty="0" smtClean="0">
                <a:solidFill>
                  <a:srgbClr val="262C32"/>
                </a:solidFill>
                <a:latin typeface="Aptos"/>
                <a:cs typeface="Arial"/>
              </a:rPr>
              <a:t>, </a:t>
            </a:r>
            <a:endParaRPr sz="900">
              <a:latin typeface="Arial"/>
              <a:cs typeface="Arial"/>
            </a:endParaRPr>
          </a:p>
          <a:p>
            <a:pPr marL="104139" marR="1849">
              <a:lnSpc>
                <a:spcPts val="1034"/>
              </a:lnSpc>
              <a:spcBef>
                <a:spcPts val="312"/>
              </a:spcBef>
              <a:spcAft>
                <a:spcPts val="300"/>
              </a:spcAft>
            </a:pPr>
            <a:r>
              <a:rPr sz="1200" spc="22" dirty="0" smtClean="0">
                <a:solidFill>
                  <a:srgbClr val="262C32"/>
                </a:solidFill>
                <a:latin typeface="Aptos"/>
                <a:cs typeface="Arial"/>
              </a:rPr>
              <a:t>una fractura craneal</a:t>
            </a:r>
            <a:r>
              <a:rPr sz="1200" spc="22" dirty="0" smtClean="0">
                <a:solidFill>
                  <a:srgbClr val="262C32"/>
                </a:solidFill>
                <a:latin typeface="Aptos"/>
                <a:cs typeface="Arial"/>
              </a:rPr>
              <a:t>,  </a:t>
            </a:r>
            <a:r>
              <a:rPr sz="1200" spc="22" dirty="0" smtClean="0">
                <a:solidFill>
                  <a:srgbClr val="262C32"/>
                </a:solidFill>
                <a:latin typeface="Aptos"/>
                <a:cs typeface="Arial"/>
              </a:rPr>
              <a:t>signos de afectación  cerebral o varias de estas lesiones </a:t>
            </a:r>
            <a:endParaRPr sz="900">
              <a:latin typeface="Arial"/>
              <a:cs typeface="Arial"/>
            </a:endParaRPr>
          </a:p>
          <a:p>
            <a:pPr marL="104139" marR="1849">
              <a:lnSpc>
                <a:spcPts val="1149"/>
              </a:lnSpc>
              <a:spcBef>
                <a:spcPts val="312"/>
              </a:spcBef>
              <a:spcAft>
                <a:spcPts val="300"/>
              </a:spcAft>
            </a:pPr>
            <a:r>
              <a:rPr sz="1200" spc="23" dirty="0" smtClean="0">
                <a:solidFill>
                  <a:srgbClr val="262C32"/>
                </a:solidFill>
                <a:latin typeface="Aptos"/>
                <a:cs typeface="Arial"/>
              </a:rPr>
              <a:t>conjuntamente</a:t>
            </a:r>
            <a:r>
              <a:rPr sz="1200" spc="23" dirty="0" smtClean="0">
                <a:solidFill>
                  <a:srgbClr val="262C32"/>
                </a:solidFill>
                <a:latin typeface="Aptos"/>
                <a:cs typeface="Arial"/>
              </a:rPr>
              <a:t>,  </a:t>
            </a:r>
            <a:r>
              <a:rPr sz="1200" spc="23" dirty="0" smtClean="0">
                <a:solidFill>
                  <a:srgbClr val="262C32"/>
                </a:solidFill>
                <a:latin typeface="Aptos"/>
                <a:cs typeface="Arial"/>
              </a:rPr>
              <a:t>incluso sin signos externos claros</a:t>
            </a:r>
            <a:r>
              <a:rPr sz="1200" spc="23" dirty="0" smtClean="0">
                <a:solidFill>
                  <a:srgbClr val="262C32"/>
                </a:solidFill>
                <a:latin typeface="Aptos"/>
                <a:cs typeface="Arial"/>
              </a:rPr>
              <a:t>. </a:t>
            </a:r>
            <a:r>
              <a:rPr sz="1200" b="1" spc="23" dirty="0" smtClean="0">
                <a:solidFill>
                  <a:srgbClr val="262C32"/>
                </a:solidFill>
                <a:latin typeface="Aptos"/>
                <a:cs typeface="Arial"/>
              </a:rPr>
              <a:t>Además</a:t>
            </a:r>
            <a:r>
              <a:rPr sz="1200" b="1" spc="23" dirty="0" smtClean="0">
                <a:solidFill>
                  <a:srgbClr val="262C32"/>
                </a:solidFill>
                <a:latin typeface="Aptos"/>
                <a:cs typeface="Arial"/>
              </a:rPr>
              <a:t>, </a:t>
            </a:r>
            <a:r>
              <a:rPr sz="1200" spc="23" dirty="0" smtClean="0">
                <a:solidFill>
                  <a:srgbClr val="262C32"/>
                </a:solidFill>
                <a:latin typeface="Aptos"/>
                <a:cs typeface="Arial"/>
              </a:rPr>
              <a:t>siempre que nos </a:t>
            </a:r>
            <a:endParaRPr sz="900">
              <a:latin typeface="Arial"/>
              <a:cs typeface="Arial"/>
            </a:endParaRPr>
          </a:p>
          <a:p>
            <a:pPr marL="104139" marR="1849">
              <a:lnSpc>
                <a:spcPts val="1034"/>
              </a:lnSpc>
              <a:spcBef>
                <a:spcPts val="347"/>
              </a:spcBef>
              <a:spcAft>
                <a:spcPts val="300"/>
              </a:spcAft>
            </a:pPr>
            <a:r>
              <a:rPr sz="1200" spc="25" dirty="0" smtClean="0">
                <a:solidFill>
                  <a:srgbClr val="262C32"/>
                </a:solidFill>
                <a:latin typeface="Aptos"/>
                <a:cs typeface="Arial"/>
              </a:rPr>
              <a:t>encontremos ante un traumatismo  craneal debemos sospechar la  posibilidad</a:t>
            </a:r>
            <a:endParaRPr sz="900">
              <a:latin typeface="Arial"/>
              <a:cs typeface="Arial"/>
            </a:endParaRPr>
          </a:p>
          <a:p>
            <a:pPr marL="101091" marR="7015">
              <a:lnSpc>
                <a:spcPct val="95825"/>
              </a:lnSpc>
              <a:spcBef>
                <a:spcPts val="362"/>
              </a:spcBef>
              <a:spcAft>
                <a:spcPts val="300"/>
              </a:spcAft>
            </a:pPr>
            <a:r>
              <a:rPr sz="1200" spc="24" dirty="0" smtClean="0">
                <a:solidFill>
                  <a:srgbClr val="262C32"/>
                </a:solidFill>
                <a:latin typeface="Aptos"/>
                <a:cs typeface="Arial"/>
              </a:rPr>
              <a:t>añadida de una lesión  en la columna vertebral.</a:t>
            </a:r>
            <a:endParaRPr sz="900">
              <a:latin typeface="Arial"/>
              <a:cs typeface="Arial"/>
            </a:endParaRPr>
          </a:p>
        </p:txBody>
      </p:sp>
      <p:sp>
        <p:nvSpPr>
          <p:cNvPr id="3" name="object 3"/>
          <p:cNvSpPr txBox="1"/>
          <p:nvPr/>
        </p:nvSpPr>
        <p:spPr>
          <a:xfrm>
            <a:off x="2083609" y="4770334"/>
            <a:ext cx="6948889" cy="1110110"/>
          </a:xfrm>
          <a:prstGeom prst="rect">
            <a:avLst/>
          </a:prstGeom>
        </p:spPr>
        <p:txBody>
          <a:bodyPr wrap="square" lIns="0" tIns="7111" rIns="0" bIns="0" rtlCol="0">
            <a:noAutofit/>
          </a:bodyPr>
          <a:lstStyle/>
          <a:p>
            <a:pPr marL="12700" marR="7015">
              <a:lnSpc>
                <a:spcPts val="1120"/>
              </a:lnSpc>
              <a:spcAft>
                <a:spcPts val="300"/>
              </a:spcAft>
            </a:pPr>
            <a:r>
              <a:rPr sz="1200" b="1" spc="-1" dirty="0" smtClean="0">
                <a:solidFill>
                  <a:srgbClr val="262C32"/>
                </a:solidFill>
                <a:latin typeface="Aptos"/>
                <a:cs typeface="Arial"/>
              </a:rPr>
              <a:t>• </a:t>
            </a:r>
            <a:r>
              <a:rPr sz="1200" b="1" spc="-1" dirty="0" smtClean="0">
                <a:solidFill>
                  <a:srgbClr val="262C32"/>
                </a:solidFill>
                <a:latin typeface="Aptos"/>
                <a:cs typeface="Arial"/>
              </a:rPr>
              <a:t>Contusiones que afectan a la cabeza</a:t>
            </a:r>
            <a:endParaRPr sz="1000">
              <a:latin typeface="Arial"/>
              <a:cs typeface="Arial"/>
            </a:endParaRPr>
          </a:p>
          <a:p>
            <a:pPr marL="15748" indent="0">
              <a:lnSpc>
                <a:spcPts val="1034"/>
              </a:lnSpc>
              <a:spcBef>
                <a:spcPts val="567"/>
              </a:spcBef>
              <a:spcAft>
                <a:spcPts val="300"/>
              </a:spcAft>
            </a:pPr>
            <a:r>
              <a:rPr sz="1200" spc="25" dirty="0" smtClean="0">
                <a:solidFill>
                  <a:srgbClr val="262C32"/>
                </a:solidFill>
                <a:latin typeface="Aptos"/>
                <a:cs typeface="Arial"/>
              </a:rPr>
              <a:t>L</a:t>
            </a:r>
            <a:r>
              <a:rPr sz="1200" spc="0" dirty="0" smtClean="0">
                <a:solidFill>
                  <a:srgbClr val="262C32"/>
                </a:solidFill>
                <a:latin typeface="Aptos"/>
                <a:cs typeface="Arial"/>
              </a:rPr>
              <a:t>a</a:t>
            </a:r>
            <a:r>
              <a:rPr sz="1200" spc="69" dirty="0" smtClean="0">
                <a:solidFill>
                  <a:srgbClr val="262C32"/>
                </a:solidFill>
                <a:latin typeface="Aptos"/>
                <a:cs typeface="Arial"/>
              </a:rPr>
              <a:t> </a:t>
            </a:r>
            <a:r>
              <a:rPr sz="1200" spc="3" dirty="0" smtClean="0">
                <a:solidFill>
                  <a:srgbClr val="262C32"/>
                </a:solidFill>
                <a:latin typeface="Aptos"/>
                <a:cs typeface="Arial"/>
              </a:rPr>
              <a:t>p</a:t>
            </a:r>
            <a:r>
              <a:rPr sz="1200" spc="-29" dirty="0" smtClean="0">
                <a:solidFill>
                  <a:srgbClr val="262C32"/>
                </a:solidFill>
                <a:latin typeface="Aptos"/>
                <a:cs typeface="Arial"/>
              </a:rPr>
              <a:t>i</a:t>
            </a:r>
            <a:r>
              <a:rPr sz="1200" spc="75" dirty="0" smtClean="0">
                <a:solidFill>
                  <a:srgbClr val="262C32"/>
                </a:solidFill>
                <a:latin typeface="Aptos"/>
                <a:cs typeface="Arial"/>
              </a:rPr>
              <a:t>e</a:t>
            </a:r>
            <a:r>
              <a:rPr sz="1200" spc="-61" dirty="0" smtClean="0">
                <a:solidFill>
                  <a:srgbClr val="262C32"/>
                </a:solidFill>
                <a:latin typeface="Aptos"/>
                <a:cs typeface="Arial"/>
              </a:rPr>
              <a:t>l</a:t>
            </a:r>
            <a:r>
              <a:rPr sz="1200" spc="114" dirty="0" smtClean="0">
                <a:solidFill>
                  <a:srgbClr val="262C32"/>
                </a:solidFill>
                <a:latin typeface="Aptos"/>
                <a:cs typeface="Arial"/>
              </a:rPr>
              <a:t> </a:t>
            </a:r>
            <a:r>
              <a:rPr sz="1200" spc="25" dirty="0" smtClean="0">
                <a:solidFill>
                  <a:srgbClr val="262C32"/>
                </a:solidFill>
                <a:latin typeface="Aptos"/>
                <a:cs typeface="Arial"/>
              </a:rPr>
              <a:t>d</a:t>
            </a:r>
            <a:r>
              <a:rPr sz="1200" spc="0" dirty="0" smtClean="0">
                <a:solidFill>
                  <a:srgbClr val="262C32"/>
                </a:solidFill>
                <a:latin typeface="Aptos"/>
                <a:cs typeface="Arial"/>
              </a:rPr>
              <a:t>e</a:t>
            </a:r>
            <a:r>
              <a:rPr sz="1200" spc="119" dirty="0" smtClean="0">
                <a:solidFill>
                  <a:srgbClr val="262C32"/>
                </a:solidFill>
                <a:latin typeface="Aptos"/>
                <a:cs typeface="Arial"/>
              </a:rPr>
              <a:t> </a:t>
            </a:r>
            <a:r>
              <a:rPr sz="1200" spc="-80" dirty="0" smtClean="0">
                <a:solidFill>
                  <a:srgbClr val="262C32"/>
                </a:solidFill>
                <a:latin typeface="Aptos"/>
                <a:cs typeface="Arial"/>
              </a:rPr>
              <a:t>l</a:t>
            </a:r>
            <a:r>
              <a:rPr sz="1200" spc="4" dirty="0" smtClean="0">
                <a:solidFill>
                  <a:srgbClr val="262C32"/>
                </a:solidFill>
                <a:latin typeface="Aptos"/>
                <a:cs typeface="Arial"/>
              </a:rPr>
              <a:t>a</a:t>
            </a:r>
            <a:r>
              <a:rPr sz="1200" spc="109" dirty="0" smtClean="0">
                <a:solidFill>
                  <a:srgbClr val="262C32"/>
                </a:solidFill>
                <a:latin typeface="Aptos"/>
                <a:cs typeface="Arial"/>
              </a:rPr>
              <a:t> </a:t>
            </a:r>
            <a:r>
              <a:rPr sz="1200" spc="19" dirty="0" smtClean="0">
                <a:solidFill>
                  <a:srgbClr val="262C32"/>
                </a:solidFill>
                <a:latin typeface="Aptos"/>
                <a:cs typeface="Arial"/>
              </a:rPr>
              <a:t>c</a:t>
            </a:r>
            <a:r>
              <a:rPr sz="1200" spc="25" dirty="0" smtClean="0">
                <a:solidFill>
                  <a:srgbClr val="262C32"/>
                </a:solidFill>
                <a:latin typeface="Aptos"/>
                <a:cs typeface="Arial"/>
              </a:rPr>
              <a:t>abe</a:t>
            </a:r>
            <a:r>
              <a:rPr sz="1200" spc="19" dirty="0" smtClean="0">
                <a:solidFill>
                  <a:srgbClr val="262C32"/>
                </a:solidFill>
                <a:latin typeface="Aptos"/>
                <a:cs typeface="Arial"/>
              </a:rPr>
              <a:t>z</a:t>
            </a:r>
            <a:r>
              <a:rPr sz="1200" spc="0" dirty="0" smtClean="0">
                <a:solidFill>
                  <a:srgbClr val="262C32"/>
                </a:solidFill>
                <a:latin typeface="Aptos"/>
                <a:cs typeface="Arial"/>
              </a:rPr>
              <a:t>a</a:t>
            </a:r>
            <a:r>
              <a:rPr sz="1200" spc="142" dirty="0" smtClean="0">
                <a:solidFill>
                  <a:srgbClr val="262C32"/>
                </a:solidFill>
                <a:latin typeface="Aptos"/>
                <a:cs typeface="Arial"/>
              </a:rPr>
              <a:t> </a:t>
            </a:r>
            <a:r>
              <a:rPr sz="1200" spc="25" dirty="0" smtClean="0">
                <a:solidFill>
                  <a:srgbClr val="262C32"/>
                </a:solidFill>
                <a:latin typeface="Aptos"/>
                <a:cs typeface="Arial"/>
              </a:rPr>
              <a:t>e</a:t>
            </a:r>
            <a:r>
              <a:rPr sz="1200" spc="0" dirty="0" smtClean="0">
                <a:solidFill>
                  <a:srgbClr val="262C32"/>
                </a:solidFill>
                <a:latin typeface="Aptos"/>
                <a:cs typeface="Arial"/>
              </a:rPr>
              <a:t>s</a:t>
            </a:r>
            <a:r>
              <a:rPr sz="1200" spc="98" dirty="0" smtClean="0">
                <a:solidFill>
                  <a:srgbClr val="262C32"/>
                </a:solidFill>
                <a:latin typeface="Aptos"/>
                <a:cs typeface="Arial"/>
              </a:rPr>
              <a:t> </a:t>
            </a:r>
            <a:r>
              <a:rPr sz="1200" spc="34" dirty="0" smtClean="0">
                <a:solidFill>
                  <a:srgbClr val="262C32"/>
                </a:solidFill>
                <a:latin typeface="Aptos"/>
                <a:cs typeface="Arial"/>
              </a:rPr>
              <a:t>m</a:t>
            </a:r>
            <a:r>
              <a:rPr sz="1200" spc="25" dirty="0" smtClean="0">
                <a:solidFill>
                  <a:srgbClr val="262C32"/>
                </a:solidFill>
                <a:latin typeface="Aptos"/>
                <a:cs typeface="Arial"/>
              </a:rPr>
              <a:t>u</a:t>
            </a:r>
            <a:r>
              <a:rPr sz="1200" spc="0" dirty="0" smtClean="0">
                <a:solidFill>
                  <a:srgbClr val="262C32"/>
                </a:solidFill>
                <a:latin typeface="Aptos"/>
                <a:cs typeface="Arial"/>
              </a:rPr>
              <a:t>y</a:t>
            </a:r>
            <a:r>
              <a:rPr sz="1200" spc="81" dirty="0" smtClean="0">
                <a:solidFill>
                  <a:srgbClr val="262C32"/>
                </a:solidFill>
                <a:latin typeface="Aptos"/>
                <a:cs typeface="Arial"/>
              </a:rPr>
              <a:t> </a:t>
            </a:r>
            <a:r>
              <a:rPr sz="1200" spc="25" dirty="0" smtClean="0">
                <a:solidFill>
                  <a:srgbClr val="262C32"/>
                </a:solidFill>
                <a:latin typeface="Aptos"/>
                <a:cs typeface="Arial"/>
              </a:rPr>
              <a:t>g</a:t>
            </a:r>
            <a:r>
              <a:rPr sz="1200" spc="19" dirty="0" smtClean="0">
                <a:solidFill>
                  <a:srgbClr val="262C32"/>
                </a:solidFill>
                <a:latin typeface="Aptos"/>
                <a:cs typeface="Arial"/>
              </a:rPr>
              <a:t>r</a:t>
            </a:r>
            <a:r>
              <a:rPr sz="1200" spc="25" dirty="0" smtClean="0">
                <a:solidFill>
                  <a:srgbClr val="262C32"/>
                </a:solidFill>
                <a:latin typeface="Aptos"/>
                <a:cs typeface="Arial"/>
              </a:rPr>
              <a:t>ue</a:t>
            </a:r>
            <a:r>
              <a:rPr sz="1200" spc="19" dirty="0" smtClean="0">
                <a:solidFill>
                  <a:srgbClr val="262C32"/>
                </a:solidFill>
                <a:latin typeface="Aptos"/>
                <a:cs typeface="Arial"/>
              </a:rPr>
              <a:t>s</a:t>
            </a:r>
            <a:r>
              <a:rPr sz="1200" spc="0" dirty="0" smtClean="0">
                <a:solidFill>
                  <a:srgbClr val="262C32"/>
                </a:solidFill>
                <a:latin typeface="Aptos"/>
                <a:cs typeface="Arial"/>
              </a:rPr>
              <a:t>a</a:t>
            </a:r>
            <a:r>
              <a:rPr sz="1200" spc="122" dirty="0" smtClean="0">
                <a:solidFill>
                  <a:srgbClr val="262C32"/>
                </a:solidFill>
                <a:latin typeface="Aptos"/>
                <a:cs typeface="Arial"/>
              </a:rPr>
              <a:t> </a:t>
            </a:r>
            <a:r>
              <a:rPr sz="1200" spc="0" dirty="0" smtClean="0">
                <a:solidFill>
                  <a:srgbClr val="262C32"/>
                </a:solidFill>
                <a:latin typeface="Aptos"/>
                <a:cs typeface="Arial"/>
              </a:rPr>
              <a:t>y</a:t>
            </a:r>
            <a:r>
              <a:rPr sz="1200" spc="66" dirty="0" smtClean="0">
                <a:solidFill>
                  <a:srgbClr val="262C32"/>
                </a:solidFill>
                <a:latin typeface="Aptos"/>
                <a:cs typeface="Arial"/>
              </a:rPr>
              <a:t> </a:t>
            </a:r>
            <a:r>
              <a:rPr sz="1200" spc="19" dirty="0" smtClean="0">
                <a:solidFill>
                  <a:srgbClr val="262C32"/>
                </a:solidFill>
                <a:latin typeface="Aptos"/>
                <a:cs typeface="Arial"/>
              </a:rPr>
              <a:t>s</a:t>
            </a:r>
            <a:r>
              <a:rPr sz="1200" spc="0" dirty="0" smtClean="0">
                <a:solidFill>
                  <a:srgbClr val="262C32"/>
                </a:solidFill>
                <a:latin typeface="Aptos"/>
                <a:cs typeface="Arial"/>
              </a:rPr>
              <a:t>e</a:t>
            </a:r>
            <a:r>
              <a:rPr sz="1200" spc="76" dirty="0" smtClean="0">
                <a:solidFill>
                  <a:srgbClr val="262C32"/>
                </a:solidFill>
                <a:latin typeface="Aptos"/>
                <a:cs typeface="Arial"/>
              </a:rPr>
              <a:t> </a:t>
            </a:r>
            <a:r>
              <a:rPr sz="1200" spc="3" dirty="0" smtClean="0">
                <a:solidFill>
                  <a:srgbClr val="262C32"/>
                </a:solidFill>
                <a:latin typeface="Aptos"/>
                <a:cs typeface="Arial"/>
              </a:rPr>
              <a:t>d</a:t>
            </a:r>
            <a:r>
              <a:rPr sz="1200" spc="50" dirty="0" smtClean="0">
                <a:solidFill>
                  <a:srgbClr val="262C32"/>
                </a:solidFill>
                <a:latin typeface="Aptos"/>
                <a:cs typeface="Arial"/>
              </a:rPr>
              <a:t>e</a:t>
            </a:r>
            <a:r>
              <a:rPr sz="1200" spc="55" dirty="0" smtClean="0">
                <a:solidFill>
                  <a:srgbClr val="262C32"/>
                </a:solidFill>
                <a:latin typeface="Aptos"/>
                <a:cs typeface="Arial"/>
              </a:rPr>
              <a:t>s</a:t>
            </a:r>
            <a:r>
              <a:rPr sz="1200" spc="50" dirty="0" smtClean="0">
                <a:solidFill>
                  <a:srgbClr val="262C32"/>
                </a:solidFill>
                <a:latin typeface="Aptos"/>
                <a:cs typeface="Arial"/>
              </a:rPr>
              <a:t>p</a:t>
            </a:r>
            <a:r>
              <a:rPr sz="1200" spc="-29" dirty="0" smtClean="0">
                <a:solidFill>
                  <a:srgbClr val="262C32"/>
                </a:solidFill>
                <a:latin typeface="Aptos"/>
                <a:cs typeface="Arial"/>
              </a:rPr>
              <a:t>l</a:t>
            </a:r>
            <a:r>
              <a:rPr sz="1200" spc="50" dirty="0" smtClean="0">
                <a:solidFill>
                  <a:srgbClr val="262C32"/>
                </a:solidFill>
                <a:latin typeface="Aptos"/>
                <a:cs typeface="Arial"/>
              </a:rPr>
              <a:t>a</a:t>
            </a:r>
            <a:r>
              <a:rPr sz="1200" spc="55" dirty="0" smtClean="0">
                <a:solidFill>
                  <a:srgbClr val="262C32"/>
                </a:solidFill>
                <a:latin typeface="Aptos"/>
                <a:cs typeface="Arial"/>
              </a:rPr>
              <a:t>z</a:t>
            </a:r>
            <a:r>
              <a:rPr sz="1200" spc="-20" dirty="0" smtClean="0">
                <a:solidFill>
                  <a:srgbClr val="262C32"/>
                </a:solidFill>
                <a:latin typeface="Aptos"/>
                <a:cs typeface="Arial"/>
              </a:rPr>
              <a:t>a</a:t>
            </a:r>
            <a:r>
              <a:rPr sz="1200" spc="109" dirty="0" smtClean="0">
                <a:solidFill>
                  <a:srgbClr val="262C32"/>
                </a:solidFill>
                <a:latin typeface="Aptos"/>
                <a:cs typeface="Arial"/>
              </a:rPr>
              <a:t> </a:t>
            </a:r>
            <a:r>
              <a:rPr sz="1200" spc="19" dirty="0" smtClean="0">
                <a:solidFill>
                  <a:srgbClr val="262C32"/>
                </a:solidFill>
                <a:latin typeface="Aptos"/>
                <a:cs typeface="Arial"/>
              </a:rPr>
              <a:t>c</a:t>
            </a:r>
            <a:r>
              <a:rPr sz="1200" spc="25" dirty="0" smtClean="0">
                <a:solidFill>
                  <a:srgbClr val="262C32"/>
                </a:solidFill>
                <a:latin typeface="Aptos"/>
                <a:cs typeface="Arial"/>
              </a:rPr>
              <a:t>o</a:t>
            </a:r>
            <a:r>
              <a:rPr sz="1200" spc="0" dirty="0" smtClean="0">
                <a:solidFill>
                  <a:srgbClr val="262C32"/>
                </a:solidFill>
                <a:latin typeface="Aptos"/>
                <a:cs typeface="Arial"/>
              </a:rPr>
              <a:t>n</a:t>
            </a:r>
            <a:r>
              <a:rPr sz="1200" spc="100" dirty="0" smtClean="0">
                <a:solidFill>
                  <a:srgbClr val="262C32"/>
                </a:solidFill>
                <a:latin typeface="Aptos"/>
                <a:cs typeface="Arial"/>
              </a:rPr>
              <a:t> </a:t>
            </a:r>
            <a:r>
              <a:rPr sz="1200" spc="0" dirty="0" smtClean="0">
                <a:solidFill>
                  <a:srgbClr val="262C32"/>
                </a:solidFill>
                <a:latin typeface="Aptos"/>
                <a:cs typeface="Arial"/>
              </a:rPr>
              <a:t>c</a:t>
            </a:r>
            <a:r>
              <a:rPr sz="1200" spc="29" dirty="0" smtClean="0">
                <a:solidFill>
                  <a:srgbClr val="262C32"/>
                </a:solidFill>
                <a:latin typeface="Aptos"/>
                <a:cs typeface="Arial"/>
              </a:rPr>
              <a:t>i</a:t>
            </a:r>
            <a:r>
              <a:rPr sz="1200" spc="25" dirty="0" smtClean="0">
                <a:solidFill>
                  <a:srgbClr val="262C32"/>
                </a:solidFill>
                <a:latin typeface="Aptos"/>
                <a:cs typeface="Arial"/>
              </a:rPr>
              <a:t>e</a:t>
            </a:r>
            <a:r>
              <a:rPr sz="1200" spc="0" dirty="0" smtClean="0">
                <a:solidFill>
                  <a:srgbClr val="262C32"/>
                </a:solidFill>
                <a:latin typeface="Aptos"/>
                <a:cs typeface="Arial"/>
              </a:rPr>
              <a:t>r</a:t>
            </a:r>
            <a:r>
              <a:rPr sz="1200" spc="25" dirty="0" smtClean="0">
                <a:solidFill>
                  <a:srgbClr val="262C32"/>
                </a:solidFill>
                <a:latin typeface="Aptos"/>
                <a:cs typeface="Arial"/>
              </a:rPr>
              <a:t>t</a:t>
            </a:r>
            <a:r>
              <a:rPr sz="1200" spc="0" dirty="0" smtClean="0">
                <a:solidFill>
                  <a:srgbClr val="262C32"/>
                </a:solidFill>
                <a:latin typeface="Aptos"/>
                <a:cs typeface="Arial"/>
              </a:rPr>
              <a:t>a</a:t>
            </a:r>
            <a:r>
              <a:rPr sz="1200" spc="57" dirty="0" smtClean="0">
                <a:solidFill>
                  <a:srgbClr val="262C32"/>
                </a:solidFill>
                <a:latin typeface="Aptos"/>
                <a:cs typeface="Arial"/>
              </a:rPr>
              <a:t> </a:t>
            </a:r>
            <a:r>
              <a:rPr sz="1200" spc="0" dirty="0" smtClean="0">
                <a:solidFill>
                  <a:srgbClr val="262C32"/>
                </a:solidFill>
                <a:latin typeface="Aptos"/>
                <a:cs typeface="Arial"/>
              </a:rPr>
              <a:t>f</a:t>
            </a:r>
            <a:r>
              <a:rPr sz="1200" spc="34" dirty="0" smtClean="0">
                <a:solidFill>
                  <a:srgbClr val="262C32"/>
                </a:solidFill>
                <a:latin typeface="Aptos"/>
                <a:cs typeface="Arial"/>
              </a:rPr>
              <a:t>a</a:t>
            </a:r>
            <a:r>
              <a:rPr sz="1200" spc="0" dirty="0" smtClean="0">
                <a:solidFill>
                  <a:srgbClr val="262C32"/>
                </a:solidFill>
                <a:latin typeface="Aptos"/>
                <a:cs typeface="Arial"/>
              </a:rPr>
              <a:t>c</a:t>
            </a:r>
            <a:r>
              <a:rPr sz="1200" spc="29" dirty="0" smtClean="0">
                <a:solidFill>
                  <a:srgbClr val="262C32"/>
                </a:solidFill>
                <a:latin typeface="Aptos"/>
                <a:cs typeface="Arial"/>
              </a:rPr>
              <a:t>i</a:t>
            </a:r>
            <a:r>
              <a:rPr sz="1200" spc="9" dirty="0" smtClean="0">
                <a:solidFill>
                  <a:srgbClr val="262C32"/>
                </a:solidFill>
                <a:latin typeface="Aptos"/>
                <a:cs typeface="Arial"/>
              </a:rPr>
              <a:t>li</a:t>
            </a:r>
            <a:r>
              <a:rPr sz="1200" spc="25" dirty="0" smtClean="0">
                <a:solidFill>
                  <a:srgbClr val="262C32"/>
                </a:solidFill>
                <a:latin typeface="Aptos"/>
                <a:cs typeface="Arial"/>
              </a:rPr>
              <a:t>da</a:t>
            </a:r>
            <a:r>
              <a:rPr sz="1200" spc="0" dirty="0" smtClean="0">
                <a:solidFill>
                  <a:srgbClr val="262C32"/>
                </a:solidFill>
                <a:latin typeface="Aptos"/>
                <a:cs typeface="Arial"/>
              </a:rPr>
              <a:t>d</a:t>
            </a:r>
            <a:r>
              <a:rPr sz="1200" spc="180" dirty="0" smtClean="0">
                <a:solidFill>
                  <a:srgbClr val="262C32"/>
                </a:solidFill>
                <a:latin typeface="Aptos"/>
                <a:cs typeface="Arial"/>
              </a:rPr>
              <a:t> </a:t>
            </a:r>
            <a:r>
              <a:rPr sz="1200" spc="5" dirty="0" smtClean="0">
                <a:solidFill>
                  <a:srgbClr val="262C32"/>
                </a:solidFill>
                <a:latin typeface="Aptos"/>
                <a:cs typeface="Arial"/>
              </a:rPr>
              <a:t>s</a:t>
            </a:r>
            <a:r>
              <a:rPr sz="1200" spc="50" dirty="0" smtClean="0">
                <a:solidFill>
                  <a:srgbClr val="262C32"/>
                </a:solidFill>
                <a:latin typeface="Aptos"/>
                <a:cs typeface="Arial"/>
              </a:rPr>
              <a:t>ob</a:t>
            </a:r>
            <a:r>
              <a:rPr sz="1200" spc="11" dirty="0" smtClean="0">
                <a:solidFill>
                  <a:srgbClr val="262C32"/>
                </a:solidFill>
                <a:latin typeface="Aptos"/>
                <a:cs typeface="Arial"/>
              </a:rPr>
              <a:t>r</a:t>
            </a:r>
            <a:r>
              <a:rPr sz="1200" spc="-20" dirty="0" smtClean="0">
                <a:solidFill>
                  <a:srgbClr val="262C32"/>
                </a:solidFill>
                <a:latin typeface="Aptos"/>
                <a:cs typeface="Arial"/>
              </a:rPr>
              <a:t>e</a:t>
            </a:r>
            <a:r>
              <a:rPr sz="1200" spc="-9" dirty="0" smtClean="0">
                <a:solidFill>
                  <a:srgbClr val="262C32"/>
                </a:solidFill>
                <a:latin typeface="Aptos"/>
                <a:cs typeface="Arial"/>
              </a:rPr>
              <a:t> </a:t>
            </a:r>
            <a:endParaRPr sz="900">
              <a:latin typeface="Arial"/>
              <a:cs typeface="Arial"/>
            </a:endParaRPr>
          </a:p>
          <a:p>
            <a:pPr marL="15748">
              <a:lnSpc>
                <a:spcPts val="1034"/>
              </a:lnSpc>
              <a:spcBef>
                <a:spcPts val="357"/>
              </a:spcBef>
              <a:spcAft>
                <a:spcPts val="300"/>
              </a:spcAft>
            </a:pPr>
            <a:r>
              <a:rPr sz="1200" spc="25" dirty="0" smtClean="0">
                <a:solidFill>
                  <a:srgbClr val="262C32"/>
                </a:solidFill>
                <a:latin typeface="Aptos"/>
                <a:cs typeface="Arial"/>
              </a:rPr>
              <a:t>la superficie del cráneo;  esto provoca que</a:t>
            </a:r>
            <a:r>
              <a:rPr sz="1200" spc="25" dirty="0" smtClean="0">
                <a:solidFill>
                  <a:srgbClr val="262C32"/>
                </a:solidFill>
                <a:latin typeface="Aptos"/>
                <a:cs typeface="Arial"/>
              </a:rPr>
              <a:t>, </a:t>
            </a:r>
            <a:r>
              <a:rPr sz="1200" spc="25" dirty="0" smtClean="0">
                <a:solidFill>
                  <a:srgbClr val="262C32"/>
                </a:solidFill>
                <a:latin typeface="Aptos"/>
                <a:cs typeface="Arial"/>
              </a:rPr>
              <a:t>en caso de traumatismo (golpe</a:t>
            </a:r>
            <a:r>
              <a:rPr sz="1200" spc="25" dirty="0" smtClean="0">
                <a:solidFill>
                  <a:srgbClr val="262C32"/>
                </a:solidFill>
                <a:latin typeface="Aptos"/>
                <a:cs typeface="Arial"/>
              </a:rPr>
              <a:t>, </a:t>
            </a:r>
            <a:endParaRPr sz="900">
              <a:latin typeface="Arial"/>
              <a:cs typeface="Arial"/>
            </a:endParaRPr>
          </a:p>
          <a:p>
            <a:pPr marL="15748">
              <a:lnSpc>
                <a:spcPts val="1034"/>
              </a:lnSpc>
              <a:spcBef>
                <a:spcPts val="357"/>
              </a:spcBef>
              <a:spcAft>
                <a:spcPts val="300"/>
              </a:spcAft>
            </a:pPr>
            <a:r>
              <a:rPr sz="1200" spc="16" dirty="0" smtClean="0">
                <a:solidFill>
                  <a:srgbClr val="262C32"/>
                </a:solidFill>
                <a:latin typeface="Aptos"/>
                <a:cs typeface="Arial"/>
              </a:rPr>
              <a:t>pedradas ... )  se generen hematomas</a:t>
            </a:r>
            <a:r>
              <a:rPr sz="1200" spc="16" dirty="0" smtClean="0">
                <a:solidFill>
                  <a:srgbClr val="262C32"/>
                </a:solidFill>
                <a:latin typeface="Aptos"/>
                <a:cs typeface="Arial"/>
              </a:rPr>
              <a:t>,  </a:t>
            </a:r>
            <a:r>
              <a:rPr sz="1200" spc="16" dirty="0" smtClean="0">
                <a:solidFill>
                  <a:srgbClr val="262C32"/>
                </a:solidFill>
                <a:latin typeface="Aptos"/>
                <a:cs typeface="Arial"/>
              </a:rPr>
              <a:t>chichones o heridas</a:t>
            </a:r>
            <a:r>
              <a:rPr sz="1200" spc="16" dirty="0" smtClean="0">
                <a:solidFill>
                  <a:srgbClr val="262C32"/>
                </a:solidFill>
                <a:latin typeface="Aptos"/>
                <a:cs typeface="Arial"/>
              </a:rPr>
              <a:t>.</a:t>
            </a:r>
            <a:endParaRPr sz="900">
              <a:latin typeface="Arial"/>
              <a:cs typeface="Arial"/>
            </a:endParaRPr>
          </a:p>
          <a:p>
            <a:pPr marL="12700" marR="21003" indent="3048">
              <a:lnSpc>
                <a:spcPts val="1390"/>
              </a:lnSpc>
              <a:spcBef>
                <a:spcPts val="481"/>
              </a:spcBef>
              <a:spcAft>
                <a:spcPts val="300"/>
              </a:spcAft>
            </a:pPr>
            <a:r>
              <a:rPr sz="1200" spc="32" dirty="0" smtClean="0">
                <a:solidFill>
                  <a:srgbClr val="262C32"/>
                </a:solidFill>
                <a:latin typeface="Aptos"/>
                <a:cs typeface="Arial"/>
              </a:rPr>
              <a:t>La gran presencia de vasos sanguíneos en la zona hace que estas heridas sangren abundantemente.</a:t>
            </a:r>
            <a:endParaRPr sz="9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spc="-63" dirty="0" smtClean="0">
                <a:solidFill>
                  <a:srgbClr val="231F21"/>
                </a:solidFill>
                <a:latin typeface="Times New Roman"/>
                <a:cs typeface="Times New Roman"/>
              </a:rPr>
              <a:t>78</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083610" y="1353526"/>
            <a:ext cx="7367103" cy="1575816"/>
          </a:xfrm>
          <a:prstGeom prst="rect">
            <a:avLst/>
          </a:prstGeom>
        </p:spPr>
        <p:txBody>
          <a:bodyPr wrap="square" lIns="0" tIns="7111" rIns="0" bIns="0" rtlCol="0">
            <a:noAutofit/>
          </a:bodyPr>
          <a:lstStyle/>
          <a:p>
            <a:pPr marL="12700" marR="9205">
              <a:lnSpc>
                <a:spcPts val="1120"/>
              </a:lnSpc>
              <a:spcAft>
                <a:spcPts val="300"/>
              </a:spcAft>
            </a:pPr>
            <a:r>
              <a:rPr sz="1200" b="1" spc="4" dirty="0" smtClean="0">
                <a:solidFill>
                  <a:srgbClr val="262C32"/>
                </a:solidFill>
                <a:latin typeface="Aptos"/>
                <a:cs typeface="Arial"/>
              </a:rPr>
              <a:t>•</a:t>
            </a:r>
            <a:r>
              <a:rPr sz="1200" b="1" spc="4" dirty="0" smtClean="0">
                <a:solidFill>
                  <a:srgbClr val="262C32"/>
                </a:solidFill>
                <a:latin typeface="Aptos"/>
                <a:cs typeface="Arial"/>
              </a:rPr>
              <a:t>Actuación</a:t>
            </a:r>
            <a:endParaRPr sz="1000">
              <a:latin typeface="Arial"/>
              <a:cs typeface="Arial"/>
            </a:endParaRPr>
          </a:p>
          <a:p>
            <a:pPr marL="101091" marR="9205">
              <a:lnSpc>
                <a:spcPct val="95825"/>
              </a:lnSpc>
              <a:spcBef>
                <a:spcPts val="474"/>
              </a:spcBef>
              <a:spcAft>
                <a:spcPts val="300"/>
              </a:spcAft>
            </a:pPr>
            <a:r>
              <a:rPr sz="1200" b="1" spc="-11" dirty="0" smtClean="0">
                <a:solidFill>
                  <a:srgbClr val="262C32"/>
                </a:solidFill>
                <a:latin typeface="Aptos"/>
                <a:cs typeface="Arial"/>
              </a:rPr>
              <a:t>•</a:t>
            </a:r>
            <a:r>
              <a:rPr sz="1200" b="1" spc="-11" dirty="0" smtClean="0">
                <a:solidFill>
                  <a:srgbClr val="262C32"/>
                </a:solidFill>
                <a:latin typeface="Aptos"/>
                <a:cs typeface="Arial"/>
              </a:rPr>
              <a:t>¿Qué debemos hacer?</a:t>
            </a:r>
            <a:endParaRPr sz="1000">
              <a:latin typeface="Arial"/>
              <a:cs typeface="Arial"/>
            </a:endParaRPr>
          </a:p>
          <a:p>
            <a:pPr marL="177292" marR="9205">
              <a:lnSpc>
                <a:spcPct val="95825"/>
              </a:lnSpc>
              <a:spcBef>
                <a:spcPts val="554"/>
              </a:spcBef>
              <a:spcAft>
                <a:spcPts val="300"/>
              </a:spcAft>
            </a:pPr>
            <a:r>
              <a:rPr sz="1200" spc="-13" dirty="0" smtClean="0">
                <a:solidFill>
                  <a:srgbClr val="262C32"/>
                </a:solidFill>
                <a:latin typeface="Aptos"/>
                <a:cs typeface="Arial"/>
              </a:rPr>
              <a:t>- </a:t>
            </a:r>
            <a:r>
              <a:rPr sz="1200" spc="-13" dirty="0" smtClean="0">
                <a:solidFill>
                  <a:srgbClr val="262C32"/>
                </a:solidFill>
                <a:latin typeface="Aptos"/>
                <a:cs typeface="Arial"/>
              </a:rPr>
              <a:t>Detener la hemorragia (ver tratamiento hemorragias)</a:t>
            </a:r>
            <a:r>
              <a:rPr sz="1200" spc="-13" dirty="0" smtClean="0">
                <a:solidFill>
                  <a:srgbClr val="262C32"/>
                </a:solidFill>
                <a:latin typeface="Aptos"/>
                <a:cs typeface="Arial"/>
              </a:rPr>
              <a:t>.</a:t>
            </a:r>
            <a:endParaRPr sz="1000">
              <a:latin typeface="Arial"/>
              <a:cs typeface="Arial"/>
            </a:endParaRPr>
          </a:p>
          <a:p>
            <a:pPr marL="268731" indent="-91439">
              <a:lnSpc>
                <a:spcPts val="1149"/>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Aplicar frío local encima de la lesión. Si utiliza hielo, que sea protegido. Si </a:t>
            </a:r>
            <a:endParaRPr sz="1000">
              <a:latin typeface="Arial"/>
              <a:cs typeface="Arial"/>
            </a:endParaRPr>
          </a:p>
          <a:p>
            <a:pPr marL="268731">
              <a:lnSpc>
                <a:spcPts val="1149"/>
              </a:lnSpc>
              <a:spcBef>
                <a:spcPts val="242"/>
              </a:spcBef>
              <a:spcAft>
                <a:spcPts val="300"/>
              </a:spcAft>
            </a:pPr>
            <a:r>
              <a:rPr sz="1200" spc="-6" dirty="0" smtClean="0">
                <a:solidFill>
                  <a:srgbClr val="262C32"/>
                </a:solidFill>
                <a:latin typeface="Aptos"/>
                <a:cs typeface="Arial"/>
              </a:rPr>
              <a:t>no hay hielo a su alcance</a:t>
            </a:r>
            <a:r>
              <a:rPr sz="1200" spc="-6" dirty="0" smtClean="0">
                <a:solidFill>
                  <a:srgbClr val="262C32"/>
                </a:solidFill>
                <a:latin typeface="Aptos"/>
                <a:cs typeface="Arial"/>
              </a:rPr>
              <a:t>,  </a:t>
            </a:r>
            <a:r>
              <a:rPr sz="1200" spc="-6" dirty="0" smtClean="0">
                <a:solidFill>
                  <a:srgbClr val="262C32"/>
                </a:solidFill>
                <a:latin typeface="Aptos"/>
                <a:cs typeface="Arial"/>
              </a:rPr>
              <a:t>utilice una bolsa de frío químico.</a:t>
            </a:r>
            <a:endParaRPr sz="1000">
              <a:latin typeface="Arial"/>
              <a:cs typeface="Arial"/>
            </a:endParaRPr>
          </a:p>
          <a:p>
            <a:pPr marL="177291" marR="9205">
              <a:lnSpc>
                <a:spcPct val="95825"/>
              </a:lnSpc>
              <a:spcBef>
                <a:spcPts val="537"/>
              </a:spcBef>
              <a:spcAft>
                <a:spcPts val="300"/>
              </a:spcAft>
            </a:pPr>
            <a:r>
              <a:rPr sz="1200" spc="-13" dirty="0" smtClean="0">
                <a:solidFill>
                  <a:srgbClr val="262C32"/>
                </a:solidFill>
                <a:latin typeface="Aptos"/>
                <a:cs typeface="Arial"/>
              </a:rPr>
              <a:t>- </a:t>
            </a:r>
            <a:r>
              <a:rPr sz="1200" spc="-13" dirty="0" smtClean="0">
                <a:solidFill>
                  <a:srgbClr val="262C32"/>
                </a:solidFill>
                <a:latin typeface="Aptos"/>
                <a:cs typeface="Arial"/>
              </a:rPr>
              <a:t>Deberemos también valorar otras lesiones más profundas.</a:t>
            </a:r>
            <a:endParaRPr sz="1000">
              <a:latin typeface="Arial"/>
              <a:cs typeface="Arial"/>
            </a:endParaRPr>
          </a:p>
          <a:p>
            <a:pPr marL="265684" marR="360575" indent="-88392">
              <a:lnSpc>
                <a:spcPts val="1390"/>
              </a:lnSpc>
              <a:spcBef>
                <a:spcPts val="424"/>
              </a:spcBef>
              <a:spcAft>
                <a:spcPts val="300"/>
              </a:spcAft>
            </a:pPr>
            <a:r>
              <a:rPr sz="1200" spc="-16" dirty="0" smtClean="0">
                <a:solidFill>
                  <a:srgbClr val="262C32"/>
                </a:solidFill>
                <a:latin typeface="Aptos"/>
                <a:cs typeface="Arial"/>
              </a:rPr>
              <a:t>- </a:t>
            </a:r>
            <a:r>
              <a:rPr sz="1200" spc="-16" dirty="0" smtClean="0">
                <a:solidFill>
                  <a:srgbClr val="262C32"/>
                </a:solidFill>
                <a:latin typeface="Aptos"/>
                <a:cs typeface="Arial"/>
              </a:rPr>
              <a:t>Controlar el estado de la consciencia y actuar en consecuencia. Ante cualquier alteración o anomalía, alertar al  112.</a:t>
            </a:r>
            <a:endParaRPr sz="1000">
              <a:latin typeface="Arial"/>
              <a:cs typeface="Arial"/>
            </a:endParaRPr>
          </a:p>
        </p:txBody>
      </p:sp>
      <p:sp>
        <p:nvSpPr>
          <p:cNvPr id="3" name="object 3"/>
          <p:cNvSpPr txBox="1"/>
          <p:nvPr/>
        </p:nvSpPr>
        <p:spPr>
          <a:xfrm>
            <a:off x="2231497" y="3206710"/>
            <a:ext cx="6600273" cy="969264"/>
          </a:xfrm>
          <a:prstGeom prst="rect">
            <a:avLst/>
          </a:prstGeom>
        </p:spPr>
        <p:txBody>
          <a:bodyPr wrap="square" lIns="0" tIns="7111" rIns="0" bIns="0" rtlCol="0">
            <a:noAutofit/>
          </a:bodyPr>
          <a:lstStyle/>
          <a:p>
            <a:pPr marL="12700" marR="9205">
              <a:lnSpc>
                <a:spcPts val="1120"/>
              </a:lnSpc>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 </a:t>
            </a:r>
            <a:r>
              <a:rPr sz="1200" b="1" spc="-21" dirty="0" smtClean="0">
                <a:solidFill>
                  <a:srgbClr val="262C32"/>
                </a:solidFill>
                <a:latin typeface="Aptos"/>
                <a:cs typeface="Arial"/>
              </a:rPr>
              <a:t>Qué no debemos hacer?</a:t>
            </a:r>
            <a:endParaRPr sz="1000">
              <a:latin typeface="Arial"/>
              <a:cs typeface="Arial"/>
            </a:endParaRPr>
          </a:p>
          <a:p>
            <a:pPr marL="180340" indent="-91440">
              <a:lnSpc>
                <a:spcPts val="1149"/>
              </a:lnSpc>
              <a:spcBef>
                <a:spcPts val="474"/>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Aplicar hielo durante mucho tiempo.  Nunca deje el hielo más de 20 </a:t>
            </a:r>
            <a:endParaRPr sz="1000">
              <a:latin typeface="Arial"/>
              <a:cs typeface="Arial"/>
            </a:endParaRPr>
          </a:p>
          <a:p>
            <a:pPr marL="180340">
              <a:lnSpc>
                <a:spcPts val="1149"/>
              </a:lnSpc>
              <a:spcBef>
                <a:spcPts val="242"/>
              </a:spcBef>
              <a:spcAft>
                <a:spcPts val="300"/>
              </a:spcAft>
            </a:pPr>
            <a:r>
              <a:rPr sz="1200" spc="-8" dirty="0" smtClean="0">
                <a:solidFill>
                  <a:srgbClr val="262C32"/>
                </a:solidFill>
                <a:latin typeface="Aptos"/>
                <a:cs typeface="Arial"/>
              </a:rPr>
              <a:t>minutos seguidos.</a:t>
            </a:r>
            <a:endParaRPr sz="1000">
              <a:latin typeface="Arial"/>
              <a:cs typeface="Arial"/>
            </a:endParaRPr>
          </a:p>
          <a:p>
            <a:pPr marL="88900" marR="9205">
              <a:lnSpc>
                <a:spcPct val="95825"/>
              </a:lnSpc>
              <a:spcBef>
                <a:spcPts val="537"/>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Aplicar frío directamente encima de la lesión.</a:t>
            </a:r>
            <a:endParaRPr sz="1000">
              <a:latin typeface="Arial"/>
              <a:cs typeface="Arial"/>
            </a:endParaRPr>
          </a:p>
          <a:p>
            <a:pPr marL="88899"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Dar medicación sin indicación médica.</a:t>
            </a:r>
            <a:endParaRPr sz="1000">
              <a:latin typeface="Arial"/>
              <a:cs typeface="Arial"/>
            </a:endParaRPr>
          </a:p>
        </p:txBody>
      </p:sp>
      <p:sp>
        <p:nvSpPr>
          <p:cNvPr id="2" name="object 2"/>
          <p:cNvSpPr txBox="1"/>
          <p:nvPr/>
        </p:nvSpPr>
        <p:spPr>
          <a:xfrm>
            <a:off x="5373115" y="7421015"/>
            <a:ext cx="1" cy="1"/>
          </a:xfrm>
          <a:prstGeom prst="rect">
            <a:avLst/>
          </a:prstGeom>
        </p:spPr>
        <p:txBody>
          <a:bodyPr wrap="square" lIns="0" tIns="2540" rIns="0" bIns="0" rtlCol="0">
            <a:noAutofit/>
          </a:bodyPr>
          <a:lstStyle/>
          <a:p>
            <a:pPr marL="12700">
              <a:lnSpc>
                <a:spcPct val="95825"/>
              </a:lnSpc>
            </a:pPr>
            <a:r>
              <a:rPr sz="600" spc="-63" dirty="0" smtClean="0">
                <a:solidFill>
                  <a:srgbClr val="231F21"/>
                </a:solidFill>
                <a:latin typeface="Times New Roman"/>
                <a:cs typeface="Times New Roman"/>
              </a:rPr>
              <a:t>79</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2078509" y="1353526"/>
            <a:ext cx="7418046" cy="1503302"/>
          </a:xfrm>
          <a:prstGeom prst="rect">
            <a:avLst/>
          </a:prstGeom>
        </p:spPr>
        <p:txBody>
          <a:bodyPr wrap="square" lIns="0" tIns="7111" rIns="0" bIns="0" rtlCol="0">
            <a:noAutofit/>
          </a:bodyPr>
          <a:lstStyle/>
          <a:p>
            <a:pPr marL="12700" marR="7015">
              <a:lnSpc>
                <a:spcPts val="1120"/>
              </a:lnSpc>
              <a:spcAft>
                <a:spcPts val="300"/>
              </a:spcAft>
            </a:pPr>
            <a:r>
              <a:rPr sz="1200" b="1" spc="-1" dirty="0" smtClean="0">
                <a:solidFill>
                  <a:srgbClr val="262C32"/>
                </a:solidFill>
                <a:latin typeface="Aptos"/>
                <a:cs typeface="Arial"/>
              </a:rPr>
              <a:t>Traumatismos que afectan a la cabeza (traumatismos craneales)</a:t>
            </a:r>
            <a:endParaRPr sz="1000">
              <a:latin typeface="Arial"/>
              <a:cs typeface="Arial"/>
            </a:endParaRPr>
          </a:p>
          <a:p>
            <a:pPr marL="15748" marR="277497" indent="-3047">
              <a:lnSpc>
                <a:spcPts val="1034"/>
              </a:lnSpc>
              <a:spcBef>
                <a:spcPts val="567"/>
              </a:spcBef>
              <a:spcAft>
                <a:spcPts val="300"/>
              </a:spcAft>
            </a:pPr>
            <a:r>
              <a:rPr sz="1200" spc="26" dirty="0" smtClean="0">
                <a:solidFill>
                  <a:srgbClr val="262C32"/>
                </a:solidFill>
                <a:latin typeface="Aptos"/>
                <a:cs typeface="Arial"/>
              </a:rPr>
              <a:t>Todas las lesiones craneales pueden ser graves y necesitan  una valoración </a:t>
            </a:r>
            <a:endParaRPr sz="900">
              <a:latin typeface="Arial"/>
              <a:cs typeface="Arial"/>
            </a:endParaRPr>
          </a:p>
          <a:p>
            <a:pPr marL="15748" marR="277497">
              <a:lnSpc>
                <a:spcPts val="1034"/>
              </a:lnSpc>
              <a:spcBef>
                <a:spcPts val="380"/>
              </a:spcBef>
              <a:spcAft>
                <a:spcPts val="300"/>
              </a:spcAft>
            </a:pPr>
            <a:r>
              <a:rPr sz="1200" spc="23" dirty="0" smtClean="0">
                <a:solidFill>
                  <a:srgbClr val="262C32"/>
                </a:solidFill>
                <a:latin typeface="Aptos"/>
                <a:cs typeface="Arial"/>
              </a:rPr>
              <a:t>adecuada</a:t>
            </a:r>
            <a:r>
              <a:rPr sz="1200" spc="23" dirty="0" smtClean="0">
                <a:solidFill>
                  <a:srgbClr val="262C32"/>
                </a:solidFill>
                <a:latin typeface="Aptos"/>
                <a:cs typeface="Arial"/>
              </a:rPr>
              <a:t>, </a:t>
            </a:r>
            <a:r>
              <a:rPr sz="1200" spc="23" dirty="0" smtClean="0">
                <a:solidFill>
                  <a:srgbClr val="262C32"/>
                </a:solidFill>
                <a:latin typeface="Aptos"/>
                <a:cs typeface="Arial"/>
              </a:rPr>
              <a:t>ya que pueden derivar en una alteración  de la  conciencia</a:t>
            </a:r>
            <a:r>
              <a:rPr sz="1200" spc="23" dirty="0" smtClean="0">
                <a:solidFill>
                  <a:srgbClr val="262C32"/>
                </a:solidFill>
                <a:latin typeface="Aptos"/>
                <a:cs typeface="Arial"/>
              </a:rPr>
              <a:t>.</a:t>
            </a:r>
            <a:endParaRPr sz="900">
              <a:latin typeface="Arial"/>
              <a:cs typeface="Arial"/>
            </a:endParaRPr>
          </a:p>
          <a:p>
            <a:pPr marL="18796" indent="3048">
              <a:lnSpc>
                <a:spcPts val="1034"/>
              </a:lnSpc>
              <a:spcBef>
                <a:spcPts val="655"/>
              </a:spcBef>
              <a:spcAft>
                <a:spcPts val="300"/>
              </a:spcAft>
            </a:pPr>
            <a:r>
              <a:rPr sz="1200" spc="34" dirty="0" smtClean="0">
                <a:solidFill>
                  <a:srgbClr val="262C32"/>
                </a:solidFill>
                <a:latin typeface="Aptos"/>
                <a:cs typeface="Arial"/>
              </a:rPr>
              <a:t>U</a:t>
            </a:r>
            <a:r>
              <a:rPr sz="1200" spc="0" dirty="0" smtClean="0">
                <a:solidFill>
                  <a:srgbClr val="262C32"/>
                </a:solidFill>
                <a:latin typeface="Aptos"/>
                <a:cs typeface="Arial"/>
              </a:rPr>
              <a:t>n</a:t>
            </a:r>
            <a:r>
              <a:rPr sz="1200" spc="6" dirty="0" smtClean="0">
                <a:solidFill>
                  <a:srgbClr val="262C32"/>
                </a:solidFill>
                <a:latin typeface="Aptos"/>
                <a:cs typeface="Arial"/>
              </a:rPr>
              <a:t> </a:t>
            </a:r>
            <a:r>
              <a:rPr sz="1200" spc="14" dirty="0" smtClean="0">
                <a:solidFill>
                  <a:srgbClr val="262C32"/>
                </a:solidFill>
                <a:latin typeface="Aptos"/>
                <a:cs typeface="Arial"/>
              </a:rPr>
              <a:t>tr</a:t>
            </a:r>
            <a:r>
              <a:rPr sz="1200" spc="25" dirty="0" smtClean="0">
                <a:solidFill>
                  <a:srgbClr val="262C32"/>
                </a:solidFill>
                <a:latin typeface="Aptos"/>
                <a:cs typeface="Arial"/>
              </a:rPr>
              <a:t>au</a:t>
            </a:r>
            <a:r>
              <a:rPr sz="1200" spc="34" dirty="0" smtClean="0">
                <a:solidFill>
                  <a:srgbClr val="262C32"/>
                </a:solidFill>
                <a:latin typeface="Aptos"/>
                <a:cs typeface="Arial"/>
              </a:rPr>
              <a:t>m</a:t>
            </a:r>
            <a:r>
              <a:rPr sz="1200" spc="25" dirty="0" smtClean="0">
                <a:solidFill>
                  <a:srgbClr val="262C32"/>
                </a:solidFill>
                <a:latin typeface="Aptos"/>
                <a:cs typeface="Arial"/>
              </a:rPr>
              <a:t>a</a:t>
            </a:r>
            <a:r>
              <a:rPr sz="1200" spc="14" dirty="0" smtClean="0">
                <a:solidFill>
                  <a:srgbClr val="262C32"/>
                </a:solidFill>
                <a:latin typeface="Aptos"/>
                <a:cs typeface="Arial"/>
              </a:rPr>
              <a:t>t</a:t>
            </a:r>
            <a:r>
              <a:rPr sz="1200" spc="9" dirty="0" smtClean="0">
                <a:solidFill>
                  <a:srgbClr val="262C32"/>
                </a:solidFill>
                <a:latin typeface="Aptos"/>
                <a:cs typeface="Arial"/>
              </a:rPr>
              <a:t>i</a:t>
            </a:r>
            <a:r>
              <a:rPr sz="1200" spc="25" dirty="0" smtClean="0">
                <a:solidFill>
                  <a:srgbClr val="262C32"/>
                </a:solidFill>
                <a:latin typeface="Aptos"/>
                <a:cs typeface="Arial"/>
              </a:rPr>
              <a:t>s</a:t>
            </a:r>
            <a:r>
              <a:rPr sz="1200" spc="34" dirty="0" smtClean="0">
                <a:solidFill>
                  <a:srgbClr val="262C32"/>
                </a:solidFill>
                <a:latin typeface="Aptos"/>
                <a:cs typeface="Arial"/>
              </a:rPr>
              <a:t>m</a:t>
            </a:r>
            <a:r>
              <a:rPr sz="1200" spc="0" dirty="0" smtClean="0">
                <a:solidFill>
                  <a:srgbClr val="262C32"/>
                </a:solidFill>
                <a:latin typeface="Aptos"/>
                <a:cs typeface="Arial"/>
              </a:rPr>
              <a:t>o  </a:t>
            </a:r>
            <a:r>
              <a:rPr sz="1200" spc="28" dirty="0" smtClean="0">
                <a:solidFill>
                  <a:srgbClr val="262C32"/>
                </a:solidFill>
                <a:latin typeface="Aptos"/>
                <a:cs typeface="Arial"/>
              </a:rPr>
              <a:t>c</a:t>
            </a:r>
            <a:r>
              <a:rPr sz="1200" spc="11" dirty="0" smtClean="0">
                <a:solidFill>
                  <a:srgbClr val="262C32"/>
                </a:solidFill>
                <a:latin typeface="Aptos"/>
                <a:cs typeface="Arial"/>
              </a:rPr>
              <a:t>r</a:t>
            </a:r>
            <a:r>
              <a:rPr sz="1200" spc="29" dirty="0" smtClean="0">
                <a:solidFill>
                  <a:srgbClr val="262C32"/>
                </a:solidFill>
                <a:latin typeface="Aptos"/>
                <a:cs typeface="Arial"/>
              </a:rPr>
              <a:t>an</a:t>
            </a:r>
            <a:r>
              <a:rPr sz="1200" spc="50" dirty="0" smtClean="0">
                <a:solidFill>
                  <a:srgbClr val="262C32"/>
                </a:solidFill>
                <a:latin typeface="Aptos"/>
                <a:cs typeface="Arial"/>
              </a:rPr>
              <a:t>ea</a:t>
            </a:r>
            <a:r>
              <a:rPr sz="1200" spc="-61" dirty="0" smtClean="0">
                <a:solidFill>
                  <a:srgbClr val="262C32"/>
                </a:solidFill>
                <a:latin typeface="Aptos"/>
                <a:cs typeface="Arial"/>
              </a:rPr>
              <a:t>l</a:t>
            </a:r>
            <a:r>
              <a:rPr sz="1200" spc="0" dirty="0" smtClean="0">
                <a:solidFill>
                  <a:srgbClr val="262C32"/>
                </a:solidFill>
                <a:latin typeface="Aptos"/>
                <a:cs typeface="Arial"/>
              </a:rPr>
              <a:t> </a:t>
            </a:r>
            <a:r>
              <a:rPr sz="1200" spc="-109" dirty="0" smtClean="0">
                <a:solidFill>
                  <a:srgbClr val="262C32"/>
                </a:solidFill>
                <a:latin typeface="Aptos"/>
                <a:cs typeface="Arial"/>
              </a:rPr>
              <a:t> </a:t>
            </a:r>
            <a:r>
              <a:rPr sz="1200" spc="25" dirty="0" smtClean="0">
                <a:solidFill>
                  <a:srgbClr val="262C32"/>
                </a:solidFill>
                <a:latin typeface="Aptos"/>
                <a:cs typeface="Arial"/>
              </a:rPr>
              <a:t>pued</a:t>
            </a:r>
            <a:r>
              <a:rPr sz="1200" spc="0" dirty="0" smtClean="0">
                <a:solidFill>
                  <a:srgbClr val="262C32"/>
                </a:solidFill>
                <a:latin typeface="Aptos"/>
                <a:cs typeface="Arial"/>
              </a:rPr>
              <a:t>e</a:t>
            </a:r>
            <a:r>
              <a:rPr sz="1200" spc="124" dirty="0" smtClean="0">
                <a:solidFill>
                  <a:srgbClr val="262C32"/>
                </a:solidFill>
                <a:latin typeface="Aptos"/>
                <a:cs typeface="Arial"/>
              </a:rPr>
              <a:t> </a:t>
            </a:r>
            <a:r>
              <a:rPr sz="1200" spc="25" dirty="0" smtClean="0">
                <a:solidFill>
                  <a:srgbClr val="262C32"/>
                </a:solidFill>
                <a:latin typeface="Aptos"/>
                <a:cs typeface="Arial"/>
              </a:rPr>
              <a:t>p</a:t>
            </a:r>
            <a:r>
              <a:rPr sz="1200" spc="0" dirty="0" smtClean="0">
                <a:solidFill>
                  <a:srgbClr val="262C32"/>
                </a:solidFill>
                <a:latin typeface="Aptos"/>
                <a:cs typeface="Arial"/>
              </a:rPr>
              <a:t>r</a:t>
            </a:r>
            <a:r>
              <a:rPr sz="1200" spc="39" dirty="0" smtClean="0">
                <a:solidFill>
                  <a:srgbClr val="262C32"/>
                </a:solidFill>
                <a:latin typeface="Aptos"/>
                <a:cs typeface="Arial"/>
              </a:rPr>
              <a:t>o</a:t>
            </a:r>
            <a:r>
              <a:rPr sz="1200" spc="25" dirty="0" smtClean="0">
                <a:solidFill>
                  <a:srgbClr val="262C32"/>
                </a:solidFill>
                <a:latin typeface="Aptos"/>
                <a:cs typeface="Arial"/>
              </a:rPr>
              <a:t>du</a:t>
            </a:r>
            <a:r>
              <a:rPr sz="1200" spc="0" dirty="0" smtClean="0">
                <a:solidFill>
                  <a:srgbClr val="262C32"/>
                </a:solidFill>
                <a:latin typeface="Aptos"/>
                <a:cs typeface="Arial"/>
              </a:rPr>
              <a:t>c</a:t>
            </a:r>
            <a:r>
              <a:rPr sz="1200" spc="29" dirty="0" smtClean="0">
                <a:solidFill>
                  <a:srgbClr val="262C32"/>
                </a:solidFill>
                <a:latin typeface="Aptos"/>
                <a:cs typeface="Arial"/>
              </a:rPr>
              <a:t>i</a:t>
            </a:r>
            <a:r>
              <a:rPr sz="1200" spc="0" dirty="0" smtClean="0">
                <a:solidFill>
                  <a:srgbClr val="262C32"/>
                </a:solidFill>
                <a:latin typeface="Aptos"/>
                <a:cs typeface="Arial"/>
              </a:rPr>
              <a:t>r</a:t>
            </a:r>
            <a:r>
              <a:rPr sz="1200" spc="124" dirty="0" smtClean="0">
                <a:solidFill>
                  <a:srgbClr val="262C32"/>
                </a:solidFill>
                <a:latin typeface="Aptos"/>
                <a:cs typeface="Arial"/>
              </a:rPr>
              <a:t> </a:t>
            </a:r>
            <a:r>
              <a:rPr sz="1200" spc="19" dirty="0" smtClean="0">
                <a:solidFill>
                  <a:srgbClr val="262C32"/>
                </a:solidFill>
                <a:latin typeface="Aptos"/>
                <a:cs typeface="Arial"/>
              </a:rPr>
              <a:t>c</a:t>
            </a:r>
            <a:r>
              <a:rPr sz="1200" spc="25" dirty="0" smtClean="0">
                <a:solidFill>
                  <a:srgbClr val="262C32"/>
                </a:solidFill>
                <a:latin typeface="Aptos"/>
                <a:cs typeface="Arial"/>
              </a:rPr>
              <a:t>on</a:t>
            </a:r>
            <a:r>
              <a:rPr sz="1200" spc="34" dirty="0" smtClean="0">
                <a:solidFill>
                  <a:srgbClr val="262C32"/>
                </a:solidFill>
                <a:latin typeface="Aptos"/>
                <a:cs typeface="Arial"/>
              </a:rPr>
              <a:t>m</a:t>
            </a:r>
            <a:r>
              <a:rPr sz="1200" spc="25" dirty="0" smtClean="0">
                <a:solidFill>
                  <a:srgbClr val="262C32"/>
                </a:solidFill>
                <a:latin typeface="Aptos"/>
                <a:cs typeface="Arial"/>
              </a:rPr>
              <a:t>o</a:t>
            </a:r>
            <a:r>
              <a:rPr sz="1200" spc="0" dirty="0" smtClean="0">
                <a:solidFill>
                  <a:srgbClr val="262C32"/>
                </a:solidFill>
                <a:latin typeface="Aptos"/>
                <a:cs typeface="Arial"/>
              </a:rPr>
              <a:t>c</a:t>
            </a:r>
            <a:r>
              <a:rPr sz="1200" spc="29" dirty="0" smtClean="0">
                <a:solidFill>
                  <a:srgbClr val="262C32"/>
                </a:solidFill>
                <a:latin typeface="Aptos"/>
                <a:cs typeface="Arial"/>
              </a:rPr>
              <a:t>i</a:t>
            </a:r>
            <a:r>
              <a:rPr sz="1200" spc="25" dirty="0" smtClean="0">
                <a:solidFill>
                  <a:srgbClr val="262C32"/>
                </a:solidFill>
                <a:latin typeface="Aptos"/>
                <a:cs typeface="Arial"/>
              </a:rPr>
              <a:t>ó</a:t>
            </a:r>
            <a:r>
              <a:rPr sz="1200" spc="0" dirty="0" smtClean="0">
                <a:solidFill>
                  <a:srgbClr val="262C32"/>
                </a:solidFill>
                <a:latin typeface="Aptos"/>
                <a:cs typeface="Arial"/>
              </a:rPr>
              <a:t>n</a:t>
            </a:r>
            <a:r>
              <a:rPr sz="1200" spc="204" dirty="0" smtClean="0">
                <a:solidFill>
                  <a:srgbClr val="262C32"/>
                </a:solidFill>
                <a:latin typeface="Aptos"/>
                <a:cs typeface="Arial"/>
              </a:rPr>
              <a:t> </a:t>
            </a:r>
            <a:r>
              <a:rPr sz="1200" spc="5" dirty="0" smtClean="0">
                <a:solidFill>
                  <a:srgbClr val="262C32"/>
                </a:solidFill>
                <a:latin typeface="Aptos"/>
                <a:cs typeface="Arial"/>
              </a:rPr>
              <a:t>c</a:t>
            </a:r>
            <a:r>
              <a:rPr sz="1200" spc="50" dirty="0" smtClean="0">
                <a:solidFill>
                  <a:srgbClr val="262C32"/>
                </a:solidFill>
                <a:latin typeface="Aptos"/>
                <a:cs typeface="Arial"/>
              </a:rPr>
              <a:t>e</a:t>
            </a:r>
            <a:r>
              <a:rPr sz="1200" spc="11" dirty="0" smtClean="0">
                <a:solidFill>
                  <a:srgbClr val="262C32"/>
                </a:solidFill>
                <a:latin typeface="Aptos"/>
                <a:cs typeface="Arial"/>
              </a:rPr>
              <a:t>r</a:t>
            </a:r>
            <a:r>
              <a:rPr sz="1200" spc="50" dirty="0" smtClean="0">
                <a:solidFill>
                  <a:srgbClr val="262C32"/>
                </a:solidFill>
                <a:latin typeface="Aptos"/>
                <a:cs typeface="Arial"/>
              </a:rPr>
              <a:t>e</a:t>
            </a:r>
            <a:r>
              <a:rPr sz="1200" spc="29" dirty="0" smtClean="0">
                <a:solidFill>
                  <a:srgbClr val="262C32"/>
                </a:solidFill>
                <a:latin typeface="Aptos"/>
                <a:cs typeface="Arial"/>
              </a:rPr>
              <a:t>b</a:t>
            </a:r>
            <a:r>
              <a:rPr sz="1200" spc="34" dirty="0" smtClean="0">
                <a:solidFill>
                  <a:srgbClr val="262C32"/>
                </a:solidFill>
                <a:latin typeface="Aptos"/>
                <a:cs typeface="Arial"/>
              </a:rPr>
              <a:t>r</a:t>
            </a:r>
            <a:r>
              <a:rPr sz="1200" spc="29" dirty="0" smtClean="0">
                <a:solidFill>
                  <a:srgbClr val="262C32"/>
                </a:solidFill>
                <a:latin typeface="Aptos"/>
                <a:cs typeface="Arial"/>
              </a:rPr>
              <a:t>a</a:t>
            </a:r>
            <a:r>
              <a:rPr sz="1200" spc="14" dirty="0" smtClean="0">
                <a:solidFill>
                  <a:srgbClr val="262C32"/>
                </a:solidFill>
                <a:latin typeface="Aptos"/>
                <a:cs typeface="Arial"/>
              </a:rPr>
              <a:t>l</a:t>
            </a:r>
            <a:r>
              <a:rPr sz="1200" spc="-89" dirty="0" smtClean="0">
                <a:solidFill>
                  <a:srgbClr val="262C32"/>
                </a:solidFill>
                <a:latin typeface="Aptos"/>
                <a:cs typeface="Arial"/>
              </a:rPr>
              <a:t>,</a:t>
            </a:r>
            <a:r>
              <a:rPr sz="1200" spc="0" dirty="0" smtClean="0">
                <a:solidFill>
                  <a:srgbClr val="262C32"/>
                </a:solidFill>
                <a:latin typeface="Aptos"/>
                <a:cs typeface="Arial"/>
              </a:rPr>
              <a:t> </a:t>
            </a:r>
            <a:r>
              <a:rPr sz="1200" spc="-104" dirty="0" smtClean="0">
                <a:solidFill>
                  <a:srgbClr val="262C32"/>
                </a:solidFill>
                <a:latin typeface="Aptos"/>
                <a:cs typeface="Arial"/>
              </a:rPr>
              <a:t> </a:t>
            </a:r>
            <a:r>
              <a:rPr sz="1200" spc="25" dirty="0" smtClean="0">
                <a:solidFill>
                  <a:srgbClr val="262C32"/>
                </a:solidFill>
                <a:latin typeface="Aptos"/>
                <a:cs typeface="Arial"/>
              </a:rPr>
              <a:t>qu</a:t>
            </a:r>
            <a:r>
              <a:rPr sz="1200" spc="0" dirty="0" smtClean="0">
                <a:solidFill>
                  <a:srgbClr val="262C32"/>
                </a:solidFill>
                <a:latin typeface="Aptos"/>
                <a:cs typeface="Arial"/>
              </a:rPr>
              <a:t>e</a:t>
            </a:r>
            <a:r>
              <a:rPr sz="1200" spc="94" dirty="0" smtClean="0">
                <a:solidFill>
                  <a:srgbClr val="262C32"/>
                </a:solidFill>
                <a:latin typeface="Aptos"/>
                <a:cs typeface="Arial"/>
              </a:rPr>
              <a:t> </a:t>
            </a:r>
            <a:r>
              <a:rPr sz="1200" spc="25" dirty="0" smtClean="0">
                <a:solidFill>
                  <a:srgbClr val="262C32"/>
                </a:solidFill>
                <a:latin typeface="Aptos"/>
                <a:cs typeface="Arial"/>
              </a:rPr>
              <a:t>e</a:t>
            </a:r>
            <a:r>
              <a:rPr sz="1200" spc="0" dirty="0" smtClean="0">
                <a:solidFill>
                  <a:srgbClr val="262C32"/>
                </a:solidFill>
                <a:latin typeface="Aptos"/>
                <a:cs typeface="Arial"/>
              </a:rPr>
              <a:t>s</a:t>
            </a:r>
            <a:r>
              <a:rPr sz="1200" spc="98" dirty="0" smtClean="0">
                <a:solidFill>
                  <a:srgbClr val="262C32"/>
                </a:solidFill>
                <a:latin typeface="Aptos"/>
                <a:cs typeface="Arial"/>
              </a:rPr>
              <a:t> </a:t>
            </a:r>
            <a:r>
              <a:rPr sz="1200" spc="25" dirty="0" smtClean="0">
                <a:solidFill>
                  <a:srgbClr val="262C32"/>
                </a:solidFill>
                <a:latin typeface="Aptos"/>
                <a:cs typeface="Arial"/>
              </a:rPr>
              <a:t>un</a:t>
            </a:r>
            <a:r>
              <a:rPr sz="1200" spc="0" dirty="0" smtClean="0">
                <a:solidFill>
                  <a:srgbClr val="262C32"/>
                </a:solidFill>
                <a:latin typeface="Aptos"/>
                <a:cs typeface="Arial"/>
              </a:rPr>
              <a:t>a</a:t>
            </a:r>
            <a:r>
              <a:rPr sz="1200" spc="99" dirty="0" smtClean="0">
                <a:solidFill>
                  <a:srgbClr val="262C32"/>
                </a:solidFill>
                <a:latin typeface="Aptos"/>
                <a:cs typeface="Arial"/>
              </a:rPr>
              <a:t> </a:t>
            </a:r>
            <a:r>
              <a:rPr sz="1200" spc="25" dirty="0" smtClean="0">
                <a:solidFill>
                  <a:srgbClr val="262C32"/>
                </a:solidFill>
                <a:latin typeface="Aptos"/>
                <a:cs typeface="Arial"/>
              </a:rPr>
              <a:t>pé</a:t>
            </a:r>
            <a:r>
              <a:rPr sz="1200" spc="14" dirty="0" smtClean="0">
                <a:solidFill>
                  <a:srgbClr val="262C32"/>
                </a:solidFill>
                <a:latin typeface="Aptos"/>
                <a:cs typeface="Arial"/>
              </a:rPr>
              <a:t>r</a:t>
            </a:r>
            <a:r>
              <a:rPr sz="1200" spc="25" dirty="0" smtClean="0">
                <a:solidFill>
                  <a:srgbClr val="262C32"/>
                </a:solidFill>
                <a:latin typeface="Aptos"/>
                <a:cs typeface="Arial"/>
              </a:rPr>
              <a:t>d</a:t>
            </a:r>
            <a:r>
              <a:rPr sz="1200" spc="9" dirty="0" smtClean="0">
                <a:solidFill>
                  <a:srgbClr val="262C32"/>
                </a:solidFill>
                <a:latin typeface="Aptos"/>
                <a:cs typeface="Arial"/>
              </a:rPr>
              <a:t>i</a:t>
            </a:r>
            <a:r>
              <a:rPr sz="1200" spc="25" dirty="0" smtClean="0">
                <a:solidFill>
                  <a:srgbClr val="262C32"/>
                </a:solidFill>
                <a:latin typeface="Aptos"/>
                <a:cs typeface="Arial"/>
              </a:rPr>
              <a:t>d</a:t>
            </a:r>
            <a:r>
              <a:rPr sz="1200" spc="0" dirty="0" smtClean="0">
                <a:solidFill>
                  <a:srgbClr val="262C32"/>
                </a:solidFill>
                <a:latin typeface="Aptos"/>
                <a:cs typeface="Arial"/>
              </a:rPr>
              <a:t>a </a:t>
            </a:r>
            <a:endParaRPr sz="900">
              <a:latin typeface="Arial"/>
              <a:cs typeface="Arial"/>
            </a:endParaRPr>
          </a:p>
          <a:p>
            <a:pPr marL="18796">
              <a:lnSpc>
                <a:spcPts val="1034"/>
              </a:lnSpc>
              <a:spcBef>
                <a:spcPts val="357"/>
              </a:spcBef>
              <a:spcAft>
                <a:spcPts val="300"/>
              </a:spcAft>
            </a:pPr>
            <a:r>
              <a:rPr sz="1200" spc="30" dirty="0" smtClean="0">
                <a:solidFill>
                  <a:srgbClr val="262C32"/>
                </a:solidFill>
                <a:latin typeface="Aptos"/>
                <a:cs typeface="Arial"/>
              </a:rPr>
              <a:t>breve de conciencia seguida de una recuperación total.</a:t>
            </a:r>
            <a:endParaRPr sz="900">
              <a:latin typeface="Arial"/>
              <a:cs typeface="Arial"/>
            </a:endParaRPr>
          </a:p>
          <a:p>
            <a:pPr marL="18795" marR="145781" indent="-6095">
              <a:lnSpc>
                <a:spcPts val="1034"/>
              </a:lnSpc>
              <a:spcBef>
                <a:spcPts val="652"/>
              </a:spcBef>
              <a:spcAft>
                <a:spcPts val="300"/>
              </a:spcAft>
            </a:pPr>
            <a:r>
              <a:rPr sz="1200" spc="29" dirty="0" smtClean="0">
                <a:solidFill>
                  <a:srgbClr val="262C32"/>
                </a:solidFill>
                <a:latin typeface="Aptos"/>
                <a:cs typeface="Arial"/>
              </a:rPr>
              <a:t>Algunas  pueden producir afectaciones cerebrales que pueden derivar en </a:t>
            </a:r>
            <a:endParaRPr sz="900">
              <a:latin typeface="Arial"/>
              <a:cs typeface="Arial"/>
            </a:endParaRPr>
          </a:p>
          <a:p>
            <a:pPr marL="18795" marR="145781">
              <a:lnSpc>
                <a:spcPts val="1034"/>
              </a:lnSpc>
              <a:spcBef>
                <a:spcPts val="380"/>
              </a:spcBef>
              <a:spcAft>
                <a:spcPts val="300"/>
              </a:spcAft>
            </a:pPr>
            <a:r>
              <a:rPr sz="1200" spc="20" dirty="0" smtClean="0">
                <a:solidFill>
                  <a:srgbClr val="262C32"/>
                </a:solidFill>
                <a:latin typeface="Aptos"/>
                <a:cs typeface="Arial"/>
              </a:rPr>
              <a:t>lesiones  importantes y mortales.  De ahí la  importancia de saber reconocer los</a:t>
            </a:r>
            <a:endParaRPr sz="900">
              <a:latin typeface="Arial"/>
              <a:cs typeface="Arial"/>
            </a:endParaRPr>
          </a:p>
          <a:p>
            <a:pPr marL="15747" marR="7015">
              <a:lnSpc>
                <a:spcPts val="1019"/>
              </a:lnSpc>
              <a:spcBef>
                <a:spcPts val="431"/>
              </a:spcBef>
              <a:spcAft>
                <a:spcPts val="300"/>
              </a:spcAft>
            </a:pPr>
            <a:r>
              <a:rPr sz="1200" spc="31" dirty="0" smtClean="0">
                <a:solidFill>
                  <a:srgbClr val="262C32"/>
                </a:solidFill>
                <a:latin typeface="Aptos"/>
                <a:cs typeface="Arial"/>
              </a:rPr>
              <a:t>signos y síntomas de alerta en traumatismos craneales.</a:t>
            </a:r>
            <a:endParaRPr sz="900">
              <a:latin typeface="Arial"/>
              <a:cs typeface="Arial"/>
            </a:endParaRPr>
          </a:p>
        </p:txBody>
      </p:sp>
      <p:sp>
        <p:nvSpPr>
          <p:cNvPr id="5" name="object 5"/>
          <p:cNvSpPr txBox="1"/>
          <p:nvPr/>
        </p:nvSpPr>
        <p:spPr>
          <a:xfrm>
            <a:off x="2083609" y="3133558"/>
            <a:ext cx="7208965" cy="1183262"/>
          </a:xfrm>
          <a:prstGeom prst="rect">
            <a:avLst/>
          </a:prstGeom>
        </p:spPr>
        <p:txBody>
          <a:bodyPr wrap="square" lIns="0" tIns="7143" rIns="0" bIns="0" rtlCol="0">
            <a:noAutofit/>
          </a:bodyPr>
          <a:lstStyle/>
          <a:p>
            <a:pPr marL="12700" marR="7015">
              <a:lnSpc>
                <a:spcPts val="1125"/>
              </a:lnSpc>
              <a:spcAft>
                <a:spcPts val="300"/>
              </a:spcAft>
            </a:pPr>
            <a:r>
              <a:rPr sz="1200" b="1" spc="-12" dirty="0" smtClean="0">
                <a:solidFill>
                  <a:srgbClr val="262C32"/>
                </a:solidFill>
                <a:latin typeface="Aptos"/>
                <a:cs typeface="Arial"/>
              </a:rPr>
              <a:t>• </a:t>
            </a:r>
            <a:r>
              <a:rPr sz="1200" b="1" spc="-12" dirty="0" smtClean="0">
                <a:solidFill>
                  <a:srgbClr val="262C32"/>
                </a:solidFill>
                <a:latin typeface="Aptos"/>
                <a:cs typeface="Arial"/>
              </a:rPr>
              <a:t>Signos </a:t>
            </a:r>
            <a:r>
              <a:rPr sz="1200" b="1" spc="32" dirty="0" smtClean="0">
                <a:solidFill>
                  <a:srgbClr val="262C32"/>
                </a:solidFill>
                <a:latin typeface="Aptos"/>
                <a:cs typeface="Times New Roman"/>
              </a:rPr>
              <a:t>y </a:t>
            </a:r>
            <a:r>
              <a:rPr sz="1200" b="1" spc="-12" dirty="0" smtClean="0">
                <a:solidFill>
                  <a:srgbClr val="262C32"/>
                </a:solidFill>
                <a:latin typeface="Aptos"/>
                <a:cs typeface="Arial"/>
              </a:rPr>
              <a:t>síntomas de alerta</a:t>
            </a:r>
            <a:endParaRPr sz="1000">
              <a:latin typeface="Arial"/>
              <a:cs typeface="Arial"/>
            </a:endParaRPr>
          </a:p>
          <a:p>
            <a:pPr marL="189483" indent="-85343">
              <a:lnSpc>
                <a:spcPts val="1034"/>
              </a:lnSpc>
              <a:spcBef>
                <a:spcPts val="563"/>
              </a:spcBef>
              <a:spcAft>
                <a:spcPts val="300"/>
              </a:spcAft>
            </a:pPr>
            <a:r>
              <a:rPr sz="1200" spc="27" dirty="0" smtClean="0">
                <a:solidFill>
                  <a:srgbClr val="262C32"/>
                </a:solidFill>
                <a:latin typeface="Aptos"/>
                <a:cs typeface="Arial"/>
              </a:rPr>
              <a:t>- </a:t>
            </a:r>
            <a:r>
              <a:rPr sz="1200" spc="27" dirty="0" smtClean="0">
                <a:solidFill>
                  <a:srgbClr val="262C32"/>
                </a:solidFill>
                <a:latin typeface="Aptos"/>
                <a:cs typeface="Arial"/>
              </a:rPr>
              <a:t>Alteración  de la conciencia o cambios de conducta</a:t>
            </a:r>
            <a:r>
              <a:rPr sz="1200" spc="27" dirty="0" smtClean="0">
                <a:solidFill>
                  <a:srgbClr val="262C32"/>
                </a:solidFill>
                <a:latin typeface="Aptos"/>
                <a:cs typeface="Arial"/>
              </a:rPr>
              <a:t>, </a:t>
            </a:r>
            <a:r>
              <a:rPr sz="1200" spc="27" dirty="0" smtClean="0">
                <a:solidFill>
                  <a:srgbClr val="262C32"/>
                </a:solidFill>
                <a:latin typeface="Aptos"/>
                <a:cs typeface="Arial"/>
              </a:rPr>
              <a:t>que pueden ser incluso </a:t>
            </a:r>
            <a:endParaRPr sz="900">
              <a:latin typeface="Arial"/>
              <a:cs typeface="Arial"/>
            </a:endParaRPr>
          </a:p>
          <a:p>
            <a:pPr marL="189483">
              <a:lnSpc>
                <a:spcPts val="1034"/>
              </a:lnSpc>
              <a:spcBef>
                <a:spcPts val="380"/>
              </a:spcBef>
              <a:spcAft>
                <a:spcPts val="300"/>
              </a:spcAft>
            </a:pPr>
            <a:r>
              <a:rPr sz="1200" spc="19" dirty="0" smtClean="0">
                <a:solidFill>
                  <a:srgbClr val="262C32"/>
                </a:solidFill>
                <a:latin typeface="Aptos"/>
                <a:cs typeface="Arial"/>
              </a:rPr>
              <a:t>transitorios.</a:t>
            </a:r>
            <a:endParaRPr sz="900">
              <a:latin typeface="Arial"/>
              <a:cs typeface="Arial"/>
            </a:endParaRPr>
          </a:p>
          <a:p>
            <a:pPr marL="104139" marR="7015">
              <a:lnSpc>
                <a:spcPct val="95825"/>
              </a:lnSpc>
              <a:spcBef>
                <a:spcPts val="655"/>
              </a:spcBef>
              <a:spcAft>
                <a:spcPts val="300"/>
              </a:spcAft>
            </a:pPr>
            <a:r>
              <a:rPr sz="1200" spc="27" dirty="0" smtClean="0">
                <a:solidFill>
                  <a:srgbClr val="262C32"/>
                </a:solidFill>
                <a:latin typeface="Aptos"/>
                <a:cs typeface="Arial"/>
              </a:rPr>
              <a:t>- </a:t>
            </a:r>
            <a:r>
              <a:rPr sz="1200" spc="27" dirty="0" smtClean="0">
                <a:solidFill>
                  <a:srgbClr val="262C32"/>
                </a:solidFill>
                <a:latin typeface="Aptos"/>
                <a:cs typeface="Arial"/>
              </a:rPr>
              <a:t>Pérdida de memoria de los  hechos anteriores y/o posteriores al accidente</a:t>
            </a:r>
            <a:r>
              <a:rPr sz="1200" spc="27" dirty="0" smtClean="0">
                <a:solidFill>
                  <a:srgbClr val="262C32"/>
                </a:solidFill>
                <a:latin typeface="Aptos"/>
                <a:cs typeface="Arial"/>
              </a:rPr>
              <a:t>.</a:t>
            </a:r>
            <a:endParaRPr sz="900">
              <a:latin typeface="Arial"/>
              <a:cs typeface="Arial"/>
            </a:endParaRPr>
          </a:p>
          <a:p>
            <a:pPr marL="104139" marR="7015">
              <a:lnSpc>
                <a:spcPct val="95825"/>
              </a:lnSpc>
              <a:spcBef>
                <a:spcPts val="645"/>
              </a:spcBef>
              <a:spcAft>
                <a:spcPts val="300"/>
              </a:spcAft>
            </a:pPr>
            <a:r>
              <a:rPr sz="1200" spc="25" dirty="0" smtClean="0">
                <a:solidFill>
                  <a:srgbClr val="262C32"/>
                </a:solidFill>
                <a:latin typeface="Aptos"/>
                <a:cs typeface="Arial"/>
              </a:rPr>
              <a:t>- </a:t>
            </a:r>
            <a:r>
              <a:rPr sz="1200" spc="25" dirty="0" smtClean="0">
                <a:solidFill>
                  <a:srgbClr val="262C32"/>
                </a:solidFill>
                <a:latin typeface="Aptos"/>
                <a:cs typeface="Arial"/>
              </a:rPr>
              <a:t>Vómitos repetidos</a:t>
            </a:r>
            <a:r>
              <a:rPr sz="1200" spc="25" dirty="0" smtClean="0">
                <a:solidFill>
                  <a:srgbClr val="262C32"/>
                </a:solidFill>
                <a:latin typeface="Aptos"/>
                <a:cs typeface="Arial"/>
              </a:rPr>
              <a:t>, </a:t>
            </a:r>
            <a:r>
              <a:rPr sz="1200" spc="25" dirty="0" smtClean="0">
                <a:solidFill>
                  <a:srgbClr val="262C32"/>
                </a:solidFill>
                <a:latin typeface="Aptos"/>
                <a:cs typeface="Arial"/>
              </a:rPr>
              <a:t>y que se prolongan  en el tiempo.</a:t>
            </a:r>
            <a:endParaRPr sz="900">
              <a:latin typeface="Arial"/>
              <a:cs typeface="Arial"/>
            </a:endParaRPr>
          </a:p>
          <a:p>
            <a:pPr marL="104139" marR="7015">
              <a:lnSpc>
                <a:spcPct val="95825"/>
              </a:lnSpc>
              <a:spcBef>
                <a:spcPts val="645"/>
              </a:spcBef>
              <a:spcAft>
                <a:spcPts val="300"/>
              </a:spcAft>
            </a:pPr>
            <a:r>
              <a:rPr sz="1200" spc="27" dirty="0" smtClean="0">
                <a:solidFill>
                  <a:srgbClr val="262C32"/>
                </a:solidFill>
                <a:latin typeface="Aptos"/>
                <a:cs typeface="Arial"/>
              </a:rPr>
              <a:t>- </a:t>
            </a:r>
            <a:r>
              <a:rPr sz="1200" spc="27" dirty="0" smtClean="0">
                <a:solidFill>
                  <a:srgbClr val="262C32"/>
                </a:solidFill>
                <a:latin typeface="Aptos"/>
                <a:cs typeface="Arial"/>
              </a:rPr>
              <a:t>Dolor de cabeza.</a:t>
            </a:r>
            <a:endParaRPr sz="900">
              <a:latin typeface="Arial"/>
              <a:cs typeface="Arial"/>
            </a:endParaRPr>
          </a:p>
        </p:txBody>
      </p:sp>
      <p:sp>
        <p:nvSpPr>
          <p:cNvPr id="4" name="object 4"/>
          <p:cNvSpPr txBox="1"/>
          <p:nvPr/>
        </p:nvSpPr>
        <p:spPr>
          <a:xfrm>
            <a:off x="2083609" y="4593550"/>
            <a:ext cx="5908357" cy="576710"/>
          </a:xfrm>
          <a:prstGeom prst="rect">
            <a:avLst/>
          </a:prstGeom>
        </p:spPr>
        <p:txBody>
          <a:bodyPr wrap="square" lIns="0" tIns="7143" rIns="0" bIns="0" rtlCol="0">
            <a:noAutofit/>
          </a:bodyPr>
          <a:lstStyle/>
          <a:p>
            <a:pPr marL="12700" marR="17145">
              <a:lnSpc>
                <a:spcPts val="1125"/>
              </a:lnSpc>
              <a:spcAft>
                <a:spcPts val="300"/>
              </a:spcAft>
            </a:pPr>
            <a:r>
              <a:rPr sz="1200" b="1" spc="0" dirty="0" smtClean="0">
                <a:solidFill>
                  <a:srgbClr val="262C32"/>
                </a:solidFill>
                <a:latin typeface="Aptos"/>
                <a:cs typeface="Arial"/>
              </a:rPr>
              <a:t>• </a:t>
            </a:r>
            <a:r>
              <a:rPr sz="1200" b="1" spc="0" dirty="0" smtClean="0">
                <a:solidFill>
                  <a:srgbClr val="262C32"/>
                </a:solidFill>
                <a:latin typeface="Aptos"/>
                <a:cs typeface="Arial"/>
              </a:rPr>
              <a:t>Los signos </a:t>
            </a:r>
            <a:r>
              <a:rPr sz="1200" b="1" spc="44" dirty="0" smtClean="0">
                <a:solidFill>
                  <a:srgbClr val="262C32"/>
                </a:solidFill>
                <a:latin typeface="Aptos"/>
                <a:cs typeface="Times New Roman"/>
              </a:rPr>
              <a:t>y </a:t>
            </a:r>
            <a:r>
              <a:rPr sz="1200" b="1" spc="0" dirty="0" smtClean="0">
                <a:solidFill>
                  <a:srgbClr val="262C32"/>
                </a:solidFill>
                <a:latin typeface="Aptos"/>
                <a:cs typeface="Arial"/>
              </a:rPr>
              <a:t>síntomas que nos indicarán gravedad son</a:t>
            </a:r>
            <a:endParaRPr sz="1000">
              <a:latin typeface="Arial"/>
              <a:cs typeface="Arial"/>
            </a:endParaRPr>
          </a:p>
          <a:p>
            <a:pPr marL="104139">
              <a:lnSpc>
                <a:spcPct val="95825"/>
              </a:lnSpc>
              <a:spcBef>
                <a:spcPts val="563"/>
              </a:spcBef>
              <a:spcAft>
                <a:spcPts val="300"/>
              </a:spcAft>
            </a:pPr>
            <a:r>
              <a:rPr sz="1200" spc="26" dirty="0" smtClean="0">
                <a:solidFill>
                  <a:srgbClr val="262C32"/>
                </a:solidFill>
                <a:latin typeface="Aptos"/>
                <a:cs typeface="Arial"/>
              </a:rPr>
              <a:t>- </a:t>
            </a:r>
            <a:r>
              <a:rPr sz="1200" spc="26" dirty="0" smtClean="0">
                <a:solidFill>
                  <a:srgbClr val="262C32"/>
                </a:solidFill>
                <a:latin typeface="Aptos"/>
                <a:cs typeface="Arial"/>
              </a:rPr>
              <a:t>El empeoramiento  de los signos anteriores o su persistencia.</a:t>
            </a:r>
            <a:endParaRPr sz="900">
              <a:latin typeface="Arial"/>
              <a:cs typeface="Arial"/>
            </a:endParaRPr>
          </a:p>
          <a:p>
            <a:pPr marL="104139" marR="17145">
              <a:lnSpc>
                <a:spcPct val="95825"/>
              </a:lnSpc>
              <a:spcBef>
                <a:spcPts val="645"/>
              </a:spcBef>
              <a:spcAft>
                <a:spcPts val="300"/>
              </a:spcAft>
            </a:pPr>
            <a:r>
              <a:rPr sz="1200" spc="16" dirty="0" smtClean="0">
                <a:solidFill>
                  <a:srgbClr val="262C32"/>
                </a:solidFill>
                <a:latin typeface="Aptos"/>
                <a:cs typeface="Arial"/>
              </a:rPr>
              <a:t>- </a:t>
            </a:r>
            <a:r>
              <a:rPr sz="1200" spc="16" dirty="0" smtClean="0">
                <a:solidFill>
                  <a:srgbClr val="262C32"/>
                </a:solidFill>
                <a:latin typeface="Aptos"/>
                <a:cs typeface="Arial"/>
              </a:rPr>
              <a:t>Alteración  de las pupilas</a:t>
            </a:r>
            <a:r>
              <a:rPr sz="1200" spc="16" dirty="0" smtClean="0">
                <a:solidFill>
                  <a:srgbClr val="262C32"/>
                </a:solidFill>
                <a:latin typeface="Aptos"/>
                <a:cs typeface="Arial"/>
              </a:rPr>
              <a:t>:</a:t>
            </a:r>
            <a:endParaRPr sz="900">
              <a:latin typeface="Arial"/>
              <a:cs typeface="Arial"/>
            </a:endParaRPr>
          </a:p>
        </p:txBody>
      </p:sp>
      <p:sp>
        <p:nvSpPr>
          <p:cNvPr id="3" name="object 3"/>
          <p:cNvSpPr txBox="1"/>
          <p:nvPr/>
        </p:nvSpPr>
        <p:spPr>
          <a:xfrm>
            <a:off x="712723" y="7494167"/>
            <a:ext cx="1" cy="1"/>
          </a:xfrm>
          <a:prstGeom prst="rect">
            <a:avLst/>
          </a:prstGeom>
        </p:spPr>
        <p:txBody>
          <a:bodyPr wrap="square" lIns="0" tIns="2540" rIns="0" bIns="0" rtlCol="0">
            <a:noAutofit/>
          </a:bodyPr>
          <a:lstStyle/>
          <a:p>
            <a:pPr marL="12700">
              <a:lnSpc>
                <a:spcPct val="95825"/>
              </a:lnSpc>
            </a:pPr>
            <a:r>
              <a:rPr sz="600" spc="-63" dirty="0" smtClean="0">
                <a:solidFill>
                  <a:srgbClr val="383434"/>
                </a:solidFill>
                <a:latin typeface="Times New Roman"/>
                <a:cs typeface="Times New Roman"/>
              </a:rPr>
              <a:t>8</a:t>
            </a:r>
            <a:r>
              <a:rPr sz="600" spc="-63" dirty="0" smtClean="0">
                <a:solidFill>
                  <a:srgbClr val="231F21"/>
                </a:solidFill>
                <a:latin typeface="Times New Roman"/>
                <a:cs typeface="Times New Roman"/>
              </a:rPr>
              <a:t>0</a:t>
            </a:r>
            <a:endParaRPr sz="600">
              <a:latin typeface="Times New Roman"/>
              <a:cs typeface="Times New Roman"/>
            </a:endParaRPr>
          </a:p>
        </p:txBody>
      </p:sp>
      <p:sp>
        <p:nvSpPr>
          <p:cNvPr id="2" name="object 2"/>
          <p:cNvSpPr txBox="1"/>
          <p:nvPr/>
        </p:nvSpPr>
        <p:spPr>
          <a:xfrm>
            <a:off x="2073410" y="7494167"/>
            <a:ext cx="3654587" cy="101600"/>
          </a:xfrm>
          <a:prstGeom prst="rect">
            <a:avLst/>
          </a:prstGeom>
        </p:spPr>
        <p:txBody>
          <a:bodyPr wrap="square" lIns="0" tIns="2540" rIns="0" bIns="0" rtlCol="0">
            <a:noAutofit/>
          </a:bodyPr>
          <a:lstStyle/>
          <a:p>
            <a:pPr marL="12700">
              <a:lnSpc>
                <a:spcPct val="95825"/>
              </a:lnSpc>
              <a:spcAft>
                <a:spcPts val="300"/>
              </a:spcAft>
            </a:pPr>
            <a:r>
              <a:rPr sz="1200" spc="648" dirty="0" smtClean="0">
                <a:solidFill>
                  <a:srgbClr val="262C32"/>
                </a:solidFill>
                <a:latin typeface="Aptos"/>
                <a:cs typeface="Times New Roman"/>
              </a:rPr>
              <a:t>-</a:t>
            </a:r>
            <a:r>
              <a:rPr sz="1200" spc="648" dirty="0" smtClean="0">
                <a:solidFill>
                  <a:srgbClr val="262C32"/>
                </a:solidFill>
                <a:latin typeface="Aptos"/>
                <a:cs typeface="Times New Roman"/>
              </a:rPr>
              <a:t>----</a:t>
            </a:r>
            <a:r>
              <a:rPr sz="1200" spc="648" dirty="0" smtClean="0">
                <a:solidFill>
                  <a:srgbClr val="262C32"/>
                </a:solidFill>
                <a:latin typeface="Aptos"/>
                <a:cs typeface="Times New Roman"/>
              </a:rPr>
              <a:t>~</a:t>
            </a:r>
            <a:r>
              <a:rPr sz="1200" spc="648" dirty="0" smtClean="0">
                <a:solidFill>
                  <a:srgbClr val="262C32"/>
                </a:solidFill>
                <a:latin typeface="Aptos"/>
                <a:cs typeface="Times New Roman"/>
              </a:rPr>
              <a:t>-</a:t>
            </a:r>
            <a:r>
              <a:rPr sz="1200" spc="648" dirty="0" smtClean="0">
                <a:solidFill>
                  <a:srgbClr val="262C32"/>
                </a:solidFill>
                <a:latin typeface="Aptos"/>
                <a:cs typeface="Times New Roman"/>
              </a:rPr>
              <a:t>-</a:t>
            </a:r>
            <a:r>
              <a:rPr sz="1200" spc="648" dirty="0" smtClean="0">
                <a:solidFill>
                  <a:srgbClr val="262C32"/>
                </a:solidFill>
                <a:latin typeface="Aptos"/>
                <a:cs typeface="Times New Roman"/>
              </a:rPr>
              <a:t>---</a:t>
            </a:r>
            <a:r>
              <a:rPr sz="1200" spc="648" dirty="0" smtClean="0">
                <a:solidFill>
                  <a:srgbClr val="262C32"/>
                </a:solidFill>
                <a:latin typeface="Aptos"/>
                <a:cs typeface="Times New Roman"/>
              </a:rPr>
              <a:t>--</a:t>
            </a:r>
            <a:r>
              <a:rPr sz="1200" spc="648" dirty="0" smtClean="0">
                <a:solidFill>
                  <a:srgbClr val="262C32"/>
                </a:solidFill>
                <a:latin typeface="Aptos"/>
                <a:cs typeface="Times New Roman"/>
              </a:rPr>
              <a:t>------'</a:t>
            </a:r>
            <a:endParaRPr sz="600">
              <a:latin typeface="Times New Roman"/>
              <a:cs typeface="Times New Roman"/>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236595" y="1363817"/>
            <a:ext cx="7204423" cy="1992884"/>
          </a:xfrm>
          <a:prstGeom prst="rect">
            <a:avLst/>
          </a:prstGeom>
        </p:spPr>
        <p:txBody>
          <a:bodyPr wrap="square" lIns="0" tIns="6477" rIns="0" bIns="0" rtlCol="0">
            <a:noAutofit/>
          </a:bodyPr>
          <a:lstStyle/>
          <a:p>
            <a:pPr marL="85852" marR="7015">
              <a:lnSpc>
                <a:spcPts val="1019"/>
              </a:lnSpc>
              <a:spcAft>
                <a:spcPts val="300"/>
              </a:spcAft>
            </a:pPr>
            <a:r>
              <a:rPr sz="1200" spc="20" dirty="0" smtClean="0">
                <a:solidFill>
                  <a:srgbClr val="262C32"/>
                </a:solidFill>
                <a:latin typeface="Aptos"/>
                <a:cs typeface="Arial"/>
              </a:rPr>
              <a:t>- </a:t>
            </a:r>
            <a:r>
              <a:rPr sz="1200" spc="20" dirty="0" smtClean="0">
                <a:solidFill>
                  <a:srgbClr val="262C32"/>
                </a:solidFill>
                <a:latin typeface="Aptos"/>
                <a:cs typeface="Arial"/>
              </a:rPr>
              <a:t>Dilatación del tamaño de las  pupilas.</a:t>
            </a:r>
            <a:endParaRPr sz="900">
              <a:latin typeface="Arial"/>
              <a:cs typeface="Arial"/>
            </a:endParaRPr>
          </a:p>
          <a:p>
            <a:pPr marL="177292" marR="240994" indent="-91439">
              <a:lnSpc>
                <a:spcPts val="1034"/>
              </a:lnSpc>
              <a:spcBef>
                <a:spcPts val="594"/>
              </a:spcBef>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Alteración de la  simetría de las  pupilas</a:t>
            </a:r>
            <a:r>
              <a:rPr sz="1200" spc="23" dirty="0" smtClean="0">
                <a:solidFill>
                  <a:srgbClr val="262C32"/>
                </a:solidFill>
                <a:latin typeface="Aptos"/>
                <a:cs typeface="Arial"/>
              </a:rPr>
              <a:t>, </a:t>
            </a:r>
            <a:r>
              <a:rPr sz="1200" spc="23" dirty="0" smtClean="0">
                <a:solidFill>
                  <a:srgbClr val="262C32"/>
                </a:solidFill>
                <a:latin typeface="Aptos"/>
                <a:cs typeface="Arial"/>
              </a:rPr>
              <a:t>teniendo cada una de ellas una </a:t>
            </a:r>
            <a:endParaRPr sz="900">
              <a:latin typeface="Arial"/>
              <a:cs typeface="Arial"/>
            </a:endParaRPr>
          </a:p>
          <a:p>
            <a:pPr marL="177292" marR="240994">
              <a:lnSpc>
                <a:spcPts val="1034"/>
              </a:lnSpc>
              <a:spcBef>
                <a:spcPts val="380"/>
              </a:spcBef>
              <a:spcAft>
                <a:spcPts val="300"/>
              </a:spcAft>
            </a:pPr>
            <a:r>
              <a:rPr sz="1200" spc="24" dirty="0" smtClean="0">
                <a:solidFill>
                  <a:srgbClr val="262C32"/>
                </a:solidFill>
                <a:latin typeface="Aptos"/>
                <a:cs typeface="Arial"/>
              </a:rPr>
              <a:t>medida diferente.</a:t>
            </a:r>
            <a:endParaRPr sz="900">
              <a:latin typeface="Arial"/>
              <a:cs typeface="Arial"/>
            </a:endParaRPr>
          </a:p>
          <a:p>
            <a:pPr marL="85852" marR="7015">
              <a:lnSpc>
                <a:spcPct val="95825"/>
              </a:lnSpc>
              <a:spcBef>
                <a:spcPts val="655"/>
              </a:spcBef>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Ausencia de reflejo pupilar (no reaccionan a la  intensidad de la  luz).</a:t>
            </a:r>
            <a:endParaRPr sz="900">
              <a:latin typeface="Arial"/>
              <a:cs typeface="Arial"/>
            </a:endParaRPr>
          </a:p>
          <a:p>
            <a:pPr marL="12700" marR="7015">
              <a:lnSpc>
                <a:spcPct val="95825"/>
              </a:lnSpc>
              <a:spcBef>
                <a:spcPts val="645"/>
              </a:spcBef>
              <a:spcAft>
                <a:spcPts val="300"/>
              </a:spcAft>
            </a:pPr>
            <a:r>
              <a:rPr sz="1200" spc="16" dirty="0" smtClean="0">
                <a:solidFill>
                  <a:srgbClr val="262C32"/>
                </a:solidFill>
                <a:latin typeface="Aptos"/>
                <a:cs typeface="Arial"/>
              </a:rPr>
              <a:t>- </a:t>
            </a:r>
            <a:r>
              <a:rPr sz="1200" spc="16" dirty="0" smtClean="0">
                <a:solidFill>
                  <a:srgbClr val="262C32"/>
                </a:solidFill>
                <a:latin typeface="Aptos"/>
                <a:cs typeface="Arial"/>
              </a:rPr>
              <a:t>Hemorragia por los orificios  naturales de la  cara (nariz</a:t>
            </a:r>
            <a:r>
              <a:rPr sz="1200" spc="16" dirty="0" smtClean="0">
                <a:solidFill>
                  <a:srgbClr val="262C32"/>
                </a:solidFill>
                <a:latin typeface="Aptos"/>
                <a:cs typeface="Arial"/>
              </a:rPr>
              <a:t>,  </a:t>
            </a:r>
            <a:r>
              <a:rPr sz="1200" spc="16" dirty="0" smtClean="0">
                <a:solidFill>
                  <a:srgbClr val="262C32"/>
                </a:solidFill>
                <a:latin typeface="Aptos"/>
                <a:cs typeface="Arial"/>
              </a:rPr>
              <a:t>oído).</a:t>
            </a:r>
            <a:endParaRPr sz="900">
              <a:latin typeface="Arial"/>
              <a:cs typeface="Arial"/>
            </a:endParaRPr>
          </a:p>
          <a:p>
            <a:pPr marL="12700" marR="7015">
              <a:lnSpc>
                <a:spcPct val="95825"/>
              </a:lnSpc>
              <a:spcBef>
                <a:spcPts val="645"/>
              </a:spcBef>
              <a:spcAft>
                <a:spcPts val="300"/>
              </a:spcAft>
            </a:pPr>
            <a:r>
              <a:rPr sz="1200" spc="26" dirty="0" smtClean="0">
                <a:solidFill>
                  <a:srgbClr val="262C32"/>
                </a:solidFill>
                <a:latin typeface="Aptos"/>
                <a:cs typeface="Arial"/>
              </a:rPr>
              <a:t>- </a:t>
            </a:r>
            <a:r>
              <a:rPr sz="1200" spc="26" dirty="0" smtClean="0">
                <a:solidFill>
                  <a:srgbClr val="262C32"/>
                </a:solidFill>
                <a:latin typeface="Aptos"/>
                <a:cs typeface="Arial"/>
              </a:rPr>
              <a:t>Aparición  de hematomas alrededor de los ojos o tras las orejas.</a:t>
            </a:r>
            <a:endParaRPr sz="900">
              <a:latin typeface="Arial"/>
              <a:cs typeface="Arial"/>
            </a:endParaRPr>
          </a:p>
          <a:p>
            <a:pPr marL="104140" indent="-91439">
              <a:lnSpc>
                <a:spcPts val="1034"/>
              </a:lnSpc>
              <a:spcBef>
                <a:spcPts val="645"/>
              </a:spcBef>
              <a:spcAft>
                <a:spcPts val="300"/>
              </a:spcAft>
            </a:pPr>
            <a:r>
              <a:rPr sz="1200" dirty="0" smtClean="0">
                <a:solidFill>
                  <a:srgbClr val="262C32"/>
                </a:solidFill>
                <a:latin typeface="Aptos"/>
                <a:cs typeface="Arial"/>
              </a:rPr>
              <a:t>-</a:t>
            </a:r>
            <a:r>
              <a:rPr sz="1200" spc="75" dirty="0" smtClean="0">
                <a:solidFill>
                  <a:srgbClr val="262C32"/>
                </a:solidFill>
                <a:latin typeface="Aptos"/>
                <a:cs typeface="Arial"/>
              </a:rPr>
              <a:t> </a:t>
            </a:r>
            <a:r>
              <a:rPr sz="1200" spc="34" dirty="0" smtClean="0">
                <a:solidFill>
                  <a:srgbClr val="262C32"/>
                </a:solidFill>
                <a:latin typeface="Aptos"/>
                <a:cs typeface="Arial"/>
              </a:rPr>
              <a:t>D</a:t>
            </a:r>
            <a:r>
              <a:rPr sz="1200" spc="25" dirty="0" smtClean="0">
                <a:solidFill>
                  <a:srgbClr val="262C32"/>
                </a:solidFill>
                <a:latin typeface="Aptos"/>
                <a:cs typeface="Arial"/>
              </a:rPr>
              <a:t>e</a:t>
            </a:r>
            <a:r>
              <a:rPr sz="1200" spc="0" dirty="0" smtClean="0">
                <a:solidFill>
                  <a:srgbClr val="262C32"/>
                </a:solidFill>
                <a:latin typeface="Aptos"/>
                <a:cs typeface="Arial"/>
              </a:rPr>
              <a:t>f</a:t>
            </a:r>
            <a:r>
              <a:rPr sz="1200" spc="39" dirty="0" smtClean="0">
                <a:solidFill>
                  <a:srgbClr val="262C32"/>
                </a:solidFill>
                <a:latin typeface="Aptos"/>
                <a:cs typeface="Arial"/>
              </a:rPr>
              <a:t>o</a:t>
            </a:r>
            <a:r>
              <a:rPr sz="1200" spc="14" dirty="0" smtClean="0">
                <a:solidFill>
                  <a:srgbClr val="262C32"/>
                </a:solidFill>
                <a:latin typeface="Aptos"/>
                <a:cs typeface="Arial"/>
              </a:rPr>
              <a:t>r</a:t>
            </a:r>
            <a:r>
              <a:rPr sz="1200" spc="34" dirty="0" smtClean="0">
                <a:solidFill>
                  <a:srgbClr val="262C32"/>
                </a:solidFill>
                <a:latin typeface="Aptos"/>
                <a:cs typeface="Arial"/>
              </a:rPr>
              <a:t>m</a:t>
            </a:r>
            <a:r>
              <a:rPr sz="1200" spc="9" dirty="0" smtClean="0">
                <a:solidFill>
                  <a:srgbClr val="262C32"/>
                </a:solidFill>
                <a:latin typeface="Aptos"/>
                <a:cs typeface="Arial"/>
              </a:rPr>
              <a:t>i</a:t>
            </a:r>
            <a:r>
              <a:rPr sz="1200" spc="25" dirty="0" smtClean="0">
                <a:solidFill>
                  <a:srgbClr val="262C32"/>
                </a:solidFill>
                <a:latin typeface="Aptos"/>
                <a:cs typeface="Arial"/>
              </a:rPr>
              <a:t>da</a:t>
            </a:r>
            <a:r>
              <a:rPr sz="1200" spc="0" dirty="0" smtClean="0">
                <a:solidFill>
                  <a:srgbClr val="262C32"/>
                </a:solidFill>
                <a:latin typeface="Aptos"/>
                <a:cs typeface="Arial"/>
              </a:rPr>
              <a:t>d</a:t>
            </a:r>
            <a:r>
              <a:rPr sz="1200" spc="175" dirty="0" smtClean="0">
                <a:solidFill>
                  <a:srgbClr val="262C32"/>
                </a:solidFill>
                <a:latin typeface="Aptos"/>
                <a:cs typeface="Arial"/>
              </a:rPr>
              <a:t> </a:t>
            </a:r>
            <a:r>
              <a:rPr sz="1200" spc="25" dirty="0" smtClean="0">
                <a:solidFill>
                  <a:srgbClr val="262C32"/>
                </a:solidFill>
                <a:latin typeface="Aptos"/>
                <a:cs typeface="Arial"/>
              </a:rPr>
              <a:t>e</a:t>
            </a:r>
            <a:r>
              <a:rPr sz="1200" spc="19" dirty="0" smtClean="0">
                <a:solidFill>
                  <a:srgbClr val="262C32"/>
                </a:solidFill>
                <a:latin typeface="Aptos"/>
                <a:cs typeface="Arial"/>
              </a:rPr>
              <a:t>v</a:t>
            </a:r>
            <a:r>
              <a:rPr sz="1200" spc="9" dirty="0" smtClean="0">
                <a:solidFill>
                  <a:srgbClr val="262C32"/>
                </a:solidFill>
                <a:latin typeface="Aptos"/>
                <a:cs typeface="Arial"/>
              </a:rPr>
              <a:t>i</a:t>
            </a:r>
            <a:r>
              <a:rPr sz="1200" spc="25" dirty="0" smtClean="0">
                <a:solidFill>
                  <a:srgbClr val="262C32"/>
                </a:solidFill>
                <a:latin typeface="Aptos"/>
                <a:cs typeface="Arial"/>
              </a:rPr>
              <a:t>den</a:t>
            </a:r>
            <a:r>
              <a:rPr sz="1200" spc="14" dirty="0" smtClean="0">
                <a:solidFill>
                  <a:srgbClr val="262C32"/>
                </a:solidFill>
                <a:latin typeface="Aptos"/>
                <a:cs typeface="Arial"/>
              </a:rPr>
              <a:t>t</a:t>
            </a:r>
            <a:r>
              <a:rPr sz="1200" spc="0" dirty="0" smtClean="0">
                <a:solidFill>
                  <a:srgbClr val="262C32"/>
                </a:solidFill>
                <a:latin typeface="Aptos"/>
                <a:cs typeface="Arial"/>
              </a:rPr>
              <a:t>e</a:t>
            </a:r>
            <a:r>
              <a:rPr sz="1200" spc="137" dirty="0" smtClean="0">
                <a:solidFill>
                  <a:srgbClr val="262C32"/>
                </a:solidFill>
                <a:latin typeface="Aptos"/>
                <a:cs typeface="Arial"/>
              </a:rPr>
              <a:t> </a:t>
            </a:r>
            <a:r>
              <a:rPr sz="1200" spc="25" dirty="0" smtClean="0">
                <a:solidFill>
                  <a:srgbClr val="262C32"/>
                </a:solidFill>
                <a:latin typeface="Aptos"/>
                <a:cs typeface="Arial"/>
              </a:rPr>
              <a:t>d</a:t>
            </a:r>
            <a:r>
              <a:rPr sz="1200" spc="0" dirty="0" smtClean="0">
                <a:solidFill>
                  <a:srgbClr val="262C32"/>
                </a:solidFill>
                <a:latin typeface="Aptos"/>
                <a:cs typeface="Arial"/>
              </a:rPr>
              <a:t>e</a:t>
            </a:r>
            <a:r>
              <a:rPr sz="1200" spc="119" dirty="0" smtClean="0">
                <a:solidFill>
                  <a:srgbClr val="262C32"/>
                </a:solidFill>
                <a:latin typeface="Aptos"/>
                <a:cs typeface="Arial"/>
              </a:rPr>
              <a:t> </a:t>
            </a:r>
            <a:r>
              <a:rPr sz="1200" spc="-80" dirty="0" smtClean="0">
                <a:solidFill>
                  <a:srgbClr val="262C32"/>
                </a:solidFill>
                <a:latin typeface="Aptos"/>
                <a:cs typeface="Arial"/>
              </a:rPr>
              <a:t>l</a:t>
            </a:r>
            <a:r>
              <a:rPr sz="1200" spc="75" dirty="0" smtClean="0">
                <a:solidFill>
                  <a:srgbClr val="262C32"/>
                </a:solidFill>
                <a:latin typeface="Aptos"/>
                <a:cs typeface="Arial"/>
              </a:rPr>
              <a:t>o</a:t>
            </a:r>
            <a:r>
              <a:rPr sz="1200" spc="-13" dirty="0" smtClean="0">
                <a:solidFill>
                  <a:srgbClr val="262C32"/>
                </a:solidFill>
                <a:latin typeface="Aptos"/>
                <a:cs typeface="Arial"/>
              </a:rPr>
              <a:t>s</a:t>
            </a:r>
            <a:r>
              <a:rPr sz="1200" spc="0" dirty="0" smtClean="0">
                <a:solidFill>
                  <a:srgbClr val="262C32"/>
                </a:solidFill>
                <a:latin typeface="Aptos"/>
                <a:cs typeface="Arial"/>
              </a:rPr>
              <a:t> </a:t>
            </a:r>
            <a:r>
              <a:rPr sz="1200" spc="-119" dirty="0" smtClean="0">
                <a:solidFill>
                  <a:srgbClr val="262C32"/>
                </a:solidFill>
                <a:latin typeface="Aptos"/>
                <a:cs typeface="Arial"/>
              </a:rPr>
              <a:t> </a:t>
            </a:r>
            <a:r>
              <a:rPr sz="1200" spc="25" dirty="0" smtClean="0">
                <a:solidFill>
                  <a:srgbClr val="262C32"/>
                </a:solidFill>
                <a:latin typeface="Aptos"/>
                <a:cs typeface="Arial"/>
              </a:rPr>
              <a:t>hue</a:t>
            </a:r>
            <a:r>
              <a:rPr sz="1200" spc="19" dirty="0" smtClean="0">
                <a:solidFill>
                  <a:srgbClr val="262C32"/>
                </a:solidFill>
                <a:latin typeface="Aptos"/>
                <a:cs typeface="Arial"/>
              </a:rPr>
              <a:t>s</a:t>
            </a:r>
            <a:r>
              <a:rPr sz="1200" spc="25" dirty="0" smtClean="0">
                <a:solidFill>
                  <a:srgbClr val="262C32"/>
                </a:solidFill>
                <a:latin typeface="Aptos"/>
                <a:cs typeface="Arial"/>
              </a:rPr>
              <a:t>o</a:t>
            </a:r>
            <a:r>
              <a:rPr sz="1200" spc="0" dirty="0" smtClean="0">
                <a:solidFill>
                  <a:srgbClr val="262C32"/>
                </a:solidFill>
                <a:latin typeface="Aptos"/>
                <a:cs typeface="Arial"/>
              </a:rPr>
              <a:t>s</a:t>
            </a:r>
            <a:r>
              <a:rPr sz="1200" spc="110" dirty="0" smtClean="0">
                <a:solidFill>
                  <a:srgbClr val="262C32"/>
                </a:solidFill>
                <a:latin typeface="Aptos"/>
                <a:cs typeface="Arial"/>
              </a:rPr>
              <a:t> </a:t>
            </a:r>
            <a:r>
              <a:rPr sz="1200" spc="3" dirty="0" smtClean="0">
                <a:solidFill>
                  <a:srgbClr val="262C32"/>
                </a:solidFill>
                <a:latin typeface="Aptos"/>
                <a:cs typeface="Arial"/>
              </a:rPr>
              <a:t>d</a:t>
            </a:r>
            <a:r>
              <a:rPr sz="1200" spc="50" dirty="0" smtClean="0">
                <a:solidFill>
                  <a:srgbClr val="262C32"/>
                </a:solidFill>
                <a:latin typeface="Aptos"/>
                <a:cs typeface="Arial"/>
              </a:rPr>
              <a:t>e</a:t>
            </a:r>
            <a:r>
              <a:rPr sz="1200" spc="-61" dirty="0" smtClean="0">
                <a:solidFill>
                  <a:srgbClr val="262C32"/>
                </a:solidFill>
                <a:latin typeface="Aptos"/>
                <a:cs typeface="Arial"/>
              </a:rPr>
              <a:t>l</a:t>
            </a:r>
            <a:r>
              <a:rPr sz="1200" spc="114" dirty="0" smtClean="0">
                <a:solidFill>
                  <a:srgbClr val="262C32"/>
                </a:solidFill>
                <a:latin typeface="Aptos"/>
                <a:cs typeface="Arial"/>
              </a:rPr>
              <a:t> </a:t>
            </a:r>
            <a:r>
              <a:rPr sz="1200" spc="19" dirty="0" smtClean="0">
                <a:solidFill>
                  <a:srgbClr val="262C32"/>
                </a:solidFill>
                <a:latin typeface="Aptos"/>
                <a:cs typeface="Arial"/>
              </a:rPr>
              <a:t>c</a:t>
            </a:r>
            <a:r>
              <a:rPr sz="1200" spc="14" dirty="0" smtClean="0">
                <a:solidFill>
                  <a:srgbClr val="262C32"/>
                </a:solidFill>
                <a:latin typeface="Aptos"/>
                <a:cs typeface="Arial"/>
              </a:rPr>
              <a:t>r</a:t>
            </a:r>
            <a:r>
              <a:rPr sz="1200" spc="25" dirty="0" smtClean="0">
                <a:solidFill>
                  <a:srgbClr val="262C32"/>
                </a:solidFill>
                <a:latin typeface="Aptos"/>
                <a:cs typeface="Arial"/>
              </a:rPr>
              <a:t>áne</a:t>
            </a:r>
            <a:r>
              <a:rPr sz="1200" spc="0" dirty="0" smtClean="0">
                <a:solidFill>
                  <a:srgbClr val="262C32"/>
                </a:solidFill>
                <a:latin typeface="Aptos"/>
                <a:cs typeface="Arial"/>
              </a:rPr>
              <a:t>o</a:t>
            </a:r>
            <a:r>
              <a:rPr sz="1200" spc="130" dirty="0" smtClean="0">
                <a:solidFill>
                  <a:srgbClr val="262C32"/>
                </a:solidFill>
                <a:latin typeface="Aptos"/>
                <a:cs typeface="Arial"/>
              </a:rPr>
              <a:t> </a:t>
            </a:r>
            <a:r>
              <a:rPr sz="1200" spc="0" dirty="0" smtClean="0">
                <a:solidFill>
                  <a:srgbClr val="262C32"/>
                </a:solidFill>
                <a:latin typeface="Aptos"/>
                <a:cs typeface="Arial"/>
              </a:rPr>
              <a:t>o</a:t>
            </a:r>
            <a:r>
              <a:rPr sz="1200" spc="89" dirty="0" smtClean="0">
                <a:solidFill>
                  <a:srgbClr val="262C32"/>
                </a:solidFill>
                <a:latin typeface="Aptos"/>
                <a:cs typeface="Arial"/>
              </a:rPr>
              <a:t> </a:t>
            </a:r>
            <a:r>
              <a:rPr sz="1200" spc="-56" dirty="0" smtClean="0">
                <a:solidFill>
                  <a:srgbClr val="262C32"/>
                </a:solidFill>
                <a:latin typeface="Aptos"/>
                <a:cs typeface="Arial"/>
              </a:rPr>
              <a:t>l</a:t>
            </a:r>
            <a:r>
              <a:rPr sz="1200" spc="-20" dirty="0" smtClean="0">
                <a:solidFill>
                  <a:srgbClr val="262C32"/>
                </a:solidFill>
                <a:latin typeface="Aptos"/>
                <a:cs typeface="Arial"/>
              </a:rPr>
              <a:t>a</a:t>
            </a:r>
            <a:r>
              <a:rPr sz="1200" spc="0" dirty="0" smtClean="0">
                <a:solidFill>
                  <a:srgbClr val="262C32"/>
                </a:solidFill>
                <a:latin typeface="Aptos"/>
                <a:cs typeface="Arial"/>
              </a:rPr>
              <a:t> </a:t>
            </a:r>
            <a:r>
              <a:rPr sz="1200" spc="-89" dirty="0" smtClean="0">
                <a:solidFill>
                  <a:srgbClr val="262C32"/>
                </a:solidFill>
                <a:latin typeface="Aptos"/>
                <a:cs typeface="Arial"/>
              </a:rPr>
              <a:t> </a:t>
            </a:r>
            <a:r>
              <a:rPr sz="1200" spc="25" dirty="0" smtClean="0">
                <a:solidFill>
                  <a:srgbClr val="262C32"/>
                </a:solidFill>
                <a:latin typeface="Aptos"/>
                <a:cs typeface="Arial"/>
              </a:rPr>
              <a:t>p</a:t>
            </a:r>
            <a:r>
              <a:rPr sz="1200" spc="14" dirty="0" smtClean="0">
                <a:solidFill>
                  <a:srgbClr val="262C32"/>
                </a:solidFill>
                <a:latin typeface="Aptos"/>
                <a:cs typeface="Arial"/>
              </a:rPr>
              <a:t>r</a:t>
            </a:r>
            <a:r>
              <a:rPr sz="1200" spc="25" dirty="0" smtClean="0">
                <a:solidFill>
                  <a:srgbClr val="262C32"/>
                </a:solidFill>
                <a:latin typeface="Aptos"/>
                <a:cs typeface="Arial"/>
              </a:rPr>
              <a:t>esen</a:t>
            </a:r>
            <a:r>
              <a:rPr sz="1200" spc="0" dirty="0" smtClean="0">
                <a:solidFill>
                  <a:srgbClr val="262C32"/>
                </a:solidFill>
                <a:latin typeface="Aptos"/>
                <a:cs typeface="Arial"/>
              </a:rPr>
              <a:t>c</a:t>
            </a:r>
            <a:r>
              <a:rPr sz="1200" spc="34" dirty="0" smtClean="0">
                <a:solidFill>
                  <a:srgbClr val="262C32"/>
                </a:solidFill>
                <a:latin typeface="Aptos"/>
                <a:cs typeface="Arial"/>
              </a:rPr>
              <a:t>i</a:t>
            </a:r>
            <a:r>
              <a:rPr sz="1200" spc="0" dirty="0" smtClean="0">
                <a:solidFill>
                  <a:srgbClr val="262C32"/>
                </a:solidFill>
                <a:latin typeface="Aptos"/>
                <a:cs typeface="Arial"/>
              </a:rPr>
              <a:t>a</a:t>
            </a:r>
            <a:r>
              <a:rPr sz="1200" spc="144" dirty="0" smtClean="0">
                <a:solidFill>
                  <a:srgbClr val="262C32"/>
                </a:solidFill>
                <a:latin typeface="Aptos"/>
                <a:cs typeface="Arial"/>
              </a:rPr>
              <a:t> </a:t>
            </a:r>
            <a:r>
              <a:rPr sz="1200" spc="25" dirty="0" smtClean="0">
                <a:solidFill>
                  <a:srgbClr val="262C32"/>
                </a:solidFill>
                <a:latin typeface="Aptos"/>
                <a:cs typeface="Arial"/>
              </a:rPr>
              <a:t>d</a:t>
            </a:r>
            <a:r>
              <a:rPr sz="1200" spc="0" dirty="0" smtClean="0">
                <a:solidFill>
                  <a:srgbClr val="262C32"/>
                </a:solidFill>
                <a:latin typeface="Aptos"/>
                <a:cs typeface="Arial"/>
              </a:rPr>
              <a:t>e</a:t>
            </a:r>
            <a:r>
              <a:rPr sz="1200" spc="94" dirty="0" smtClean="0">
                <a:solidFill>
                  <a:srgbClr val="262C32"/>
                </a:solidFill>
                <a:latin typeface="Aptos"/>
                <a:cs typeface="Arial"/>
              </a:rPr>
              <a:t> </a:t>
            </a:r>
            <a:r>
              <a:rPr sz="1200" spc="-20" dirty="0" smtClean="0">
                <a:solidFill>
                  <a:srgbClr val="262C32"/>
                </a:solidFill>
                <a:latin typeface="Aptos"/>
                <a:cs typeface="Arial"/>
              </a:rPr>
              <a:t>h</a:t>
            </a:r>
            <a:r>
              <a:rPr sz="1200" spc="75" dirty="0" smtClean="0">
                <a:solidFill>
                  <a:srgbClr val="262C32"/>
                </a:solidFill>
                <a:latin typeface="Aptos"/>
                <a:cs typeface="Arial"/>
              </a:rPr>
              <a:t>e</a:t>
            </a:r>
            <a:r>
              <a:rPr sz="1200" spc="19" dirty="0" smtClean="0">
                <a:solidFill>
                  <a:srgbClr val="262C32"/>
                </a:solidFill>
                <a:latin typeface="Aptos"/>
                <a:cs typeface="Arial"/>
              </a:rPr>
              <a:t>m</a:t>
            </a:r>
            <a:r>
              <a:rPr sz="1200" spc="50" dirty="0" smtClean="0">
                <a:solidFill>
                  <a:srgbClr val="262C32"/>
                </a:solidFill>
                <a:latin typeface="Aptos"/>
                <a:cs typeface="Arial"/>
              </a:rPr>
              <a:t>a</a:t>
            </a:r>
            <a:r>
              <a:rPr sz="1200" spc="38" dirty="0" smtClean="0">
                <a:solidFill>
                  <a:srgbClr val="262C32"/>
                </a:solidFill>
                <a:latin typeface="Aptos"/>
                <a:cs typeface="Arial"/>
              </a:rPr>
              <a:t>t</a:t>
            </a:r>
            <a:r>
              <a:rPr sz="1200" spc="50" dirty="0" smtClean="0">
                <a:solidFill>
                  <a:srgbClr val="262C32"/>
                </a:solidFill>
                <a:latin typeface="Aptos"/>
                <a:cs typeface="Arial"/>
              </a:rPr>
              <a:t>o</a:t>
            </a:r>
            <a:r>
              <a:rPr sz="1200" spc="41" dirty="0" smtClean="0">
                <a:solidFill>
                  <a:srgbClr val="262C32"/>
                </a:solidFill>
                <a:latin typeface="Aptos"/>
                <a:cs typeface="Arial"/>
              </a:rPr>
              <a:t>m</a:t>
            </a:r>
            <a:r>
              <a:rPr sz="1200" spc="50" dirty="0" smtClean="0">
                <a:solidFill>
                  <a:srgbClr val="262C32"/>
                </a:solidFill>
                <a:latin typeface="Aptos"/>
                <a:cs typeface="Arial"/>
              </a:rPr>
              <a:t>a</a:t>
            </a:r>
            <a:r>
              <a:rPr sz="1200" spc="8" dirty="0" smtClean="0">
                <a:solidFill>
                  <a:srgbClr val="262C32"/>
                </a:solidFill>
                <a:latin typeface="Aptos"/>
                <a:cs typeface="Arial"/>
              </a:rPr>
              <a:t>s</a:t>
            </a:r>
            <a:r>
              <a:rPr sz="1200" spc="3" dirty="0" smtClean="0">
                <a:solidFill>
                  <a:srgbClr val="262C32"/>
                </a:solidFill>
                <a:latin typeface="Aptos"/>
                <a:cs typeface="Arial"/>
              </a:rPr>
              <a:t> </a:t>
            </a:r>
            <a:endParaRPr sz="900">
              <a:latin typeface="Arial"/>
              <a:cs typeface="Arial"/>
            </a:endParaRPr>
          </a:p>
          <a:p>
            <a:pPr marL="104140">
              <a:lnSpc>
                <a:spcPts val="1034"/>
              </a:lnSpc>
              <a:spcBef>
                <a:spcPts val="357"/>
              </a:spcBef>
              <a:spcAft>
                <a:spcPts val="300"/>
              </a:spcAft>
            </a:pPr>
            <a:r>
              <a:rPr sz="1200" spc="21" dirty="0" smtClean="0">
                <a:solidFill>
                  <a:srgbClr val="262C32"/>
                </a:solidFill>
                <a:latin typeface="Aptos"/>
                <a:cs typeface="Arial"/>
              </a:rPr>
              <a:t>blandos en la cabeza de los  lactantes.</a:t>
            </a:r>
            <a:endParaRPr sz="900">
              <a:latin typeface="Arial"/>
              <a:cs typeface="Arial"/>
            </a:endParaRPr>
          </a:p>
          <a:p>
            <a:pPr marL="12700" marR="7015">
              <a:lnSpc>
                <a:spcPct val="95825"/>
              </a:lnSpc>
              <a:spcBef>
                <a:spcPts val="677"/>
              </a:spcBef>
              <a:spcAft>
                <a:spcPts val="300"/>
              </a:spcAft>
            </a:pPr>
            <a:r>
              <a:rPr sz="1200" spc="17" dirty="0" smtClean="0">
                <a:solidFill>
                  <a:srgbClr val="262C32"/>
                </a:solidFill>
                <a:latin typeface="Aptos"/>
                <a:cs typeface="Arial"/>
              </a:rPr>
              <a:t>- </a:t>
            </a:r>
            <a:r>
              <a:rPr sz="1200" spc="17" dirty="0" smtClean="0">
                <a:solidFill>
                  <a:srgbClr val="262C32"/>
                </a:solidFill>
                <a:latin typeface="Aptos"/>
                <a:cs typeface="Arial"/>
              </a:rPr>
              <a:t>Alteración  de la  respiración (respiración lenta  con breves paradas).</a:t>
            </a:r>
            <a:endParaRPr sz="900">
              <a:latin typeface="Arial"/>
              <a:cs typeface="Arial"/>
            </a:endParaRPr>
          </a:p>
          <a:p>
            <a:pPr marL="12700" marR="7015">
              <a:lnSpc>
                <a:spcPct val="95825"/>
              </a:lnSpc>
              <a:spcBef>
                <a:spcPts val="645"/>
              </a:spcBef>
              <a:spcAft>
                <a:spcPts val="300"/>
              </a:spcAft>
            </a:pPr>
            <a:r>
              <a:rPr sz="1200" spc="26" dirty="0" smtClean="0">
                <a:solidFill>
                  <a:srgbClr val="262C32"/>
                </a:solidFill>
                <a:latin typeface="Aptos"/>
                <a:cs typeface="Arial"/>
              </a:rPr>
              <a:t>- </a:t>
            </a:r>
            <a:r>
              <a:rPr sz="1200" spc="26" dirty="0" smtClean="0">
                <a:solidFill>
                  <a:srgbClr val="262C32"/>
                </a:solidFill>
                <a:latin typeface="Aptos"/>
                <a:cs typeface="Arial"/>
              </a:rPr>
              <a:t>Convulsiones.</a:t>
            </a:r>
            <a:endParaRPr sz="900">
              <a:latin typeface="Arial"/>
              <a:cs typeface="Arial"/>
            </a:endParaRPr>
          </a:p>
        </p:txBody>
      </p:sp>
      <p:sp>
        <p:nvSpPr>
          <p:cNvPr id="3" name="object 3"/>
          <p:cNvSpPr txBox="1"/>
          <p:nvPr/>
        </p:nvSpPr>
        <p:spPr>
          <a:xfrm>
            <a:off x="2078509" y="3643721"/>
            <a:ext cx="7241429" cy="886460"/>
          </a:xfrm>
          <a:prstGeom prst="rect">
            <a:avLst/>
          </a:prstGeom>
        </p:spPr>
        <p:txBody>
          <a:bodyPr wrap="square" lIns="0" tIns="6477" rIns="0" bIns="0" rtlCol="0">
            <a:noAutofit/>
          </a:bodyPr>
          <a:lstStyle/>
          <a:p>
            <a:pPr marL="21844">
              <a:lnSpc>
                <a:spcPts val="1019"/>
              </a:lnSpc>
              <a:spcAft>
                <a:spcPts val="300"/>
              </a:spcAft>
            </a:pPr>
            <a:r>
              <a:rPr sz="1200" spc="36" dirty="0" smtClean="0">
                <a:solidFill>
                  <a:srgbClr val="262C32"/>
                </a:solidFill>
                <a:latin typeface="Aptos"/>
                <a:cs typeface="Arial"/>
              </a:rPr>
              <a:t>Estos signos pueden aparecer  inmediatamente</a:t>
            </a:r>
            <a:r>
              <a:rPr sz="1200" spc="36" dirty="0" smtClean="0">
                <a:solidFill>
                  <a:srgbClr val="262C32"/>
                </a:solidFill>
                <a:latin typeface="Aptos"/>
                <a:cs typeface="Arial"/>
              </a:rPr>
              <a:t>,  </a:t>
            </a:r>
            <a:r>
              <a:rPr sz="1200" spc="36" dirty="0" smtClean="0">
                <a:solidFill>
                  <a:srgbClr val="262C32"/>
                </a:solidFill>
                <a:latin typeface="Aptos"/>
                <a:cs typeface="Arial"/>
              </a:rPr>
              <a:t>o cuando ya ha transcurrido</a:t>
            </a:r>
            <a:endParaRPr sz="900">
              <a:latin typeface="Arial"/>
              <a:cs typeface="Arial"/>
            </a:endParaRPr>
          </a:p>
          <a:p>
            <a:pPr marL="15748" marR="17145">
              <a:lnSpc>
                <a:spcPct val="95825"/>
              </a:lnSpc>
              <a:spcBef>
                <a:spcPts val="304"/>
              </a:spcBef>
              <a:spcAft>
                <a:spcPts val="300"/>
              </a:spcAft>
            </a:pPr>
            <a:r>
              <a:rPr sz="1200" spc="37" dirty="0" smtClean="0">
                <a:solidFill>
                  <a:srgbClr val="262C32"/>
                </a:solidFill>
                <a:latin typeface="Aptos"/>
                <a:cs typeface="Arial"/>
              </a:rPr>
              <a:t>algún tiempo  desde que tuvo lugar el traumatismo</a:t>
            </a:r>
            <a:r>
              <a:rPr sz="1200" spc="37" dirty="0" smtClean="0">
                <a:solidFill>
                  <a:srgbClr val="262C32"/>
                </a:solidFill>
                <a:latin typeface="Aptos"/>
                <a:cs typeface="Arial"/>
              </a:rPr>
              <a:t>.</a:t>
            </a:r>
            <a:endParaRPr sz="900">
              <a:latin typeface="Arial"/>
              <a:cs typeface="Arial"/>
            </a:endParaRPr>
          </a:p>
          <a:p>
            <a:pPr marL="15748" marR="238859" indent="3047">
              <a:lnSpc>
                <a:spcPts val="1034"/>
              </a:lnSpc>
              <a:spcBef>
                <a:spcPts val="645"/>
              </a:spcBef>
              <a:spcAft>
                <a:spcPts val="300"/>
              </a:spcAft>
            </a:pPr>
            <a:r>
              <a:rPr sz="1200" spc="23" dirty="0" smtClean="0">
                <a:solidFill>
                  <a:srgbClr val="262C32"/>
                </a:solidFill>
                <a:latin typeface="Aptos"/>
                <a:cs typeface="Arial"/>
              </a:rPr>
              <a:t>Por este motivo</a:t>
            </a:r>
            <a:r>
              <a:rPr sz="1200" spc="23" dirty="0" smtClean="0">
                <a:solidFill>
                  <a:srgbClr val="262C32"/>
                </a:solidFill>
                <a:latin typeface="Aptos"/>
                <a:cs typeface="Arial"/>
              </a:rPr>
              <a:t>,  </a:t>
            </a:r>
            <a:r>
              <a:rPr sz="1200" spc="23" dirty="0" smtClean="0">
                <a:solidFill>
                  <a:srgbClr val="262C32"/>
                </a:solidFill>
                <a:latin typeface="Aptos"/>
                <a:cs typeface="Arial"/>
              </a:rPr>
              <a:t>es muy importante que las víctimas que han sufrido</a:t>
            </a:r>
            <a:r>
              <a:rPr sz="1200" spc="23" dirty="0" smtClean="0">
                <a:solidFill>
                  <a:srgbClr val="262C32"/>
                </a:solidFill>
                <a:latin typeface="Aptos"/>
                <a:cs typeface="Arial"/>
              </a:rPr>
              <a:t>,  </a:t>
            </a:r>
            <a:r>
              <a:rPr sz="1200" spc="23" dirty="0" smtClean="0">
                <a:solidFill>
                  <a:srgbClr val="262C32"/>
                </a:solidFill>
                <a:latin typeface="Aptos"/>
                <a:cs typeface="Arial"/>
              </a:rPr>
              <a:t>o se </a:t>
            </a:r>
            <a:endParaRPr sz="900">
              <a:latin typeface="Arial"/>
              <a:cs typeface="Arial"/>
            </a:endParaRPr>
          </a:p>
          <a:p>
            <a:pPr marL="15748" marR="238859">
              <a:lnSpc>
                <a:spcPts val="1034"/>
              </a:lnSpc>
              <a:spcBef>
                <a:spcPts val="380"/>
              </a:spcBef>
              <a:spcAft>
                <a:spcPts val="300"/>
              </a:spcAft>
            </a:pPr>
            <a:r>
              <a:rPr sz="1200" spc="22" dirty="0" smtClean="0">
                <a:solidFill>
                  <a:srgbClr val="262C32"/>
                </a:solidFill>
                <a:latin typeface="Aptos"/>
                <a:cs typeface="Arial"/>
              </a:rPr>
              <a:t>sospecha que han sufrido,  un traumatismo  craneal</a:t>
            </a:r>
            <a:r>
              <a:rPr sz="1200" spc="22" dirty="0" smtClean="0">
                <a:solidFill>
                  <a:srgbClr val="262C32"/>
                </a:solidFill>
                <a:latin typeface="Aptos"/>
                <a:cs typeface="Arial"/>
              </a:rPr>
              <a:t>,  </a:t>
            </a:r>
            <a:r>
              <a:rPr sz="1200" spc="22" dirty="0" smtClean="0">
                <a:solidFill>
                  <a:srgbClr val="262C32"/>
                </a:solidFill>
                <a:latin typeface="Aptos"/>
                <a:cs typeface="Arial"/>
              </a:rPr>
              <a:t>sean valoradas por un</a:t>
            </a:r>
            <a:endParaRPr sz="900">
              <a:latin typeface="Arial"/>
              <a:cs typeface="Arial"/>
            </a:endParaRPr>
          </a:p>
          <a:p>
            <a:pPr marL="12700" marR="17145">
              <a:lnSpc>
                <a:spcPts val="1019"/>
              </a:lnSpc>
              <a:spcBef>
                <a:spcPts val="431"/>
              </a:spcBef>
              <a:spcAft>
                <a:spcPts val="300"/>
              </a:spcAft>
            </a:pPr>
            <a:r>
              <a:rPr sz="1200" spc="19" dirty="0" smtClean="0">
                <a:solidFill>
                  <a:srgbClr val="262C32"/>
                </a:solidFill>
                <a:latin typeface="Aptos"/>
                <a:cs typeface="Arial"/>
              </a:rPr>
              <a:t>facultativo.</a:t>
            </a:r>
            <a:endParaRPr sz="900">
              <a:latin typeface="Arial"/>
              <a:cs typeface="Arial"/>
            </a:endParaRPr>
          </a:p>
        </p:txBody>
      </p:sp>
      <p:sp>
        <p:nvSpPr>
          <p:cNvPr id="2" name="object 2"/>
          <p:cNvSpPr txBox="1"/>
          <p:nvPr/>
        </p:nvSpPr>
        <p:spPr>
          <a:xfrm>
            <a:off x="5373115" y="7421015"/>
            <a:ext cx="1" cy="1"/>
          </a:xfrm>
          <a:prstGeom prst="rect">
            <a:avLst/>
          </a:prstGeom>
        </p:spPr>
        <p:txBody>
          <a:bodyPr wrap="square" lIns="0" tIns="2540" rIns="0" bIns="0" rtlCol="0">
            <a:noAutofit/>
          </a:bodyPr>
          <a:lstStyle/>
          <a:p>
            <a:pPr marL="12700">
              <a:lnSpc>
                <a:spcPct val="95825"/>
              </a:lnSpc>
            </a:pPr>
            <a:r>
              <a:rPr sz="600" spc="-87" dirty="0" smtClean="0">
                <a:solidFill>
                  <a:srgbClr val="231F21"/>
                </a:solidFill>
                <a:latin typeface="Times New Roman"/>
                <a:cs typeface="Times New Roman"/>
              </a:rPr>
              <a:t>81</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083609" y="1353526"/>
            <a:ext cx="7094928" cy="3072384"/>
          </a:xfrm>
          <a:prstGeom prst="rect">
            <a:avLst/>
          </a:prstGeom>
        </p:spPr>
        <p:txBody>
          <a:bodyPr wrap="square" lIns="0" tIns="7111" rIns="0" bIns="0" rtlCol="0">
            <a:noAutofit/>
          </a:bodyPr>
          <a:lstStyle/>
          <a:p>
            <a:pPr marL="12700" marR="9205">
              <a:lnSpc>
                <a:spcPts val="1120"/>
              </a:lnSpc>
              <a:spcAft>
                <a:spcPts val="300"/>
              </a:spcAft>
            </a:pPr>
            <a:r>
              <a:rPr sz="1200" b="1" spc="4" dirty="0" smtClean="0">
                <a:solidFill>
                  <a:srgbClr val="262C32"/>
                </a:solidFill>
                <a:latin typeface="Aptos"/>
                <a:cs typeface="Arial"/>
              </a:rPr>
              <a:t>•</a:t>
            </a:r>
            <a:r>
              <a:rPr sz="1200" b="1" spc="4" dirty="0" smtClean="0">
                <a:solidFill>
                  <a:srgbClr val="262C32"/>
                </a:solidFill>
                <a:latin typeface="Aptos"/>
                <a:cs typeface="Arial"/>
              </a:rPr>
              <a:t>Actuación</a:t>
            </a:r>
            <a:endParaRPr sz="1000">
              <a:latin typeface="Arial"/>
              <a:cs typeface="Arial"/>
            </a:endParaRPr>
          </a:p>
          <a:p>
            <a:pPr marL="101091" marR="9205">
              <a:lnSpc>
                <a:spcPct val="95825"/>
              </a:lnSpc>
              <a:spcBef>
                <a:spcPts val="474"/>
              </a:spcBef>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 </a:t>
            </a:r>
            <a:r>
              <a:rPr sz="1200" b="1" spc="-23" dirty="0" smtClean="0">
                <a:solidFill>
                  <a:srgbClr val="262C32"/>
                </a:solidFill>
                <a:latin typeface="Aptos"/>
                <a:cs typeface="Arial"/>
              </a:rPr>
              <a:t>Qué debemos hacer?</a:t>
            </a:r>
            <a:endParaRPr sz="1000">
              <a:latin typeface="Arial"/>
              <a:cs typeface="Arial"/>
            </a:endParaRPr>
          </a:p>
          <a:p>
            <a:pPr marL="177292" marR="9205">
              <a:lnSpc>
                <a:spcPct val="95825"/>
              </a:lnSpc>
              <a:spcBef>
                <a:spcPts val="554"/>
              </a:spcBef>
              <a:spcAft>
                <a:spcPts val="300"/>
              </a:spcAft>
            </a:pPr>
            <a:r>
              <a:rPr sz="1200" spc="-18" dirty="0" smtClean="0">
                <a:solidFill>
                  <a:srgbClr val="262C32"/>
                </a:solidFill>
                <a:latin typeface="Aptos"/>
                <a:cs typeface="Arial"/>
              </a:rPr>
              <a:t>- </a:t>
            </a:r>
            <a:r>
              <a:rPr sz="1200" spc="-18" dirty="0" smtClean="0">
                <a:solidFill>
                  <a:srgbClr val="262C32"/>
                </a:solidFill>
                <a:latin typeface="Aptos"/>
                <a:cs typeface="Arial"/>
              </a:rPr>
              <a:t>Activar de forma inmediata la cadena de socorro. Llame al  112.</a:t>
            </a:r>
            <a:endParaRPr sz="1000">
              <a:latin typeface="Arial"/>
              <a:cs typeface="Arial"/>
            </a:endParaRPr>
          </a:p>
          <a:p>
            <a:pPr marL="268731" marR="242696" indent="-91439">
              <a:lnSpc>
                <a:spcPts val="1149"/>
              </a:lnSpc>
              <a:spcBef>
                <a:spcPts val="530"/>
              </a:spcBef>
              <a:spcAft>
                <a:spcPts val="300"/>
              </a:spcAft>
            </a:pPr>
            <a:r>
              <a:rPr sz="1200" spc="-14" dirty="0" smtClean="0">
                <a:solidFill>
                  <a:srgbClr val="262C32"/>
                </a:solidFill>
                <a:latin typeface="Aptos"/>
                <a:cs typeface="Arial"/>
              </a:rPr>
              <a:t>- </a:t>
            </a:r>
            <a:r>
              <a:rPr sz="1200" spc="-14" dirty="0" smtClean="0">
                <a:solidFill>
                  <a:srgbClr val="262C32"/>
                </a:solidFill>
                <a:latin typeface="Aptos"/>
                <a:cs typeface="Arial"/>
              </a:rPr>
              <a:t>Tranquilizar a la víctima e intentar convencerle de que no se mueva</a:t>
            </a:r>
            <a:r>
              <a:rPr sz="1200" spc="-14" dirty="0" smtClean="0">
                <a:solidFill>
                  <a:srgbClr val="262C32"/>
                </a:solidFill>
                <a:latin typeface="Aptos"/>
                <a:cs typeface="Arial"/>
              </a:rPr>
              <a:t>. </a:t>
            </a:r>
            <a:endParaRPr sz="1000">
              <a:latin typeface="Arial"/>
              <a:cs typeface="Arial"/>
            </a:endParaRPr>
          </a:p>
          <a:p>
            <a:pPr marL="268731" marR="242696">
              <a:lnSpc>
                <a:spcPts val="1149"/>
              </a:lnSpc>
              <a:spcBef>
                <a:spcPts val="242"/>
              </a:spcBef>
              <a:spcAft>
                <a:spcPts val="300"/>
              </a:spcAft>
            </a:pPr>
            <a:r>
              <a:rPr sz="1200" spc="-15" dirty="0" smtClean="0">
                <a:solidFill>
                  <a:srgbClr val="262C32"/>
                </a:solidFill>
                <a:latin typeface="Aptos"/>
                <a:cs typeface="Arial"/>
              </a:rPr>
              <a:t>Recordar que la ayuda está en camino.</a:t>
            </a:r>
            <a:endParaRPr sz="1000">
              <a:latin typeface="Arial"/>
              <a:cs typeface="Arial"/>
            </a:endParaRPr>
          </a:p>
          <a:p>
            <a:pPr marL="268731" marR="75057" indent="-91439">
              <a:lnSpc>
                <a:spcPts val="1149"/>
              </a:lnSpc>
              <a:spcBef>
                <a:spcPts val="537"/>
              </a:spcBef>
              <a:spcAft>
                <a:spcPts val="300"/>
              </a:spcAft>
            </a:pPr>
            <a:r>
              <a:rPr sz="1200" spc="-12" dirty="0" smtClean="0">
                <a:solidFill>
                  <a:srgbClr val="262C32"/>
                </a:solidFill>
                <a:latin typeface="Aptos"/>
                <a:cs typeface="Arial"/>
              </a:rPr>
              <a:t>- </a:t>
            </a:r>
            <a:r>
              <a:rPr sz="1200" spc="-12" dirty="0" smtClean="0">
                <a:solidFill>
                  <a:srgbClr val="262C32"/>
                </a:solidFill>
                <a:latin typeface="Aptos"/>
                <a:cs typeface="Arial"/>
              </a:rPr>
              <a:t>Evitar el movimiento de la víctima</a:t>
            </a:r>
            <a:r>
              <a:rPr sz="1200" spc="-12" dirty="0" smtClean="0">
                <a:solidFill>
                  <a:srgbClr val="262C32"/>
                </a:solidFill>
                <a:latin typeface="Aptos"/>
                <a:cs typeface="Arial"/>
              </a:rPr>
              <a:t>; </a:t>
            </a:r>
            <a:r>
              <a:rPr sz="1200" spc="-12" dirty="0" smtClean="0">
                <a:solidFill>
                  <a:srgbClr val="262C32"/>
                </a:solidFill>
                <a:latin typeface="Aptos"/>
                <a:cs typeface="Arial"/>
              </a:rPr>
              <a:t>procurando que ni se mueva ni la </a:t>
            </a:r>
            <a:endParaRPr sz="1000">
              <a:latin typeface="Arial"/>
              <a:cs typeface="Arial"/>
            </a:endParaRPr>
          </a:p>
          <a:p>
            <a:pPr marL="268731" marR="75057">
              <a:lnSpc>
                <a:spcPts val="1149"/>
              </a:lnSpc>
              <a:spcBef>
                <a:spcPts val="242"/>
              </a:spcBef>
              <a:spcAft>
                <a:spcPts val="300"/>
              </a:spcAft>
            </a:pPr>
            <a:r>
              <a:rPr sz="1200" spc="-13" dirty="0" smtClean="0">
                <a:solidFill>
                  <a:srgbClr val="262C32"/>
                </a:solidFill>
                <a:latin typeface="Aptos"/>
                <a:cs typeface="Arial"/>
              </a:rPr>
              <a:t>muevan</a:t>
            </a:r>
            <a:r>
              <a:rPr sz="1200" spc="-13" dirty="0" smtClean="0">
                <a:solidFill>
                  <a:srgbClr val="262C32"/>
                </a:solidFill>
                <a:latin typeface="Aptos"/>
                <a:cs typeface="Arial"/>
              </a:rPr>
              <a:t>, </a:t>
            </a:r>
            <a:r>
              <a:rPr sz="1200" spc="-13" dirty="0" smtClean="0">
                <a:solidFill>
                  <a:srgbClr val="262C32"/>
                </a:solidFill>
                <a:latin typeface="Aptos"/>
                <a:cs typeface="Arial"/>
              </a:rPr>
              <a:t>protegiendo la columna cervical</a:t>
            </a:r>
            <a:r>
              <a:rPr sz="1200" spc="-13" dirty="0" smtClean="0">
                <a:solidFill>
                  <a:srgbClr val="262C32"/>
                </a:solidFill>
                <a:latin typeface="Aptos"/>
                <a:cs typeface="Arial"/>
              </a:rPr>
              <a:t>, </a:t>
            </a:r>
            <a:r>
              <a:rPr sz="1200" spc="-13" dirty="0" smtClean="0">
                <a:solidFill>
                  <a:srgbClr val="262C32"/>
                </a:solidFill>
                <a:latin typeface="Aptos"/>
                <a:cs typeface="Arial"/>
              </a:rPr>
              <a:t>si es posible (ver página 86)</a:t>
            </a:r>
            <a:r>
              <a:rPr sz="1200" spc="-13" dirty="0" smtClean="0">
                <a:solidFill>
                  <a:srgbClr val="262C32"/>
                </a:solidFill>
                <a:latin typeface="Aptos"/>
                <a:cs typeface="Arial"/>
              </a:rPr>
              <a:t>.</a:t>
            </a:r>
            <a:endParaRPr sz="1000">
              <a:latin typeface="Arial"/>
              <a:cs typeface="Arial"/>
            </a:endParaRPr>
          </a:p>
          <a:p>
            <a:pPr marL="262635" indent="-85344">
              <a:lnSpc>
                <a:spcPts val="1149"/>
              </a:lnSpc>
              <a:spcBef>
                <a:spcPts val="537"/>
              </a:spcBef>
              <a:spcAft>
                <a:spcPts val="300"/>
              </a:spcAft>
            </a:pPr>
            <a:r>
              <a:rPr sz="1200" spc="-12" dirty="0" smtClean="0">
                <a:solidFill>
                  <a:srgbClr val="262C32"/>
                </a:solidFill>
                <a:latin typeface="Aptos"/>
                <a:cs typeface="Arial"/>
              </a:rPr>
              <a:t>- </a:t>
            </a:r>
            <a:r>
              <a:rPr sz="1200" spc="-12" dirty="0" smtClean="0">
                <a:solidFill>
                  <a:srgbClr val="262C32"/>
                </a:solidFill>
                <a:latin typeface="Aptos"/>
                <a:cs typeface="Arial"/>
              </a:rPr>
              <a:t>Atención con los lactantes y niños pequeños. Aunque pesen poco y crea </a:t>
            </a:r>
            <a:endParaRPr sz="1000">
              <a:latin typeface="Arial"/>
              <a:cs typeface="Arial"/>
            </a:endParaRPr>
          </a:p>
          <a:p>
            <a:pPr marL="262635">
              <a:lnSpc>
                <a:spcPts val="1149"/>
              </a:lnSpc>
              <a:spcBef>
                <a:spcPts val="254"/>
              </a:spcBef>
              <a:spcAft>
                <a:spcPts val="300"/>
              </a:spcAft>
            </a:pPr>
            <a:r>
              <a:rPr sz="1200" spc="-13" dirty="0" smtClean="0">
                <a:solidFill>
                  <a:srgbClr val="262C32"/>
                </a:solidFill>
                <a:latin typeface="Aptos"/>
                <a:cs typeface="Arial"/>
              </a:rPr>
              <a:t>que puede manipularlos fácilmente</a:t>
            </a:r>
            <a:r>
              <a:rPr sz="1200" spc="-13" dirty="0" smtClean="0">
                <a:solidFill>
                  <a:srgbClr val="262C32"/>
                </a:solidFill>
                <a:latin typeface="Aptos"/>
                <a:cs typeface="Arial"/>
              </a:rPr>
              <a:t>, </a:t>
            </a:r>
            <a:r>
              <a:rPr sz="1200" spc="-13" dirty="0" smtClean="0">
                <a:solidFill>
                  <a:srgbClr val="262C32"/>
                </a:solidFill>
                <a:latin typeface="Aptos"/>
                <a:cs typeface="Arial"/>
              </a:rPr>
              <a:t>podría agravar más las lesiones al </a:t>
            </a:r>
            <a:endParaRPr sz="1000">
              <a:latin typeface="Arial"/>
              <a:cs typeface="Arial"/>
            </a:endParaRPr>
          </a:p>
          <a:p>
            <a:pPr marL="262635">
              <a:lnSpc>
                <a:spcPts val="1149"/>
              </a:lnSpc>
              <a:spcBef>
                <a:spcPts val="254"/>
              </a:spcBef>
              <a:spcAft>
                <a:spcPts val="300"/>
              </a:spcAft>
            </a:pPr>
            <a:r>
              <a:rPr sz="1200" spc="-16" dirty="0" smtClean="0">
                <a:solidFill>
                  <a:srgbClr val="262C32"/>
                </a:solidFill>
                <a:latin typeface="Aptos"/>
                <a:cs typeface="Arial"/>
              </a:rPr>
              <a:t>moverlos innecesariamente</a:t>
            </a:r>
            <a:r>
              <a:rPr sz="1200" spc="-16" dirty="0" smtClean="0">
                <a:solidFill>
                  <a:srgbClr val="262C32"/>
                </a:solidFill>
                <a:latin typeface="Aptos"/>
                <a:cs typeface="Arial"/>
              </a:rPr>
              <a:t>.</a:t>
            </a:r>
            <a:endParaRPr sz="1000">
              <a:latin typeface="Arial"/>
              <a:cs typeface="Arial"/>
            </a:endParaRPr>
          </a:p>
          <a:p>
            <a:pPr marL="177291" marR="9205">
              <a:lnSpc>
                <a:spcPct val="95825"/>
              </a:lnSpc>
              <a:spcBef>
                <a:spcPts val="534"/>
              </a:spcBef>
              <a:spcAft>
                <a:spcPts val="300"/>
              </a:spcAft>
            </a:pPr>
            <a:r>
              <a:rPr sz="1200" spc="-15" dirty="0" smtClean="0">
                <a:solidFill>
                  <a:srgbClr val="262C32"/>
                </a:solidFill>
                <a:latin typeface="Aptos"/>
                <a:cs typeface="Arial"/>
              </a:rPr>
              <a:t>- </a:t>
            </a:r>
            <a:r>
              <a:rPr sz="1200" spc="-15" dirty="0" smtClean="0">
                <a:solidFill>
                  <a:srgbClr val="262C32"/>
                </a:solidFill>
                <a:latin typeface="Aptos"/>
                <a:cs typeface="Arial"/>
              </a:rPr>
              <a:t>Vigilar el estado de conciencia.</a:t>
            </a:r>
            <a:endParaRPr sz="1000">
              <a:latin typeface="Arial"/>
              <a:cs typeface="Arial"/>
            </a:endParaRPr>
          </a:p>
          <a:p>
            <a:pPr marL="268731" marR="36377" indent="-91439">
              <a:lnSpc>
                <a:spcPts val="1149"/>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Si es necesario</a:t>
            </a:r>
            <a:r>
              <a:rPr sz="1200" spc="-1" dirty="0" smtClean="0">
                <a:solidFill>
                  <a:srgbClr val="262C32"/>
                </a:solidFill>
                <a:latin typeface="Aptos"/>
                <a:cs typeface="Arial"/>
              </a:rPr>
              <a:t>, </a:t>
            </a:r>
            <a:r>
              <a:rPr sz="1200" spc="-1" dirty="0" smtClean="0">
                <a:solidFill>
                  <a:srgbClr val="262C32"/>
                </a:solidFill>
                <a:latin typeface="Aptos"/>
                <a:cs typeface="Arial"/>
              </a:rPr>
              <a:t>iniciar las maniobras de RCP</a:t>
            </a:r>
            <a:r>
              <a:rPr sz="1200" spc="-1" dirty="0" smtClean="0">
                <a:solidFill>
                  <a:srgbClr val="262C32"/>
                </a:solidFill>
                <a:latin typeface="Aptos"/>
                <a:cs typeface="Arial"/>
              </a:rPr>
              <a:t>; </a:t>
            </a:r>
            <a:r>
              <a:rPr sz="1200" spc="-1" dirty="0" smtClean="0">
                <a:solidFill>
                  <a:srgbClr val="262C32"/>
                </a:solidFill>
                <a:latin typeface="Aptos"/>
                <a:cs typeface="Arial"/>
              </a:rPr>
              <a:t>coloque a la víctima </a:t>
            </a:r>
            <a:endParaRPr sz="1000">
              <a:latin typeface="Arial"/>
              <a:cs typeface="Arial"/>
            </a:endParaRPr>
          </a:p>
          <a:p>
            <a:pPr marL="268731" marR="36377">
              <a:lnSpc>
                <a:spcPts val="1149"/>
              </a:lnSpc>
              <a:spcBef>
                <a:spcPts val="249"/>
              </a:spcBef>
              <a:spcAft>
                <a:spcPts val="300"/>
              </a:spcAft>
            </a:pPr>
            <a:r>
              <a:rPr sz="1200" spc="-7" dirty="0" smtClean="0">
                <a:solidFill>
                  <a:srgbClr val="262C32"/>
                </a:solidFill>
                <a:latin typeface="Aptos"/>
                <a:cs typeface="Arial"/>
              </a:rPr>
              <a:t>boca arriba</a:t>
            </a:r>
            <a:r>
              <a:rPr sz="1200" spc="-7" dirty="0" smtClean="0">
                <a:solidFill>
                  <a:srgbClr val="262C32"/>
                </a:solidFill>
                <a:latin typeface="Aptos"/>
                <a:cs typeface="Arial"/>
              </a:rPr>
              <a:t>,  </a:t>
            </a:r>
            <a:r>
              <a:rPr sz="1200" spc="-7" dirty="0" smtClean="0">
                <a:solidFill>
                  <a:srgbClr val="262C32"/>
                </a:solidFill>
                <a:latin typeface="Aptos"/>
                <a:cs typeface="Arial"/>
              </a:rPr>
              <a:t>impidiendo en lo posible los desplazamientos  del cuello y </a:t>
            </a:r>
            <a:endParaRPr sz="1000">
              <a:latin typeface="Arial"/>
              <a:cs typeface="Arial"/>
            </a:endParaRPr>
          </a:p>
          <a:p>
            <a:pPr marL="268731" marR="36377">
              <a:lnSpc>
                <a:spcPts val="1149"/>
              </a:lnSpc>
              <a:spcBef>
                <a:spcPts val="249"/>
              </a:spcBef>
              <a:spcAft>
                <a:spcPts val="300"/>
              </a:spcAft>
            </a:pPr>
            <a:r>
              <a:rPr sz="1200" spc="0" dirty="0" smtClean="0">
                <a:solidFill>
                  <a:srgbClr val="262C32"/>
                </a:solidFill>
                <a:latin typeface="Aptos"/>
                <a:cs typeface="Arial"/>
              </a:rPr>
              <a:t>la cabeza</a:t>
            </a:r>
            <a:r>
              <a:rPr sz="1200" spc="0" dirty="0" smtClean="0">
                <a:solidFill>
                  <a:srgbClr val="262C32"/>
                </a:solidFill>
                <a:latin typeface="Aptos"/>
                <a:cs typeface="Arial"/>
              </a:rPr>
              <a:t>, </a:t>
            </a:r>
            <a:r>
              <a:rPr sz="1200" spc="0" dirty="0" smtClean="0">
                <a:solidFill>
                  <a:srgbClr val="262C32"/>
                </a:solidFill>
                <a:latin typeface="Aptos"/>
                <a:cs typeface="Arial"/>
              </a:rPr>
              <a:t>y siga la secuencia habitual (recuerde que para evaluar y </a:t>
            </a:r>
            <a:endParaRPr sz="1000">
              <a:latin typeface="Arial"/>
              <a:cs typeface="Arial"/>
            </a:endParaRPr>
          </a:p>
          <a:p>
            <a:pPr marL="268731" marR="36377">
              <a:lnSpc>
                <a:spcPts val="1149"/>
              </a:lnSpc>
              <a:spcBef>
                <a:spcPts val="249"/>
              </a:spcBef>
              <a:spcAft>
                <a:spcPts val="300"/>
              </a:spcAft>
            </a:pPr>
            <a:r>
              <a:rPr sz="1200" spc="0" dirty="0" smtClean="0">
                <a:solidFill>
                  <a:srgbClr val="262C32"/>
                </a:solidFill>
                <a:latin typeface="Aptos"/>
                <a:cs typeface="Arial"/>
              </a:rPr>
              <a:t>mantener abierta la vía aérea actualmente</a:t>
            </a:r>
            <a:r>
              <a:rPr sz="1200" spc="0" dirty="0" smtClean="0">
                <a:solidFill>
                  <a:srgbClr val="262C32"/>
                </a:solidFill>
                <a:latin typeface="Aptos"/>
                <a:cs typeface="Arial"/>
              </a:rPr>
              <a:t>, </a:t>
            </a:r>
            <a:r>
              <a:rPr sz="1200" spc="0" dirty="0" smtClean="0">
                <a:solidFill>
                  <a:srgbClr val="262C32"/>
                </a:solidFill>
                <a:latin typeface="Aptos"/>
                <a:cs typeface="Arial"/>
              </a:rPr>
              <a:t>en primeros actuantes</a:t>
            </a:r>
            <a:r>
              <a:rPr sz="1200" spc="0" dirty="0" smtClean="0">
                <a:solidFill>
                  <a:srgbClr val="262C32"/>
                </a:solidFill>
                <a:latin typeface="Aptos"/>
                <a:cs typeface="Arial"/>
              </a:rPr>
              <a:t>, </a:t>
            </a:r>
            <a:r>
              <a:rPr sz="1200" spc="0" dirty="0" smtClean="0">
                <a:solidFill>
                  <a:srgbClr val="262C32"/>
                </a:solidFill>
                <a:latin typeface="Aptos"/>
                <a:cs typeface="Arial"/>
              </a:rPr>
              <a:t>se</a:t>
            </a:r>
            <a:endParaRPr sz="1000">
              <a:latin typeface="Arial"/>
              <a:cs typeface="Arial"/>
            </a:endParaRPr>
          </a:p>
          <a:p>
            <a:pPr marL="262635" marR="9205">
              <a:lnSpc>
                <a:spcPct val="95825"/>
              </a:lnSpc>
              <a:spcBef>
                <a:spcPts val="269"/>
              </a:spcBef>
              <a:spcAft>
                <a:spcPts val="300"/>
              </a:spcAft>
            </a:pPr>
            <a:r>
              <a:rPr sz="1200" spc="-2" dirty="0" smtClean="0">
                <a:solidFill>
                  <a:srgbClr val="262C32"/>
                </a:solidFill>
                <a:latin typeface="Aptos"/>
                <a:cs typeface="Arial"/>
              </a:rPr>
              <a:t>aconseja realizar la maniobra frente-mentón).</a:t>
            </a:r>
            <a:endParaRPr sz="1000">
              <a:latin typeface="Arial"/>
              <a:cs typeface="Arial"/>
            </a:endParaRPr>
          </a:p>
        </p:txBody>
      </p:sp>
      <p:sp>
        <p:nvSpPr>
          <p:cNvPr id="3" name="object 3"/>
          <p:cNvSpPr txBox="1"/>
          <p:nvPr/>
        </p:nvSpPr>
        <p:spPr>
          <a:xfrm>
            <a:off x="2231495" y="4700230"/>
            <a:ext cx="7043499" cy="1182624"/>
          </a:xfrm>
          <a:prstGeom prst="rect">
            <a:avLst/>
          </a:prstGeom>
        </p:spPr>
        <p:txBody>
          <a:bodyPr wrap="square" lIns="0" tIns="7111" rIns="0" bIns="0" rtlCol="0">
            <a:noAutofit/>
          </a:bodyPr>
          <a:lstStyle/>
          <a:p>
            <a:pPr marR="2540810" algn="ctr">
              <a:lnSpc>
                <a:spcPts val="1120"/>
              </a:lnSpc>
              <a:spcAft>
                <a:spcPts val="300"/>
              </a:spcAft>
            </a:pPr>
            <a:r>
              <a:rPr sz="1200" b="1" spc="-1" dirty="0" smtClean="0">
                <a:solidFill>
                  <a:srgbClr val="262C32"/>
                </a:solidFill>
                <a:latin typeface="Aptos"/>
                <a:cs typeface="Arial"/>
              </a:rPr>
              <a:t>• </a:t>
            </a:r>
            <a:r>
              <a:rPr sz="1200" b="1" spc="-1" dirty="0" smtClean="0">
                <a:solidFill>
                  <a:srgbClr val="262C32"/>
                </a:solidFill>
                <a:latin typeface="Aptos"/>
                <a:cs typeface="Arial"/>
              </a:rPr>
              <a:t>¿Qué no debemos hacer?</a:t>
            </a:r>
            <a:endParaRPr sz="1000">
              <a:latin typeface="Arial"/>
              <a:cs typeface="Arial"/>
            </a:endParaRPr>
          </a:p>
          <a:p>
            <a:pPr marL="180340" indent="-91439">
              <a:lnSpc>
                <a:spcPts val="1149"/>
              </a:lnSpc>
              <a:spcBef>
                <a:spcPts val="474"/>
              </a:spcBef>
              <a:spcAft>
                <a:spcPts val="300"/>
              </a:spcAft>
            </a:pPr>
            <a:r>
              <a:rPr sz="1200" spc="-11" dirty="0" smtClean="0">
                <a:solidFill>
                  <a:srgbClr val="262C32"/>
                </a:solidFill>
                <a:latin typeface="Aptos"/>
                <a:cs typeface="Arial"/>
              </a:rPr>
              <a:t>- </a:t>
            </a:r>
            <a:r>
              <a:rPr sz="1200" spc="-11" dirty="0" smtClean="0">
                <a:solidFill>
                  <a:srgbClr val="262C32"/>
                </a:solidFill>
                <a:latin typeface="Aptos"/>
                <a:cs typeface="Arial"/>
              </a:rPr>
              <a:t>Sujetar cabeza y cuello de la víctima contra su voluntad (si la víctima está </a:t>
            </a:r>
            <a:endParaRPr sz="1000">
              <a:latin typeface="Arial"/>
              <a:cs typeface="Arial"/>
            </a:endParaRPr>
          </a:p>
          <a:p>
            <a:pPr marL="180340">
              <a:lnSpc>
                <a:spcPts val="1149"/>
              </a:lnSpc>
              <a:spcBef>
                <a:spcPts val="242"/>
              </a:spcBef>
              <a:spcAft>
                <a:spcPts val="300"/>
              </a:spcAft>
            </a:pPr>
            <a:r>
              <a:rPr sz="1200" spc="-18" dirty="0" smtClean="0">
                <a:solidFill>
                  <a:srgbClr val="262C32"/>
                </a:solidFill>
                <a:latin typeface="Aptos"/>
                <a:cs typeface="Arial"/>
              </a:rPr>
              <a:t>nerviosa o agitada)</a:t>
            </a:r>
            <a:r>
              <a:rPr sz="1200" spc="-18" dirty="0" smtClean="0">
                <a:solidFill>
                  <a:srgbClr val="262C32"/>
                </a:solidFill>
                <a:latin typeface="Aptos"/>
                <a:cs typeface="Arial"/>
              </a:rPr>
              <a:t>.</a:t>
            </a:r>
            <a:endParaRPr sz="1000">
              <a:latin typeface="Arial"/>
              <a:cs typeface="Arial"/>
            </a:endParaRPr>
          </a:p>
          <a:p>
            <a:pPr marL="88900" marR="9205">
              <a:lnSpc>
                <a:spcPct val="95825"/>
              </a:lnSpc>
              <a:spcBef>
                <a:spcPts val="537"/>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Mover a la víctima innecesariamente.</a:t>
            </a:r>
            <a:endParaRPr sz="1000">
              <a:latin typeface="Arial"/>
              <a:cs typeface="Arial"/>
            </a:endParaRPr>
          </a:p>
          <a:p>
            <a:pPr marL="88900" marR="9205">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Dar de beber a la víctima.</a:t>
            </a:r>
            <a:endParaRPr sz="1000">
              <a:latin typeface="Arial"/>
              <a:cs typeface="Arial"/>
            </a:endParaRPr>
          </a:p>
          <a:p>
            <a:pPr marL="88899" marR="9205">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Dejar marchar a la víctima</a:t>
            </a:r>
            <a:r>
              <a:rPr sz="1200" spc="-4"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spc="-63" dirty="0" smtClean="0">
                <a:solidFill>
                  <a:srgbClr val="231F21"/>
                </a:solidFill>
                <a:latin typeface="Times New Roman"/>
                <a:cs typeface="Times New Roman"/>
              </a:rPr>
              <a:t>8</a:t>
            </a:r>
            <a:r>
              <a:rPr sz="600" spc="-63" dirty="0" smtClean="0">
                <a:solidFill>
                  <a:srgbClr val="3B3638"/>
                </a:solidFill>
                <a:latin typeface="Times New Roman"/>
                <a:cs typeface="Times New Roman"/>
              </a:rPr>
              <a:t>2</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078511" y="1353526"/>
            <a:ext cx="7316930" cy="2499998"/>
          </a:xfrm>
          <a:prstGeom prst="rect">
            <a:avLst/>
          </a:prstGeom>
        </p:spPr>
        <p:txBody>
          <a:bodyPr wrap="square" lIns="0" tIns="7111" rIns="0" bIns="0" rtlCol="0">
            <a:noAutofit/>
          </a:bodyPr>
          <a:lstStyle/>
          <a:p>
            <a:pPr marL="12700" marR="7015">
              <a:lnSpc>
                <a:spcPts val="1120"/>
              </a:lnSpc>
              <a:spcAft>
                <a:spcPts val="300"/>
              </a:spcAft>
            </a:pPr>
            <a:r>
              <a:rPr sz="1200" b="1" spc="-3" dirty="0" smtClean="0">
                <a:solidFill>
                  <a:srgbClr val="262C32"/>
                </a:solidFill>
                <a:latin typeface="Aptos"/>
                <a:cs typeface="Arial"/>
              </a:rPr>
              <a:t>Traumatismos en la cara</a:t>
            </a:r>
            <a:endParaRPr sz="1000">
              <a:latin typeface="Arial"/>
              <a:cs typeface="Arial"/>
            </a:endParaRPr>
          </a:p>
          <a:p>
            <a:pPr marL="15747" indent="6096">
              <a:lnSpc>
                <a:spcPts val="1034"/>
              </a:lnSpc>
              <a:spcBef>
                <a:spcPts val="567"/>
              </a:spcBef>
              <a:spcAft>
                <a:spcPts val="300"/>
              </a:spcAft>
            </a:pPr>
            <a:r>
              <a:rPr sz="1200" spc="17" dirty="0" smtClean="0">
                <a:solidFill>
                  <a:srgbClr val="262C32"/>
                </a:solidFill>
                <a:latin typeface="Aptos"/>
                <a:cs typeface="Arial"/>
              </a:rPr>
              <a:t>Estas lesiones  pueden tener importancia, tanto si  implican  lesiones en ojos</a:t>
            </a:r>
            <a:r>
              <a:rPr sz="1200" spc="17" dirty="0" smtClean="0">
                <a:solidFill>
                  <a:srgbClr val="262C32"/>
                </a:solidFill>
                <a:latin typeface="Aptos"/>
                <a:cs typeface="Arial"/>
              </a:rPr>
              <a:t>, </a:t>
            </a:r>
            <a:endParaRPr sz="900">
              <a:latin typeface="Arial"/>
              <a:cs typeface="Arial"/>
            </a:endParaRPr>
          </a:p>
          <a:p>
            <a:pPr marL="15747">
              <a:lnSpc>
                <a:spcPts val="1034"/>
              </a:lnSpc>
              <a:spcBef>
                <a:spcPts val="369"/>
              </a:spcBef>
              <a:spcAft>
                <a:spcPts val="300"/>
              </a:spcAft>
            </a:pPr>
            <a:r>
              <a:rPr sz="1200" spc="26" dirty="0" smtClean="0">
                <a:solidFill>
                  <a:srgbClr val="262C32"/>
                </a:solidFill>
                <a:latin typeface="Aptos"/>
                <a:cs typeface="Arial"/>
              </a:rPr>
              <a:t>boca y nariz como por su implicación  en la función respiratoria y en los órganos </a:t>
            </a:r>
            <a:endParaRPr sz="900">
              <a:latin typeface="Arial"/>
              <a:cs typeface="Arial"/>
            </a:endParaRPr>
          </a:p>
          <a:p>
            <a:pPr marL="15747">
              <a:lnSpc>
                <a:spcPts val="1034"/>
              </a:lnSpc>
              <a:spcBef>
                <a:spcPts val="369"/>
              </a:spcBef>
              <a:spcAft>
                <a:spcPts val="300"/>
              </a:spcAft>
            </a:pPr>
            <a:r>
              <a:rPr sz="1200" spc="21" dirty="0" smtClean="0">
                <a:solidFill>
                  <a:srgbClr val="262C32"/>
                </a:solidFill>
                <a:latin typeface="Aptos"/>
                <a:cs typeface="Arial"/>
              </a:rPr>
              <a:t>sensoriales.</a:t>
            </a:r>
            <a:endParaRPr sz="900">
              <a:latin typeface="Arial"/>
              <a:cs typeface="Arial"/>
            </a:endParaRPr>
          </a:p>
          <a:p>
            <a:pPr marL="18795" marR="55516" indent="0">
              <a:lnSpc>
                <a:spcPts val="1034"/>
              </a:lnSpc>
              <a:spcBef>
                <a:spcPts val="654"/>
              </a:spcBef>
              <a:spcAft>
                <a:spcPts val="300"/>
              </a:spcAft>
            </a:pPr>
            <a:r>
              <a:rPr sz="1200" spc="29" dirty="0" smtClean="0">
                <a:solidFill>
                  <a:srgbClr val="262C32"/>
                </a:solidFill>
                <a:latin typeface="Aptos"/>
                <a:cs typeface="Arial"/>
              </a:rPr>
              <a:t>Lo común son contusiones frontonasales o bucales, que ocasionan  heridas en </a:t>
            </a:r>
            <a:endParaRPr sz="900">
              <a:latin typeface="Arial"/>
              <a:cs typeface="Arial"/>
            </a:endParaRPr>
          </a:p>
          <a:p>
            <a:pPr marL="18795" marR="55516">
              <a:lnSpc>
                <a:spcPts val="1034"/>
              </a:lnSpc>
              <a:spcBef>
                <a:spcPts val="380"/>
              </a:spcBef>
              <a:spcAft>
                <a:spcPts val="300"/>
              </a:spcAft>
            </a:pPr>
            <a:r>
              <a:rPr sz="1200" spc="18" dirty="0" smtClean="0">
                <a:solidFill>
                  <a:srgbClr val="262C32"/>
                </a:solidFill>
                <a:latin typeface="Aptos"/>
                <a:cs typeface="Arial"/>
              </a:rPr>
              <a:t>labios,  lengua</a:t>
            </a:r>
            <a:r>
              <a:rPr sz="1200" spc="18" dirty="0" smtClean="0">
                <a:solidFill>
                  <a:srgbClr val="262C32"/>
                </a:solidFill>
                <a:latin typeface="Aptos"/>
                <a:cs typeface="Arial"/>
              </a:rPr>
              <a:t>, </a:t>
            </a:r>
            <a:r>
              <a:rPr sz="1200" spc="18" dirty="0" smtClean="0">
                <a:solidFill>
                  <a:srgbClr val="262C32"/>
                </a:solidFill>
                <a:latin typeface="Aptos"/>
                <a:cs typeface="Arial"/>
              </a:rPr>
              <a:t>frenillo lingual o dientes.</a:t>
            </a:r>
            <a:endParaRPr sz="900">
              <a:latin typeface="Arial"/>
              <a:cs typeface="Arial"/>
            </a:endParaRPr>
          </a:p>
          <a:p>
            <a:pPr marL="18795" marR="283857" indent="0">
              <a:lnSpc>
                <a:spcPts val="1034"/>
              </a:lnSpc>
              <a:spcBef>
                <a:spcPts val="655"/>
              </a:spcBef>
              <a:spcAft>
                <a:spcPts val="300"/>
              </a:spcAft>
            </a:pPr>
            <a:r>
              <a:rPr sz="1200" spc="24" dirty="0" smtClean="0">
                <a:solidFill>
                  <a:srgbClr val="262C32"/>
                </a:solidFill>
                <a:latin typeface="Aptos"/>
                <a:cs typeface="Arial"/>
              </a:rPr>
              <a:t>Pero,  en contusiones importantes y con independencia de la  existencia de </a:t>
            </a:r>
            <a:endParaRPr sz="900">
              <a:latin typeface="Arial"/>
              <a:cs typeface="Arial"/>
            </a:endParaRPr>
          </a:p>
          <a:p>
            <a:pPr marL="18795" marR="283857">
              <a:lnSpc>
                <a:spcPts val="1034"/>
              </a:lnSpc>
              <a:spcBef>
                <a:spcPts val="357"/>
              </a:spcBef>
              <a:spcAft>
                <a:spcPts val="300"/>
              </a:spcAft>
            </a:pPr>
            <a:r>
              <a:rPr sz="1200" spc="23" dirty="0" smtClean="0">
                <a:solidFill>
                  <a:srgbClr val="262C32"/>
                </a:solidFill>
                <a:latin typeface="Aptos"/>
                <a:cs typeface="Arial"/>
              </a:rPr>
              <a:t>heridas  más o menos graves,  podemos encontrarnos con</a:t>
            </a:r>
            <a:r>
              <a:rPr sz="1200" spc="23" dirty="0" smtClean="0">
                <a:solidFill>
                  <a:srgbClr val="262C32"/>
                </a:solidFill>
                <a:latin typeface="Aptos"/>
                <a:cs typeface="Arial"/>
              </a:rPr>
              <a:t>:</a:t>
            </a:r>
            <a:endParaRPr sz="900">
              <a:latin typeface="Arial"/>
              <a:cs typeface="Arial"/>
            </a:endParaRPr>
          </a:p>
          <a:p>
            <a:pPr marL="15747" marR="7015">
              <a:lnSpc>
                <a:spcPct val="95825"/>
              </a:lnSpc>
              <a:spcBef>
                <a:spcPts val="652"/>
              </a:spcBef>
              <a:spcAft>
                <a:spcPts val="300"/>
              </a:spcAft>
            </a:pPr>
            <a:r>
              <a:rPr sz="1200" spc="17" dirty="0" smtClean="0">
                <a:solidFill>
                  <a:srgbClr val="262C32"/>
                </a:solidFill>
                <a:latin typeface="Aptos"/>
                <a:cs typeface="Arial"/>
              </a:rPr>
              <a:t>• </a:t>
            </a:r>
            <a:r>
              <a:rPr sz="1200" spc="17" dirty="0" smtClean="0">
                <a:solidFill>
                  <a:srgbClr val="262C32"/>
                </a:solidFill>
                <a:latin typeface="Aptos"/>
                <a:cs typeface="Arial"/>
              </a:rPr>
              <a:t>Una fractura de los  huesos de la  nariz</a:t>
            </a:r>
            <a:r>
              <a:rPr sz="1200" spc="17" dirty="0" smtClean="0">
                <a:solidFill>
                  <a:srgbClr val="262C32"/>
                </a:solidFill>
                <a:latin typeface="Aptos"/>
                <a:cs typeface="Arial"/>
              </a:rPr>
              <a:t>,  </a:t>
            </a:r>
            <a:r>
              <a:rPr sz="1200" spc="17" dirty="0" smtClean="0">
                <a:solidFill>
                  <a:srgbClr val="262C32"/>
                </a:solidFill>
                <a:latin typeface="Aptos"/>
                <a:cs typeface="Arial"/>
              </a:rPr>
              <a:t>con hemorragia nasal.</a:t>
            </a:r>
            <a:endParaRPr sz="900">
              <a:latin typeface="Arial"/>
              <a:cs typeface="Arial"/>
            </a:endParaRPr>
          </a:p>
          <a:p>
            <a:pPr marL="110235" marR="189369" indent="-94487">
              <a:lnSpc>
                <a:spcPts val="1034"/>
              </a:lnSpc>
              <a:spcBef>
                <a:spcPts val="645"/>
              </a:spcBef>
              <a:spcAft>
                <a:spcPts val="300"/>
              </a:spcAft>
            </a:pPr>
            <a:r>
              <a:rPr sz="1200" spc="28" dirty="0" smtClean="0">
                <a:solidFill>
                  <a:srgbClr val="262C32"/>
                </a:solidFill>
                <a:latin typeface="Aptos"/>
                <a:cs typeface="Arial"/>
              </a:rPr>
              <a:t>• </a:t>
            </a:r>
            <a:r>
              <a:rPr sz="1200" spc="28" dirty="0" smtClean="0">
                <a:solidFill>
                  <a:srgbClr val="262C32"/>
                </a:solidFill>
                <a:latin typeface="Aptos"/>
                <a:cs typeface="Arial"/>
              </a:rPr>
              <a:t>Una fractura o fisuras de la  mandíbula con pérdida de piezas dentales que </a:t>
            </a:r>
            <a:endParaRPr sz="900">
              <a:latin typeface="Arial"/>
              <a:cs typeface="Arial"/>
            </a:endParaRPr>
          </a:p>
          <a:p>
            <a:pPr marL="110235" marR="189369">
              <a:lnSpc>
                <a:spcPts val="1034"/>
              </a:lnSpc>
              <a:spcBef>
                <a:spcPts val="357"/>
              </a:spcBef>
              <a:spcAft>
                <a:spcPts val="300"/>
              </a:spcAft>
            </a:pPr>
            <a:r>
              <a:rPr sz="1200" spc="16" dirty="0" smtClean="0">
                <a:solidFill>
                  <a:srgbClr val="262C32"/>
                </a:solidFill>
                <a:latin typeface="Aptos"/>
                <a:cs typeface="Arial"/>
              </a:rPr>
              <a:t>requerirán  mayor atención.</a:t>
            </a:r>
            <a:endParaRPr sz="900">
              <a:latin typeface="Arial"/>
              <a:cs typeface="Arial"/>
            </a:endParaRPr>
          </a:p>
          <a:p>
            <a:pPr marL="104139" marR="40017" indent="-88392">
              <a:lnSpc>
                <a:spcPts val="1390"/>
              </a:lnSpc>
              <a:spcBef>
                <a:spcPts val="481"/>
              </a:spcBef>
              <a:spcAft>
                <a:spcPts val="300"/>
              </a:spcAft>
            </a:pPr>
            <a:r>
              <a:rPr sz="1200" spc="15" dirty="0" smtClean="0">
                <a:solidFill>
                  <a:srgbClr val="262C32"/>
                </a:solidFill>
                <a:latin typeface="Aptos"/>
                <a:cs typeface="Arial"/>
              </a:rPr>
              <a:t>• </a:t>
            </a:r>
            <a:r>
              <a:rPr sz="1200" spc="15" dirty="0" smtClean="0">
                <a:solidFill>
                  <a:srgbClr val="262C32"/>
                </a:solidFill>
                <a:latin typeface="Aptos"/>
                <a:cs typeface="Arial"/>
              </a:rPr>
              <a:t>En impactos violentos (caída de altura  igual o superior a la talla,  accidente de tráfico ... ),  posible  lesión  de columna vertebral.</a:t>
            </a:r>
            <a:endParaRPr sz="900">
              <a:latin typeface="Arial"/>
              <a:cs typeface="Arial"/>
            </a:endParaRPr>
          </a:p>
        </p:txBody>
      </p:sp>
      <p:sp>
        <p:nvSpPr>
          <p:cNvPr id="3" name="object 3"/>
          <p:cNvSpPr txBox="1"/>
          <p:nvPr/>
        </p:nvSpPr>
        <p:spPr>
          <a:xfrm>
            <a:off x="2083609" y="4130254"/>
            <a:ext cx="7442503" cy="2606678"/>
          </a:xfrm>
          <a:prstGeom prst="rect">
            <a:avLst/>
          </a:prstGeom>
        </p:spPr>
        <p:txBody>
          <a:bodyPr wrap="square" lIns="0" tIns="7111" rIns="0" bIns="0" rtlCol="0">
            <a:noAutofit/>
          </a:bodyPr>
          <a:lstStyle/>
          <a:p>
            <a:pPr marL="12700" marR="17145">
              <a:lnSpc>
                <a:spcPts val="1120"/>
              </a:lnSpc>
              <a:spcAft>
                <a:spcPts val="300"/>
              </a:spcAft>
            </a:pPr>
            <a:r>
              <a:rPr sz="1200" b="1" spc="4" dirty="0" smtClean="0">
                <a:solidFill>
                  <a:srgbClr val="262C32"/>
                </a:solidFill>
                <a:latin typeface="Aptos"/>
                <a:cs typeface="Arial"/>
              </a:rPr>
              <a:t>•</a:t>
            </a:r>
            <a:r>
              <a:rPr sz="1200" b="1" spc="4" dirty="0" smtClean="0">
                <a:solidFill>
                  <a:srgbClr val="262C32"/>
                </a:solidFill>
                <a:latin typeface="Aptos"/>
                <a:cs typeface="Arial"/>
              </a:rPr>
              <a:t>Actuación</a:t>
            </a:r>
            <a:endParaRPr sz="1000">
              <a:latin typeface="Arial"/>
              <a:cs typeface="Arial"/>
            </a:endParaRPr>
          </a:p>
          <a:p>
            <a:pPr marL="101091" marR="17145">
              <a:lnSpc>
                <a:spcPct val="95825"/>
              </a:lnSpc>
              <a:spcBef>
                <a:spcPts val="474"/>
              </a:spcBef>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 </a:t>
            </a:r>
            <a:r>
              <a:rPr sz="1200" b="1" spc="-23" dirty="0" smtClean="0">
                <a:solidFill>
                  <a:srgbClr val="262C32"/>
                </a:solidFill>
                <a:latin typeface="Aptos"/>
                <a:cs typeface="Arial"/>
              </a:rPr>
              <a:t>Qué debemos hacer?</a:t>
            </a:r>
            <a:endParaRPr sz="1000">
              <a:latin typeface="Arial"/>
              <a:cs typeface="Arial"/>
            </a:endParaRPr>
          </a:p>
          <a:p>
            <a:pPr marL="177292" marR="17145">
              <a:lnSpc>
                <a:spcPct val="95825"/>
              </a:lnSpc>
              <a:spcBef>
                <a:spcPts val="623"/>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Alertar al  112.</a:t>
            </a:r>
            <a:endParaRPr sz="900">
              <a:latin typeface="Arial"/>
              <a:cs typeface="Arial"/>
            </a:endParaRPr>
          </a:p>
          <a:p>
            <a:pPr marL="177292" marR="17145">
              <a:lnSpc>
                <a:spcPct val="95825"/>
              </a:lnSpc>
              <a:spcBef>
                <a:spcPts val="645"/>
              </a:spcBef>
              <a:spcAft>
                <a:spcPts val="300"/>
              </a:spcAft>
            </a:pPr>
            <a:r>
              <a:rPr sz="1200" spc="20" dirty="0" smtClean="0">
                <a:solidFill>
                  <a:srgbClr val="262C32"/>
                </a:solidFill>
                <a:latin typeface="Aptos"/>
                <a:cs typeface="Arial"/>
              </a:rPr>
              <a:t>- </a:t>
            </a:r>
            <a:r>
              <a:rPr sz="1200" spc="20" dirty="0" smtClean="0">
                <a:solidFill>
                  <a:srgbClr val="262C32"/>
                </a:solidFill>
                <a:latin typeface="Aptos"/>
                <a:cs typeface="Arial"/>
              </a:rPr>
              <a:t>Controle el  estado de la conciencia.</a:t>
            </a:r>
            <a:endParaRPr sz="900">
              <a:latin typeface="Arial"/>
              <a:cs typeface="Arial"/>
            </a:endParaRPr>
          </a:p>
          <a:p>
            <a:pPr marL="268731" marR="93736" indent="-91439">
              <a:lnSpc>
                <a:spcPts val="1034"/>
              </a:lnSpc>
              <a:spcBef>
                <a:spcPts val="645"/>
              </a:spcBef>
              <a:spcAft>
                <a:spcPts val="300"/>
              </a:spcAft>
            </a:pPr>
            <a:r>
              <a:rPr sz="1200" spc="20" dirty="0" smtClean="0">
                <a:solidFill>
                  <a:srgbClr val="262C32"/>
                </a:solidFill>
                <a:latin typeface="Aptos"/>
                <a:cs typeface="Arial"/>
              </a:rPr>
              <a:t>- </a:t>
            </a:r>
            <a:r>
              <a:rPr sz="1200" spc="20" dirty="0" smtClean="0">
                <a:solidFill>
                  <a:srgbClr val="262C32"/>
                </a:solidFill>
                <a:latin typeface="Aptos"/>
                <a:cs typeface="Arial"/>
              </a:rPr>
              <a:t>Controle  las  hemorragias,  realice compresiones con apósitos o un pañuelo </a:t>
            </a:r>
            <a:endParaRPr sz="900">
              <a:latin typeface="Arial"/>
              <a:cs typeface="Arial"/>
            </a:endParaRPr>
          </a:p>
          <a:p>
            <a:pPr marL="268731" marR="93736">
              <a:lnSpc>
                <a:spcPts val="1034"/>
              </a:lnSpc>
              <a:spcBef>
                <a:spcPts val="380"/>
              </a:spcBef>
              <a:spcAft>
                <a:spcPts val="300"/>
              </a:spcAft>
            </a:pPr>
            <a:r>
              <a:rPr sz="1200" spc="7" dirty="0" smtClean="0">
                <a:solidFill>
                  <a:srgbClr val="262C32"/>
                </a:solidFill>
                <a:latin typeface="Aptos"/>
                <a:cs typeface="Arial"/>
              </a:rPr>
              <a:t>limpio</a:t>
            </a:r>
            <a:r>
              <a:rPr sz="1200" spc="7" dirty="0" smtClean="0">
                <a:solidFill>
                  <a:srgbClr val="262C32"/>
                </a:solidFill>
                <a:latin typeface="Aptos"/>
                <a:cs typeface="Arial"/>
              </a:rPr>
              <a:t>.</a:t>
            </a:r>
            <a:endParaRPr sz="900">
              <a:latin typeface="Arial"/>
              <a:cs typeface="Arial"/>
            </a:endParaRPr>
          </a:p>
          <a:p>
            <a:pPr marL="177291" marR="17145">
              <a:lnSpc>
                <a:spcPct val="95825"/>
              </a:lnSpc>
              <a:spcBef>
                <a:spcPts val="655"/>
              </a:spcBef>
              <a:spcAft>
                <a:spcPts val="300"/>
              </a:spcAft>
            </a:pPr>
            <a:r>
              <a:rPr sz="1200" spc="13" dirty="0" smtClean="0">
                <a:solidFill>
                  <a:srgbClr val="262C32"/>
                </a:solidFill>
                <a:latin typeface="Aptos"/>
                <a:cs typeface="Arial"/>
              </a:rPr>
              <a:t>- </a:t>
            </a:r>
            <a:r>
              <a:rPr sz="1200" spc="13" dirty="0" smtClean="0">
                <a:solidFill>
                  <a:srgbClr val="262C32"/>
                </a:solidFill>
                <a:latin typeface="Aptos"/>
                <a:cs typeface="Arial"/>
              </a:rPr>
              <a:t>No palpe enérgicamente  la  cara.</a:t>
            </a:r>
            <a:endParaRPr sz="900">
              <a:latin typeface="Arial"/>
              <a:cs typeface="Arial"/>
            </a:endParaRPr>
          </a:p>
          <a:p>
            <a:pPr marL="177291" marR="17145">
              <a:lnSpc>
                <a:spcPct val="95825"/>
              </a:lnSpc>
              <a:spcBef>
                <a:spcPts val="645"/>
              </a:spcBef>
              <a:spcAft>
                <a:spcPts val="300"/>
              </a:spcAft>
            </a:pPr>
            <a:r>
              <a:rPr sz="1200" spc="12" dirty="0" smtClean="0">
                <a:solidFill>
                  <a:srgbClr val="262C32"/>
                </a:solidFill>
                <a:latin typeface="Aptos"/>
                <a:cs typeface="Arial"/>
              </a:rPr>
              <a:t>- </a:t>
            </a:r>
            <a:r>
              <a:rPr sz="1200" spc="12" dirty="0" smtClean="0">
                <a:solidFill>
                  <a:srgbClr val="262C32"/>
                </a:solidFill>
                <a:latin typeface="Aptos"/>
                <a:cs typeface="Arial"/>
              </a:rPr>
              <a:t>Controle  la  respiración y el  nivel de conciencia.</a:t>
            </a:r>
            <a:endParaRPr sz="900">
              <a:latin typeface="Arial"/>
              <a:cs typeface="Arial"/>
            </a:endParaRPr>
          </a:p>
          <a:p>
            <a:pPr marL="268731" marR="41920" indent="-91439">
              <a:lnSpc>
                <a:spcPts val="1034"/>
              </a:lnSpc>
              <a:spcBef>
                <a:spcPts val="645"/>
              </a:spcBef>
              <a:spcAft>
                <a:spcPts val="300"/>
              </a:spcAft>
            </a:pPr>
            <a:r>
              <a:rPr sz="1200" spc="22" dirty="0" smtClean="0">
                <a:solidFill>
                  <a:srgbClr val="262C32"/>
                </a:solidFill>
                <a:latin typeface="Aptos"/>
                <a:cs typeface="Arial"/>
              </a:rPr>
              <a:t>- </a:t>
            </a:r>
            <a:r>
              <a:rPr sz="1200" spc="22" dirty="0" smtClean="0">
                <a:solidFill>
                  <a:srgbClr val="262C32"/>
                </a:solidFill>
                <a:latin typeface="Aptos"/>
                <a:cs typeface="Arial"/>
              </a:rPr>
              <a:t>Vigile que no haya piezas dentarias sueltas en el  interior de la  boca (guarde </a:t>
            </a:r>
            <a:endParaRPr sz="900">
              <a:latin typeface="Arial"/>
              <a:cs typeface="Arial"/>
            </a:endParaRPr>
          </a:p>
          <a:p>
            <a:pPr marL="268731" marR="41920">
              <a:lnSpc>
                <a:spcPts val="1034"/>
              </a:lnSpc>
              <a:spcBef>
                <a:spcPts val="357"/>
              </a:spcBef>
              <a:spcAft>
                <a:spcPts val="300"/>
              </a:spcAft>
            </a:pPr>
            <a:r>
              <a:rPr sz="1200" spc="25" dirty="0" smtClean="0">
                <a:solidFill>
                  <a:srgbClr val="262C32"/>
                </a:solidFill>
                <a:latin typeface="Aptos"/>
                <a:cs typeface="Arial"/>
              </a:rPr>
              <a:t>las piezas dentales</a:t>
            </a:r>
            <a:r>
              <a:rPr sz="1200" spc="25" dirty="0" smtClean="0">
                <a:solidFill>
                  <a:srgbClr val="262C32"/>
                </a:solidFill>
                <a:latin typeface="Aptos"/>
                <a:cs typeface="Arial"/>
              </a:rPr>
              <a:t>,  </a:t>
            </a:r>
            <a:r>
              <a:rPr sz="1200" spc="25" dirty="0" smtClean="0">
                <a:solidFill>
                  <a:srgbClr val="262C32"/>
                </a:solidFill>
                <a:latin typeface="Aptos"/>
                <a:cs typeface="Arial"/>
              </a:rPr>
              <a:t>puede haber posibilidad de reimplante).</a:t>
            </a:r>
            <a:endParaRPr sz="900">
              <a:latin typeface="Arial"/>
              <a:cs typeface="Arial"/>
            </a:endParaRPr>
          </a:p>
          <a:p>
            <a:pPr marL="177291" marR="17145">
              <a:lnSpc>
                <a:spcPct val="95825"/>
              </a:lnSpc>
              <a:spcBef>
                <a:spcPts val="652"/>
              </a:spcBef>
              <a:spcAft>
                <a:spcPts val="300"/>
              </a:spcAft>
            </a:pPr>
            <a:r>
              <a:rPr sz="1200" spc="22" dirty="0" smtClean="0">
                <a:solidFill>
                  <a:srgbClr val="262C32"/>
                </a:solidFill>
                <a:latin typeface="Aptos"/>
                <a:cs typeface="Arial"/>
              </a:rPr>
              <a:t>-</a:t>
            </a:r>
            <a:r>
              <a:rPr sz="1200" spc="22" dirty="0" smtClean="0">
                <a:solidFill>
                  <a:srgbClr val="262C32"/>
                </a:solidFill>
                <a:latin typeface="Aptos"/>
                <a:cs typeface="Arial"/>
              </a:rPr>
              <a:t>Aplique frío local  (hielo envuelto con un pañuelo</a:t>
            </a:r>
            <a:r>
              <a:rPr sz="1200" spc="22" dirty="0" smtClean="0">
                <a:solidFill>
                  <a:srgbClr val="262C32"/>
                </a:solidFill>
                <a:latin typeface="Aptos"/>
                <a:cs typeface="Arial"/>
              </a:rPr>
              <a:t>, </a:t>
            </a:r>
            <a:r>
              <a:rPr sz="1200" spc="22" dirty="0" smtClean="0">
                <a:solidFill>
                  <a:srgbClr val="262C32"/>
                </a:solidFill>
                <a:latin typeface="Aptos"/>
                <a:cs typeface="Arial"/>
              </a:rPr>
              <a:t>frío sintético ... ).</a:t>
            </a:r>
            <a:endParaRPr sz="900">
              <a:latin typeface="Arial"/>
              <a:cs typeface="Arial"/>
            </a:endParaRPr>
          </a:p>
          <a:p>
            <a:pPr marL="177291" marR="17145">
              <a:lnSpc>
                <a:spcPct val="95825"/>
              </a:lnSpc>
              <a:spcBef>
                <a:spcPts val="669"/>
              </a:spcBef>
              <a:spcAft>
                <a:spcPts val="300"/>
              </a:spcAft>
            </a:pPr>
            <a:r>
              <a:rPr sz="1200" spc="22" dirty="0" smtClean="0">
                <a:solidFill>
                  <a:srgbClr val="262C32"/>
                </a:solidFill>
                <a:latin typeface="Aptos"/>
                <a:cs typeface="Arial"/>
              </a:rPr>
              <a:t>- </a:t>
            </a:r>
            <a:r>
              <a:rPr sz="1200" spc="22" dirty="0" smtClean="0">
                <a:solidFill>
                  <a:srgbClr val="262C32"/>
                </a:solidFill>
                <a:latin typeface="Aptos"/>
                <a:cs typeface="Arial"/>
              </a:rPr>
              <a:t>En impactos violentos  (caída de altura  igual o superior a la talla, accidente</a:t>
            </a:r>
            <a:endParaRPr sz="900">
              <a:latin typeface="Arial"/>
              <a:cs typeface="Arial"/>
            </a:endParaRPr>
          </a:p>
          <a:p>
            <a:pPr marL="262635">
              <a:lnSpc>
                <a:spcPct val="95825"/>
              </a:lnSpc>
              <a:spcBef>
                <a:spcPts val="355"/>
              </a:spcBef>
              <a:spcAft>
                <a:spcPts val="300"/>
              </a:spcAft>
            </a:pPr>
            <a:r>
              <a:rPr sz="1200" spc="15" dirty="0" smtClean="0">
                <a:solidFill>
                  <a:srgbClr val="262C32"/>
                </a:solidFill>
                <a:latin typeface="Aptos"/>
                <a:cs typeface="Arial"/>
              </a:rPr>
              <a:t>de tráfico </a:t>
            </a:r>
            <a:r>
              <a:rPr sz="1200" spc="15" dirty="0" smtClean="0">
                <a:solidFill>
                  <a:srgbClr val="262C32"/>
                </a:solidFill>
                <a:latin typeface="Aptos"/>
                <a:cs typeface="Arial"/>
              </a:rPr>
              <a:t>.</a:t>
            </a:r>
            <a:r>
              <a:rPr sz="1200" spc="15" dirty="0" smtClean="0">
                <a:solidFill>
                  <a:srgbClr val="262C32"/>
                </a:solidFill>
                <a:latin typeface="Aptos"/>
                <a:cs typeface="Arial"/>
              </a:rPr>
              <a:t>.</a:t>
            </a:r>
            <a:r>
              <a:rPr sz="1200" spc="15" dirty="0" smtClean="0">
                <a:solidFill>
                  <a:srgbClr val="262C32"/>
                </a:solidFill>
                <a:latin typeface="Aptos"/>
                <a:cs typeface="Arial"/>
              </a:rPr>
              <a:t>. </a:t>
            </a:r>
            <a:r>
              <a:rPr sz="1200" spc="15" dirty="0" smtClean="0">
                <a:solidFill>
                  <a:srgbClr val="262C32"/>
                </a:solidFill>
                <a:latin typeface="Aptos"/>
                <a:cs typeface="Arial"/>
              </a:rPr>
              <a:t>) actuar como si pudiera haber lesión de columna.  (ver página 86)</a:t>
            </a:r>
            <a:endParaRPr sz="900">
              <a:latin typeface="Arial"/>
              <a:cs typeface="Arial"/>
            </a:endParaRPr>
          </a:p>
        </p:txBody>
      </p:sp>
      <p:sp>
        <p:nvSpPr>
          <p:cNvPr id="2" name="object 2"/>
          <p:cNvSpPr txBox="1"/>
          <p:nvPr/>
        </p:nvSpPr>
        <p:spPr>
          <a:xfrm>
            <a:off x="5373115" y="7421015"/>
            <a:ext cx="1" cy="1"/>
          </a:xfrm>
          <a:prstGeom prst="rect">
            <a:avLst/>
          </a:prstGeom>
        </p:spPr>
        <p:txBody>
          <a:bodyPr wrap="square" lIns="0" tIns="2540" rIns="0" bIns="0" rtlCol="0">
            <a:noAutofit/>
          </a:bodyPr>
          <a:lstStyle/>
          <a:p>
            <a:pPr marL="12700">
              <a:lnSpc>
                <a:spcPct val="95825"/>
              </a:lnSpc>
            </a:pPr>
            <a:r>
              <a:rPr sz="600" spc="-75" dirty="0" smtClean="0">
                <a:solidFill>
                  <a:srgbClr val="231F21"/>
                </a:solidFill>
                <a:latin typeface="Times New Roman"/>
                <a:cs typeface="Times New Roman"/>
              </a:rPr>
              <a:t>83</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2231495" y="1353526"/>
            <a:ext cx="7180235" cy="969902"/>
          </a:xfrm>
          <a:prstGeom prst="rect">
            <a:avLst/>
          </a:prstGeom>
        </p:spPr>
        <p:txBody>
          <a:bodyPr wrap="square" lIns="0" tIns="7111" rIns="0" bIns="0" rtlCol="0">
            <a:noAutofit/>
          </a:bodyPr>
          <a:lstStyle/>
          <a:p>
            <a:pPr marR="2656116" algn="ctr">
              <a:lnSpc>
                <a:spcPts val="1120"/>
              </a:lnSpc>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 </a:t>
            </a:r>
            <a:r>
              <a:rPr sz="1200" b="1" spc="-23" dirty="0" smtClean="0">
                <a:solidFill>
                  <a:srgbClr val="262C32"/>
                </a:solidFill>
                <a:latin typeface="Aptos"/>
                <a:cs typeface="Arial"/>
              </a:rPr>
              <a:t>Qué no debemos hacer?</a:t>
            </a:r>
            <a:endParaRPr sz="1000">
              <a:latin typeface="Arial"/>
              <a:cs typeface="Arial"/>
            </a:endParaRPr>
          </a:p>
          <a:p>
            <a:pPr marL="88900" marR="17145">
              <a:lnSpc>
                <a:spcPct val="95825"/>
              </a:lnSpc>
              <a:spcBef>
                <a:spcPts val="567"/>
              </a:spcBef>
              <a:spcAft>
                <a:spcPts val="300"/>
              </a:spcAft>
            </a:pPr>
            <a:r>
              <a:rPr sz="1200" spc="20" dirty="0" smtClean="0">
                <a:solidFill>
                  <a:srgbClr val="262C32"/>
                </a:solidFill>
                <a:latin typeface="Aptos"/>
                <a:cs typeface="Arial"/>
              </a:rPr>
              <a:t>- </a:t>
            </a:r>
            <a:r>
              <a:rPr sz="1200" spc="20" dirty="0" smtClean="0">
                <a:solidFill>
                  <a:srgbClr val="262C32"/>
                </a:solidFill>
                <a:latin typeface="Aptos"/>
                <a:cs typeface="Arial"/>
              </a:rPr>
              <a:t>Palpar enérgicamente  la cara</a:t>
            </a:r>
            <a:r>
              <a:rPr sz="1200" spc="20" dirty="0" smtClean="0">
                <a:solidFill>
                  <a:srgbClr val="262C32"/>
                </a:solidFill>
                <a:latin typeface="Aptos"/>
                <a:cs typeface="Arial"/>
              </a:rPr>
              <a:t>.</a:t>
            </a:r>
            <a:endParaRPr sz="900">
              <a:latin typeface="Arial"/>
              <a:cs typeface="Arial"/>
            </a:endParaRPr>
          </a:p>
          <a:p>
            <a:pPr marL="88900">
              <a:lnSpc>
                <a:spcPct val="95825"/>
              </a:lnSpc>
              <a:spcBef>
                <a:spcPts val="669"/>
              </a:spcBef>
              <a:spcAft>
                <a:spcPts val="300"/>
              </a:spcAft>
            </a:pPr>
            <a:r>
              <a:rPr sz="1200" spc="28" dirty="0" smtClean="0">
                <a:solidFill>
                  <a:srgbClr val="262C32"/>
                </a:solidFill>
                <a:latin typeface="Aptos"/>
                <a:cs typeface="Arial"/>
              </a:rPr>
              <a:t>- </a:t>
            </a:r>
            <a:r>
              <a:rPr sz="1200" spc="28" dirty="0" smtClean="0">
                <a:solidFill>
                  <a:srgbClr val="262C32"/>
                </a:solidFill>
                <a:latin typeface="Aptos"/>
                <a:cs typeface="Arial"/>
              </a:rPr>
              <a:t>Dejar el frío local  mucho tiempo.  Nunca debemos  dejarlo durante  más de</a:t>
            </a:r>
            <a:endParaRPr sz="900">
              <a:latin typeface="Arial"/>
              <a:cs typeface="Arial"/>
            </a:endParaRPr>
          </a:p>
          <a:p>
            <a:pPr marL="152971" marR="2911519" algn="ctr">
              <a:lnSpc>
                <a:spcPct val="95825"/>
              </a:lnSpc>
              <a:spcBef>
                <a:spcPts val="355"/>
              </a:spcBef>
              <a:spcAft>
                <a:spcPts val="300"/>
              </a:spcAft>
            </a:pPr>
            <a:r>
              <a:rPr sz="1200" spc="41" dirty="0" smtClean="0">
                <a:solidFill>
                  <a:srgbClr val="262C32"/>
                </a:solidFill>
                <a:latin typeface="Aptos"/>
                <a:cs typeface="Arial"/>
              </a:rPr>
              <a:t>20 minutos seguidos.</a:t>
            </a:r>
            <a:endParaRPr sz="900">
              <a:latin typeface="Arial"/>
              <a:cs typeface="Arial"/>
            </a:endParaRPr>
          </a:p>
          <a:p>
            <a:pPr marL="88899" marR="17145">
              <a:lnSpc>
                <a:spcPct val="95825"/>
              </a:lnSpc>
              <a:spcBef>
                <a:spcPts val="645"/>
              </a:spcBef>
              <a:spcAft>
                <a:spcPts val="300"/>
              </a:spcAft>
            </a:pPr>
            <a:r>
              <a:rPr sz="1200" spc="28" dirty="0" smtClean="0">
                <a:solidFill>
                  <a:srgbClr val="262C32"/>
                </a:solidFill>
                <a:latin typeface="Aptos"/>
                <a:cs typeface="Arial"/>
              </a:rPr>
              <a:t>- </a:t>
            </a:r>
            <a:r>
              <a:rPr sz="1200" spc="28" dirty="0" smtClean="0">
                <a:solidFill>
                  <a:srgbClr val="262C32"/>
                </a:solidFill>
                <a:latin typeface="Aptos"/>
                <a:cs typeface="Arial"/>
              </a:rPr>
              <a:t>Aplicar el frío directamente  encima de la  lesión.</a:t>
            </a:r>
            <a:endParaRPr sz="900">
              <a:latin typeface="Arial"/>
              <a:cs typeface="Arial"/>
            </a:endParaRPr>
          </a:p>
        </p:txBody>
      </p:sp>
      <p:sp>
        <p:nvSpPr>
          <p:cNvPr id="5" name="object 5"/>
          <p:cNvSpPr txBox="1"/>
          <p:nvPr/>
        </p:nvSpPr>
        <p:spPr>
          <a:xfrm>
            <a:off x="2078509" y="2813518"/>
            <a:ext cx="7015400" cy="719966"/>
          </a:xfrm>
          <a:prstGeom prst="rect">
            <a:avLst/>
          </a:prstGeom>
        </p:spPr>
        <p:txBody>
          <a:bodyPr wrap="square" lIns="0" tIns="7111" rIns="0" bIns="0" rtlCol="0">
            <a:noAutofit/>
          </a:bodyPr>
          <a:lstStyle/>
          <a:p>
            <a:pPr marL="12700" marR="7015">
              <a:lnSpc>
                <a:spcPts val="1120"/>
              </a:lnSpc>
              <a:spcAft>
                <a:spcPts val="300"/>
              </a:spcAft>
            </a:pPr>
            <a:r>
              <a:rPr sz="1200" b="1" spc="-3" dirty="0" smtClean="0">
                <a:solidFill>
                  <a:srgbClr val="262C32"/>
                </a:solidFill>
                <a:latin typeface="Aptos"/>
                <a:cs typeface="Arial"/>
              </a:rPr>
              <a:t>Traumatismos en la columna</a:t>
            </a:r>
            <a:endParaRPr sz="1000">
              <a:latin typeface="Arial"/>
              <a:cs typeface="Arial"/>
            </a:endParaRPr>
          </a:p>
          <a:p>
            <a:pPr marL="12700" indent="6095">
              <a:lnSpc>
                <a:spcPts val="1034"/>
              </a:lnSpc>
              <a:spcBef>
                <a:spcPts val="567"/>
              </a:spcBef>
              <a:spcAft>
                <a:spcPts val="300"/>
              </a:spcAft>
            </a:pPr>
            <a:r>
              <a:rPr sz="1200" spc="25" dirty="0" smtClean="0">
                <a:solidFill>
                  <a:srgbClr val="262C32"/>
                </a:solidFill>
                <a:latin typeface="Aptos"/>
                <a:cs typeface="Arial"/>
              </a:rPr>
              <a:t>L</a:t>
            </a:r>
            <a:r>
              <a:rPr sz="1200" spc="0" dirty="0" smtClean="0">
                <a:solidFill>
                  <a:srgbClr val="262C32"/>
                </a:solidFill>
                <a:latin typeface="Aptos"/>
                <a:cs typeface="Arial"/>
              </a:rPr>
              <a:t>a</a:t>
            </a:r>
            <a:r>
              <a:rPr sz="1200" spc="44" dirty="0" smtClean="0">
                <a:solidFill>
                  <a:srgbClr val="262C32"/>
                </a:solidFill>
                <a:latin typeface="Aptos"/>
                <a:cs typeface="Arial"/>
              </a:rPr>
              <a:t> </a:t>
            </a:r>
            <a:r>
              <a:rPr sz="1200" spc="19" dirty="0" smtClean="0">
                <a:solidFill>
                  <a:srgbClr val="262C32"/>
                </a:solidFill>
                <a:latin typeface="Aptos"/>
                <a:cs typeface="Arial"/>
              </a:rPr>
              <a:t>c</a:t>
            </a:r>
            <a:r>
              <a:rPr sz="1200" spc="25" dirty="0" smtClean="0">
                <a:solidFill>
                  <a:srgbClr val="262C32"/>
                </a:solidFill>
                <a:latin typeface="Aptos"/>
                <a:cs typeface="Arial"/>
              </a:rPr>
              <a:t>o</a:t>
            </a:r>
            <a:r>
              <a:rPr sz="1200" spc="9" dirty="0" smtClean="0">
                <a:solidFill>
                  <a:srgbClr val="262C32"/>
                </a:solidFill>
                <a:latin typeface="Aptos"/>
                <a:cs typeface="Arial"/>
              </a:rPr>
              <a:t>l</a:t>
            </a:r>
            <a:r>
              <a:rPr sz="1200" spc="25" dirty="0" smtClean="0">
                <a:solidFill>
                  <a:srgbClr val="262C32"/>
                </a:solidFill>
                <a:latin typeface="Aptos"/>
                <a:cs typeface="Arial"/>
              </a:rPr>
              <a:t>u</a:t>
            </a:r>
            <a:r>
              <a:rPr sz="1200" spc="34" dirty="0" smtClean="0">
                <a:solidFill>
                  <a:srgbClr val="262C32"/>
                </a:solidFill>
                <a:latin typeface="Aptos"/>
                <a:cs typeface="Arial"/>
              </a:rPr>
              <a:t>m</a:t>
            </a:r>
            <a:r>
              <a:rPr sz="1200" spc="25" dirty="0" smtClean="0">
                <a:solidFill>
                  <a:srgbClr val="262C32"/>
                </a:solidFill>
                <a:latin typeface="Aptos"/>
                <a:cs typeface="Arial"/>
              </a:rPr>
              <a:t>n</a:t>
            </a:r>
            <a:r>
              <a:rPr sz="1200" spc="0" dirty="0" smtClean="0">
                <a:solidFill>
                  <a:srgbClr val="262C32"/>
                </a:solidFill>
                <a:latin typeface="Aptos"/>
                <a:cs typeface="Arial"/>
              </a:rPr>
              <a:t>a</a:t>
            </a:r>
            <a:r>
              <a:rPr sz="1200" spc="170" dirty="0" smtClean="0">
                <a:solidFill>
                  <a:srgbClr val="262C32"/>
                </a:solidFill>
                <a:latin typeface="Aptos"/>
                <a:cs typeface="Arial"/>
              </a:rPr>
              <a:t> </a:t>
            </a:r>
            <a:r>
              <a:rPr sz="1200" spc="28" dirty="0" smtClean="0">
                <a:solidFill>
                  <a:srgbClr val="262C32"/>
                </a:solidFill>
                <a:latin typeface="Aptos"/>
                <a:cs typeface="Arial"/>
              </a:rPr>
              <a:t>v</a:t>
            </a:r>
            <a:r>
              <a:rPr sz="1200" spc="29" dirty="0" smtClean="0">
                <a:solidFill>
                  <a:srgbClr val="262C32"/>
                </a:solidFill>
                <a:latin typeface="Aptos"/>
                <a:cs typeface="Arial"/>
              </a:rPr>
              <a:t>e</a:t>
            </a:r>
            <a:r>
              <a:rPr sz="1200" spc="0" dirty="0" smtClean="0">
                <a:solidFill>
                  <a:srgbClr val="262C32"/>
                </a:solidFill>
                <a:latin typeface="Aptos"/>
                <a:cs typeface="Arial"/>
              </a:rPr>
              <a:t>r</a:t>
            </a:r>
            <a:r>
              <a:rPr sz="1200" spc="25" dirty="0" smtClean="0">
                <a:solidFill>
                  <a:srgbClr val="262C32"/>
                </a:solidFill>
                <a:latin typeface="Aptos"/>
                <a:cs typeface="Arial"/>
              </a:rPr>
              <a:t>t</a:t>
            </a:r>
            <a:r>
              <a:rPr sz="1200" spc="50" dirty="0" smtClean="0">
                <a:solidFill>
                  <a:srgbClr val="262C32"/>
                </a:solidFill>
                <a:latin typeface="Aptos"/>
                <a:cs typeface="Arial"/>
              </a:rPr>
              <a:t>eb</a:t>
            </a:r>
            <a:r>
              <a:rPr sz="1200" spc="34" dirty="0" smtClean="0">
                <a:solidFill>
                  <a:srgbClr val="262C32"/>
                </a:solidFill>
                <a:latin typeface="Aptos"/>
                <a:cs typeface="Arial"/>
              </a:rPr>
              <a:t>r</a:t>
            </a:r>
            <a:r>
              <a:rPr sz="1200" spc="29" dirty="0" smtClean="0">
                <a:solidFill>
                  <a:srgbClr val="262C32"/>
                </a:solidFill>
                <a:latin typeface="Aptos"/>
                <a:cs typeface="Arial"/>
              </a:rPr>
              <a:t>a</a:t>
            </a:r>
            <a:r>
              <a:rPr sz="1200" spc="-61" dirty="0" smtClean="0">
                <a:solidFill>
                  <a:srgbClr val="262C32"/>
                </a:solidFill>
                <a:latin typeface="Aptos"/>
                <a:cs typeface="Arial"/>
              </a:rPr>
              <a:t>l</a:t>
            </a:r>
            <a:r>
              <a:rPr sz="1200" spc="114" dirty="0" smtClean="0">
                <a:solidFill>
                  <a:srgbClr val="262C32"/>
                </a:solidFill>
                <a:latin typeface="Aptos"/>
                <a:cs typeface="Arial"/>
              </a:rPr>
              <a:t> </a:t>
            </a:r>
            <a:r>
              <a:rPr sz="1200" spc="19" dirty="0" smtClean="0">
                <a:solidFill>
                  <a:srgbClr val="262C32"/>
                </a:solidFill>
                <a:latin typeface="Aptos"/>
                <a:cs typeface="Arial"/>
              </a:rPr>
              <a:t>c</a:t>
            </a:r>
            <a:r>
              <a:rPr sz="1200" spc="25" dirty="0" smtClean="0">
                <a:solidFill>
                  <a:srgbClr val="262C32"/>
                </a:solidFill>
                <a:latin typeface="Aptos"/>
                <a:cs typeface="Arial"/>
              </a:rPr>
              <a:t>o</a:t>
            </a:r>
            <a:r>
              <a:rPr sz="1200" spc="34" dirty="0" smtClean="0">
                <a:solidFill>
                  <a:srgbClr val="262C32"/>
                </a:solidFill>
                <a:latin typeface="Aptos"/>
                <a:cs typeface="Arial"/>
              </a:rPr>
              <a:t>m</a:t>
            </a:r>
            <a:r>
              <a:rPr sz="1200" spc="0" dirty="0" smtClean="0">
                <a:solidFill>
                  <a:srgbClr val="262C32"/>
                </a:solidFill>
                <a:latin typeface="Aptos"/>
                <a:cs typeface="Arial"/>
              </a:rPr>
              <a:t>o</a:t>
            </a:r>
            <a:r>
              <a:rPr sz="1200" spc="133" dirty="0" smtClean="0">
                <a:solidFill>
                  <a:srgbClr val="262C32"/>
                </a:solidFill>
                <a:latin typeface="Aptos"/>
                <a:cs typeface="Arial"/>
              </a:rPr>
              <a:t> </a:t>
            </a:r>
            <a:r>
              <a:rPr sz="1200" spc="5" dirty="0" smtClean="0">
                <a:solidFill>
                  <a:srgbClr val="262C32"/>
                </a:solidFill>
                <a:latin typeface="Aptos"/>
                <a:cs typeface="Arial"/>
              </a:rPr>
              <a:t>c</a:t>
            </a:r>
            <a:r>
              <a:rPr sz="1200" spc="50" dirty="0" smtClean="0">
                <a:solidFill>
                  <a:srgbClr val="262C32"/>
                </a:solidFill>
                <a:latin typeface="Aptos"/>
                <a:cs typeface="Arial"/>
              </a:rPr>
              <a:t>o</a:t>
            </a:r>
            <a:r>
              <a:rPr sz="1200" spc="-45" dirty="0" smtClean="0">
                <a:solidFill>
                  <a:srgbClr val="262C32"/>
                </a:solidFill>
                <a:latin typeface="Aptos"/>
                <a:cs typeface="Arial"/>
              </a:rPr>
              <a:t>n</a:t>
            </a:r>
            <a:r>
              <a:rPr sz="1200" spc="60" dirty="0" smtClean="0">
                <a:solidFill>
                  <a:srgbClr val="262C32"/>
                </a:solidFill>
                <a:latin typeface="Aptos"/>
                <a:cs typeface="Arial"/>
              </a:rPr>
              <a:t>j</a:t>
            </a:r>
            <a:r>
              <a:rPr sz="1200" spc="50" dirty="0" smtClean="0">
                <a:solidFill>
                  <a:srgbClr val="262C32"/>
                </a:solidFill>
                <a:latin typeface="Aptos"/>
                <a:cs typeface="Arial"/>
              </a:rPr>
              <a:t>u</a:t>
            </a:r>
            <a:r>
              <a:rPr sz="1200" spc="3" dirty="0" smtClean="0">
                <a:solidFill>
                  <a:srgbClr val="262C32"/>
                </a:solidFill>
                <a:latin typeface="Aptos"/>
                <a:cs typeface="Arial"/>
              </a:rPr>
              <a:t>n</a:t>
            </a:r>
            <a:r>
              <a:rPr sz="1200" spc="61" dirty="0" smtClean="0">
                <a:solidFill>
                  <a:srgbClr val="262C32"/>
                </a:solidFill>
                <a:latin typeface="Aptos"/>
                <a:cs typeface="Arial"/>
              </a:rPr>
              <a:t>t</a:t>
            </a:r>
            <a:r>
              <a:rPr sz="1200" spc="-20" dirty="0" smtClean="0">
                <a:solidFill>
                  <a:srgbClr val="262C32"/>
                </a:solidFill>
                <a:latin typeface="Aptos"/>
                <a:cs typeface="Arial"/>
              </a:rPr>
              <a:t>o</a:t>
            </a:r>
            <a:r>
              <a:rPr sz="1200" spc="109" dirty="0" smtClean="0">
                <a:solidFill>
                  <a:srgbClr val="262C32"/>
                </a:solidFill>
                <a:latin typeface="Aptos"/>
                <a:cs typeface="Arial"/>
              </a:rPr>
              <a:t> </a:t>
            </a:r>
            <a:r>
              <a:rPr sz="1200" spc="25" dirty="0" smtClean="0">
                <a:solidFill>
                  <a:srgbClr val="262C32"/>
                </a:solidFill>
                <a:latin typeface="Aptos"/>
                <a:cs typeface="Arial"/>
              </a:rPr>
              <a:t>d</a:t>
            </a:r>
            <a:r>
              <a:rPr sz="1200" spc="0" dirty="0" smtClean="0">
                <a:solidFill>
                  <a:srgbClr val="262C32"/>
                </a:solidFill>
                <a:latin typeface="Aptos"/>
                <a:cs typeface="Arial"/>
              </a:rPr>
              <a:t>e</a:t>
            </a:r>
            <a:r>
              <a:rPr sz="1200" spc="119" dirty="0" smtClean="0">
                <a:solidFill>
                  <a:srgbClr val="262C32"/>
                </a:solidFill>
                <a:latin typeface="Aptos"/>
                <a:cs typeface="Arial"/>
              </a:rPr>
              <a:t> </a:t>
            </a:r>
            <a:r>
              <a:rPr sz="1200" spc="19" dirty="0" smtClean="0">
                <a:solidFill>
                  <a:srgbClr val="262C32"/>
                </a:solidFill>
                <a:latin typeface="Aptos"/>
                <a:cs typeface="Arial"/>
              </a:rPr>
              <a:t>h</a:t>
            </a:r>
            <a:r>
              <a:rPr sz="1200" spc="25" dirty="0" smtClean="0">
                <a:solidFill>
                  <a:srgbClr val="262C32"/>
                </a:solidFill>
                <a:latin typeface="Aptos"/>
                <a:cs typeface="Arial"/>
              </a:rPr>
              <a:t>ue</a:t>
            </a:r>
            <a:r>
              <a:rPr sz="1200" spc="19" dirty="0" smtClean="0">
                <a:solidFill>
                  <a:srgbClr val="262C32"/>
                </a:solidFill>
                <a:latin typeface="Aptos"/>
                <a:cs typeface="Arial"/>
              </a:rPr>
              <a:t>s</a:t>
            </a:r>
            <a:r>
              <a:rPr sz="1200" spc="25" dirty="0" smtClean="0">
                <a:solidFill>
                  <a:srgbClr val="262C32"/>
                </a:solidFill>
                <a:latin typeface="Aptos"/>
                <a:cs typeface="Arial"/>
              </a:rPr>
              <a:t>o</a:t>
            </a:r>
            <a:r>
              <a:rPr sz="1200" spc="0" dirty="0" smtClean="0">
                <a:solidFill>
                  <a:srgbClr val="262C32"/>
                </a:solidFill>
                <a:latin typeface="Aptos"/>
                <a:cs typeface="Arial"/>
              </a:rPr>
              <a:t>s</a:t>
            </a:r>
            <a:r>
              <a:rPr sz="1200" spc="134" dirty="0" smtClean="0">
                <a:solidFill>
                  <a:srgbClr val="262C32"/>
                </a:solidFill>
                <a:latin typeface="Aptos"/>
                <a:cs typeface="Arial"/>
              </a:rPr>
              <a:t> </a:t>
            </a:r>
            <a:r>
              <a:rPr sz="1200" spc="19" dirty="0" smtClean="0">
                <a:solidFill>
                  <a:srgbClr val="262C32"/>
                </a:solidFill>
                <a:latin typeface="Aptos"/>
                <a:cs typeface="Arial"/>
              </a:rPr>
              <a:t>n</a:t>
            </a:r>
            <a:r>
              <a:rPr sz="1200" spc="0" dirty="0" smtClean="0">
                <a:solidFill>
                  <a:srgbClr val="262C32"/>
                </a:solidFill>
                <a:latin typeface="Aptos"/>
                <a:cs typeface="Arial"/>
              </a:rPr>
              <a:t>o</a:t>
            </a:r>
            <a:r>
              <a:rPr sz="1200" spc="74" dirty="0" smtClean="0">
                <a:solidFill>
                  <a:srgbClr val="262C32"/>
                </a:solidFill>
                <a:latin typeface="Aptos"/>
                <a:cs typeface="Arial"/>
              </a:rPr>
              <a:t> </a:t>
            </a:r>
            <a:r>
              <a:rPr sz="1200" spc="25" dirty="0" smtClean="0">
                <a:solidFill>
                  <a:srgbClr val="262C32"/>
                </a:solidFill>
                <a:latin typeface="Aptos"/>
                <a:cs typeface="Arial"/>
              </a:rPr>
              <a:t>p</a:t>
            </a:r>
            <a:r>
              <a:rPr sz="1200" spc="14" dirty="0" smtClean="0">
                <a:solidFill>
                  <a:srgbClr val="262C32"/>
                </a:solidFill>
                <a:latin typeface="Aptos"/>
                <a:cs typeface="Arial"/>
              </a:rPr>
              <a:t>r</a:t>
            </a:r>
            <a:r>
              <a:rPr sz="1200" spc="25" dirty="0" smtClean="0">
                <a:solidFill>
                  <a:srgbClr val="262C32"/>
                </a:solidFill>
                <a:latin typeface="Aptos"/>
                <a:cs typeface="Arial"/>
              </a:rPr>
              <a:t>esen</a:t>
            </a:r>
            <a:r>
              <a:rPr sz="1200" spc="14" dirty="0" smtClean="0">
                <a:solidFill>
                  <a:srgbClr val="262C32"/>
                </a:solidFill>
                <a:latin typeface="Aptos"/>
                <a:cs typeface="Arial"/>
              </a:rPr>
              <a:t>t</a:t>
            </a:r>
            <a:r>
              <a:rPr sz="1200" spc="0" dirty="0" smtClean="0">
                <a:solidFill>
                  <a:srgbClr val="262C32"/>
                </a:solidFill>
                <a:latin typeface="Aptos"/>
                <a:cs typeface="Arial"/>
              </a:rPr>
              <a:t>a</a:t>
            </a:r>
            <a:r>
              <a:rPr sz="1200" spc="154" dirty="0" smtClean="0">
                <a:solidFill>
                  <a:srgbClr val="262C32"/>
                </a:solidFill>
                <a:latin typeface="Aptos"/>
                <a:cs typeface="Arial"/>
              </a:rPr>
              <a:t> </a:t>
            </a:r>
            <a:r>
              <a:rPr sz="1200" spc="25" dirty="0" smtClean="0">
                <a:solidFill>
                  <a:srgbClr val="262C32"/>
                </a:solidFill>
                <a:latin typeface="Aptos"/>
                <a:cs typeface="Arial"/>
              </a:rPr>
              <a:t>u</a:t>
            </a:r>
            <a:r>
              <a:rPr sz="1200" spc="0" dirty="0" smtClean="0">
                <a:solidFill>
                  <a:srgbClr val="262C32"/>
                </a:solidFill>
                <a:latin typeface="Aptos"/>
                <a:cs typeface="Arial"/>
              </a:rPr>
              <a:t>n</a:t>
            </a:r>
            <a:r>
              <a:rPr sz="1200" spc="94" dirty="0" smtClean="0">
                <a:solidFill>
                  <a:srgbClr val="262C32"/>
                </a:solidFill>
                <a:latin typeface="Aptos"/>
                <a:cs typeface="Arial"/>
              </a:rPr>
              <a:t> </a:t>
            </a:r>
            <a:r>
              <a:rPr sz="1200" spc="-13" dirty="0" smtClean="0">
                <a:solidFill>
                  <a:srgbClr val="262C32"/>
                </a:solidFill>
                <a:latin typeface="Aptos"/>
                <a:cs typeface="Arial"/>
              </a:rPr>
              <a:t>r</a:t>
            </a:r>
            <a:r>
              <a:rPr sz="1200" spc="-56" dirty="0" smtClean="0">
                <a:solidFill>
                  <a:srgbClr val="262C32"/>
                </a:solidFill>
                <a:latin typeface="Aptos"/>
                <a:cs typeface="Arial"/>
              </a:rPr>
              <a:t>i</a:t>
            </a:r>
            <a:r>
              <a:rPr sz="1200" spc="50" dirty="0" smtClean="0">
                <a:solidFill>
                  <a:srgbClr val="262C32"/>
                </a:solidFill>
                <a:latin typeface="Aptos"/>
                <a:cs typeface="Arial"/>
              </a:rPr>
              <a:t>e</a:t>
            </a:r>
            <a:r>
              <a:rPr sz="1200" spc="55" dirty="0" smtClean="0">
                <a:solidFill>
                  <a:srgbClr val="262C32"/>
                </a:solidFill>
                <a:latin typeface="Aptos"/>
                <a:cs typeface="Arial"/>
              </a:rPr>
              <a:t>s</a:t>
            </a:r>
            <a:r>
              <a:rPr sz="1200" spc="29" dirty="0" smtClean="0">
                <a:solidFill>
                  <a:srgbClr val="262C32"/>
                </a:solidFill>
                <a:latin typeface="Aptos"/>
                <a:cs typeface="Arial"/>
              </a:rPr>
              <a:t>g</a:t>
            </a:r>
            <a:r>
              <a:rPr sz="1200" spc="4" dirty="0" smtClean="0">
                <a:solidFill>
                  <a:srgbClr val="262C32"/>
                </a:solidFill>
                <a:latin typeface="Aptos"/>
                <a:cs typeface="Arial"/>
              </a:rPr>
              <a:t>o</a:t>
            </a:r>
            <a:r>
              <a:rPr sz="1200" spc="0" dirty="0" smtClean="0">
                <a:solidFill>
                  <a:srgbClr val="262C32"/>
                </a:solidFill>
                <a:latin typeface="Aptos"/>
                <a:cs typeface="Arial"/>
              </a:rPr>
              <a:t> </a:t>
            </a:r>
            <a:r>
              <a:rPr sz="1200" spc="-114" dirty="0" smtClean="0">
                <a:solidFill>
                  <a:srgbClr val="262C32"/>
                </a:solidFill>
                <a:latin typeface="Aptos"/>
                <a:cs typeface="Arial"/>
              </a:rPr>
              <a:t> </a:t>
            </a:r>
            <a:r>
              <a:rPr sz="1200" spc="25" dirty="0" smtClean="0">
                <a:solidFill>
                  <a:srgbClr val="262C32"/>
                </a:solidFill>
                <a:latin typeface="Aptos"/>
                <a:cs typeface="Arial"/>
              </a:rPr>
              <a:t>po</a:t>
            </a:r>
            <a:r>
              <a:rPr sz="1200" spc="0" dirty="0" smtClean="0">
                <a:solidFill>
                  <a:srgbClr val="262C32"/>
                </a:solidFill>
                <a:latin typeface="Aptos"/>
                <a:cs typeface="Arial"/>
              </a:rPr>
              <a:t>r</a:t>
            </a:r>
            <a:r>
              <a:rPr sz="1200" spc="80" dirty="0" smtClean="0">
                <a:solidFill>
                  <a:srgbClr val="262C32"/>
                </a:solidFill>
                <a:latin typeface="Aptos"/>
                <a:cs typeface="Arial"/>
              </a:rPr>
              <a:t> </a:t>
            </a:r>
            <a:r>
              <a:rPr sz="1200" spc="-80" dirty="0" smtClean="0">
                <a:solidFill>
                  <a:srgbClr val="262C32"/>
                </a:solidFill>
                <a:latin typeface="Aptos"/>
                <a:cs typeface="Arial"/>
              </a:rPr>
              <a:t>l</a:t>
            </a:r>
            <a:r>
              <a:rPr sz="1200" spc="4" dirty="0" smtClean="0">
                <a:solidFill>
                  <a:srgbClr val="262C32"/>
                </a:solidFill>
                <a:latin typeface="Aptos"/>
                <a:cs typeface="Arial"/>
              </a:rPr>
              <a:t>a</a:t>
            </a:r>
            <a:r>
              <a:rPr sz="1200" spc="1" dirty="0" smtClean="0">
                <a:solidFill>
                  <a:srgbClr val="262C32"/>
                </a:solidFill>
                <a:latin typeface="Aptos"/>
                <a:cs typeface="Arial"/>
              </a:rPr>
              <a:t> </a:t>
            </a:r>
            <a:endParaRPr sz="900">
              <a:latin typeface="Arial"/>
              <a:cs typeface="Arial"/>
            </a:endParaRPr>
          </a:p>
          <a:p>
            <a:pPr marL="12700">
              <a:lnSpc>
                <a:spcPts val="1034"/>
              </a:lnSpc>
              <a:spcBef>
                <a:spcPts val="380"/>
              </a:spcBef>
              <a:spcAft>
                <a:spcPts val="300"/>
              </a:spcAft>
            </a:pPr>
            <a:r>
              <a:rPr sz="1200" spc="19" dirty="0" smtClean="0">
                <a:solidFill>
                  <a:srgbClr val="262C32"/>
                </a:solidFill>
                <a:latin typeface="Aptos"/>
                <a:cs typeface="Arial"/>
              </a:rPr>
              <a:t>fractura en sí misma</a:t>
            </a:r>
            <a:r>
              <a:rPr sz="1200" spc="19" dirty="0" smtClean="0">
                <a:solidFill>
                  <a:srgbClr val="262C32"/>
                </a:solidFill>
                <a:latin typeface="Aptos"/>
                <a:cs typeface="Arial"/>
              </a:rPr>
              <a:t>, </a:t>
            </a:r>
            <a:r>
              <a:rPr sz="1200" spc="19" dirty="0" smtClean="0">
                <a:solidFill>
                  <a:srgbClr val="262C32"/>
                </a:solidFill>
                <a:latin typeface="Aptos"/>
                <a:cs typeface="Arial"/>
              </a:rPr>
              <a:t>sino por la  posible  lesión  que pueda producirse en la</a:t>
            </a:r>
            <a:endParaRPr sz="900">
              <a:latin typeface="Arial"/>
              <a:cs typeface="Arial"/>
            </a:endParaRPr>
          </a:p>
          <a:p>
            <a:pPr marL="18795" marR="7015">
              <a:lnSpc>
                <a:spcPts val="1019"/>
              </a:lnSpc>
              <a:spcBef>
                <a:spcPts val="431"/>
              </a:spcBef>
              <a:spcAft>
                <a:spcPts val="300"/>
              </a:spcAft>
            </a:pPr>
            <a:r>
              <a:rPr sz="1200" spc="23" dirty="0" smtClean="0">
                <a:solidFill>
                  <a:srgbClr val="262C32"/>
                </a:solidFill>
                <a:latin typeface="Aptos"/>
                <a:cs typeface="Arial"/>
              </a:rPr>
              <a:t>médula espinal.</a:t>
            </a:r>
            <a:endParaRPr sz="900">
              <a:latin typeface="Arial"/>
              <a:cs typeface="Arial"/>
            </a:endParaRPr>
          </a:p>
        </p:txBody>
      </p:sp>
      <p:sp>
        <p:nvSpPr>
          <p:cNvPr id="4" name="object 4"/>
          <p:cNvSpPr txBox="1"/>
          <p:nvPr/>
        </p:nvSpPr>
        <p:spPr>
          <a:xfrm>
            <a:off x="2083609" y="3813262"/>
            <a:ext cx="7071495" cy="1750190"/>
          </a:xfrm>
          <a:prstGeom prst="rect">
            <a:avLst/>
          </a:prstGeom>
        </p:spPr>
        <p:txBody>
          <a:bodyPr wrap="square" lIns="0" tIns="7111" rIns="0" bIns="0" rtlCol="0">
            <a:noAutofit/>
          </a:bodyPr>
          <a:lstStyle/>
          <a:p>
            <a:pPr marL="12700" marR="7015">
              <a:lnSpc>
                <a:spcPts val="1120"/>
              </a:lnSpc>
              <a:spcAft>
                <a:spcPts val="300"/>
              </a:spcAft>
            </a:pPr>
            <a:r>
              <a:rPr sz="1200" b="1" spc="-14" dirty="0" smtClean="0">
                <a:solidFill>
                  <a:srgbClr val="262C32"/>
                </a:solidFill>
                <a:latin typeface="Aptos"/>
                <a:cs typeface="Arial"/>
              </a:rPr>
              <a:t>• </a:t>
            </a:r>
            <a:r>
              <a:rPr sz="1200" b="1" spc="-14" dirty="0" smtClean="0">
                <a:solidFill>
                  <a:srgbClr val="262C32"/>
                </a:solidFill>
                <a:latin typeface="Aptos"/>
                <a:cs typeface="Arial"/>
              </a:rPr>
              <a:t>Causas</a:t>
            </a:r>
            <a:endParaRPr sz="1000">
              <a:latin typeface="Arial"/>
              <a:cs typeface="Arial"/>
            </a:endParaRPr>
          </a:p>
          <a:p>
            <a:pPr marL="107187" marR="7015">
              <a:lnSpc>
                <a:spcPct val="95825"/>
              </a:lnSpc>
              <a:spcBef>
                <a:spcPts val="543"/>
              </a:spcBef>
              <a:spcAft>
                <a:spcPts val="300"/>
              </a:spcAft>
            </a:pPr>
            <a:r>
              <a:rPr sz="1200" spc="23" dirty="0" smtClean="0">
                <a:solidFill>
                  <a:srgbClr val="262C32"/>
                </a:solidFill>
                <a:latin typeface="Aptos"/>
                <a:cs typeface="Arial"/>
              </a:rPr>
              <a:t>Las causas suelen  ser muy diversas.  Las más frecuentes son</a:t>
            </a:r>
            <a:r>
              <a:rPr sz="1200" spc="23" dirty="0" smtClean="0">
                <a:solidFill>
                  <a:srgbClr val="262C32"/>
                </a:solidFill>
                <a:latin typeface="Aptos"/>
                <a:cs typeface="Arial"/>
              </a:rPr>
              <a:t>:</a:t>
            </a:r>
            <a:endParaRPr sz="900">
              <a:latin typeface="Arial"/>
              <a:cs typeface="Arial"/>
            </a:endParaRPr>
          </a:p>
          <a:p>
            <a:pPr marL="195579" marR="6355" indent="-91439">
              <a:lnSpc>
                <a:spcPts val="1034"/>
              </a:lnSpc>
              <a:spcBef>
                <a:spcPts val="645"/>
              </a:spcBef>
              <a:spcAft>
                <a:spcPts val="300"/>
              </a:spcAft>
            </a:pPr>
            <a:r>
              <a:rPr sz="1200" spc="22" dirty="0" smtClean="0">
                <a:solidFill>
                  <a:srgbClr val="262C32"/>
                </a:solidFill>
                <a:latin typeface="Aptos"/>
                <a:cs typeface="Arial"/>
              </a:rPr>
              <a:t>- </a:t>
            </a:r>
            <a:r>
              <a:rPr sz="1200" spc="22" dirty="0" smtClean="0">
                <a:solidFill>
                  <a:srgbClr val="262C32"/>
                </a:solidFill>
                <a:latin typeface="Aptos"/>
                <a:cs typeface="Arial"/>
              </a:rPr>
              <a:t>Caída sobre los  pies o glúteos desde una cierta altura</a:t>
            </a:r>
            <a:r>
              <a:rPr sz="1200" spc="22" dirty="0" smtClean="0">
                <a:solidFill>
                  <a:srgbClr val="262C32"/>
                </a:solidFill>
                <a:latin typeface="Aptos"/>
                <a:cs typeface="Arial"/>
              </a:rPr>
              <a:t>,  </a:t>
            </a:r>
            <a:r>
              <a:rPr sz="1200" spc="22" dirty="0" smtClean="0">
                <a:solidFill>
                  <a:srgbClr val="262C32"/>
                </a:solidFill>
                <a:latin typeface="Aptos"/>
                <a:cs typeface="Arial"/>
              </a:rPr>
              <a:t>caída desde altura </a:t>
            </a:r>
            <a:endParaRPr sz="900">
              <a:latin typeface="Arial"/>
              <a:cs typeface="Arial"/>
            </a:endParaRPr>
          </a:p>
          <a:p>
            <a:pPr marL="195579" marR="6355">
              <a:lnSpc>
                <a:spcPts val="1034"/>
              </a:lnSpc>
              <a:spcBef>
                <a:spcPts val="380"/>
              </a:spcBef>
              <a:spcAft>
                <a:spcPts val="300"/>
              </a:spcAft>
            </a:pPr>
            <a:r>
              <a:rPr sz="1200" spc="21" dirty="0" smtClean="0">
                <a:solidFill>
                  <a:srgbClr val="262C32"/>
                </a:solidFill>
                <a:latin typeface="Aptos"/>
                <a:cs typeface="Arial"/>
              </a:rPr>
              <a:t>igual o superior a la talla.</a:t>
            </a:r>
            <a:endParaRPr sz="900">
              <a:latin typeface="Arial"/>
              <a:cs typeface="Arial"/>
            </a:endParaRPr>
          </a:p>
          <a:p>
            <a:pPr marL="189483" indent="-85343">
              <a:lnSpc>
                <a:spcPts val="1034"/>
              </a:lnSpc>
              <a:spcBef>
                <a:spcPts val="655"/>
              </a:spcBef>
              <a:spcAft>
                <a:spcPts val="300"/>
              </a:spcAft>
            </a:pPr>
            <a:r>
              <a:rPr sz="1200" spc="24" dirty="0" smtClean="0">
                <a:solidFill>
                  <a:srgbClr val="262C32"/>
                </a:solidFill>
                <a:latin typeface="Aptos"/>
                <a:cs typeface="Arial"/>
              </a:rPr>
              <a:t>- </a:t>
            </a:r>
            <a:r>
              <a:rPr sz="1200" spc="24" dirty="0" smtClean="0">
                <a:solidFill>
                  <a:srgbClr val="262C32"/>
                </a:solidFill>
                <a:latin typeface="Aptos"/>
                <a:cs typeface="Arial"/>
              </a:rPr>
              <a:t>Golpes violentos sobre la columna (caída  sobre la  espalda</a:t>
            </a:r>
            <a:r>
              <a:rPr sz="1200" spc="24" dirty="0" smtClean="0">
                <a:solidFill>
                  <a:srgbClr val="262C32"/>
                </a:solidFill>
                <a:latin typeface="Aptos"/>
                <a:cs typeface="Arial"/>
              </a:rPr>
              <a:t>, </a:t>
            </a:r>
            <a:r>
              <a:rPr sz="1200" spc="24" dirty="0" smtClean="0">
                <a:solidFill>
                  <a:srgbClr val="262C32"/>
                </a:solidFill>
                <a:latin typeface="Aptos"/>
                <a:cs typeface="Arial"/>
              </a:rPr>
              <a:t>acciden</a:t>
            </a:r>
            <a:r>
              <a:rPr sz="1200" spc="24" dirty="0" smtClean="0">
                <a:solidFill>
                  <a:srgbClr val="262C32"/>
                </a:solidFill>
                <a:latin typeface="Aptos"/>
                <a:cs typeface="Arial"/>
              </a:rPr>
              <a:t>t</a:t>
            </a:r>
            <a:r>
              <a:rPr sz="1200" spc="24" dirty="0" smtClean="0">
                <a:solidFill>
                  <a:srgbClr val="262C32"/>
                </a:solidFill>
                <a:latin typeface="Aptos"/>
                <a:cs typeface="Arial"/>
              </a:rPr>
              <a:t>es de </a:t>
            </a:r>
            <a:endParaRPr sz="900">
              <a:latin typeface="Arial"/>
              <a:cs typeface="Arial"/>
            </a:endParaRPr>
          </a:p>
          <a:p>
            <a:pPr marL="189483">
              <a:lnSpc>
                <a:spcPts val="1034"/>
              </a:lnSpc>
              <a:spcBef>
                <a:spcPts val="357"/>
              </a:spcBef>
              <a:spcAft>
                <a:spcPts val="300"/>
              </a:spcAft>
            </a:pPr>
            <a:r>
              <a:rPr sz="1200" spc="3" dirty="0" smtClean="0">
                <a:solidFill>
                  <a:srgbClr val="262C32"/>
                </a:solidFill>
                <a:latin typeface="Aptos"/>
                <a:cs typeface="Arial"/>
              </a:rPr>
              <a:t>tráfico</a:t>
            </a:r>
            <a:r>
              <a:rPr sz="1200" spc="3" dirty="0" smtClean="0">
                <a:solidFill>
                  <a:srgbClr val="262C32"/>
                </a:solidFill>
                <a:latin typeface="Aptos"/>
                <a:cs typeface="Arial"/>
              </a:rPr>
              <a:t>,  </a:t>
            </a:r>
            <a:r>
              <a:rPr sz="1200" spc="3" dirty="0" smtClean="0">
                <a:solidFill>
                  <a:srgbClr val="262C32"/>
                </a:solidFill>
                <a:latin typeface="Aptos"/>
                <a:cs typeface="Arial"/>
              </a:rPr>
              <a:t>laborales</a:t>
            </a:r>
            <a:r>
              <a:rPr sz="1200" spc="3" dirty="0" smtClean="0">
                <a:solidFill>
                  <a:srgbClr val="262C32"/>
                </a:solidFill>
                <a:latin typeface="Aptos"/>
                <a:cs typeface="Arial"/>
              </a:rPr>
              <a:t>,  </a:t>
            </a:r>
            <a:r>
              <a:rPr sz="1200" spc="3" dirty="0" smtClean="0">
                <a:solidFill>
                  <a:srgbClr val="262C32"/>
                </a:solidFill>
                <a:latin typeface="Aptos"/>
                <a:cs typeface="Arial"/>
              </a:rPr>
              <a:t>etc</a:t>
            </a:r>
            <a:r>
              <a:rPr sz="1200" spc="3" dirty="0" smtClean="0">
                <a:solidFill>
                  <a:srgbClr val="262C32"/>
                </a:solidFill>
                <a:latin typeface="Aptos"/>
                <a:cs typeface="Arial"/>
              </a:rPr>
              <a:t>.</a:t>
            </a:r>
            <a:r>
              <a:rPr sz="1200" spc="3" dirty="0" smtClean="0">
                <a:solidFill>
                  <a:srgbClr val="262C32"/>
                </a:solidFill>
                <a:latin typeface="Aptos"/>
                <a:cs typeface="Arial"/>
              </a:rPr>
              <a:t>).</a:t>
            </a:r>
            <a:endParaRPr sz="900">
              <a:latin typeface="Arial"/>
              <a:cs typeface="Arial"/>
            </a:endParaRPr>
          </a:p>
          <a:p>
            <a:pPr marL="192531" marR="71553" indent="-88391">
              <a:lnSpc>
                <a:spcPts val="1034"/>
              </a:lnSpc>
              <a:spcBef>
                <a:spcPts val="652"/>
              </a:spcBef>
              <a:spcAft>
                <a:spcPts val="300"/>
              </a:spcAft>
            </a:pPr>
            <a:r>
              <a:rPr sz="1200" spc="30" dirty="0" smtClean="0">
                <a:solidFill>
                  <a:srgbClr val="262C32"/>
                </a:solidFill>
                <a:latin typeface="Aptos"/>
                <a:cs typeface="Arial"/>
              </a:rPr>
              <a:t>- </a:t>
            </a:r>
            <a:r>
              <a:rPr sz="1200" spc="30" dirty="0" smtClean="0">
                <a:solidFill>
                  <a:srgbClr val="262C32"/>
                </a:solidFill>
                <a:latin typeface="Aptos"/>
                <a:cs typeface="Arial"/>
              </a:rPr>
              <a:t>Movimientos violentos y forzados de la columna (manipulación enérgica</a:t>
            </a:r>
            <a:r>
              <a:rPr sz="1200" spc="30" dirty="0" smtClean="0">
                <a:solidFill>
                  <a:srgbClr val="262C32"/>
                </a:solidFill>
                <a:latin typeface="Aptos"/>
                <a:cs typeface="Arial"/>
              </a:rPr>
              <a:t>, </a:t>
            </a:r>
            <a:endParaRPr sz="900">
              <a:latin typeface="Arial"/>
              <a:cs typeface="Arial"/>
            </a:endParaRPr>
          </a:p>
          <a:p>
            <a:pPr marL="192531" marR="71553">
              <a:lnSpc>
                <a:spcPts val="1034"/>
              </a:lnSpc>
              <a:spcBef>
                <a:spcPts val="380"/>
              </a:spcBef>
              <a:spcAft>
                <a:spcPts val="300"/>
              </a:spcAft>
            </a:pPr>
            <a:r>
              <a:rPr sz="1200" spc="9" dirty="0" smtClean="0">
                <a:solidFill>
                  <a:srgbClr val="262C32"/>
                </a:solidFill>
                <a:latin typeface="Aptos"/>
                <a:cs typeface="Arial"/>
              </a:rPr>
              <a:t>elevación  de grandes pesos </a:t>
            </a:r>
            <a:r>
              <a:rPr sz="1200" spc="9" dirty="0" smtClean="0">
                <a:solidFill>
                  <a:srgbClr val="262C32"/>
                </a:solidFill>
                <a:latin typeface="Aptos"/>
                <a:cs typeface="Arial"/>
              </a:rPr>
              <a:t>.</a:t>
            </a:r>
            <a:r>
              <a:rPr sz="1200" spc="9" dirty="0" smtClean="0">
                <a:solidFill>
                  <a:srgbClr val="262C32"/>
                </a:solidFill>
                <a:latin typeface="Aptos"/>
                <a:cs typeface="Arial"/>
              </a:rPr>
              <a:t>.. </a:t>
            </a:r>
            <a:r>
              <a:rPr sz="1200" spc="9" dirty="0" smtClean="0">
                <a:solidFill>
                  <a:srgbClr val="262C32"/>
                </a:solidFill>
                <a:latin typeface="Aptos"/>
                <a:cs typeface="Arial"/>
              </a:rPr>
              <a:t>).</a:t>
            </a:r>
            <a:endParaRPr sz="900">
              <a:latin typeface="Arial"/>
              <a:cs typeface="Arial"/>
            </a:endParaRPr>
          </a:p>
          <a:p>
            <a:pPr marL="104139" marR="7015">
              <a:lnSpc>
                <a:spcPct val="95825"/>
              </a:lnSpc>
              <a:spcBef>
                <a:spcPts val="655"/>
              </a:spcBef>
              <a:spcAft>
                <a:spcPts val="300"/>
              </a:spcAft>
            </a:pPr>
            <a:r>
              <a:rPr sz="1200" spc="19" dirty="0" smtClean="0">
                <a:solidFill>
                  <a:srgbClr val="262C32"/>
                </a:solidFill>
                <a:latin typeface="Aptos"/>
                <a:cs typeface="Arial"/>
              </a:rPr>
              <a:t>- </a:t>
            </a:r>
            <a:r>
              <a:rPr sz="1200" spc="19" dirty="0" smtClean="0">
                <a:solidFill>
                  <a:srgbClr val="262C32"/>
                </a:solidFill>
                <a:latin typeface="Aptos"/>
                <a:cs typeface="Arial"/>
              </a:rPr>
              <a:t>Golpes directos en la  cabeza.</a:t>
            </a:r>
            <a:endParaRPr sz="900">
              <a:latin typeface="Arial"/>
              <a:cs typeface="Arial"/>
            </a:endParaRPr>
          </a:p>
        </p:txBody>
      </p:sp>
      <p:sp>
        <p:nvSpPr>
          <p:cNvPr id="3" name="object 3"/>
          <p:cNvSpPr txBox="1"/>
          <p:nvPr/>
        </p:nvSpPr>
        <p:spPr>
          <a:xfrm>
            <a:off x="2083609" y="5840182"/>
            <a:ext cx="7063284" cy="363350"/>
          </a:xfrm>
          <a:prstGeom prst="rect">
            <a:avLst/>
          </a:prstGeom>
        </p:spPr>
        <p:txBody>
          <a:bodyPr wrap="square" lIns="0" tIns="7143" rIns="0" bIns="0" rtlCol="0">
            <a:noAutofit/>
          </a:bodyPr>
          <a:lstStyle/>
          <a:p>
            <a:pPr marL="12700" marR="17145">
              <a:lnSpc>
                <a:spcPts val="1125"/>
              </a:lnSpc>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Signos </a:t>
            </a:r>
            <a:r>
              <a:rPr sz="1200" b="1" spc="44" dirty="0" smtClean="0">
                <a:solidFill>
                  <a:srgbClr val="262C32"/>
                </a:solidFill>
                <a:latin typeface="Aptos"/>
                <a:cs typeface="Times New Roman"/>
              </a:rPr>
              <a:t>y </a:t>
            </a:r>
            <a:r>
              <a:rPr sz="1200" b="1" spc="-4" dirty="0" smtClean="0">
                <a:solidFill>
                  <a:srgbClr val="262C32"/>
                </a:solidFill>
                <a:latin typeface="Aptos"/>
                <a:cs typeface="Arial"/>
              </a:rPr>
              <a:t>síntomas</a:t>
            </a:r>
            <a:endParaRPr sz="1000">
              <a:latin typeface="Arial"/>
              <a:cs typeface="Arial"/>
            </a:endParaRPr>
          </a:p>
          <a:p>
            <a:pPr marL="104140">
              <a:lnSpc>
                <a:spcPct val="95825"/>
              </a:lnSpc>
              <a:spcBef>
                <a:spcPts val="563"/>
              </a:spcBef>
              <a:spcAft>
                <a:spcPts val="300"/>
              </a:spcAft>
            </a:pPr>
            <a:r>
              <a:rPr sz="1200" spc="17" dirty="0" smtClean="0">
                <a:solidFill>
                  <a:srgbClr val="262C32"/>
                </a:solidFill>
                <a:latin typeface="Aptos"/>
                <a:cs typeface="Arial"/>
              </a:rPr>
              <a:t>- </a:t>
            </a:r>
            <a:r>
              <a:rPr sz="1200" spc="17" dirty="0" smtClean="0">
                <a:solidFill>
                  <a:srgbClr val="262C32"/>
                </a:solidFill>
                <a:latin typeface="Aptos"/>
                <a:cs typeface="Arial"/>
              </a:rPr>
              <a:t>Dolor no siempre  muy intenso  localizado en el  punto de la  lesión</a:t>
            </a:r>
            <a:r>
              <a:rPr sz="1200" spc="17" dirty="0" smtClean="0">
                <a:solidFill>
                  <a:srgbClr val="262C32"/>
                </a:solidFill>
                <a:latin typeface="Aptos"/>
                <a:cs typeface="Arial"/>
              </a:rPr>
              <a:t>, </a:t>
            </a:r>
            <a:r>
              <a:rPr sz="1200" spc="17" dirty="0" smtClean="0">
                <a:solidFill>
                  <a:srgbClr val="262C32"/>
                </a:solidFill>
                <a:latin typeface="Aptos"/>
                <a:cs typeface="Arial"/>
              </a:rPr>
              <a:t>a veces</a:t>
            </a:r>
            <a:endParaRPr sz="9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b="1" spc="-63" dirty="0" smtClean="0">
                <a:solidFill>
                  <a:srgbClr val="342F31"/>
                </a:solidFill>
                <a:latin typeface="Times New Roman"/>
                <a:cs typeface="Times New Roman"/>
              </a:rPr>
              <a:t>84</a:t>
            </a:r>
            <a:endParaRPr sz="600">
              <a:latin typeface="Times New Roman"/>
              <a:cs typeface="Times New Roman"/>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a:t>
            </a:r>
            <a:r>
              <a:rPr sz="1100" b="1" spc="-20" dirty="0" smtClean="0">
                <a:solidFill>
                  <a:srgbClr val="1E374E"/>
                </a:solidFill>
                <a:latin typeface="Aptos"/>
                <a:cs typeface="Times New Roman"/>
              </a:rPr>
              <a:t>xil</a:t>
            </a:r>
            <a:r>
              <a:rPr sz="1100" b="1" spc="-20" dirty="0" smtClean="0">
                <a:solidFill>
                  <a:srgbClr val="1E374E"/>
                </a:solidFill>
                <a:latin typeface="Aptos"/>
                <a:cs typeface="Times New Roman"/>
              </a:rPr>
              <a:t>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236595" y="1363817"/>
            <a:ext cx="7112949" cy="1742948"/>
          </a:xfrm>
          <a:prstGeom prst="rect">
            <a:avLst/>
          </a:prstGeom>
        </p:spPr>
        <p:txBody>
          <a:bodyPr wrap="square" lIns="0" tIns="6477" rIns="0" bIns="0" rtlCol="0">
            <a:noAutofit/>
          </a:bodyPr>
          <a:lstStyle/>
          <a:p>
            <a:pPr marL="82867" marR="612734" algn="ctr">
              <a:lnSpc>
                <a:spcPts val="1019"/>
              </a:lnSpc>
              <a:spcAft>
                <a:spcPts val="300"/>
              </a:spcAft>
            </a:pPr>
            <a:r>
              <a:rPr sz="1200" spc="24" dirty="0" smtClean="0">
                <a:solidFill>
                  <a:srgbClr val="262C32"/>
                </a:solidFill>
                <a:latin typeface="Aptos"/>
                <a:cs typeface="Arial"/>
              </a:rPr>
              <a:t>irradiado</a:t>
            </a:r>
            <a:r>
              <a:rPr sz="1200" spc="24" dirty="0" smtClean="0">
                <a:solidFill>
                  <a:srgbClr val="262C32"/>
                </a:solidFill>
                <a:latin typeface="Aptos"/>
                <a:cs typeface="Arial"/>
              </a:rPr>
              <a:t>, </a:t>
            </a:r>
            <a:r>
              <a:rPr sz="1200" spc="24" dirty="0" smtClean="0">
                <a:solidFill>
                  <a:srgbClr val="262C32"/>
                </a:solidFill>
                <a:latin typeface="Aptos"/>
                <a:cs typeface="Arial"/>
              </a:rPr>
              <a:t>o siguiendo el trayecto del  nervio que se vea afectado.</a:t>
            </a:r>
            <a:endParaRPr sz="900">
              <a:latin typeface="Arial"/>
              <a:cs typeface="Arial"/>
            </a:endParaRPr>
          </a:p>
          <a:p>
            <a:pPr marL="12700" marR="7015">
              <a:lnSpc>
                <a:spcPct val="95825"/>
              </a:lnSpc>
              <a:spcBef>
                <a:spcPts val="594"/>
              </a:spcBef>
              <a:spcAft>
                <a:spcPts val="300"/>
              </a:spcAft>
            </a:pPr>
            <a:r>
              <a:rPr sz="1200" spc="28" dirty="0" smtClean="0">
                <a:solidFill>
                  <a:srgbClr val="262C32"/>
                </a:solidFill>
                <a:latin typeface="Aptos"/>
                <a:cs typeface="Arial"/>
              </a:rPr>
              <a:t>- </a:t>
            </a:r>
            <a:r>
              <a:rPr sz="1200" spc="28" dirty="0" smtClean="0">
                <a:solidFill>
                  <a:srgbClr val="262C32"/>
                </a:solidFill>
                <a:latin typeface="Aptos"/>
                <a:cs typeface="Arial"/>
              </a:rPr>
              <a:t>Rigidez muscular (contractura).</a:t>
            </a:r>
            <a:endParaRPr sz="900">
              <a:latin typeface="Arial"/>
              <a:cs typeface="Arial"/>
            </a:endParaRPr>
          </a:p>
          <a:p>
            <a:pPr marL="101092" marR="539686" indent="-88391">
              <a:lnSpc>
                <a:spcPts val="1034"/>
              </a:lnSpc>
              <a:spcBef>
                <a:spcPts val="669"/>
              </a:spcBef>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Posibilidad de pérdida de la  movilidad y/o de la  sensibilidad de las </a:t>
            </a:r>
            <a:endParaRPr sz="900">
              <a:latin typeface="Arial"/>
              <a:cs typeface="Arial"/>
            </a:endParaRPr>
          </a:p>
          <a:p>
            <a:pPr marL="101092" marR="539686">
              <a:lnSpc>
                <a:spcPts val="1034"/>
              </a:lnSpc>
              <a:spcBef>
                <a:spcPts val="357"/>
              </a:spcBef>
              <a:spcAft>
                <a:spcPts val="300"/>
              </a:spcAft>
            </a:pPr>
            <a:r>
              <a:rPr sz="1200" spc="16" dirty="0" smtClean="0">
                <a:solidFill>
                  <a:srgbClr val="262C32"/>
                </a:solidFill>
                <a:latin typeface="Aptos"/>
                <a:cs typeface="Arial"/>
              </a:rPr>
              <a:t>extremidades</a:t>
            </a:r>
            <a:r>
              <a:rPr sz="1200" spc="16" dirty="0" smtClean="0">
                <a:solidFill>
                  <a:srgbClr val="262C32"/>
                </a:solidFill>
                <a:latin typeface="Aptos"/>
                <a:cs typeface="Arial"/>
              </a:rPr>
              <a:t>,  </a:t>
            </a:r>
            <a:r>
              <a:rPr sz="1200" spc="16" dirty="0" smtClean="0">
                <a:solidFill>
                  <a:srgbClr val="262C32"/>
                </a:solidFill>
                <a:latin typeface="Aptos"/>
                <a:cs typeface="Arial"/>
              </a:rPr>
              <a:t>sobre todo de las  inferiores</a:t>
            </a:r>
            <a:r>
              <a:rPr sz="1200" spc="16" dirty="0" smtClean="0">
                <a:solidFill>
                  <a:srgbClr val="262C32"/>
                </a:solidFill>
                <a:latin typeface="Aptos"/>
                <a:cs typeface="Arial"/>
              </a:rPr>
              <a:t>.</a:t>
            </a:r>
            <a:endParaRPr sz="900">
              <a:latin typeface="Arial"/>
              <a:cs typeface="Arial"/>
            </a:endParaRPr>
          </a:p>
          <a:p>
            <a:pPr marL="12700" marR="7015">
              <a:lnSpc>
                <a:spcPct val="95825"/>
              </a:lnSpc>
              <a:spcBef>
                <a:spcPts val="652"/>
              </a:spcBef>
              <a:spcAft>
                <a:spcPts val="300"/>
              </a:spcAft>
            </a:pPr>
            <a:r>
              <a:rPr sz="1200" spc="22" dirty="0" smtClean="0">
                <a:solidFill>
                  <a:srgbClr val="262C32"/>
                </a:solidFill>
                <a:latin typeface="Aptos"/>
                <a:cs typeface="Arial"/>
              </a:rPr>
              <a:t>- </a:t>
            </a:r>
            <a:r>
              <a:rPr sz="1200" spc="22" dirty="0" smtClean="0">
                <a:solidFill>
                  <a:srgbClr val="262C32"/>
                </a:solidFill>
                <a:latin typeface="Aptos"/>
                <a:cs typeface="Arial"/>
              </a:rPr>
              <a:t>Incontinencia  de esfínteres (salida de orina  o heces de forma involuntaria).</a:t>
            </a:r>
            <a:endParaRPr sz="900">
              <a:latin typeface="Arial"/>
              <a:cs typeface="Arial"/>
            </a:endParaRPr>
          </a:p>
          <a:p>
            <a:pPr marL="98044" indent="-85343">
              <a:lnSpc>
                <a:spcPts val="1034"/>
              </a:lnSpc>
              <a:spcBef>
                <a:spcPts val="645"/>
              </a:spcBef>
              <a:spcAft>
                <a:spcPts val="300"/>
              </a:spcAft>
            </a:pPr>
            <a:r>
              <a:rPr sz="1200" dirty="0" smtClean="0">
                <a:solidFill>
                  <a:srgbClr val="262C32"/>
                </a:solidFill>
                <a:latin typeface="Aptos"/>
                <a:cs typeface="Arial"/>
              </a:rPr>
              <a:t>-</a:t>
            </a:r>
            <a:r>
              <a:rPr sz="1200" spc="75" dirty="0" smtClean="0">
                <a:solidFill>
                  <a:srgbClr val="262C32"/>
                </a:solidFill>
                <a:latin typeface="Aptos"/>
                <a:cs typeface="Arial"/>
              </a:rPr>
              <a:t> </a:t>
            </a:r>
            <a:r>
              <a:rPr sz="1200" spc="29" dirty="0" smtClean="0">
                <a:solidFill>
                  <a:srgbClr val="262C32"/>
                </a:solidFill>
                <a:latin typeface="Aptos"/>
                <a:cs typeface="Arial"/>
              </a:rPr>
              <a:t>P</a:t>
            </a:r>
            <a:r>
              <a:rPr sz="1200" spc="25" dirty="0" smtClean="0">
                <a:solidFill>
                  <a:srgbClr val="262C32"/>
                </a:solidFill>
                <a:latin typeface="Aptos"/>
                <a:cs typeface="Arial"/>
              </a:rPr>
              <a:t>ued</a:t>
            </a:r>
            <a:r>
              <a:rPr sz="1200" spc="0" dirty="0" smtClean="0">
                <a:solidFill>
                  <a:srgbClr val="262C32"/>
                </a:solidFill>
                <a:latin typeface="Aptos"/>
                <a:cs typeface="Arial"/>
              </a:rPr>
              <a:t>e</a:t>
            </a:r>
            <a:r>
              <a:rPr sz="1200" spc="144" dirty="0" smtClean="0">
                <a:solidFill>
                  <a:srgbClr val="262C32"/>
                </a:solidFill>
                <a:latin typeface="Aptos"/>
                <a:cs typeface="Arial"/>
              </a:rPr>
              <a:t> </a:t>
            </a:r>
            <a:r>
              <a:rPr sz="1200" spc="19" dirty="0" smtClean="0">
                <a:solidFill>
                  <a:srgbClr val="262C32"/>
                </a:solidFill>
                <a:latin typeface="Aptos"/>
                <a:cs typeface="Arial"/>
              </a:rPr>
              <a:t>h</a:t>
            </a:r>
            <a:r>
              <a:rPr sz="1200" spc="25" dirty="0" smtClean="0">
                <a:solidFill>
                  <a:srgbClr val="262C32"/>
                </a:solidFill>
                <a:latin typeface="Aptos"/>
                <a:cs typeface="Arial"/>
              </a:rPr>
              <a:t>abe</a:t>
            </a:r>
            <a:r>
              <a:rPr sz="1200" spc="0" dirty="0" smtClean="0">
                <a:solidFill>
                  <a:srgbClr val="262C32"/>
                </a:solidFill>
                <a:latin typeface="Aptos"/>
                <a:cs typeface="Arial"/>
              </a:rPr>
              <a:t>r</a:t>
            </a:r>
            <a:r>
              <a:rPr sz="1200" spc="91" dirty="0" smtClean="0">
                <a:solidFill>
                  <a:srgbClr val="262C32"/>
                </a:solidFill>
                <a:latin typeface="Aptos"/>
                <a:cs typeface="Arial"/>
              </a:rPr>
              <a:t> </a:t>
            </a:r>
            <a:r>
              <a:rPr sz="1200" spc="3" dirty="0" smtClean="0">
                <a:solidFill>
                  <a:srgbClr val="262C32"/>
                </a:solidFill>
                <a:latin typeface="Aptos"/>
                <a:cs typeface="Arial"/>
              </a:rPr>
              <a:t>d</a:t>
            </a:r>
            <a:r>
              <a:rPr sz="1200" spc="-5" dirty="0" smtClean="0">
                <a:solidFill>
                  <a:srgbClr val="262C32"/>
                </a:solidFill>
                <a:latin typeface="Aptos"/>
                <a:cs typeface="Arial"/>
              </a:rPr>
              <a:t>i</a:t>
            </a:r>
            <a:r>
              <a:rPr sz="1200" spc="3" dirty="0" smtClean="0">
                <a:solidFill>
                  <a:srgbClr val="262C32"/>
                </a:solidFill>
                <a:latin typeface="Aptos"/>
                <a:cs typeface="Arial"/>
              </a:rPr>
              <a:t>f</a:t>
            </a:r>
            <a:r>
              <a:rPr sz="1200" spc="22" dirty="0" smtClean="0">
                <a:solidFill>
                  <a:srgbClr val="262C32"/>
                </a:solidFill>
                <a:latin typeface="Aptos"/>
                <a:cs typeface="Arial"/>
              </a:rPr>
              <a:t>i</a:t>
            </a:r>
            <a:r>
              <a:rPr sz="1200" spc="78" dirty="0" smtClean="0">
                <a:solidFill>
                  <a:srgbClr val="262C32"/>
                </a:solidFill>
                <a:latin typeface="Aptos"/>
                <a:cs typeface="Arial"/>
              </a:rPr>
              <a:t>c</a:t>
            </a:r>
            <a:r>
              <a:rPr sz="1200" spc="29" dirty="0" smtClean="0">
                <a:solidFill>
                  <a:srgbClr val="262C32"/>
                </a:solidFill>
                <a:latin typeface="Aptos"/>
                <a:cs typeface="Arial"/>
              </a:rPr>
              <a:t>u</a:t>
            </a:r>
            <a:r>
              <a:rPr sz="1200" spc="-29" dirty="0" smtClean="0">
                <a:solidFill>
                  <a:srgbClr val="262C32"/>
                </a:solidFill>
                <a:latin typeface="Aptos"/>
                <a:cs typeface="Arial"/>
              </a:rPr>
              <a:t>l</a:t>
            </a:r>
            <a:r>
              <a:rPr sz="1200" spc="61" dirty="0" smtClean="0">
                <a:solidFill>
                  <a:srgbClr val="262C32"/>
                </a:solidFill>
                <a:latin typeface="Aptos"/>
                <a:cs typeface="Arial"/>
              </a:rPr>
              <a:t>t</a:t>
            </a:r>
            <a:r>
              <a:rPr sz="1200" spc="29" dirty="0" smtClean="0">
                <a:solidFill>
                  <a:srgbClr val="262C32"/>
                </a:solidFill>
                <a:latin typeface="Aptos"/>
                <a:cs typeface="Arial"/>
              </a:rPr>
              <a:t>a</a:t>
            </a:r>
            <a:r>
              <a:rPr sz="1200" spc="-20" dirty="0" smtClean="0">
                <a:solidFill>
                  <a:srgbClr val="262C32"/>
                </a:solidFill>
                <a:latin typeface="Aptos"/>
                <a:cs typeface="Arial"/>
              </a:rPr>
              <a:t>d</a:t>
            </a:r>
            <a:r>
              <a:rPr sz="1200" spc="0" dirty="0" smtClean="0">
                <a:solidFill>
                  <a:srgbClr val="262C32"/>
                </a:solidFill>
                <a:latin typeface="Aptos"/>
                <a:cs typeface="Arial"/>
              </a:rPr>
              <a:t> </a:t>
            </a:r>
            <a:r>
              <a:rPr sz="1200" spc="-89" dirty="0" smtClean="0">
                <a:solidFill>
                  <a:srgbClr val="262C32"/>
                </a:solidFill>
                <a:latin typeface="Aptos"/>
                <a:cs typeface="Arial"/>
              </a:rPr>
              <a:t> </a:t>
            </a:r>
            <a:r>
              <a:rPr sz="1200" spc="-37" dirty="0" smtClean="0">
                <a:solidFill>
                  <a:srgbClr val="262C32"/>
                </a:solidFill>
                <a:latin typeface="Aptos"/>
                <a:cs typeface="Arial"/>
              </a:rPr>
              <a:t>r</a:t>
            </a:r>
            <a:r>
              <a:rPr sz="1200" spc="29" dirty="0" smtClean="0">
                <a:solidFill>
                  <a:srgbClr val="262C32"/>
                </a:solidFill>
                <a:latin typeface="Aptos"/>
                <a:cs typeface="Arial"/>
              </a:rPr>
              <a:t>e</a:t>
            </a:r>
            <a:r>
              <a:rPr sz="1200" spc="50" dirty="0" smtClean="0">
                <a:solidFill>
                  <a:srgbClr val="262C32"/>
                </a:solidFill>
                <a:latin typeface="Aptos"/>
                <a:cs typeface="Arial"/>
              </a:rPr>
              <a:t>sp</a:t>
            </a:r>
            <a:r>
              <a:rPr sz="1200" spc="-5" dirty="0" smtClean="0">
                <a:solidFill>
                  <a:srgbClr val="262C32"/>
                </a:solidFill>
                <a:latin typeface="Aptos"/>
                <a:cs typeface="Arial"/>
              </a:rPr>
              <a:t>i</a:t>
            </a:r>
            <a:r>
              <a:rPr sz="1200" spc="34" dirty="0" smtClean="0">
                <a:solidFill>
                  <a:srgbClr val="262C32"/>
                </a:solidFill>
                <a:latin typeface="Aptos"/>
                <a:cs typeface="Arial"/>
              </a:rPr>
              <a:t>r</a:t>
            </a:r>
            <a:r>
              <a:rPr sz="1200" spc="3" dirty="0" smtClean="0">
                <a:solidFill>
                  <a:srgbClr val="262C32"/>
                </a:solidFill>
                <a:latin typeface="Aptos"/>
                <a:cs typeface="Arial"/>
              </a:rPr>
              <a:t>a</a:t>
            </a:r>
            <a:r>
              <a:rPr sz="1200" spc="38" dirty="0" smtClean="0">
                <a:solidFill>
                  <a:srgbClr val="262C32"/>
                </a:solidFill>
                <a:latin typeface="Aptos"/>
                <a:cs typeface="Arial"/>
              </a:rPr>
              <a:t>t</a:t>
            </a:r>
            <a:r>
              <a:rPr sz="1200" spc="50" dirty="0" smtClean="0">
                <a:solidFill>
                  <a:srgbClr val="262C32"/>
                </a:solidFill>
                <a:latin typeface="Aptos"/>
                <a:cs typeface="Arial"/>
              </a:rPr>
              <a:t>o</a:t>
            </a:r>
            <a:r>
              <a:rPr sz="1200" spc="58" dirty="0" smtClean="0">
                <a:solidFill>
                  <a:srgbClr val="262C32"/>
                </a:solidFill>
                <a:latin typeface="Aptos"/>
                <a:cs typeface="Arial"/>
              </a:rPr>
              <a:t>r</a:t>
            </a:r>
            <a:r>
              <a:rPr sz="1200" spc="-56" dirty="0" smtClean="0">
                <a:solidFill>
                  <a:srgbClr val="262C32"/>
                </a:solidFill>
                <a:latin typeface="Aptos"/>
                <a:cs typeface="Arial"/>
              </a:rPr>
              <a:t>i</a:t>
            </a:r>
            <a:r>
              <a:rPr sz="1200" spc="75" dirty="0" smtClean="0">
                <a:solidFill>
                  <a:srgbClr val="262C32"/>
                </a:solidFill>
                <a:latin typeface="Aptos"/>
                <a:cs typeface="Arial"/>
              </a:rPr>
              <a:t>a</a:t>
            </a:r>
            <a:r>
              <a:rPr sz="1200" spc="-89" dirty="0" smtClean="0">
                <a:solidFill>
                  <a:srgbClr val="262C32"/>
                </a:solidFill>
                <a:latin typeface="Aptos"/>
                <a:cs typeface="Arial"/>
              </a:rPr>
              <a:t>,</a:t>
            </a:r>
            <a:r>
              <a:rPr sz="1200" spc="0" dirty="0" smtClean="0">
                <a:solidFill>
                  <a:srgbClr val="262C32"/>
                </a:solidFill>
                <a:latin typeface="Aptos"/>
                <a:cs typeface="Arial"/>
              </a:rPr>
              <a:t> </a:t>
            </a:r>
            <a:r>
              <a:rPr sz="1200" spc="-104" dirty="0" smtClean="0">
                <a:solidFill>
                  <a:srgbClr val="262C32"/>
                </a:solidFill>
                <a:latin typeface="Aptos"/>
                <a:cs typeface="Arial"/>
              </a:rPr>
              <a:t> </a:t>
            </a:r>
            <a:r>
              <a:rPr sz="1200" spc="25" dirty="0" smtClean="0">
                <a:solidFill>
                  <a:srgbClr val="262C32"/>
                </a:solidFill>
                <a:latin typeface="Aptos"/>
                <a:cs typeface="Arial"/>
              </a:rPr>
              <a:t>deb</a:t>
            </a:r>
            <a:r>
              <a:rPr sz="1200" spc="9" dirty="0" smtClean="0">
                <a:solidFill>
                  <a:srgbClr val="262C32"/>
                </a:solidFill>
                <a:latin typeface="Aptos"/>
                <a:cs typeface="Arial"/>
              </a:rPr>
              <a:t>i</a:t>
            </a:r>
            <a:r>
              <a:rPr sz="1200" spc="25" dirty="0" smtClean="0">
                <a:solidFill>
                  <a:srgbClr val="262C32"/>
                </a:solidFill>
                <a:latin typeface="Aptos"/>
                <a:cs typeface="Arial"/>
              </a:rPr>
              <a:t>d</a:t>
            </a:r>
            <a:r>
              <a:rPr sz="1200" spc="0" dirty="0" smtClean="0">
                <a:solidFill>
                  <a:srgbClr val="262C32"/>
                </a:solidFill>
                <a:latin typeface="Aptos"/>
                <a:cs typeface="Arial"/>
              </a:rPr>
              <a:t>o</a:t>
            </a:r>
            <a:r>
              <a:rPr sz="1200" spc="138" dirty="0" smtClean="0">
                <a:solidFill>
                  <a:srgbClr val="262C32"/>
                </a:solidFill>
                <a:latin typeface="Aptos"/>
                <a:cs typeface="Arial"/>
              </a:rPr>
              <a:t> </a:t>
            </a:r>
            <a:r>
              <a:rPr sz="1200" spc="0" dirty="0" smtClean="0">
                <a:solidFill>
                  <a:srgbClr val="262C32"/>
                </a:solidFill>
                <a:latin typeface="Aptos"/>
                <a:cs typeface="Arial"/>
              </a:rPr>
              <a:t>a</a:t>
            </a:r>
            <a:r>
              <a:rPr sz="1200" spc="64" dirty="0" smtClean="0">
                <a:solidFill>
                  <a:srgbClr val="262C32"/>
                </a:solidFill>
                <a:latin typeface="Aptos"/>
                <a:cs typeface="Arial"/>
              </a:rPr>
              <a:t> </a:t>
            </a:r>
            <a:r>
              <a:rPr sz="1200" spc="25" dirty="0" smtClean="0">
                <a:solidFill>
                  <a:srgbClr val="262C32"/>
                </a:solidFill>
                <a:latin typeface="Aptos"/>
                <a:cs typeface="Arial"/>
              </a:rPr>
              <a:t>qu</a:t>
            </a:r>
            <a:r>
              <a:rPr sz="1200" spc="0" dirty="0" smtClean="0">
                <a:solidFill>
                  <a:srgbClr val="262C32"/>
                </a:solidFill>
                <a:latin typeface="Aptos"/>
                <a:cs typeface="Arial"/>
              </a:rPr>
              <a:t>e</a:t>
            </a:r>
            <a:r>
              <a:rPr sz="1200" spc="124" dirty="0" smtClean="0">
                <a:solidFill>
                  <a:srgbClr val="262C32"/>
                </a:solidFill>
                <a:latin typeface="Aptos"/>
                <a:cs typeface="Arial"/>
              </a:rPr>
              <a:t> </a:t>
            </a:r>
            <a:r>
              <a:rPr sz="1200" spc="19" dirty="0" smtClean="0">
                <a:solidFill>
                  <a:srgbClr val="262C32"/>
                </a:solidFill>
                <a:latin typeface="Aptos"/>
                <a:cs typeface="Arial"/>
              </a:rPr>
              <a:t>n</a:t>
            </a:r>
            <a:r>
              <a:rPr sz="1200" spc="0" dirty="0" smtClean="0">
                <a:solidFill>
                  <a:srgbClr val="262C32"/>
                </a:solidFill>
                <a:latin typeface="Aptos"/>
                <a:cs typeface="Arial"/>
              </a:rPr>
              <a:t>o</a:t>
            </a:r>
            <a:r>
              <a:rPr sz="1200" spc="24" dirty="0" smtClean="0">
                <a:solidFill>
                  <a:srgbClr val="262C32"/>
                </a:solidFill>
                <a:latin typeface="Aptos"/>
                <a:cs typeface="Arial"/>
              </a:rPr>
              <a:t> </a:t>
            </a:r>
            <a:r>
              <a:rPr sz="1200" spc="61" dirty="0" smtClean="0">
                <a:solidFill>
                  <a:srgbClr val="262C32"/>
                </a:solidFill>
                <a:latin typeface="Aptos"/>
                <a:cs typeface="Arial"/>
              </a:rPr>
              <a:t>f</a:t>
            </a:r>
            <a:r>
              <a:rPr sz="1200" spc="-20" dirty="0" smtClean="0">
                <a:solidFill>
                  <a:srgbClr val="262C32"/>
                </a:solidFill>
                <a:latin typeface="Aptos"/>
                <a:cs typeface="Arial"/>
              </a:rPr>
              <a:t>u</a:t>
            </a:r>
            <a:r>
              <a:rPr sz="1200" spc="50" dirty="0" smtClean="0">
                <a:solidFill>
                  <a:srgbClr val="262C32"/>
                </a:solidFill>
                <a:latin typeface="Aptos"/>
                <a:cs typeface="Arial"/>
              </a:rPr>
              <a:t>n</a:t>
            </a:r>
            <a:r>
              <a:rPr sz="1200" spc="55" dirty="0" smtClean="0">
                <a:solidFill>
                  <a:srgbClr val="262C32"/>
                </a:solidFill>
                <a:latin typeface="Aptos"/>
                <a:cs typeface="Arial"/>
              </a:rPr>
              <a:t>c</a:t>
            </a:r>
            <a:r>
              <a:rPr sz="1200" spc="-29" dirty="0" smtClean="0">
                <a:solidFill>
                  <a:srgbClr val="262C32"/>
                </a:solidFill>
                <a:latin typeface="Aptos"/>
                <a:cs typeface="Arial"/>
              </a:rPr>
              <a:t>i</a:t>
            </a:r>
            <a:r>
              <a:rPr sz="1200" spc="75" dirty="0" smtClean="0">
                <a:solidFill>
                  <a:srgbClr val="262C32"/>
                </a:solidFill>
                <a:latin typeface="Aptos"/>
                <a:cs typeface="Arial"/>
              </a:rPr>
              <a:t>o</a:t>
            </a:r>
            <a:r>
              <a:rPr sz="1200" spc="29" dirty="0" smtClean="0">
                <a:solidFill>
                  <a:srgbClr val="262C32"/>
                </a:solidFill>
                <a:latin typeface="Aptos"/>
                <a:cs typeface="Arial"/>
              </a:rPr>
              <a:t>n</a:t>
            </a:r>
            <a:r>
              <a:rPr sz="1200" spc="50" dirty="0" smtClean="0">
                <a:solidFill>
                  <a:srgbClr val="262C32"/>
                </a:solidFill>
                <a:latin typeface="Aptos"/>
                <a:cs typeface="Arial"/>
              </a:rPr>
              <a:t>a</a:t>
            </a:r>
            <a:r>
              <a:rPr sz="1200" spc="-45" dirty="0" smtClean="0">
                <a:solidFill>
                  <a:srgbClr val="262C32"/>
                </a:solidFill>
                <a:latin typeface="Aptos"/>
                <a:cs typeface="Arial"/>
              </a:rPr>
              <a:t>n</a:t>
            </a:r>
            <a:r>
              <a:rPr sz="1200" spc="0" dirty="0" smtClean="0">
                <a:solidFill>
                  <a:srgbClr val="262C32"/>
                </a:solidFill>
                <a:latin typeface="Aptos"/>
                <a:cs typeface="Arial"/>
              </a:rPr>
              <a:t> </a:t>
            </a:r>
            <a:r>
              <a:rPr sz="1200" spc="-89" dirty="0" smtClean="0">
                <a:solidFill>
                  <a:srgbClr val="262C32"/>
                </a:solidFill>
                <a:latin typeface="Aptos"/>
                <a:cs typeface="Arial"/>
              </a:rPr>
              <a:t> </a:t>
            </a:r>
            <a:r>
              <a:rPr sz="1200" spc="-56" dirty="0" smtClean="0">
                <a:solidFill>
                  <a:srgbClr val="262C32"/>
                </a:solidFill>
                <a:latin typeface="Aptos"/>
                <a:cs typeface="Arial"/>
              </a:rPr>
              <a:t>l</a:t>
            </a:r>
            <a:r>
              <a:rPr sz="1200" spc="50" dirty="0" smtClean="0">
                <a:solidFill>
                  <a:srgbClr val="262C32"/>
                </a:solidFill>
                <a:latin typeface="Aptos"/>
                <a:cs typeface="Arial"/>
              </a:rPr>
              <a:t>o</a:t>
            </a:r>
            <a:r>
              <a:rPr sz="1200" spc="8" dirty="0" smtClean="0">
                <a:solidFill>
                  <a:srgbClr val="262C32"/>
                </a:solidFill>
                <a:latin typeface="Aptos"/>
                <a:cs typeface="Arial"/>
              </a:rPr>
              <a:t>s</a:t>
            </a:r>
            <a:r>
              <a:rPr sz="1200" spc="109" dirty="0" smtClean="0">
                <a:solidFill>
                  <a:srgbClr val="262C32"/>
                </a:solidFill>
                <a:latin typeface="Aptos"/>
                <a:cs typeface="Arial"/>
              </a:rPr>
              <a:t> </a:t>
            </a:r>
            <a:r>
              <a:rPr sz="1200" spc="19" dirty="0" smtClean="0">
                <a:solidFill>
                  <a:srgbClr val="262C32"/>
                </a:solidFill>
                <a:latin typeface="Aptos"/>
                <a:cs typeface="Arial"/>
              </a:rPr>
              <a:t>m</a:t>
            </a:r>
            <a:r>
              <a:rPr sz="1200" spc="29" dirty="0" smtClean="0">
                <a:solidFill>
                  <a:srgbClr val="262C32"/>
                </a:solidFill>
                <a:latin typeface="Aptos"/>
                <a:cs typeface="Arial"/>
              </a:rPr>
              <a:t>ú</a:t>
            </a:r>
            <a:r>
              <a:rPr sz="1200" spc="55" dirty="0" smtClean="0">
                <a:solidFill>
                  <a:srgbClr val="262C32"/>
                </a:solidFill>
                <a:latin typeface="Aptos"/>
                <a:cs typeface="Arial"/>
              </a:rPr>
              <a:t>sc</a:t>
            </a:r>
            <a:r>
              <a:rPr sz="1200" spc="3" dirty="0" smtClean="0">
                <a:solidFill>
                  <a:srgbClr val="262C32"/>
                </a:solidFill>
                <a:latin typeface="Aptos"/>
                <a:cs typeface="Arial"/>
              </a:rPr>
              <a:t>u</a:t>
            </a:r>
            <a:r>
              <a:rPr sz="1200" spc="14" dirty="0" smtClean="0">
                <a:solidFill>
                  <a:srgbClr val="262C32"/>
                </a:solidFill>
                <a:latin typeface="Aptos"/>
                <a:cs typeface="Arial"/>
              </a:rPr>
              <a:t>l</a:t>
            </a:r>
            <a:r>
              <a:rPr sz="1200" spc="50" dirty="0" smtClean="0">
                <a:solidFill>
                  <a:srgbClr val="262C32"/>
                </a:solidFill>
                <a:latin typeface="Aptos"/>
                <a:cs typeface="Arial"/>
              </a:rPr>
              <a:t>o</a:t>
            </a:r>
            <a:r>
              <a:rPr sz="1200" spc="-13" dirty="0" smtClean="0">
                <a:solidFill>
                  <a:srgbClr val="262C32"/>
                </a:solidFill>
                <a:latin typeface="Aptos"/>
                <a:cs typeface="Arial"/>
              </a:rPr>
              <a:t>s</a:t>
            </a:r>
            <a:r>
              <a:rPr sz="1200" spc="-7" dirty="0" smtClean="0">
                <a:solidFill>
                  <a:srgbClr val="262C32"/>
                </a:solidFill>
                <a:latin typeface="Aptos"/>
                <a:cs typeface="Arial"/>
              </a:rPr>
              <a:t> </a:t>
            </a:r>
            <a:endParaRPr sz="900">
              <a:latin typeface="Arial"/>
              <a:cs typeface="Arial"/>
            </a:endParaRPr>
          </a:p>
          <a:p>
            <a:pPr marL="98044">
              <a:lnSpc>
                <a:spcPts val="1034"/>
              </a:lnSpc>
              <a:spcBef>
                <a:spcPts val="369"/>
              </a:spcBef>
              <a:spcAft>
                <a:spcPts val="300"/>
              </a:spcAft>
            </a:pPr>
            <a:r>
              <a:rPr sz="1200" spc="14" dirty="0" smtClean="0">
                <a:solidFill>
                  <a:srgbClr val="262C32"/>
                </a:solidFill>
                <a:latin typeface="Aptos"/>
                <a:cs typeface="Arial"/>
              </a:rPr>
              <a:t>torácicos</a:t>
            </a:r>
            <a:r>
              <a:rPr sz="1200" spc="14" dirty="0" smtClean="0">
                <a:solidFill>
                  <a:srgbClr val="262C32"/>
                </a:solidFill>
                <a:latin typeface="Aptos"/>
                <a:cs typeface="Arial"/>
              </a:rPr>
              <a:t>,  </a:t>
            </a:r>
            <a:r>
              <a:rPr sz="1200" spc="14" dirty="0" smtClean="0">
                <a:solidFill>
                  <a:srgbClr val="262C32"/>
                </a:solidFill>
                <a:latin typeface="Aptos"/>
                <a:cs typeface="Arial"/>
              </a:rPr>
              <a:t>y la  respiración se realiza utilizando  la  musculatura abdominal </a:t>
            </a:r>
            <a:endParaRPr sz="900">
              <a:latin typeface="Arial"/>
              <a:cs typeface="Arial"/>
            </a:endParaRPr>
          </a:p>
          <a:p>
            <a:pPr marL="98044">
              <a:lnSpc>
                <a:spcPts val="1034"/>
              </a:lnSpc>
              <a:spcBef>
                <a:spcPts val="369"/>
              </a:spcBef>
              <a:spcAft>
                <a:spcPts val="300"/>
              </a:spcAft>
            </a:pPr>
            <a:r>
              <a:rPr sz="1200" spc="20" dirty="0" smtClean="0">
                <a:solidFill>
                  <a:srgbClr val="262C32"/>
                </a:solidFill>
                <a:latin typeface="Aptos"/>
                <a:cs typeface="Arial"/>
              </a:rPr>
              <a:t>(diafragma)</a:t>
            </a:r>
            <a:r>
              <a:rPr sz="1200" spc="20" dirty="0" smtClean="0">
                <a:solidFill>
                  <a:srgbClr val="262C32"/>
                </a:solidFill>
                <a:latin typeface="Aptos"/>
                <a:cs typeface="Arial"/>
              </a:rPr>
              <a:t>.</a:t>
            </a:r>
            <a:endParaRPr sz="900">
              <a:latin typeface="Arial"/>
              <a:cs typeface="Arial"/>
            </a:endParaRPr>
          </a:p>
          <a:p>
            <a:pPr marL="12700" marR="7015">
              <a:lnSpc>
                <a:spcPct val="95825"/>
              </a:lnSpc>
              <a:spcBef>
                <a:spcPts val="654"/>
              </a:spcBef>
              <a:spcAft>
                <a:spcPts val="300"/>
              </a:spcAft>
            </a:pPr>
            <a:r>
              <a:rPr sz="1200" spc="22" dirty="0" smtClean="0">
                <a:solidFill>
                  <a:srgbClr val="262C32"/>
                </a:solidFill>
                <a:latin typeface="Aptos"/>
                <a:cs typeface="Arial"/>
              </a:rPr>
              <a:t>- </a:t>
            </a:r>
            <a:r>
              <a:rPr sz="1200" spc="22" dirty="0" smtClean="0">
                <a:solidFill>
                  <a:srgbClr val="262C32"/>
                </a:solidFill>
                <a:latin typeface="Aptos"/>
                <a:cs typeface="Arial"/>
              </a:rPr>
              <a:t>En los varones</a:t>
            </a:r>
            <a:r>
              <a:rPr sz="1200" spc="22" dirty="0" smtClean="0">
                <a:solidFill>
                  <a:srgbClr val="262C32"/>
                </a:solidFill>
                <a:latin typeface="Aptos"/>
                <a:cs typeface="Arial"/>
              </a:rPr>
              <a:t>,  </a:t>
            </a:r>
            <a:r>
              <a:rPr sz="1200" spc="22" dirty="0" smtClean="0">
                <a:solidFill>
                  <a:srgbClr val="262C32"/>
                </a:solidFill>
                <a:latin typeface="Aptos"/>
                <a:cs typeface="Arial"/>
              </a:rPr>
              <a:t>erección intensa  mantenida y dolorosa (priapismo).</a:t>
            </a:r>
            <a:endParaRPr sz="900">
              <a:latin typeface="Arial"/>
              <a:cs typeface="Arial"/>
            </a:endParaRPr>
          </a:p>
        </p:txBody>
      </p:sp>
      <p:sp>
        <p:nvSpPr>
          <p:cNvPr id="3" name="object 3"/>
          <p:cNvSpPr txBox="1"/>
          <p:nvPr/>
        </p:nvSpPr>
        <p:spPr>
          <a:xfrm>
            <a:off x="2083609" y="3383494"/>
            <a:ext cx="7453960" cy="3066926"/>
          </a:xfrm>
          <a:prstGeom prst="rect">
            <a:avLst/>
          </a:prstGeom>
        </p:spPr>
        <p:txBody>
          <a:bodyPr wrap="square" lIns="0" tIns="7111" rIns="0" bIns="0" rtlCol="0">
            <a:noAutofit/>
          </a:bodyPr>
          <a:lstStyle/>
          <a:p>
            <a:pPr marL="12700" marR="7015">
              <a:lnSpc>
                <a:spcPts val="1120"/>
              </a:lnSpc>
              <a:spcAft>
                <a:spcPts val="300"/>
              </a:spcAft>
            </a:pPr>
            <a:r>
              <a:rPr sz="1200" b="1" spc="4" dirty="0" smtClean="0">
                <a:solidFill>
                  <a:srgbClr val="262C32"/>
                </a:solidFill>
                <a:latin typeface="Aptos"/>
                <a:cs typeface="Arial"/>
              </a:rPr>
              <a:t>•</a:t>
            </a:r>
            <a:r>
              <a:rPr sz="1200" b="1" spc="4" dirty="0" smtClean="0">
                <a:solidFill>
                  <a:srgbClr val="262C32"/>
                </a:solidFill>
                <a:latin typeface="Aptos"/>
                <a:cs typeface="Arial"/>
              </a:rPr>
              <a:t>Actuación</a:t>
            </a:r>
            <a:endParaRPr sz="1000">
              <a:latin typeface="Arial"/>
              <a:cs typeface="Arial"/>
            </a:endParaRPr>
          </a:p>
          <a:p>
            <a:pPr marL="101091" marR="7015">
              <a:lnSpc>
                <a:spcPct val="95825"/>
              </a:lnSpc>
              <a:spcBef>
                <a:spcPts val="474"/>
              </a:spcBef>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 </a:t>
            </a:r>
            <a:r>
              <a:rPr sz="1200" b="1" spc="-23" dirty="0" smtClean="0">
                <a:solidFill>
                  <a:srgbClr val="262C32"/>
                </a:solidFill>
                <a:latin typeface="Aptos"/>
                <a:cs typeface="Arial"/>
              </a:rPr>
              <a:t>Qué debemos hacer?</a:t>
            </a:r>
            <a:endParaRPr sz="1000">
              <a:latin typeface="Arial"/>
              <a:cs typeface="Arial"/>
            </a:endParaRPr>
          </a:p>
          <a:p>
            <a:pPr marL="262636" indent="-85344">
              <a:lnSpc>
                <a:spcPts val="1034"/>
              </a:lnSpc>
              <a:spcBef>
                <a:spcPts val="623"/>
              </a:spcBef>
              <a:spcAft>
                <a:spcPts val="300"/>
              </a:spcAft>
            </a:pPr>
            <a:r>
              <a:rPr sz="1200" spc="29" dirty="0" smtClean="0">
                <a:solidFill>
                  <a:srgbClr val="262C32"/>
                </a:solidFill>
                <a:latin typeface="Aptos"/>
                <a:cs typeface="Arial"/>
              </a:rPr>
              <a:t>- </a:t>
            </a:r>
            <a:r>
              <a:rPr sz="1200" spc="29" dirty="0" smtClean="0">
                <a:solidFill>
                  <a:srgbClr val="262C32"/>
                </a:solidFill>
                <a:latin typeface="Aptos"/>
                <a:cs typeface="Arial"/>
              </a:rPr>
              <a:t>Sospechar una posible lesión  ante un accidente que presuponga un impacto </a:t>
            </a:r>
            <a:endParaRPr sz="900">
              <a:latin typeface="Arial"/>
              <a:cs typeface="Arial"/>
            </a:endParaRPr>
          </a:p>
          <a:p>
            <a:pPr marL="262636">
              <a:lnSpc>
                <a:spcPts val="1034"/>
              </a:lnSpc>
              <a:spcBef>
                <a:spcPts val="380"/>
              </a:spcBef>
              <a:spcAft>
                <a:spcPts val="300"/>
              </a:spcAft>
            </a:pPr>
            <a:r>
              <a:rPr sz="1200" spc="21" dirty="0" smtClean="0">
                <a:solidFill>
                  <a:srgbClr val="262C32"/>
                </a:solidFill>
                <a:latin typeface="Aptos"/>
                <a:cs typeface="Arial"/>
              </a:rPr>
              <a:t>violento con el cuerpo </a:t>
            </a:r>
            <a:r>
              <a:rPr sz="1200" spc="21" dirty="0" smtClean="0">
                <a:solidFill>
                  <a:srgbClr val="262C32"/>
                </a:solidFill>
                <a:latin typeface="Aptos"/>
                <a:cs typeface="Arial"/>
              </a:rPr>
              <a:t>(</a:t>
            </a:r>
            <a:r>
              <a:rPr sz="1200" spc="21" dirty="0" smtClean="0">
                <a:solidFill>
                  <a:srgbClr val="262C32"/>
                </a:solidFill>
                <a:latin typeface="Aptos"/>
                <a:cs typeface="Arial"/>
              </a:rPr>
              <a:t>caída de altura  igual o superior a la talla</a:t>
            </a:r>
            <a:r>
              <a:rPr sz="1200" spc="21" dirty="0" smtClean="0">
                <a:solidFill>
                  <a:srgbClr val="262C32"/>
                </a:solidFill>
                <a:latin typeface="Aptos"/>
                <a:cs typeface="Arial"/>
              </a:rPr>
              <a:t>,  </a:t>
            </a:r>
            <a:r>
              <a:rPr sz="1200" spc="21" dirty="0" smtClean="0">
                <a:solidFill>
                  <a:srgbClr val="262C32"/>
                </a:solidFill>
                <a:latin typeface="Aptos"/>
                <a:cs typeface="Arial"/>
              </a:rPr>
              <a:t>accidente</a:t>
            </a:r>
            <a:endParaRPr sz="900">
              <a:latin typeface="Arial"/>
              <a:cs typeface="Arial"/>
            </a:endParaRPr>
          </a:p>
          <a:p>
            <a:pPr marL="262636" marR="7015">
              <a:lnSpc>
                <a:spcPts val="1019"/>
              </a:lnSpc>
              <a:spcBef>
                <a:spcPts val="431"/>
              </a:spcBef>
              <a:spcAft>
                <a:spcPts val="300"/>
              </a:spcAft>
            </a:pPr>
            <a:r>
              <a:rPr sz="1200" spc="-1" dirty="0" smtClean="0">
                <a:solidFill>
                  <a:srgbClr val="262C32"/>
                </a:solidFill>
                <a:latin typeface="Aptos"/>
                <a:cs typeface="Arial"/>
              </a:rPr>
              <a:t>de tráfico </a:t>
            </a:r>
            <a:r>
              <a:rPr sz="1200" spc="-1" dirty="0" smtClean="0">
                <a:solidFill>
                  <a:srgbClr val="262C32"/>
                </a:solidFill>
                <a:latin typeface="Aptos"/>
                <a:cs typeface="Arial"/>
              </a:rPr>
              <a:t>..</a:t>
            </a:r>
            <a:r>
              <a:rPr sz="1200" spc="-1" dirty="0" smtClean="0">
                <a:solidFill>
                  <a:srgbClr val="262C32"/>
                </a:solidFill>
                <a:latin typeface="Aptos"/>
                <a:cs typeface="Arial"/>
              </a:rPr>
              <a:t>. </a:t>
            </a:r>
            <a:r>
              <a:rPr sz="1200" spc="-1" dirty="0" smtClean="0">
                <a:solidFill>
                  <a:srgbClr val="262C32"/>
                </a:solidFill>
                <a:latin typeface="Aptos"/>
                <a:cs typeface="Arial"/>
              </a:rPr>
              <a:t>).</a:t>
            </a:r>
            <a:endParaRPr sz="900">
              <a:latin typeface="Arial"/>
              <a:cs typeface="Arial"/>
            </a:endParaRPr>
          </a:p>
          <a:p>
            <a:pPr marL="177292" marR="7015">
              <a:lnSpc>
                <a:spcPct val="95825"/>
              </a:lnSpc>
              <a:spcBef>
                <a:spcPts val="500"/>
              </a:spcBef>
              <a:spcAft>
                <a:spcPts val="300"/>
              </a:spcAft>
            </a:pPr>
            <a:r>
              <a:rPr sz="1200" b="1" spc="12" dirty="0" smtClean="0">
                <a:solidFill>
                  <a:srgbClr val="262C32"/>
                </a:solidFill>
                <a:latin typeface="Aptos"/>
                <a:cs typeface="Arial"/>
              </a:rPr>
              <a:t>- </a:t>
            </a:r>
            <a:r>
              <a:rPr sz="1200" b="1" spc="12" dirty="0" smtClean="0">
                <a:solidFill>
                  <a:srgbClr val="262C32"/>
                </a:solidFill>
                <a:latin typeface="Aptos"/>
                <a:cs typeface="Arial"/>
              </a:rPr>
              <a:t>Evitar el movimiento. </a:t>
            </a:r>
            <a:r>
              <a:rPr sz="1200" spc="12" dirty="0" smtClean="0">
                <a:solidFill>
                  <a:srgbClr val="262C32"/>
                </a:solidFill>
                <a:latin typeface="Aptos"/>
                <a:cs typeface="Arial"/>
              </a:rPr>
              <a:t>Si está consciente</a:t>
            </a:r>
            <a:r>
              <a:rPr sz="1200" spc="12" dirty="0" smtClean="0">
                <a:solidFill>
                  <a:srgbClr val="262C32"/>
                </a:solidFill>
                <a:latin typeface="Aptos"/>
                <a:cs typeface="Arial"/>
              </a:rPr>
              <a:t>,  </a:t>
            </a:r>
            <a:r>
              <a:rPr sz="1200" spc="12" dirty="0" smtClean="0">
                <a:solidFill>
                  <a:srgbClr val="262C32"/>
                </a:solidFill>
                <a:latin typeface="Aptos"/>
                <a:cs typeface="Arial"/>
              </a:rPr>
              <a:t>indicarle que NO se mueva.</a:t>
            </a:r>
            <a:endParaRPr sz="900">
              <a:latin typeface="Arial"/>
              <a:cs typeface="Arial"/>
            </a:endParaRPr>
          </a:p>
          <a:p>
            <a:pPr marL="177292" marR="7015">
              <a:lnSpc>
                <a:spcPct val="95825"/>
              </a:lnSpc>
              <a:spcBef>
                <a:spcPts val="623"/>
              </a:spcBef>
              <a:spcAft>
                <a:spcPts val="300"/>
              </a:spcAft>
            </a:pPr>
            <a:r>
              <a:rPr sz="1200" spc="10" dirty="0" smtClean="0">
                <a:solidFill>
                  <a:srgbClr val="262C32"/>
                </a:solidFill>
                <a:latin typeface="Aptos"/>
                <a:cs typeface="Arial"/>
              </a:rPr>
              <a:t>- </a:t>
            </a:r>
            <a:r>
              <a:rPr sz="1200" spc="10" dirty="0" smtClean="0">
                <a:solidFill>
                  <a:srgbClr val="262C32"/>
                </a:solidFill>
                <a:latin typeface="Aptos"/>
                <a:cs typeface="Arial"/>
              </a:rPr>
              <a:t>Activar la  cadena de socorro</a:t>
            </a:r>
            <a:r>
              <a:rPr sz="1200" spc="10" dirty="0" smtClean="0">
                <a:solidFill>
                  <a:srgbClr val="262C32"/>
                </a:solidFill>
                <a:latin typeface="Aptos"/>
                <a:cs typeface="Arial"/>
              </a:rPr>
              <a:t>.  </a:t>
            </a:r>
            <a:r>
              <a:rPr sz="1200" spc="10" dirty="0" smtClean="0">
                <a:solidFill>
                  <a:srgbClr val="262C32"/>
                </a:solidFill>
                <a:latin typeface="Aptos"/>
                <a:cs typeface="Arial"/>
              </a:rPr>
              <a:t>Llame al  112.</a:t>
            </a:r>
            <a:endParaRPr sz="900">
              <a:latin typeface="Arial"/>
              <a:cs typeface="Arial"/>
            </a:endParaRPr>
          </a:p>
          <a:p>
            <a:pPr marL="177291" marR="7015">
              <a:lnSpc>
                <a:spcPct val="95825"/>
              </a:lnSpc>
              <a:spcBef>
                <a:spcPts val="645"/>
              </a:spcBef>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Abrigar a la víctima  para evitar pérdida de calor</a:t>
            </a:r>
            <a:r>
              <a:rPr sz="1200" spc="21" dirty="0" smtClean="0">
                <a:solidFill>
                  <a:srgbClr val="262C32"/>
                </a:solidFill>
                <a:latin typeface="Aptos"/>
                <a:cs typeface="Arial"/>
              </a:rPr>
              <a:t>.</a:t>
            </a:r>
            <a:endParaRPr sz="900">
              <a:latin typeface="Arial"/>
              <a:cs typeface="Arial"/>
            </a:endParaRPr>
          </a:p>
          <a:p>
            <a:pPr marL="177291" marR="7015">
              <a:lnSpc>
                <a:spcPct val="95825"/>
              </a:lnSpc>
              <a:spcBef>
                <a:spcPts val="645"/>
              </a:spcBef>
              <a:spcAft>
                <a:spcPts val="300"/>
              </a:spcAft>
            </a:pPr>
            <a:r>
              <a:rPr sz="1200" spc="18" dirty="0" smtClean="0">
                <a:solidFill>
                  <a:srgbClr val="262C32"/>
                </a:solidFill>
                <a:latin typeface="Aptos"/>
                <a:cs typeface="Arial"/>
              </a:rPr>
              <a:t>- </a:t>
            </a:r>
            <a:r>
              <a:rPr sz="1200" spc="18" dirty="0" smtClean="0">
                <a:solidFill>
                  <a:srgbClr val="262C32"/>
                </a:solidFill>
                <a:latin typeface="Aptos"/>
                <a:cs typeface="Arial"/>
              </a:rPr>
              <a:t>Controlar la  respiración y el estado de la  conciencia</a:t>
            </a:r>
            <a:r>
              <a:rPr sz="1200" spc="18" dirty="0" smtClean="0">
                <a:solidFill>
                  <a:srgbClr val="262C32"/>
                </a:solidFill>
                <a:latin typeface="Aptos"/>
                <a:cs typeface="Arial"/>
              </a:rPr>
              <a:t>.</a:t>
            </a:r>
            <a:endParaRPr sz="900">
              <a:latin typeface="Arial"/>
              <a:cs typeface="Arial"/>
            </a:endParaRPr>
          </a:p>
          <a:p>
            <a:pPr marL="262635" marR="93564" indent="-85343">
              <a:lnSpc>
                <a:spcPts val="1034"/>
              </a:lnSpc>
              <a:spcBef>
                <a:spcPts val="645"/>
              </a:spcBef>
              <a:spcAft>
                <a:spcPts val="300"/>
              </a:spcAft>
            </a:pPr>
            <a:r>
              <a:rPr sz="1200" spc="32" dirty="0" smtClean="0">
                <a:solidFill>
                  <a:srgbClr val="262C32"/>
                </a:solidFill>
                <a:latin typeface="Aptos"/>
                <a:cs typeface="Arial"/>
              </a:rPr>
              <a:t>- </a:t>
            </a:r>
            <a:r>
              <a:rPr sz="1200" spc="32" dirty="0" smtClean="0">
                <a:solidFill>
                  <a:srgbClr val="262C32"/>
                </a:solidFill>
                <a:latin typeface="Aptos"/>
                <a:cs typeface="Arial"/>
              </a:rPr>
              <a:t>En caso de que sea necesario colocarle tumbado boca arriba</a:t>
            </a:r>
            <a:r>
              <a:rPr sz="1200" spc="32" dirty="0" smtClean="0">
                <a:solidFill>
                  <a:srgbClr val="262C32"/>
                </a:solidFill>
                <a:latin typeface="Aptos"/>
                <a:cs typeface="Arial"/>
              </a:rPr>
              <a:t>, </a:t>
            </a:r>
            <a:r>
              <a:rPr sz="1200" spc="32" dirty="0" smtClean="0">
                <a:solidFill>
                  <a:srgbClr val="262C32"/>
                </a:solidFill>
                <a:latin typeface="Aptos"/>
                <a:cs typeface="Arial"/>
              </a:rPr>
              <a:t>colóquelo </a:t>
            </a:r>
            <a:endParaRPr sz="900">
              <a:latin typeface="Arial"/>
              <a:cs typeface="Arial"/>
            </a:endParaRPr>
          </a:p>
          <a:p>
            <a:pPr marL="262635" marR="93564">
              <a:lnSpc>
                <a:spcPts val="1034"/>
              </a:lnSpc>
              <a:spcBef>
                <a:spcPts val="366"/>
              </a:spcBef>
              <a:spcAft>
                <a:spcPts val="300"/>
              </a:spcAft>
            </a:pPr>
            <a:r>
              <a:rPr sz="1200" spc="31" dirty="0" smtClean="0">
                <a:solidFill>
                  <a:srgbClr val="262C32"/>
                </a:solidFill>
                <a:latin typeface="Aptos"/>
                <a:cs typeface="Arial"/>
              </a:rPr>
              <a:t>sobre una superficie dura y estable para practicar maniobras de RCP. Se </a:t>
            </a:r>
            <a:endParaRPr sz="900">
              <a:latin typeface="Arial"/>
              <a:cs typeface="Arial"/>
            </a:endParaRPr>
          </a:p>
          <a:p>
            <a:pPr marL="262635" marR="93564">
              <a:lnSpc>
                <a:spcPts val="1034"/>
              </a:lnSpc>
              <a:spcBef>
                <a:spcPts val="366"/>
              </a:spcBef>
              <a:spcAft>
                <a:spcPts val="300"/>
              </a:spcAft>
            </a:pPr>
            <a:r>
              <a:rPr sz="1200" spc="29" dirty="0" smtClean="0">
                <a:solidFill>
                  <a:srgbClr val="262C32"/>
                </a:solidFill>
                <a:latin typeface="Aptos"/>
                <a:cs typeface="Arial"/>
              </a:rPr>
              <a:t>debe proteger el eje cabeza-cuello-tronco-pelvis</a:t>
            </a:r>
            <a:r>
              <a:rPr sz="1200" spc="29" dirty="0" smtClean="0">
                <a:solidFill>
                  <a:srgbClr val="262C32"/>
                </a:solidFill>
                <a:latin typeface="Aptos"/>
                <a:cs typeface="Arial"/>
              </a:rPr>
              <a:t>, </a:t>
            </a:r>
            <a:r>
              <a:rPr sz="1200" spc="29" dirty="0" smtClean="0">
                <a:solidFill>
                  <a:srgbClr val="262C32"/>
                </a:solidFill>
                <a:latin typeface="Aptos"/>
                <a:cs typeface="Arial"/>
              </a:rPr>
              <a:t>y mantenerlo alineado. </a:t>
            </a:r>
            <a:endParaRPr sz="900">
              <a:latin typeface="Arial"/>
              <a:cs typeface="Arial"/>
            </a:endParaRPr>
          </a:p>
          <a:p>
            <a:pPr marL="262635" marR="93564">
              <a:lnSpc>
                <a:spcPts val="1034"/>
              </a:lnSpc>
              <a:spcBef>
                <a:spcPts val="366"/>
              </a:spcBef>
              <a:spcAft>
                <a:spcPts val="300"/>
              </a:spcAft>
            </a:pPr>
            <a:r>
              <a:rPr sz="1200" spc="32" dirty="0" smtClean="0">
                <a:solidFill>
                  <a:srgbClr val="262C32"/>
                </a:solidFill>
                <a:latin typeface="Aptos"/>
                <a:cs typeface="Arial"/>
              </a:rPr>
              <a:t>Evite desplazamientos del cuello o la cabeza.  Recuerde que para evaluar </a:t>
            </a:r>
            <a:endParaRPr sz="900">
              <a:latin typeface="Arial"/>
              <a:cs typeface="Arial"/>
            </a:endParaRPr>
          </a:p>
          <a:p>
            <a:pPr marL="262635" marR="93564">
              <a:lnSpc>
                <a:spcPts val="1034"/>
              </a:lnSpc>
              <a:spcBef>
                <a:spcPts val="366"/>
              </a:spcBef>
              <a:spcAft>
                <a:spcPts val="300"/>
              </a:spcAft>
            </a:pPr>
            <a:r>
              <a:rPr sz="1200" spc="32" dirty="0" smtClean="0">
                <a:solidFill>
                  <a:srgbClr val="262C32"/>
                </a:solidFill>
                <a:latin typeface="Aptos"/>
                <a:cs typeface="Arial"/>
              </a:rPr>
              <a:t>y mantener abierta la  vía aérea actualmente  se aconseja</a:t>
            </a:r>
            <a:r>
              <a:rPr sz="1200" spc="32" dirty="0" smtClean="0">
                <a:solidFill>
                  <a:srgbClr val="262C32"/>
                </a:solidFill>
                <a:latin typeface="Aptos"/>
                <a:cs typeface="Arial"/>
              </a:rPr>
              <a:t>,  </a:t>
            </a:r>
            <a:r>
              <a:rPr sz="1200" spc="32" dirty="0" smtClean="0">
                <a:solidFill>
                  <a:srgbClr val="262C32"/>
                </a:solidFill>
                <a:latin typeface="Aptos"/>
                <a:cs typeface="Arial"/>
              </a:rPr>
              <a:t>para primeros </a:t>
            </a:r>
            <a:endParaRPr sz="900">
              <a:latin typeface="Arial"/>
              <a:cs typeface="Arial"/>
            </a:endParaRPr>
          </a:p>
          <a:p>
            <a:pPr marL="262635" marR="93564">
              <a:lnSpc>
                <a:spcPts val="1034"/>
              </a:lnSpc>
              <a:spcBef>
                <a:spcPts val="366"/>
              </a:spcBef>
              <a:spcAft>
                <a:spcPts val="300"/>
              </a:spcAft>
            </a:pPr>
            <a:r>
              <a:rPr sz="1200" spc="32" dirty="0" smtClean="0">
                <a:solidFill>
                  <a:srgbClr val="262C32"/>
                </a:solidFill>
                <a:latin typeface="Aptos"/>
                <a:cs typeface="Arial"/>
              </a:rPr>
              <a:t>actuantes</a:t>
            </a:r>
            <a:r>
              <a:rPr sz="1200" spc="32" dirty="0" smtClean="0">
                <a:solidFill>
                  <a:srgbClr val="262C32"/>
                </a:solidFill>
                <a:latin typeface="Aptos"/>
                <a:cs typeface="Arial"/>
              </a:rPr>
              <a:t>,  </a:t>
            </a:r>
            <a:r>
              <a:rPr sz="1200" spc="32" dirty="0" smtClean="0">
                <a:solidFill>
                  <a:srgbClr val="262C32"/>
                </a:solidFill>
                <a:latin typeface="Aptos"/>
                <a:cs typeface="Arial"/>
              </a:rPr>
              <a:t>realizar la  maniobra frente-mentón  antes de evaluar y realizar</a:t>
            </a:r>
            <a:endParaRPr sz="900">
              <a:latin typeface="Arial"/>
              <a:cs typeface="Arial"/>
            </a:endParaRPr>
          </a:p>
          <a:p>
            <a:pPr marL="268731" marR="7015">
              <a:lnSpc>
                <a:spcPct val="95825"/>
              </a:lnSpc>
              <a:spcBef>
                <a:spcPts val="366"/>
              </a:spcBef>
              <a:spcAft>
                <a:spcPts val="300"/>
              </a:spcAft>
            </a:pPr>
            <a:r>
              <a:rPr sz="1200" spc="8" dirty="0" smtClean="0">
                <a:solidFill>
                  <a:srgbClr val="262C32"/>
                </a:solidFill>
                <a:latin typeface="Aptos"/>
                <a:cs typeface="Arial"/>
              </a:rPr>
              <a:t>las  maniobras  de RCP.</a:t>
            </a:r>
            <a:endParaRPr sz="900">
              <a:latin typeface="Arial"/>
              <a:cs typeface="Arial"/>
            </a:endParaRPr>
          </a:p>
        </p:txBody>
      </p:sp>
      <p:sp>
        <p:nvSpPr>
          <p:cNvPr id="2" name="object 2"/>
          <p:cNvSpPr txBox="1"/>
          <p:nvPr/>
        </p:nvSpPr>
        <p:spPr>
          <a:xfrm>
            <a:off x="5373115" y="7421015"/>
            <a:ext cx="1" cy="1"/>
          </a:xfrm>
          <a:prstGeom prst="rect">
            <a:avLst/>
          </a:prstGeom>
        </p:spPr>
        <p:txBody>
          <a:bodyPr wrap="square" lIns="0" tIns="2540" rIns="0" bIns="0" rtlCol="0">
            <a:noAutofit/>
          </a:bodyPr>
          <a:lstStyle/>
          <a:p>
            <a:pPr marL="12700">
              <a:lnSpc>
                <a:spcPct val="95825"/>
              </a:lnSpc>
            </a:pPr>
            <a:r>
              <a:rPr sz="600" b="1" spc="-75" dirty="0" smtClean="0">
                <a:solidFill>
                  <a:srgbClr val="231F21"/>
                </a:solidFill>
                <a:latin typeface="Times New Roman"/>
                <a:cs typeface="Times New Roman"/>
              </a:rPr>
              <a:t>8</a:t>
            </a:r>
            <a:r>
              <a:rPr sz="600" b="1" spc="-75" dirty="0" smtClean="0">
                <a:solidFill>
                  <a:srgbClr val="363334"/>
                </a:solidFill>
                <a:latin typeface="Times New Roman"/>
                <a:cs typeface="Times New Roman"/>
              </a:rPr>
              <a:t>5</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5969000" cy="448437"/>
          </a:xfrm>
          <a:prstGeom prst="rect">
            <a:avLst/>
          </a:prstGeom>
        </p:spPr>
        <p:txBody>
          <a:bodyPr wrap="square" lIns="71628" tIns="48920" rIns="71628" bIns="48920" rtlCol="0">
            <a:noAutofit/>
          </a:bodyPr>
          <a:lstStyle/>
          <a:p>
            <a:pPr marL="12700">
              <a:lnSpc>
                <a:spcPct val="95825"/>
              </a:lnSpc>
              <a:spcAft>
                <a:spcPts val="400"/>
              </a:spcAft>
            </a:pPr>
            <a:r>
              <a:rPr sz="1200" b="1" spc="-26" dirty="0" smtClean="0">
                <a:solidFill>
                  <a:srgbClr val="1E374E"/>
                </a:solidFill>
                <a:latin typeface="Aptos"/>
                <a:cs typeface="Times New Roman"/>
              </a:rPr>
              <a:t>Primeros Auxilios  </a:t>
            </a:r>
            <a:r>
              <a:rPr sz="1200" b="1" spc="-26"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835660" y="1141476"/>
            <a:ext cx="9789160" cy="3261360"/>
          </a:xfrm>
          <a:prstGeom prst="rect">
            <a:avLst/>
          </a:prstGeom>
        </p:spPr>
        <p:txBody>
          <a:bodyPr wrap="square" lIns="71628" tIns="48920" rIns="71628" bIns="48920" rtlCol="0">
            <a:noAutofit/>
          </a:bodyPr>
          <a:lstStyle/>
          <a:p>
            <a:pPr marR="1369777" algn="ctr">
              <a:lnSpc>
                <a:spcPts val="1019"/>
              </a:lnSpc>
              <a:spcAft>
                <a:spcPts val="400"/>
              </a:spcAft>
            </a:pPr>
            <a:r>
              <a:rPr sz="1800" b="1" spc="32" dirty="0" smtClean="0">
                <a:solidFill>
                  <a:srgbClr val="262C32"/>
                </a:solidFill>
                <a:latin typeface="Aptos"/>
                <a:cs typeface="Arial"/>
              </a:rPr>
              <a:t>• </a:t>
            </a:r>
            <a:r>
              <a:rPr sz="1800" b="1" spc="32" dirty="0" smtClean="0">
                <a:solidFill>
                  <a:srgbClr val="262C32"/>
                </a:solidFill>
                <a:latin typeface="Aptos"/>
                <a:cs typeface="Arial"/>
              </a:rPr>
              <a:t>Para mantener el eje cabeza-cuello-tronco-pelvis:</a:t>
            </a:r>
            <a:endParaRPr sz="900">
              <a:latin typeface="Arial"/>
              <a:cs typeface="Arial"/>
            </a:endParaRPr>
          </a:p>
          <a:p>
            <a:pPr marL="88900" marR="19715">
              <a:lnSpc>
                <a:spcPct val="95825"/>
              </a:lnSpc>
              <a:spcBef>
                <a:spcPts val="594"/>
              </a:spcBef>
              <a:spcAft>
                <a:spcPts val="400"/>
              </a:spcAft>
            </a:pPr>
            <a:r>
              <a:rPr sz="1800" spc="28" dirty="0" smtClean="0">
                <a:solidFill>
                  <a:srgbClr val="262C32"/>
                </a:solidFill>
                <a:latin typeface="Aptos"/>
                <a:cs typeface="Arial"/>
              </a:rPr>
              <a:t>- </a:t>
            </a:r>
            <a:r>
              <a:rPr sz="1800" spc="28" dirty="0" smtClean="0">
                <a:solidFill>
                  <a:srgbClr val="262C32"/>
                </a:solidFill>
                <a:latin typeface="Aptos"/>
                <a:cs typeface="Arial"/>
              </a:rPr>
              <a:t>Tranquilice a la víctima y pídale que no se mueva.</a:t>
            </a:r>
            <a:endParaRPr sz="900">
              <a:latin typeface="Arial"/>
              <a:cs typeface="Arial"/>
            </a:endParaRPr>
          </a:p>
          <a:p>
            <a:pPr marL="88899" marR="19715">
              <a:lnSpc>
                <a:spcPct val="95825"/>
              </a:lnSpc>
              <a:spcBef>
                <a:spcPts val="669"/>
              </a:spcBef>
              <a:spcAft>
                <a:spcPts val="400"/>
              </a:spcAft>
            </a:pPr>
            <a:r>
              <a:rPr sz="1800" spc="23" dirty="0" smtClean="0">
                <a:solidFill>
                  <a:srgbClr val="262C32"/>
                </a:solidFill>
                <a:latin typeface="Aptos"/>
                <a:cs typeface="Arial"/>
              </a:rPr>
              <a:t>- </a:t>
            </a:r>
            <a:r>
              <a:rPr sz="1800" spc="23" dirty="0" smtClean="0">
                <a:solidFill>
                  <a:srgbClr val="262C32"/>
                </a:solidFill>
                <a:latin typeface="Aptos"/>
                <a:cs typeface="Arial"/>
              </a:rPr>
              <a:t>Arrodíllese por de</a:t>
            </a:r>
            <a:r>
              <a:rPr sz="1800" spc="23" dirty="0" smtClean="0">
                <a:solidFill>
                  <a:srgbClr val="262C32"/>
                </a:solidFill>
                <a:latin typeface="Aptos"/>
                <a:cs typeface="Arial"/>
              </a:rPr>
              <a:t>t</a:t>
            </a:r>
            <a:r>
              <a:rPr sz="1800" spc="23" dirty="0" smtClean="0">
                <a:solidFill>
                  <a:srgbClr val="262C32"/>
                </a:solidFill>
                <a:latin typeface="Aptos"/>
                <a:cs typeface="Arial"/>
              </a:rPr>
              <a:t>rás de la  cabeza de la víctima.</a:t>
            </a:r>
            <a:endParaRPr sz="900">
              <a:latin typeface="Arial"/>
              <a:cs typeface="Arial"/>
            </a:endParaRPr>
          </a:p>
          <a:p>
            <a:pPr marL="180339" marR="99100" indent="-91439">
              <a:lnSpc>
                <a:spcPts val="1034"/>
              </a:lnSpc>
              <a:spcBef>
                <a:spcPts val="645"/>
              </a:spcBef>
              <a:spcAft>
                <a:spcPts val="400"/>
              </a:spcAft>
            </a:pPr>
            <a:r>
              <a:rPr sz="1800" spc="29" dirty="0" smtClean="0">
                <a:solidFill>
                  <a:srgbClr val="262C32"/>
                </a:solidFill>
                <a:latin typeface="Aptos"/>
                <a:cs typeface="Arial"/>
              </a:rPr>
              <a:t>- </a:t>
            </a:r>
            <a:r>
              <a:rPr sz="1800" spc="29" dirty="0" smtClean="0">
                <a:solidFill>
                  <a:srgbClr val="262C32"/>
                </a:solidFill>
                <a:latin typeface="Aptos"/>
                <a:cs typeface="Arial"/>
              </a:rPr>
              <a:t>Sujete ambos lados de la cabeza con firmeza</a:t>
            </a:r>
            <a:r>
              <a:rPr sz="1800" spc="29" dirty="0" smtClean="0">
                <a:solidFill>
                  <a:srgbClr val="262C32"/>
                </a:solidFill>
                <a:latin typeface="Aptos"/>
                <a:cs typeface="Arial"/>
              </a:rPr>
              <a:t>,  </a:t>
            </a:r>
            <a:r>
              <a:rPr sz="1800" spc="29" dirty="0" smtClean="0">
                <a:solidFill>
                  <a:srgbClr val="262C32"/>
                </a:solidFill>
                <a:latin typeface="Aptos"/>
                <a:cs typeface="Arial"/>
              </a:rPr>
              <a:t>colocando sus manos sobre </a:t>
            </a:r>
            <a:endParaRPr sz="900">
              <a:latin typeface="Arial"/>
              <a:cs typeface="Arial"/>
            </a:endParaRPr>
          </a:p>
          <a:p>
            <a:pPr marL="180339" marR="99100">
              <a:lnSpc>
                <a:spcPts val="1034"/>
              </a:lnSpc>
              <a:spcBef>
                <a:spcPts val="357"/>
              </a:spcBef>
              <a:spcAft>
                <a:spcPts val="400"/>
              </a:spcAft>
            </a:pPr>
            <a:r>
              <a:rPr sz="1800" spc="26" dirty="0" smtClean="0">
                <a:solidFill>
                  <a:srgbClr val="262C32"/>
                </a:solidFill>
                <a:latin typeface="Aptos"/>
                <a:cs typeface="Arial"/>
              </a:rPr>
              <a:t>las orejas (no las cubra por completo).</a:t>
            </a:r>
            <a:endParaRPr sz="900">
              <a:latin typeface="Arial"/>
              <a:cs typeface="Arial"/>
            </a:endParaRPr>
          </a:p>
          <a:p>
            <a:pPr marL="88899">
              <a:lnSpc>
                <a:spcPct val="95825"/>
              </a:lnSpc>
              <a:spcBef>
                <a:spcPts val="652"/>
              </a:spcBef>
              <a:spcAft>
                <a:spcPts val="400"/>
              </a:spcAft>
            </a:pPr>
            <a:r>
              <a:rPr sz="1800" spc="28" dirty="0" smtClean="0">
                <a:solidFill>
                  <a:srgbClr val="262C32"/>
                </a:solidFill>
                <a:latin typeface="Aptos"/>
                <a:cs typeface="Arial"/>
              </a:rPr>
              <a:t>- </a:t>
            </a:r>
            <a:r>
              <a:rPr sz="1800" spc="28" dirty="0" smtClean="0">
                <a:solidFill>
                  <a:srgbClr val="262C32"/>
                </a:solidFill>
                <a:latin typeface="Aptos"/>
                <a:cs typeface="Arial"/>
              </a:rPr>
              <a:t>Mantenga sujeta la cabeza en posición  neutra de manera que el eje cabeza•</a:t>
            </a:r>
            <a:endParaRPr sz="900">
              <a:latin typeface="Arial"/>
              <a:cs typeface="Arial"/>
            </a:endParaRPr>
          </a:p>
          <a:p>
            <a:pPr marL="177291" marR="19715">
              <a:lnSpc>
                <a:spcPct val="95825"/>
              </a:lnSpc>
              <a:spcBef>
                <a:spcPts val="355"/>
              </a:spcBef>
              <a:spcAft>
                <a:spcPts val="400"/>
              </a:spcAft>
            </a:pPr>
            <a:r>
              <a:rPr sz="1800" spc="28" dirty="0" smtClean="0">
                <a:solidFill>
                  <a:srgbClr val="262C32"/>
                </a:solidFill>
                <a:latin typeface="Aptos"/>
                <a:cs typeface="Arial"/>
              </a:rPr>
              <a:t>cuello-tronco-pelvis quede alineado.</a:t>
            </a:r>
            <a:endParaRPr sz="900">
              <a:latin typeface="Arial"/>
              <a:cs typeface="Arial"/>
            </a:endParaRPr>
          </a:p>
        </p:txBody>
      </p:sp>
      <p:sp>
        <p:nvSpPr>
          <p:cNvPr id="3" name="object 3"/>
          <p:cNvSpPr txBox="1"/>
          <p:nvPr/>
        </p:nvSpPr>
        <p:spPr>
          <a:xfrm>
            <a:off x="835660" y="4728972"/>
            <a:ext cx="9789160" cy="2201418"/>
          </a:xfrm>
          <a:prstGeom prst="rect">
            <a:avLst/>
          </a:prstGeom>
        </p:spPr>
        <p:txBody>
          <a:bodyPr wrap="square" lIns="71628" tIns="48920" rIns="71628" bIns="48920" rtlCol="0">
            <a:noAutofit/>
          </a:bodyPr>
          <a:lstStyle/>
          <a:p>
            <a:pPr marL="12700" marR="7015">
              <a:lnSpc>
                <a:spcPts val="1120"/>
              </a:lnSpc>
              <a:spcAft>
                <a:spcPts val="400"/>
              </a:spcAft>
            </a:pPr>
            <a:r>
              <a:rPr sz="1800" spc="11" dirty="0" smtClean="0">
                <a:solidFill>
                  <a:srgbClr val="262C32"/>
                </a:solidFill>
                <a:latin typeface="Aptos"/>
                <a:cs typeface="Arial"/>
              </a:rPr>
              <a:t>• </a:t>
            </a:r>
            <a:r>
              <a:rPr sz="1800" spc="11" dirty="0" smtClean="0">
                <a:solidFill>
                  <a:srgbClr val="262C32"/>
                </a:solidFill>
                <a:latin typeface="Aptos"/>
                <a:cs typeface="Arial"/>
              </a:rPr>
              <a:t>¿ </a:t>
            </a:r>
            <a:r>
              <a:rPr sz="1800" b="1" spc="11" dirty="0" smtClean="0">
                <a:solidFill>
                  <a:srgbClr val="262C32"/>
                </a:solidFill>
                <a:latin typeface="Aptos"/>
                <a:cs typeface="Arial"/>
              </a:rPr>
              <a:t>Qué no debemos  hacer?</a:t>
            </a:r>
            <a:endParaRPr sz="900">
              <a:latin typeface="Arial"/>
              <a:cs typeface="Arial"/>
            </a:endParaRPr>
          </a:p>
          <a:p>
            <a:pPr marL="174243" indent="-85343">
              <a:lnSpc>
                <a:spcPts val="1034"/>
              </a:lnSpc>
              <a:spcBef>
                <a:spcPts val="567"/>
              </a:spcBef>
              <a:spcAft>
                <a:spcPts val="400"/>
              </a:spcAft>
            </a:pPr>
            <a:r>
              <a:rPr sz="1800" spc="17" dirty="0" smtClean="0">
                <a:solidFill>
                  <a:srgbClr val="262C32"/>
                </a:solidFill>
                <a:latin typeface="Aptos"/>
                <a:cs typeface="Arial"/>
              </a:rPr>
              <a:t>- </a:t>
            </a:r>
            <a:r>
              <a:rPr sz="1800" spc="17" dirty="0" smtClean="0">
                <a:solidFill>
                  <a:srgbClr val="262C32"/>
                </a:solidFill>
                <a:latin typeface="Aptos"/>
                <a:cs typeface="Arial"/>
              </a:rPr>
              <a:t>Mover a la víctima</a:t>
            </a:r>
            <a:r>
              <a:rPr sz="1800" spc="17" dirty="0" smtClean="0">
                <a:solidFill>
                  <a:srgbClr val="262C32"/>
                </a:solidFill>
                <a:latin typeface="Aptos"/>
                <a:cs typeface="Arial"/>
              </a:rPr>
              <a:t>,  </a:t>
            </a:r>
            <a:r>
              <a:rPr sz="1800" spc="17" dirty="0" smtClean="0">
                <a:solidFill>
                  <a:srgbClr val="262C32"/>
                </a:solidFill>
                <a:latin typeface="Aptos"/>
                <a:cs typeface="Arial"/>
              </a:rPr>
              <a:t>lo cual  incluye sacar a los heridos del  interior de los </a:t>
            </a:r>
            <a:endParaRPr sz="900">
              <a:latin typeface="Arial"/>
              <a:cs typeface="Arial"/>
            </a:endParaRPr>
          </a:p>
          <a:p>
            <a:pPr marL="174243">
              <a:lnSpc>
                <a:spcPts val="1034"/>
              </a:lnSpc>
              <a:spcBef>
                <a:spcPts val="369"/>
              </a:spcBef>
              <a:spcAft>
                <a:spcPts val="400"/>
              </a:spcAft>
            </a:pPr>
            <a:r>
              <a:rPr sz="1800" spc="20" dirty="0" smtClean="0">
                <a:solidFill>
                  <a:srgbClr val="262C32"/>
                </a:solidFill>
                <a:latin typeface="Aptos"/>
                <a:cs typeface="Arial"/>
              </a:rPr>
              <a:t>vehículos</a:t>
            </a:r>
            <a:r>
              <a:rPr sz="1800" spc="20" dirty="0" smtClean="0">
                <a:solidFill>
                  <a:srgbClr val="262C32"/>
                </a:solidFill>
                <a:latin typeface="Aptos"/>
                <a:cs typeface="Arial"/>
              </a:rPr>
              <a:t>,  </a:t>
            </a:r>
            <a:r>
              <a:rPr sz="1800" spc="20" dirty="0" smtClean="0">
                <a:solidFill>
                  <a:srgbClr val="262C32"/>
                </a:solidFill>
                <a:latin typeface="Aptos"/>
                <a:cs typeface="Arial"/>
              </a:rPr>
              <a:t>si no es por causa mayor (peligro de explosión</a:t>
            </a:r>
            <a:r>
              <a:rPr sz="1800" spc="20" dirty="0" smtClean="0">
                <a:solidFill>
                  <a:srgbClr val="262C32"/>
                </a:solidFill>
                <a:latin typeface="Aptos"/>
                <a:cs typeface="Arial"/>
              </a:rPr>
              <a:t>,  </a:t>
            </a:r>
            <a:r>
              <a:rPr sz="1800" spc="20" dirty="0" smtClean="0">
                <a:solidFill>
                  <a:srgbClr val="262C32"/>
                </a:solidFill>
                <a:latin typeface="Aptos"/>
                <a:cs typeface="Arial"/>
              </a:rPr>
              <a:t>incendio</a:t>
            </a:r>
            <a:r>
              <a:rPr sz="1800" spc="20" dirty="0" smtClean="0">
                <a:solidFill>
                  <a:srgbClr val="262C32"/>
                </a:solidFill>
                <a:latin typeface="Aptos"/>
                <a:cs typeface="Arial"/>
              </a:rPr>
              <a:t>,  </a:t>
            </a:r>
            <a:r>
              <a:rPr sz="1800" spc="20" dirty="0" smtClean="0">
                <a:solidFill>
                  <a:srgbClr val="262C32"/>
                </a:solidFill>
                <a:latin typeface="Aptos"/>
                <a:cs typeface="Arial"/>
              </a:rPr>
              <a:t>parada </a:t>
            </a:r>
            <a:endParaRPr sz="900">
              <a:latin typeface="Arial"/>
              <a:cs typeface="Arial"/>
            </a:endParaRPr>
          </a:p>
          <a:p>
            <a:pPr marL="174243">
              <a:lnSpc>
                <a:spcPts val="1034"/>
              </a:lnSpc>
              <a:spcBef>
                <a:spcPts val="369"/>
              </a:spcBef>
              <a:spcAft>
                <a:spcPts val="400"/>
              </a:spcAft>
            </a:pPr>
            <a:r>
              <a:rPr sz="1800" spc="7" dirty="0" smtClean="0">
                <a:solidFill>
                  <a:srgbClr val="262C32"/>
                </a:solidFill>
                <a:latin typeface="Aptos"/>
                <a:cs typeface="Arial"/>
              </a:rPr>
              <a:t>cardiorrespiratoria ... </a:t>
            </a:r>
            <a:r>
              <a:rPr sz="1800" spc="7" dirty="0" smtClean="0">
                <a:solidFill>
                  <a:srgbClr val="262C32"/>
                </a:solidFill>
                <a:latin typeface="Aptos"/>
                <a:cs typeface="Arial"/>
              </a:rPr>
              <a:t>)</a:t>
            </a:r>
            <a:r>
              <a:rPr sz="1800" spc="7" dirty="0" smtClean="0">
                <a:solidFill>
                  <a:srgbClr val="262C32"/>
                </a:solidFill>
                <a:latin typeface="Aptos"/>
                <a:cs typeface="Arial"/>
              </a:rPr>
              <a:t>.</a:t>
            </a:r>
            <a:endParaRPr sz="900">
              <a:latin typeface="Arial"/>
              <a:cs typeface="Arial"/>
            </a:endParaRPr>
          </a:p>
          <a:p>
            <a:pPr marL="88899" marR="7015">
              <a:lnSpc>
                <a:spcPct val="95825"/>
              </a:lnSpc>
              <a:spcBef>
                <a:spcPts val="654"/>
              </a:spcBef>
              <a:spcAft>
                <a:spcPts val="400"/>
              </a:spcAft>
            </a:pPr>
            <a:r>
              <a:rPr sz="1800" spc="25" dirty="0" smtClean="0">
                <a:solidFill>
                  <a:srgbClr val="262C32"/>
                </a:solidFill>
                <a:latin typeface="Aptos"/>
                <a:cs typeface="Arial"/>
              </a:rPr>
              <a:t>- </a:t>
            </a:r>
            <a:r>
              <a:rPr sz="1800" spc="25" dirty="0" smtClean="0">
                <a:solidFill>
                  <a:srgbClr val="262C32"/>
                </a:solidFill>
                <a:latin typeface="Aptos"/>
                <a:cs typeface="Arial"/>
              </a:rPr>
              <a:t>Dar de beber líquidos.</a:t>
            </a:r>
            <a:endParaRPr sz="900">
              <a:latin typeface="Arial"/>
              <a:cs typeface="Arial"/>
            </a:endParaRPr>
          </a:p>
          <a:p>
            <a:pPr marL="88899" marR="7015">
              <a:lnSpc>
                <a:spcPct val="95825"/>
              </a:lnSpc>
              <a:spcBef>
                <a:spcPts val="645"/>
              </a:spcBef>
              <a:spcAft>
                <a:spcPts val="400"/>
              </a:spcAft>
            </a:pPr>
            <a:r>
              <a:rPr sz="1800" spc="29" dirty="0" smtClean="0">
                <a:solidFill>
                  <a:srgbClr val="262C32"/>
                </a:solidFill>
                <a:latin typeface="Aptos"/>
                <a:cs typeface="Arial"/>
              </a:rPr>
              <a:t>- </a:t>
            </a:r>
            <a:r>
              <a:rPr sz="1800" spc="29" dirty="0" smtClean="0">
                <a:solidFill>
                  <a:srgbClr val="262C32"/>
                </a:solidFill>
                <a:latin typeface="Aptos"/>
                <a:cs typeface="Arial"/>
              </a:rPr>
              <a:t>Trasladar nosotros mismos al accidentado.</a:t>
            </a:r>
            <a:endParaRPr sz="9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b="1" spc="-63" dirty="0" smtClean="0">
                <a:solidFill>
                  <a:srgbClr val="332F2F"/>
                </a:solidFill>
                <a:latin typeface="Times New Roman"/>
                <a:cs typeface="Times New Roman"/>
              </a:rPr>
              <a:t>8</a:t>
            </a:r>
            <a:r>
              <a:rPr sz="600" b="1" spc="-63" dirty="0" smtClean="0">
                <a:solidFill>
                  <a:srgbClr val="231F21"/>
                </a:solidFill>
                <a:latin typeface="Times New Roman"/>
                <a:cs typeface="Times New Roman"/>
              </a:rPr>
              <a:t>6</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10" name="object 10"/>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spc="-14" dirty="0" smtClean="0" b="1">
                <a:solidFill>
                  <a:srgbClr val="1E374E"/>
                </a:solidFill>
                <a:latin typeface="Aptos"/>
                <a:cs typeface="Times New Roman"/>
              </a:rPr>
              <a:t>Primeros Auxilios  </a:t>
            </a:r>
            <a:r>
              <a:rPr sz="1100" spc="-14" dirty="0" smtClean="0" b="1">
                <a:solidFill>
                  <a:srgbClr val="1E374E"/>
                </a:solidFill>
                <a:latin typeface="Aptos"/>
                <a:cs typeface="Times New Roman"/>
              </a:rPr>
              <a:t>Básicos</a:t>
            </a:r>
            <a:endParaRPr sz="700">
              <a:latin typeface="Times New Roman"/>
              <a:cs typeface="Times New Roman"/>
            </a:endParaRPr>
          </a:p>
        </p:txBody>
      </p:sp>
      <p:sp>
        <p:nvSpPr>
          <p:cNvPr id="9" name="object 9"/>
          <p:cNvSpPr txBox="1"/>
          <p:nvPr/>
        </p:nvSpPr>
        <p:spPr>
          <a:xfrm>
            <a:off x="5194329" y="1406777"/>
            <a:ext cx="1193116" cy="215900"/>
          </a:xfrm>
          <a:prstGeom prst="rect">
            <a:avLst/>
          </a:prstGeom>
        </p:spPr>
        <p:txBody>
          <a:bodyPr wrap="square" lIns="0" tIns="10350" rIns="0" bIns="0" rtlCol="0">
            <a:noAutofit/>
          </a:bodyPr>
          <a:lstStyle/>
          <a:p>
            <a:pPr marL="12700">
              <a:lnSpc>
                <a:spcPts val="1630"/>
              </a:lnSpc>
              <a:spcAft>
                <a:spcPts val="300"/>
              </a:spcAft>
            </a:pPr>
            <a:r>
              <a:rPr sz="1600" b="1" spc="-110" dirty="0" smtClean="0">
                <a:solidFill>
                  <a:srgbClr val="1E374E"/>
                </a:solidFill>
                <a:latin typeface="Aptos"/>
                <a:cs typeface="Times New Roman"/>
              </a:rPr>
              <a:t>Recuerde</a:t>
            </a:r>
            <a:endParaRPr sz="1500">
              <a:latin typeface="Times New Roman"/>
              <a:cs typeface="Times New Roman"/>
            </a:endParaRPr>
          </a:p>
        </p:txBody>
      </p:sp>
      <p:sp>
        <p:nvSpPr>
          <p:cNvPr id="8" name="object 8"/>
          <p:cNvSpPr txBox="1"/>
          <p:nvPr/>
        </p:nvSpPr>
        <p:spPr>
          <a:xfrm>
            <a:off x="5163732" y="1899118"/>
            <a:ext cx="1352465" cy="152400"/>
          </a:xfrm>
          <a:prstGeom prst="rect">
            <a:avLst/>
          </a:prstGeom>
        </p:spPr>
        <p:txBody>
          <a:bodyPr wrap="square" lIns="0" tIns="7111" rIns="0" bIns="0" rtlCol="0">
            <a:noAutofit/>
          </a:bodyPr>
          <a:lstStyle/>
          <a:p>
            <a:pPr marL="12700">
              <a:lnSpc>
                <a:spcPts val="1120"/>
              </a:lnSpc>
              <a:spcAft>
                <a:spcPts val="300"/>
              </a:spcAft>
            </a:pPr>
            <a:r>
              <a:rPr sz="1600" spc="4" dirty="0" smtClean="0" b="1">
                <a:solidFill>
                  <a:srgbClr val="1E374E"/>
                </a:solidFill>
                <a:latin typeface="Aptos"/>
                <a:cs typeface="Arial"/>
              </a:rPr>
              <a:t>Alertar al 112</a:t>
            </a:r>
            <a:endParaRPr sz="1000">
              <a:latin typeface="Arial"/>
              <a:cs typeface="Arial"/>
            </a:endParaRPr>
          </a:p>
        </p:txBody>
      </p:sp>
      <p:sp>
        <p:nvSpPr>
          <p:cNvPr id="7" name="object 7"/>
          <p:cNvSpPr txBox="1"/>
          <p:nvPr/>
        </p:nvSpPr>
        <p:spPr>
          <a:xfrm>
            <a:off x="2797546" y="2554438"/>
            <a:ext cx="6069648" cy="509016"/>
          </a:xfrm>
          <a:prstGeom prst="rect">
            <a:avLst/>
          </a:prstGeom>
        </p:spPr>
        <p:txBody>
          <a:bodyPr wrap="square" lIns="0" tIns="7111" rIns="0" bIns="0" rtlCol="0">
            <a:noAutofit/>
          </a:bodyPr>
          <a:lstStyle/>
          <a:p>
            <a:pPr algn="ctr">
              <a:lnSpc>
                <a:spcPts val="1120"/>
              </a:lnSpc>
              <a:spcAft>
                <a:spcPts val="300"/>
              </a:spcAft>
            </a:pPr>
            <a:r>
              <a:rPr sz="1200" spc="17" dirty="0" smtClean="0">
                <a:solidFill>
                  <a:srgbClr val="262C32"/>
                </a:solidFill>
                <a:latin typeface="Aptos"/>
                <a:cs typeface="Arial"/>
              </a:rPr>
              <a:t>Que, como en todas las lesiones óseas, los síntomas pueden</a:t>
            </a:r>
            <a:endParaRPr sz="1000">
              <a:latin typeface="Arial"/>
              <a:cs typeface="Arial"/>
            </a:endParaRPr>
          </a:p>
          <a:p>
            <a:pPr marL="129763" marR="136240" algn="ctr">
              <a:lnSpc>
                <a:spcPts val="1264"/>
              </a:lnSpc>
              <a:spcBef>
                <a:spcPts val="119"/>
              </a:spcBef>
              <a:spcAft>
                <a:spcPts val="300"/>
              </a:spcAft>
            </a:pPr>
            <a:r>
              <a:rPr sz="1200" spc="16" dirty="0" smtClean="0">
                <a:solidFill>
                  <a:srgbClr val="262C32"/>
                </a:solidFill>
                <a:latin typeface="Aptos"/>
                <a:cs typeface="Arial"/>
              </a:rPr>
              <a:t>aparecer más tarde, </a:t>
            </a:r>
            <a:r>
              <a:rPr sz="1232" spc="20" dirty="0" smtClean="0">
                <a:solidFill>
                  <a:srgbClr val="262C32"/>
                </a:solidFill>
                <a:latin typeface="Aptos"/>
                <a:cs typeface="Times New Roman"/>
              </a:rPr>
              <a:t>y </a:t>
            </a:r>
            <a:r>
              <a:rPr sz="1200" spc="16" dirty="0" smtClean="0">
                <a:solidFill>
                  <a:srgbClr val="262C32"/>
                </a:solidFill>
                <a:latin typeface="Aptos"/>
                <a:cs typeface="Arial"/>
              </a:rPr>
              <a:t>un mal criterio de actuación puede </a:t>
            </a:r>
            <a:endParaRPr sz="1000">
              <a:latin typeface="Arial"/>
              <a:cs typeface="Arial"/>
            </a:endParaRPr>
          </a:p>
          <a:p>
            <a:pPr marL="129763" marR="136240" algn="ctr">
              <a:lnSpc>
                <a:spcPts val="1149"/>
              </a:lnSpc>
              <a:spcBef>
                <a:spcPts val="216"/>
              </a:spcBef>
              <a:spcAft>
                <a:spcPts val="300"/>
              </a:spcAft>
            </a:pPr>
            <a:r>
              <a:rPr sz="1200" spc="17" dirty="0" smtClean="0">
                <a:solidFill>
                  <a:srgbClr val="262C32"/>
                </a:solidFill>
                <a:latin typeface="Aptos"/>
                <a:cs typeface="Arial"/>
              </a:rPr>
              <a:t>producir  una lesión mucho más importante.</a:t>
            </a:r>
            <a:endParaRPr sz="1000">
              <a:latin typeface="Arial"/>
              <a:cs typeface="Arial"/>
            </a:endParaRPr>
          </a:p>
        </p:txBody>
      </p:sp>
      <p:sp>
        <p:nvSpPr>
          <p:cNvPr id="6" name="object 6"/>
          <p:cNvSpPr txBox="1"/>
          <p:nvPr/>
        </p:nvSpPr>
        <p:spPr>
          <a:xfrm>
            <a:off x="2726151" y="3544679"/>
            <a:ext cx="5959051" cy="515470"/>
          </a:xfrm>
          <a:prstGeom prst="rect">
            <a:avLst/>
          </a:prstGeom>
        </p:spPr>
        <p:txBody>
          <a:bodyPr wrap="square" lIns="0" tIns="7778" rIns="0" bIns="0" rtlCol="0">
            <a:noAutofit/>
          </a:bodyPr>
          <a:lstStyle/>
          <a:p>
            <a:pPr algn="ctr">
              <a:lnSpc>
                <a:spcPts val="1225"/>
              </a:lnSpc>
              <a:spcAft>
                <a:spcPts val="300"/>
              </a:spcAft>
            </a:pPr>
            <a:r>
              <a:rPr sz="1200" spc="16" dirty="0" smtClean="0">
                <a:solidFill>
                  <a:srgbClr val="262C32"/>
                </a:solidFill>
                <a:latin typeface="Aptos"/>
                <a:cs typeface="Arial"/>
              </a:rPr>
              <a:t>La lesión ósea presentará inflamación </a:t>
            </a:r>
            <a:r>
              <a:rPr sz="1232" spc="-4" dirty="0" smtClean="0">
                <a:solidFill>
                  <a:srgbClr val="262C32"/>
                </a:solidFill>
                <a:latin typeface="Aptos"/>
                <a:cs typeface="Times New Roman"/>
              </a:rPr>
              <a:t>y </a:t>
            </a:r>
            <a:r>
              <a:rPr sz="1200" spc="16" dirty="0" smtClean="0">
                <a:solidFill>
                  <a:srgbClr val="262C32"/>
                </a:solidFill>
                <a:latin typeface="Aptos"/>
                <a:cs typeface="Arial"/>
              </a:rPr>
              <a:t>edema, que pueden</a:t>
            </a:r>
            <a:endParaRPr sz="1000">
              <a:latin typeface="Arial"/>
              <a:cs typeface="Arial"/>
            </a:endParaRPr>
          </a:p>
          <a:p>
            <a:pPr marL="53563" marR="70619" algn="ctr">
              <a:lnSpc>
                <a:spcPts val="1390"/>
              </a:lnSpc>
              <a:spcBef>
                <a:spcPts val="48"/>
              </a:spcBef>
              <a:spcAft>
                <a:spcPts val="300"/>
              </a:spcAft>
            </a:pPr>
            <a:r>
              <a:rPr sz="1200" spc="12" dirty="0" smtClean="0">
                <a:solidFill>
                  <a:srgbClr val="262C32"/>
                </a:solidFill>
                <a:latin typeface="Aptos"/>
                <a:cs typeface="Arial"/>
              </a:rPr>
              <a:t>afectar al interior del canal medular, originando  una lesión de la médula.</a:t>
            </a:r>
            <a:endParaRPr sz="1000">
              <a:latin typeface="Arial"/>
              <a:cs typeface="Arial"/>
            </a:endParaRPr>
          </a:p>
        </p:txBody>
      </p:sp>
      <p:sp>
        <p:nvSpPr>
          <p:cNvPr id="5" name="object 5"/>
          <p:cNvSpPr txBox="1"/>
          <p:nvPr/>
        </p:nvSpPr>
        <p:spPr>
          <a:xfrm>
            <a:off x="3210607" y="4560022"/>
            <a:ext cx="5239623" cy="152400"/>
          </a:xfrm>
          <a:prstGeom prst="rect">
            <a:avLst/>
          </a:prstGeom>
        </p:spPr>
        <p:txBody>
          <a:bodyPr wrap="square" lIns="0" tIns="7111" rIns="0" bIns="0" rtlCol="0">
            <a:noAutofit/>
          </a:bodyPr>
          <a:lstStyle/>
          <a:p>
            <a:pPr marL="12700">
              <a:lnSpc>
                <a:spcPts val="1120"/>
              </a:lnSpc>
              <a:spcAft>
                <a:spcPts val="300"/>
              </a:spcAft>
            </a:pPr>
            <a:r>
              <a:rPr sz="1200" spc="20" dirty="0" smtClean="0">
                <a:solidFill>
                  <a:srgbClr val="262C32"/>
                </a:solidFill>
                <a:latin typeface="Aptos"/>
                <a:cs typeface="Arial"/>
              </a:rPr>
              <a:t>Ante la duda o sospecha, considerar siempre lesión.</a:t>
            </a:r>
            <a:endParaRPr sz="1000">
              <a:latin typeface="Arial"/>
              <a:cs typeface="Arial"/>
            </a:endParaRPr>
          </a:p>
        </p:txBody>
      </p:sp>
      <p:sp>
        <p:nvSpPr>
          <p:cNvPr id="4" name="object 4"/>
          <p:cNvSpPr txBox="1"/>
          <p:nvPr/>
        </p:nvSpPr>
        <p:spPr>
          <a:xfrm>
            <a:off x="4164220" y="5190958"/>
            <a:ext cx="3337689" cy="152400"/>
          </a:xfrm>
          <a:prstGeom prst="rect">
            <a:avLst/>
          </a:prstGeom>
        </p:spPr>
        <p:txBody>
          <a:bodyPr wrap="square" lIns="0" tIns="7111" rIns="0" bIns="0" rtlCol="0">
            <a:noAutofit/>
          </a:bodyPr>
          <a:lstStyle/>
          <a:p>
            <a:pPr marL="12700">
              <a:lnSpc>
                <a:spcPts val="1120"/>
              </a:lnSpc>
              <a:spcAft>
                <a:spcPts val="300"/>
              </a:spcAft>
            </a:pPr>
            <a:r>
              <a:rPr sz="1200" spc="20" dirty="0" smtClean="0">
                <a:solidFill>
                  <a:srgbClr val="262C32"/>
                </a:solidFill>
                <a:latin typeface="Aptos"/>
                <a:cs typeface="Arial"/>
              </a:rPr>
              <a:t>Evitar el movimiento innecesario.</a:t>
            </a:r>
            <a:endParaRPr sz="1000">
              <a:latin typeface="Arial"/>
              <a:cs typeface="Arial"/>
            </a:endParaRPr>
          </a:p>
        </p:txBody>
      </p:sp>
      <p:sp>
        <p:nvSpPr>
          <p:cNvPr id="3" name="object 3"/>
          <p:cNvSpPr txBox="1"/>
          <p:nvPr/>
        </p:nvSpPr>
        <p:spPr>
          <a:xfrm>
            <a:off x="4470193" y="5718262"/>
            <a:ext cx="2728830" cy="152400"/>
          </a:xfrm>
          <a:prstGeom prst="rect">
            <a:avLst/>
          </a:prstGeom>
        </p:spPr>
        <p:txBody>
          <a:bodyPr wrap="square" lIns="0" tIns="7111" rIns="0" bIns="0" rtlCol="0">
            <a:noAutofit/>
          </a:bodyPr>
          <a:lstStyle/>
          <a:p>
            <a:pPr marL="12700">
              <a:lnSpc>
                <a:spcPts val="1120"/>
              </a:lnSpc>
              <a:spcAft>
                <a:spcPts val="300"/>
              </a:spcAft>
            </a:pPr>
            <a:r>
              <a:rPr sz="1200" spc="20" dirty="0" smtClean="0">
                <a:solidFill>
                  <a:srgbClr val="262C32"/>
                </a:solidFill>
                <a:latin typeface="Aptos"/>
                <a:cs typeface="Arial"/>
              </a:rPr>
              <a:t>Si es necesario iniciar RCP</a:t>
            </a:r>
            <a:endParaRPr sz="1000">
              <a:latin typeface="Arial"/>
              <a:cs typeface="Arial"/>
            </a:endParaRPr>
          </a:p>
        </p:txBody>
      </p:sp>
      <p:sp>
        <p:nvSpPr>
          <p:cNvPr id="2" name="object 2"/>
          <p:cNvSpPr txBox="1"/>
          <p:nvPr/>
        </p:nvSpPr>
        <p:spPr>
          <a:xfrm>
            <a:off x="5373115" y="7421015"/>
            <a:ext cx="1" cy="1"/>
          </a:xfrm>
          <a:prstGeom prst="rect">
            <a:avLst/>
          </a:prstGeom>
        </p:spPr>
        <p:txBody>
          <a:bodyPr wrap="square" lIns="0" tIns="2540" rIns="0" bIns="0" rtlCol="0">
            <a:noAutofit/>
          </a:bodyPr>
          <a:lstStyle/>
          <a:p>
            <a:pPr marL="12700">
              <a:lnSpc>
                <a:spcPct val="95825"/>
              </a:lnSpc>
            </a:pPr>
            <a:r>
              <a:rPr sz="600" spc="-75" dirty="0" smtClean="0">
                <a:solidFill>
                  <a:srgbClr val="231F1F"/>
                </a:solidFill>
                <a:latin typeface="Times New Roman"/>
                <a:cs typeface="Times New Roman"/>
              </a:rPr>
              <a:t>81</a:t>
            </a:r>
            <a:endParaRPr sz="600">
              <a:latin typeface="Times New Roman"/>
              <a:cs typeface="Times New Roman"/>
            </a:endParaRPr>
          </a:p>
        </p:txBody>
      </p:sp>
      <p:pic>
        <p:nvPicPr>
          <p:cNvPr id="12" name="Picture 11"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2078509" y="1353526"/>
            <a:ext cx="3802969" cy="153116"/>
          </a:xfrm>
          <a:prstGeom prst="rect">
            <a:avLst/>
          </a:prstGeom>
        </p:spPr>
        <p:txBody>
          <a:bodyPr wrap="square" lIns="0" tIns="7143" rIns="0" bIns="0" rtlCol="0">
            <a:noAutofit/>
          </a:bodyPr>
          <a:lstStyle/>
          <a:p>
            <a:pPr marL="12700">
              <a:lnSpc>
                <a:spcPts val="1125"/>
              </a:lnSpc>
              <a:spcAft>
                <a:spcPts val="300"/>
              </a:spcAft>
            </a:pPr>
            <a:r>
              <a:rPr sz="1600" b="1" spc="-3" dirty="0" smtClean="0">
                <a:solidFill>
                  <a:srgbClr val="1E374E"/>
                </a:solidFill>
                <a:latin typeface="Aptos"/>
                <a:cs typeface="Arial"/>
              </a:rPr>
              <a:t>Traumatismos en el tórax </a:t>
            </a:r>
            <a:r>
              <a:rPr sz="1600" b="1" spc="44" dirty="0" smtClean="0">
                <a:solidFill>
                  <a:srgbClr val="1E374E"/>
                </a:solidFill>
                <a:latin typeface="Aptos"/>
                <a:cs typeface="Times New Roman"/>
              </a:rPr>
              <a:t>y </a:t>
            </a:r>
            <a:r>
              <a:rPr sz="1600" b="1" spc="-3" dirty="0" smtClean="0">
                <a:solidFill>
                  <a:srgbClr val="1E374E"/>
                </a:solidFill>
                <a:latin typeface="Aptos"/>
                <a:cs typeface="Arial"/>
              </a:rPr>
              <a:t>abdomen</a:t>
            </a:r>
            <a:endParaRPr sz="1000">
              <a:latin typeface="Arial"/>
              <a:cs typeface="Arial"/>
            </a:endParaRPr>
          </a:p>
        </p:txBody>
      </p:sp>
      <p:sp>
        <p:nvSpPr>
          <p:cNvPr id="5" name="object 5"/>
          <p:cNvSpPr txBox="1"/>
          <p:nvPr/>
        </p:nvSpPr>
        <p:spPr>
          <a:xfrm>
            <a:off x="2078509" y="1783294"/>
            <a:ext cx="7479025" cy="1110110"/>
          </a:xfrm>
          <a:prstGeom prst="rect">
            <a:avLst/>
          </a:prstGeom>
        </p:spPr>
        <p:txBody>
          <a:bodyPr wrap="square" lIns="0" tIns="7111" rIns="0" bIns="0" rtlCol="0">
            <a:noAutofit/>
          </a:bodyPr>
          <a:lstStyle/>
          <a:p>
            <a:pPr marL="21844" marR="7015">
              <a:lnSpc>
                <a:spcPts val="1120"/>
              </a:lnSpc>
              <a:spcAft>
                <a:spcPts val="300"/>
              </a:spcAft>
            </a:pPr>
            <a:r>
              <a:rPr sz="1200" b="1" spc="-5" dirty="0" smtClean="0">
                <a:solidFill>
                  <a:srgbClr val="262C32"/>
                </a:solidFill>
                <a:latin typeface="Aptos"/>
                <a:cs typeface="Arial"/>
              </a:rPr>
              <a:t>1. Traumatismos en el tórax</a:t>
            </a:r>
            <a:endParaRPr sz="1000">
              <a:latin typeface="Arial"/>
              <a:cs typeface="Arial"/>
            </a:endParaRPr>
          </a:p>
          <a:p>
            <a:pPr marL="18796" marR="338328" indent="0">
              <a:lnSpc>
                <a:spcPts val="1034"/>
              </a:lnSpc>
              <a:spcBef>
                <a:spcPts val="567"/>
              </a:spcBef>
              <a:spcAft>
                <a:spcPts val="300"/>
              </a:spcAft>
            </a:pPr>
            <a:r>
              <a:rPr sz="1200" spc="28" dirty="0" smtClean="0">
                <a:solidFill>
                  <a:srgbClr val="262C32"/>
                </a:solidFill>
                <a:latin typeface="Aptos"/>
                <a:cs typeface="Arial"/>
              </a:rPr>
              <a:t>Bajo este nombre, se engloban todos aquellos traumatismos  que producen </a:t>
            </a:r>
            <a:endParaRPr sz="900">
              <a:latin typeface="Arial"/>
              <a:cs typeface="Arial"/>
            </a:endParaRPr>
          </a:p>
          <a:p>
            <a:pPr marL="18796" marR="338328">
              <a:lnSpc>
                <a:spcPts val="1034"/>
              </a:lnSpc>
              <a:spcBef>
                <a:spcPts val="357"/>
              </a:spcBef>
              <a:spcAft>
                <a:spcPts val="300"/>
              </a:spcAft>
            </a:pPr>
            <a:r>
              <a:rPr sz="1200" spc="30" dirty="0" smtClean="0">
                <a:solidFill>
                  <a:srgbClr val="262C32"/>
                </a:solidFill>
                <a:latin typeface="Aptos"/>
                <a:cs typeface="Arial"/>
              </a:rPr>
              <a:t>lesiones en el tórax o en alguno de los órganos que contiene.</a:t>
            </a:r>
            <a:endParaRPr sz="900">
              <a:latin typeface="Arial"/>
              <a:cs typeface="Arial"/>
            </a:endParaRPr>
          </a:p>
          <a:p>
            <a:pPr marL="15748" indent="3047">
              <a:lnSpc>
                <a:spcPts val="1034"/>
              </a:lnSpc>
              <a:spcBef>
                <a:spcPts val="652"/>
              </a:spcBef>
              <a:spcAft>
                <a:spcPts val="300"/>
              </a:spcAft>
            </a:pPr>
            <a:r>
              <a:rPr sz="1200" spc="31" dirty="0" smtClean="0">
                <a:solidFill>
                  <a:srgbClr val="262C32"/>
                </a:solidFill>
                <a:latin typeface="Aptos"/>
                <a:cs typeface="Arial"/>
              </a:rPr>
              <a:t>Los traumatismos torácicos pueden comprometer tanto la vía aérea directamente </a:t>
            </a:r>
            <a:endParaRPr sz="900">
              <a:latin typeface="Arial"/>
              <a:cs typeface="Arial"/>
            </a:endParaRPr>
          </a:p>
          <a:p>
            <a:pPr marL="15748">
              <a:lnSpc>
                <a:spcPts val="1034"/>
              </a:lnSpc>
              <a:spcBef>
                <a:spcPts val="357"/>
              </a:spcBef>
              <a:spcAft>
                <a:spcPts val="300"/>
              </a:spcAft>
            </a:pPr>
            <a:r>
              <a:rPr sz="1200" spc="18" dirty="0" smtClean="0">
                <a:solidFill>
                  <a:srgbClr val="262C32"/>
                </a:solidFill>
                <a:latin typeface="Aptos"/>
                <a:cs typeface="Arial"/>
              </a:rPr>
              <a:t>como  las funciones cardiacas y respiratorias</a:t>
            </a:r>
            <a:r>
              <a:rPr sz="1200" spc="18" dirty="0" smtClean="0">
                <a:solidFill>
                  <a:srgbClr val="262C32"/>
                </a:solidFill>
                <a:latin typeface="Aptos"/>
                <a:cs typeface="Arial"/>
              </a:rPr>
              <a:t>, </a:t>
            </a:r>
            <a:r>
              <a:rPr sz="1200" spc="18" dirty="0" smtClean="0">
                <a:solidFill>
                  <a:srgbClr val="262C32"/>
                </a:solidFill>
                <a:latin typeface="Aptos"/>
                <a:cs typeface="Arial"/>
              </a:rPr>
              <a:t>y</a:t>
            </a:r>
            <a:r>
              <a:rPr sz="1200" spc="18" dirty="0" smtClean="0">
                <a:solidFill>
                  <a:srgbClr val="262C32"/>
                </a:solidFill>
                <a:latin typeface="Aptos"/>
                <a:cs typeface="Arial"/>
              </a:rPr>
              <a:t>,  </a:t>
            </a:r>
            <a:r>
              <a:rPr sz="1200" spc="18" dirty="0" smtClean="0">
                <a:solidFill>
                  <a:srgbClr val="262C32"/>
                </a:solidFill>
                <a:latin typeface="Aptos"/>
                <a:cs typeface="Arial"/>
              </a:rPr>
              <a:t>por tanto,  implican  un riesgo</a:t>
            </a:r>
            <a:endParaRPr sz="900">
              <a:latin typeface="Arial"/>
              <a:cs typeface="Arial"/>
            </a:endParaRPr>
          </a:p>
          <a:p>
            <a:pPr marL="12700" marR="7015">
              <a:lnSpc>
                <a:spcPct val="95825"/>
              </a:lnSpc>
              <a:spcBef>
                <a:spcPts val="392"/>
              </a:spcBef>
              <a:spcAft>
                <a:spcPts val="300"/>
              </a:spcAft>
            </a:pPr>
            <a:r>
              <a:rPr sz="1200" spc="11" dirty="0" smtClean="0">
                <a:solidFill>
                  <a:srgbClr val="262C32"/>
                </a:solidFill>
                <a:latin typeface="Aptos"/>
                <a:cs typeface="Arial"/>
              </a:rPr>
              <a:t>vital  para la víctima.</a:t>
            </a:r>
            <a:endParaRPr sz="900">
              <a:latin typeface="Arial"/>
              <a:cs typeface="Arial"/>
            </a:endParaRPr>
          </a:p>
        </p:txBody>
      </p:sp>
      <p:sp>
        <p:nvSpPr>
          <p:cNvPr id="4" name="object 4"/>
          <p:cNvSpPr txBox="1"/>
          <p:nvPr/>
        </p:nvSpPr>
        <p:spPr>
          <a:xfrm>
            <a:off x="2083609" y="3170134"/>
            <a:ext cx="7198550" cy="2179958"/>
          </a:xfrm>
          <a:prstGeom prst="rect">
            <a:avLst/>
          </a:prstGeom>
        </p:spPr>
        <p:txBody>
          <a:bodyPr wrap="square" lIns="0" tIns="7143" rIns="0" bIns="0" rtlCol="0">
            <a:noAutofit/>
          </a:bodyPr>
          <a:lstStyle/>
          <a:p>
            <a:pPr marL="12700" marR="7015">
              <a:lnSpc>
                <a:spcPts val="1125"/>
              </a:lnSpc>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Signos </a:t>
            </a:r>
            <a:r>
              <a:rPr sz="1200" b="1" spc="44" dirty="0" smtClean="0">
                <a:solidFill>
                  <a:srgbClr val="262C32"/>
                </a:solidFill>
                <a:latin typeface="Aptos"/>
                <a:cs typeface="Times New Roman"/>
              </a:rPr>
              <a:t>y </a:t>
            </a:r>
            <a:r>
              <a:rPr sz="1200" b="1" spc="-4" dirty="0" smtClean="0">
                <a:solidFill>
                  <a:srgbClr val="262C32"/>
                </a:solidFill>
                <a:latin typeface="Aptos"/>
                <a:cs typeface="Arial"/>
              </a:rPr>
              <a:t>síntomas</a:t>
            </a:r>
            <a:endParaRPr sz="1000">
              <a:latin typeface="Arial"/>
              <a:cs typeface="Arial"/>
            </a:endParaRPr>
          </a:p>
          <a:p>
            <a:pPr marL="104139" marR="7015">
              <a:lnSpc>
                <a:spcPct val="95825"/>
              </a:lnSpc>
              <a:spcBef>
                <a:spcPts val="563"/>
              </a:spcBef>
              <a:spcAft>
                <a:spcPts val="300"/>
              </a:spcAft>
            </a:pPr>
            <a:r>
              <a:rPr sz="1200" spc="10" dirty="0" smtClean="0">
                <a:solidFill>
                  <a:srgbClr val="262C32"/>
                </a:solidFill>
                <a:latin typeface="Aptos"/>
                <a:cs typeface="Arial"/>
              </a:rPr>
              <a:t>- </a:t>
            </a:r>
            <a:r>
              <a:rPr sz="1200" spc="10" dirty="0" smtClean="0">
                <a:solidFill>
                  <a:srgbClr val="262C32"/>
                </a:solidFill>
                <a:latin typeface="Aptos"/>
                <a:cs typeface="Arial"/>
              </a:rPr>
              <a:t>Dolor en el  lugar de la  lesión.</a:t>
            </a:r>
            <a:endParaRPr sz="900">
              <a:latin typeface="Arial"/>
              <a:cs typeface="Arial"/>
            </a:endParaRPr>
          </a:p>
          <a:p>
            <a:pPr marL="192532" indent="-88392">
              <a:lnSpc>
                <a:spcPts val="1034"/>
              </a:lnSpc>
              <a:spcBef>
                <a:spcPts val="645"/>
              </a:spcBef>
              <a:spcAft>
                <a:spcPts val="300"/>
              </a:spcAft>
            </a:pPr>
            <a:r>
              <a:rPr sz="1200" spc="25" dirty="0" smtClean="0">
                <a:solidFill>
                  <a:srgbClr val="262C32"/>
                </a:solidFill>
                <a:latin typeface="Aptos"/>
                <a:cs typeface="Arial"/>
              </a:rPr>
              <a:t>- </a:t>
            </a:r>
            <a:r>
              <a:rPr sz="1200" spc="25" dirty="0" smtClean="0">
                <a:solidFill>
                  <a:srgbClr val="262C32"/>
                </a:solidFill>
                <a:latin typeface="Aptos"/>
                <a:cs typeface="Arial"/>
              </a:rPr>
              <a:t>Dificultad  cada vez más acentuada para respirar</a:t>
            </a:r>
            <a:r>
              <a:rPr sz="1200" spc="25" dirty="0" smtClean="0">
                <a:solidFill>
                  <a:srgbClr val="262C32"/>
                </a:solidFill>
                <a:latin typeface="Aptos"/>
                <a:cs typeface="Arial"/>
              </a:rPr>
              <a:t>,  </a:t>
            </a:r>
            <a:r>
              <a:rPr sz="1200" spc="25" dirty="0" smtClean="0">
                <a:solidFill>
                  <a:srgbClr val="262C32"/>
                </a:solidFill>
                <a:latin typeface="Aptos"/>
                <a:cs typeface="Arial"/>
              </a:rPr>
              <a:t>que comporta además un </a:t>
            </a:r>
            <a:endParaRPr sz="900">
              <a:latin typeface="Arial"/>
              <a:cs typeface="Arial"/>
            </a:endParaRPr>
          </a:p>
          <a:p>
            <a:pPr marL="192532">
              <a:lnSpc>
                <a:spcPts val="1034"/>
              </a:lnSpc>
              <a:spcBef>
                <a:spcPts val="357"/>
              </a:spcBef>
              <a:spcAft>
                <a:spcPts val="300"/>
              </a:spcAft>
            </a:pPr>
            <a:r>
              <a:rPr sz="1200" spc="17" dirty="0" smtClean="0">
                <a:solidFill>
                  <a:srgbClr val="262C32"/>
                </a:solidFill>
                <a:latin typeface="Aptos"/>
                <a:cs typeface="Arial"/>
              </a:rPr>
              <a:t>esfuerzo respiratorio  (disnea).</a:t>
            </a:r>
            <a:endParaRPr sz="900">
              <a:latin typeface="Arial"/>
              <a:cs typeface="Arial"/>
            </a:endParaRPr>
          </a:p>
          <a:p>
            <a:pPr marL="104140" marR="7015">
              <a:lnSpc>
                <a:spcPct val="95825"/>
              </a:lnSpc>
              <a:spcBef>
                <a:spcPts val="677"/>
              </a:spcBef>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Dolor en los  movimientos respiratorios  (inspiración-espiración)</a:t>
            </a:r>
            <a:r>
              <a:rPr sz="1200" spc="21" dirty="0" smtClean="0">
                <a:solidFill>
                  <a:srgbClr val="262C32"/>
                </a:solidFill>
                <a:latin typeface="Aptos"/>
                <a:cs typeface="Arial"/>
              </a:rPr>
              <a:t>.</a:t>
            </a:r>
            <a:endParaRPr sz="900">
              <a:latin typeface="Arial"/>
              <a:cs typeface="Arial"/>
            </a:endParaRPr>
          </a:p>
          <a:p>
            <a:pPr marL="104139" marR="7015">
              <a:lnSpc>
                <a:spcPct val="95825"/>
              </a:lnSpc>
              <a:spcBef>
                <a:spcPts val="645"/>
              </a:spcBef>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Dificultad  para expandir la caja torácica.</a:t>
            </a:r>
            <a:endParaRPr sz="900">
              <a:latin typeface="Arial"/>
              <a:cs typeface="Arial"/>
            </a:endParaRPr>
          </a:p>
          <a:p>
            <a:pPr marL="104140" marR="7015">
              <a:lnSpc>
                <a:spcPct val="95825"/>
              </a:lnSpc>
              <a:spcBef>
                <a:spcPts val="645"/>
              </a:spcBef>
              <a:spcAft>
                <a:spcPts val="300"/>
              </a:spcAft>
            </a:pPr>
            <a:r>
              <a:rPr sz="1200" spc="26" dirty="0" smtClean="0">
                <a:solidFill>
                  <a:srgbClr val="262C32"/>
                </a:solidFill>
                <a:latin typeface="Aptos"/>
                <a:cs typeface="Arial"/>
              </a:rPr>
              <a:t>- </a:t>
            </a:r>
            <a:r>
              <a:rPr sz="1200" spc="26" dirty="0" smtClean="0">
                <a:solidFill>
                  <a:srgbClr val="262C32"/>
                </a:solidFill>
                <a:latin typeface="Aptos"/>
                <a:cs typeface="Arial"/>
              </a:rPr>
              <a:t>Puede presentar coloración cianótica  (azulada} por falta de oxígeno</a:t>
            </a:r>
            <a:r>
              <a:rPr sz="1200" spc="26" dirty="0" smtClean="0">
                <a:solidFill>
                  <a:srgbClr val="262C32"/>
                </a:solidFill>
                <a:latin typeface="Aptos"/>
                <a:cs typeface="Arial"/>
              </a:rPr>
              <a:t>.</a:t>
            </a:r>
            <a:endParaRPr sz="900">
              <a:latin typeface="Arial"/>
              <a:cs typeface="Arial"/>
            </a:endParaRPr>
          </a:p>
          <a:p>
            <a:pPr marL="104139" marR="7015">
              <a:lnSpc>
                <a:spcPct val="95825"/>
              </a:lnSpc>
              <a:spcBef>
                <a:spcPts val="645"/>
              </a:spcBef>
              <a:spcAft>
                <a:spcPts val="300"/>
              </a:spcAft>
            </a:pPr>
            <a:r>
              <a:rPr sz="1200" spc="27" dirty="0" smtClean="0">
                <a:solidFill>
                  <a:srgbClr val="262C32"/>
                </a:solidFill>
                <a:latin typeface="Aptos"/>
                <a:cs typeface="Arial"/>
              </a:rPr>
              <a:t>- </a:t>
            </a:r>
            <a:r>
              <a:rPr sz="1200" spc="27" dirty="0" smtClean="0">
                <a:solidFill>
                  <a:srgbClr val="262C32"/>
                </a:solidFill>
                <a:latin typeface="Aptos"/>
                <a:cs typeface="Arial"/>
              </a:rPr>
              <a:t>Puede presentar expectoración sanguinolenta</a:t>
            </a:r>
            <a:r>
              <a:rPr sz="1200" spc="27" dirty="0" smtClean="0">
                <a:solidFill>
                  <a:srgbClr val="262C32"/>
                </a:solidFill>
                <a:latin typeface="Aptos"/>
                <a:cs typeface="Arial"/>
              </a:rPr>
              <a:t>,  </a:t>
            </a:r>
            <a:r>
              <a:rPr sz="1200" spc="27" dirty="0" smtClean="0">
                <a:solidFill>
                  <a:srgbClr val="262C32"/>
                </a:solidFill>
                <a:latin typeface="Aptos"/>
                <a:cs typeface="Arial"/>
              </a:rPr>
              <a:t>restos de sangre con la tos</a:t>
            </a:r>
            <a:r>
              <a:rPr sz="1200" spc="27" dirty="0" smtClean="0">
                <a:solidFill>
                  <a:srgbClr val="262C32"/>
                </a:solidFill>
                <a:latin typeface="Aptos"/>
                <a:cs typeface="Arial"/>
              </a:rPr>
              <a:t>.</a:t>
            </a:r>
            <a:endParaRPr sz="900">
              <a:latin typeface="Arial"/>
              <a:cs typeface="Arial"/>
            </a:endParaRPr>
          </a:p>
          <a:p>
            <a:pPr marL="192531" marR="164130" indent="-88391">
              <a:lnSpc>
                <a:spcPts val="1034"/>
              </a:lnSpc>
              <a:spcBef>
                <a:spcPts val="645"/>
              </a:spcBef>
              <a:spcAft>
                <a:spcPts val="300"/>
              </a:spcAft>
            </a:pPr>
            <a:r>
              <a:rPr sz="1200" spc="15" dirty="0" smtClean="0">
                <a:solidFill>
                  <a:srgbClr val="262C32"/>
                </a:solidFill>
                <a:latin typeface="Aptos"/>
                <a:cs typeface="Arial"/>
              </a:rPr>
              <a:t>- </a:t>
            </a:r>
            <a:r>
              <a:rPr sz="1200" spc="15" dirty="0" smtClean="0">
                <a:solidFill>
                  <a:srgbClr val="262C32"/>
                </a:solidFill>
                <a:latin typeface="Aptos"/>
                <a:cs typeface="Arial"/>
              </a:rPr>
              <a:t>Si existe herida  penetrante,  a  través de la  herida,  puede observarse la </a:t>
            </a:r>
            <a:endParaRPr sz="900">
              <a:latin typeface="Arial"/>
              <a:cs typeface="Arial"/>
            </a:endParaRPr>
          </a:p>
          <a:p>
            <a:pPr marL="192531" marR="164130">
              <a:lnSpc>
                <a:spcPts val="1034"/>
              </a:lnSpc>
              <a:spcBef>
                <a:spcPts val="357"/>
              </a:spcBef>
              <a:spcAft>
                <a:spcPts val="300"/>
              </a:spcAft>
            </a:pPr>
            <a:r>
              <a:rPr sz="1200" spc="28" dirty="0" smtClean="0">
                <a:solidFill>
                  <a:srgbClr val="262C32"/>
                </a:solidFill>
                <a:latin typeface="Aptos"/>
                <a:cs typeface="Arial"/>
              </a:rPr>
              <a:t>salida de aire o espuma de aspecto sanguinolento</a:t>
            </a:r>
            <a:r>
              <a:rPr sz="1200" spc="28" dirty="0" smtClean="0">
                <a:solidFill>
                  <a:srgbClr val="262C32"/>
                </a:solidFill>
                <a:latin typeface="Aptos"/>
                <a:cs typeface="Arial"/>
              </a:rPr>
              <a:t>,  </a:t>
            </a:r>
            <a:r>
              <a:rPr sz="1200" spc="28" dirty="0" smtClean="0">
                <a:solidFill>
                  <a:srgbClr val="262C32"/>
                </a:solidFill>
                <a:latin typeface="Aptos"/>
                <a:cs typeface="Arial"/>
              </a:rPr>
              <a:t>coincidiendo con los</a:t>
            </a:r>
            <a:endParaRPr sz="900">
              <a:latin typeface="Arial"/>
              <a:cs typeface="Arial"/>
            </a:endParaRPr>
          </a:p>
          <a:p>
            <a:pPr marL="174307" marR="2663386" algn="ctr">
              <a:lnSpc>
                <a:spcPct val="95825"/>
              </a:lnSpc>
              <a:spcBef>
                <a:spcPts val="392"/>
              </a:spcBef>
              <a:spcAft>
                <a:spcPts val="300"/>
              </a:spcAft>
            </a:pPr>
            <a:r>
              <a:rPr sz="1200" spc="26" dirty="0" smtClean="0">
                <a:solidFill>
                  <a:srgbClr val="262C32"/>
                </a:solidFill>
                <a:latin typeface="Aptos"/>
                <a:cs typeface="Arial"/>
              </a:rPr>
              <a:t>movimientos respiratorios.</a:t>
            </a:r>
            <a:endParaRPr sz="900">
              <a:latin typeface="Arial"/>
              <a:cs typeface="Arial"/>
            </a:endParaRPr>
          </a:p>
        </p:txBody>
      </p:sp>
      <p:sp>
        <p:nvSpPr>
          <p:cNvPr id="3" name="object 3"/>
          <p:cNvSpPr txBox="1"/>
          <p:nvPr/>
        </p:nvSpPr>
        <p:spPr>
          <a:xfrm>
            <a:off x="2083609" y="5626822"/>
            <a:ext cx="7458213" cy="1609982"/>
          </a:xfrm>
          <a:prstGeom prst="rect">
            <a:avLst/>
          </a:prstGeom>
        </p:spPr>
        <p:txBody>
          <a:bodyPr wrap="square" lIns="0" tIns="7111" rIns="0" bIns="0" rtlCol="0">
            <a:noAutofit/>
          </a:bodyPr>
          <a:lstStyle/>
          <a:p>
            <a:pPr marL="12700" marR="7015">
              <a:lnSpc>
                <a:spcPts val="1120"/>
              </a:lnSpc>
              <a:spcAft>
                <a:spcPts val="300"/>
              </a:spcAft>
            </a:pPr>
            <a:r>
              <a:rPr sz="1200" b="1" spc="-2" dirty="0" smtClean="0">
                <a:solidFill>
                  <a:srgbClr val="262C32"/>
                </a:solidFill>
                <a:latin typeface="Aptos"/>
                <a:cs typeface="Arial"/>
              </a:rPr>
              <a:t>• </a:t>
            </a:r>
            <a:r>
              <a:rPr sz="1200" b="1" spc="-2" dirty="0" smtClean="0">
                <a:solidFill>
                  <a:srgbClr val="262C32"/>
                </a:solidFill>
                <a:latin typeface="Aptos"/>
                <a:cs typeface="Arial"/>
              </a:rPr>
              <a:t>Actuación ante un traumatismo torácico</a:t>
            </a:r>
            <a:endParaRPr sz="1000">
              <a:latin typeface="Arial"/>
              <a:cs typeface="Arial"/>
            </a:endParaRPr>
          </a:p>
          <a:p>
            <a:pPr marL="101092" marR="7015">
              <a:lnSpc>
                <a:spcPct val="95825"/>
              </a:lnSpc>
              <a:spcBef>
                <a:spcPts val="474"/>
              </a:spcBef>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 </a:t>
            </a:r>
            <a:r>
              <a:rPr sz="1200" b="1" spc="-23" dirty="0" smtClean="0">
                <a:solidFill>
                  <a:srgbClr val="262C32"/>
                </a:solidFill>
                <a:latin typeface="Aptos"/>
                <a:cs typeface="Arial"/>
              </a:rPr>
              <a:t>Qué debemos hacer?</a:t>
            </a:r>
            <a:endParaRPr sz="1000">
              <a:latin typeface="Arial"/>
              <a:cs typeface="Arial"/>
            </a:endParaRPr>
          </a:p>
          <a:p>
            <a:pPr marL="177292" marR="7015">
              <a:lnSpc>
                <a:spcPct val="95825"/>
              </a:lnSpc>
              <a:spcBef>
                <a:spcPts val="623"/>
              </a:spcBef>
              <a:spcAft>
                <a:spcPts val="300"/>
              </a:spcAft>
            </a:pPr>
            <a:r>
              <a:rPr sz="1200" spc="16" dirty="0" smtClean="0">
                <a:solidFill>
                  <a:srgbClr val="262C32"/>
                </a:solidFill>
                <a:latin typeface="Aptos"/>
                <a:cs typeface="Arial"/>
              </a:rPr>
              <a:t>- </a:t>
            </a:r>
            <a:r>
              <a:rPr sz="1200" spc="16" dirty="0" smtClean="0">
                <a:solidFill>
                  <a:srgbClr val="262C32"/>
                </a:solidFill>
                <a:latin typeface="Aptos"/>
                <a:cs typeface="Arial"/>
              </a:rPr>
              <a:t>Activar urgentemente  la cadena de socorro</a:t>
            </a:r>
            <a:r>
              <a:rPr sz="1200" spc="16" dirty="0" smtClean="0">
                <a:solidFill>
                  <a:srgbClr val="262C32"/>
                </a:solidFill>
                <a:latin typeface="Aptos"/>
                <a:cs typeface="Arial"/>
              </a:rPr>
              <a:t>.  </a:t>
            </a:r>
            <a:r>
              <a:rPr sz="1200" spc="16" dirty="0" smtClean="0">
                <a:solidFill>
                  <a:srgbClr val="262C32"/>
                </a:solidFill>
                <a:latin typeface="Aptos"/>
                <a:cs typeface="Arial"/>
              </a:rPr>
              <a:t>Llame al  112.</a:t>
            </a:r>
            <a:endParaRPr sz="900">
              <a:latin typeface="Arial"/>
              <a:cs typeface="Arial"/>
            </a:endParaRPr>
          </a:p>
          <a:p>
            <a:pPr marL="177291" marR="7015">
              <a:lnSpc>
                <a:spcPct val="95825"/>
              </a:lnSpc>
              <a:spcBef>
                <a:spcPts val="645"/>
              </a:spcBef>
              <a:spcAft>
                <a:spcPts val="300"/>
              </a:spcAft>
            </a:pPr>
            <a:r>
              <a:rPr sz="1200" spc="28" dirty="0" smtClean="0">
                <a:solidFill>
                  <a:srgbClr val="262C32"/>
                </a:solidFill>
                <a:latin typeface="Aptos"/>
                <a:cs typeface="Arial"/>
              </a:rPr>
              <a:t>- </a:t>
            </a:r>
            <a:r>
              <a:rPr sz="1200" spc="28" dirty="0" smtClean="0">
                <a:solidFill>
                  <a:srgbClr val="262C32"/>
                </a:solidFill>
                <a:latin typeface="Aptos"/>
                <a:cs typeface="Arial"/>
              </a:rPr>
              <a:t>Colocar a la víctima  semisentada.</a:t>
            </a:r>
            <a:endParaRPr sz="900">
              <a:latin typeface="Arial"/>
              <a:cs typeface="Arial"/>
            </a:endParaRPr>
          </a:p>
          <a:p>
            <a:pPr marL="177291" marR="7015">
              <a:lnSpc>
                <a:spcPct val="95825"/>
              </a:lnSpc>
              <a:spcBef>
                <a:spcPts val="645"/>
              </a:spcBef>
              <a:spcAft>
                <a:spcPts val="300"/>
              </a:spcAft>
            </a:pPr>
            <a:r>
              <a:rPr sz="1200" spc="9" dirty="0" smtClean="0">
                <a:solidFill>
                  <a:srgbClr val="262C32"/>
                </a:solidFill>
                <a:latin typeface="Aptos"/>
                <a:cs typeface="Arial"/>
              </a:rPr>
              <a:t>- </a:t>
            </a:r>
            <a:r>
              <a:rPr sz="1200" spc="9" dirty="0" smtClean="0">
                <a:solidFill>
                  <a:srgbClr val="262C32"/>
                </a:solidFill>
                <a:latin typeface="Aptos"/>
                <a:cs typeface="Arial"/>
              </a:rPr>
              <a:t>Aflojarle  la  ropa para facilitar la  respiración</a:t>
            </a:r>
            <a:r>
              <a:rPr sz="1200" spc="9" dirty="0" smtClean="0">
                <a:solidFill>
                  <a:srgbClr val="262C32"/>
                </a:solidFill>
                <a:latin typeface="Aptos"/>
                <a:cs typeface="Arial"/>
              </a:rPr>
              <a:t>,</a:t>
            </a:r>
            <a:endParaRPr sz="900">
              <a:latin typeface="Arial"/>
              <a:cs typeface="Arial"/>
            </a:endParaRPr>
          </a:p>
          <a:p>
            <a:pPr marL="262635" indent="-85343">
              <a:lnSpc>
                <a:spcPts val="1034"/>
              </a:lnSpc>
              <a:spcBef>
                <a:spcPts val="645"/>
              </a:spcBef>
              <a:spcAft>
                <a:spcPts val="300"/>
              </a:spcAft>
            </a:pPr>
            <a:r>
              <a:rPr sz="1200" spc="17" dirty="0" smtClean="0">
                <a:solidFill>
                  <a:srgbClr val="262C32"/>
                </a:solidFill>
                <a:latin typeface="Aptos"/>
                <a:cs typeface="Arial"/>
              </a:rPr>
              <a:t>- </a:t>
            </a:r>
            <a:r>
              <a:rPr sz="1200" spc="17" dirty="0" smtClean="0">
                <a:solidFill>
                  <a:srgbClr val="262C32"/>
                </a:solidFill>
                <a:latin typeface="Aptos"/>
                <a:cs typeface="Arial"/>
              </a:rPr>
              <a:t>Si se sospecha una afectación  del  pulmón, apoyar al  lesionado sobre el  lado </a:t>
            </a:r>
            <a:endParaRPr sz="900">
              <a:latin typeface="Arial"/>
              <a:cs typeface="Arial"/>
            </a:endParaRPr>
          </a:p>
          <a:p>
            <a:pPr marL="262635">
              <a:lnSpc>
                <a:spcPts val="1034"/>
              </a:lnSpc>
              <a:spcBef>
                <a:spcPts val="380"/>
              </a:spcBef>
              <a:spcAft>
                <a:spcPts val="300"/>
              </a:spcAft>
            </a:pPr>
            <a:r>
              <a:rPr sz="1200" spc="21" dirty="0" smtClean="0">
                <a:solidFill>
                  <a:srgbClr val="262C32"/>
                </a:solidFill>
                <a:latin typeface="Aptos"/>
                <a:cs typeface="Arial"/>
              </a:rPr>
              <a:t>afectado, ya que le facilitará la  respiración con el  pulmón no afectado.</a:t>
            </a:r>
            <a:endParaRPr sz="900">
              <a:latin typeface="Arial"/>
              <a:cs typeface="Arial"/>
            </a:endParaRPr>
          </a:p>
          <a:p>
            <a:pPr marL="177291" marR="7015">
              <a:lnSpc>
                <a:spcPct val="95825"/>
              </a:lnSpc>
              <a:spcBef>
                <a:spcPts val="655"/>
              </a:spcBef>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Tranquilizar a la víctima</a:t>
            </a:r>
            <a:r>
              <a:rPr sz="1200" spc="23" dirty="0" smtClean="0">
                <a:solidFill>
                  <a:srgbClr val="262C32"/>
                </a:solidFill>
                <a:latin typeface="Aptos"/>
                <a:cs typeface="Arial"/>
              </a:rPr>
              <a:t>.</a:t>
            </a:r>
            <a:endParaRPr sz="9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spc="-63" dirty="0" smtClean="0">
                <a:solidFill>
                  <a:srgbClr val="231F21"/>
                </a:solidFill>
                <a:latin typeface="Times New Roman"/>
                <a:cs typeface="Times New Roman"/>
              </a:rPr>
              <a:t>88</a:t>
            </a:r>
            <a:endParaRPr sz="600">
              <a:latin typeface="Times New Roman"/>
              <a:cs typeface="Times New Roman"/>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3" name="object 3"/>
          <p:cNvSpPr txBox="1"/>
          <p:nvPr/>
        </p:nvSpPr>
        <p:spPr>
          <a:xfrm>
            <a:off x="2358984" y="1363817"/>
            <a:ext cx="7178585" cy="1099820"/>
          </a:xfrm>
          <a:prstGeom prst="rect">
            <a:avLst/>
          </a:prstGeom>
        </p:spPr>
        <p:txBody>
          <a:bodyPr wrap="square" lIns="0" tIns="6477" rIns="0" bIns="0" rtlCol="0">
            <a:noAutofit/>
          </a:bodyPr>
          <a:lstStyle/>
          <a:p>
            <a:pPr marL="12700" marR="7015">
              <a:lnSpc>
                <a:spcPts val="1019"/>
              </a:lnSpc>
              <a:spcAft>
                <a:spcPts val="300"/>
              </a:spcAft>
            </a:pPr>
            <a:r>
              <a:rPr sz="1200" spc="19" dirty="0" smtClean="0">
                <a:solidFill>
                  <a:srgbClr val="262C32"/>
                </a:solidFill>
                <a:latin typeface="Aptos"/>
                <a:cs typeface="Arial"/>
              </a:rPr>
              <a:t>- </a:t>
            </a:r>
            <a:r>
              <a:rPr sz="1200" spc="19" dirty="0" smtClean="0">
                <a:solidFill>
                  <a:srgbClr val="262C32"/>
                </a:solidFill>
                <a:latin typeface="Aptos"/>
                <a:cs typeface="Arial"/>
              </a:rPr>
              <a:t>Se deben controlar constantemente  los signos vitales,  la  respiración y el</a:t>
            </a:r>
            <a:endParaRPr sz="900">
              <a:latin typeface="Arial"/>
              <a:cs typeface="Arial"/>
            </a:endParaRPr>
          </a:p>
          <a:p>
            <a:pPr marL="104140" marR="7015">
              <a:lnSpc>
                <a:spcPct val="95825"/>
              </a:lnSpc>
              <a:spcBef>
                <a:spcPts val="329"/>
              </a:spcBef>
              <a:spcAft>
                <a:spcPts val="300"/>
              </a:spcAft>
            </a:pPr>
            <a:r>
              <a:rPr sz="1200" spc="19" dirty="0" smtClean="0">
                <a:solidFill>
                  <a:srgbClr val="262C32"/>
                </a:solidFill>
                <a:latin typeface="Aptos"/>
                <a:cs typeface="Arial"/>
              </a:rPr>
              <a:t>nivel de conciencia.  Esté preparado para iniciar RCP,  si es preciso.</a:t>
            </a:r>
            <a:endParaRPr sz="900">
              <a:latin typeface="Arial"/>
              <a:cs typeface="Arial"/>
            </a:endParaRPr>
          </a:p>
          <a:p>
            <a:pPr marL="12700" marR="7015">
              <a:lnSpc>
                <a:spcPct val="95825"/>
              </a:lnSpc>
              <a:spcBef>
                <a:spcPts val="645"/>
              </a:spcBef>
              <a:spcAft>
                <a:spcPts val="300"/>
              </a:spcAft>
            </a:pPr>
            <a:r>
              <a:rPr sz="1200" spc="16" dirty="0" smtClean="0">
                <a:solidFill>
                  <a:srgbClr val="262C32"/>
                </a:solidFill>
                <a:latin typeface="Aptos"/>
                <a:cs typeface="Arial"/>
              </a:rPr>
              <a:t>- </a:t>
            </a:r>
            <a:r>
              <a:rPr sz="1200" spc="16" dirty="0" smtClean="0">
                <a:solidFill>
                  <a:srgbClr val="262C32"/>
                </a:solidFill>
                <a:latin typeface="Aptos"/>
                <a:cs typeface="Arial"/>
              </a:rPr>
              <a:t>Si  nos encontramos ante de una herida  soplante</a:t>
            </a:r>
            <a:r>
              <a:rPr sz="1200" spc="16" dirty="0" smtClean="0">
                <a:solidFill>
                  <a:srgbClr val="262C32"/>
                </a:solidFill>
                <a:latin typeface="Aptos"/>
                <a:cs typeface="Arial"/>
              </a:rPr>
              <a:t>,  </a:t>
            </a:r>
            <a:r>
              <a:rPr sz="1200" spc="16" dirty="0" smtClean="0">
                <a:solidFill>
                  <a:srgbClr val="262C32"/>
                </a:solidFill>
                <a:latin typeface="Aptos"/>
                <a:cs typeface="Arial"/>
              </a:rPr>
              <a:t>hay que tapar la  herida</a:t>
            </a:r>
            <a:endParaRPr sz="900">
              <a:latin typeface="Arial"/>
              <a:cs typeface="Arial"/>
            </a:endParaRPr>
          </a:p>
          <a:p>
            <a:pPr marL="101092">
              <a:lnSpc>
                <a:spcPts val="1034"/>
              </a:lnSpc>
              <a:spcBef>
                <a:spcPts val="355"/>
              </a:spcBef>
              <a:spcAft>
                <a:spcPts val="300"/>
              </a:spcAft>
            </a:pPr>
            <a:r>
              <a:rPr sz="1200" spc="24" dirty="0" smtClean="0">
                <a:solidFill>
                  <a:srgbClr val="262C32"/>
                </a:solidFill>
                <a:latin typeface="Aptos"/>
                <a:cs typeface="Arial"/>
              </a:rPr>
              <a:t>con un apósito  impermeable,  para que no penetren aire ni gérmenes y fijarlo </a:t>
            </a:r>
            <a:endParaRPr sz="900">
              <a:latin typeface="Arial"/>
              <a:cs typeface="Arial"/>
            </a:endParaRPr>
          </a:p>
          <a:p>
            <a:pPr marL="101092">
              <a:lnSpc>
                <a:spcPts val="1034"/>
              </a:lnSpc>
              <a:spcBef>
                <a:spcPts val="357"/>
              </a:spcBef>
              <a:spcAft>
                <a:spcPts val="300"/>
              </a:spcAft>
            </a:pPr>
            <a:r>
              <a:rPr sz="1200" spc="30" dirty="0" smtClean="0">
                <a:solidFill>
                  <a:srgbClr val="262C32"/>
                </a:solidFill>
                <a:latin typeface="Aptos"/>
                <a:cs typeface="Arial"/>
              </a:rPr>
              <a:t>con tiras de esparadrapo</a:t>
            </a:r>
            <a:r>
              <a:rPr sz="1200" spc="30" dirty="0" smtClean="0">
                <a:solidFill>
                  <a:srgbClr val="262C32"/>
                </a:solidFill>
                <a:latin typeface="Aptos"/>
                <a:cs typeface="Arial"/>
              </a:rPr>
              <a:t>, </a:t>
            </a:r>
            <a:r>
              <a:rPr sz="1200" spc="30" dirty="0" smtClean="0">
                <a:solidFill>
                  <a:srgbClr val="262C32"/>
                </a:solidFill>
                <a:latin typeface="Aptos"/>
                <a:cs typeface="Arial"/>
              </a:rPr>
              <a:t>dejando un lado sin taponar (tres bandas).</a:t>
            </a:r>
            <a:endParaRPr sz="900">
              <a:latin typeface="Arial"/>
              <a:cs typeface="Arial"/>
            </a:endParaRPr>
          </a:p>
          <a:p>
            <a:pPr marL="12700" marR="7015">
              <a:lnSpc>
                <a:spcPct val="95825"/>
              </a:lnSpc>
              <a:spcBef>
                <a:spcPts val="652"/>
              </a:spcBef>
              <a:spcAft>
                <a:spcPts val="300"/>
              </a:spcAft>
            </a:pPr>
            <a:r>
              <a:rPr sz="1200" spc="15" dirty="0" smtClean="0">
                <a:solidFill>
                  <a:srgbClr val="262C32"/>
                </a:solidFill>
                <a:latin typeface="Aptos"/>
                <a:cs typeface="Arial"/>
              </a:rPr>
              <a:t>- </a:t>
            </a:r>
            <a:r>
              <a:rPr sz="1200" spc="15" dirty="0" smtClean="0">
                <a:solidFill>
                  <a:srgbClr val="262C32"/>
                </a:solidFill>
                <a:latin typeface="Aptos"/>
                <a:cs typeface="Arial"/>
              </a:rPr>
              <a:t>Abrigar al  paciente, evitar la  pérdida de calor.</a:t>
            </a:r>
            <a:endParaRPr sz="900">
              <a:latin typeface="Arial"/>
              <a:cs typeface="Arial"/>
            </a:endParaRPr>
          </a:p>
        </p:txBody>
      </p:sp>
      <p:sp>
        <p:nvSpPr>
          <p:cNvPr id="2" name="object 2"/>
          <p:cNvSpPr txBox="1"/>
          <p:nvPr/>
        </p:nvSpPr>
        <p:spPr>
          <a:xfrm>
            <a:off x="2231495" y="2743414"/>
            <a:ext cx="7269944" cy="966854"/>
          </a:xfrm>
          <a:prstGeom prst="rect">
            <a:avLst/>
          </a:prstGeom>
        </p:spPr>
        <p:txBody>
          <a:bodyPr wrap="square" lIns="0" tIns="7111" rIns="0" bIns="0" rtlCol="0">
            <a:noAutofit/>
          </a:bodyPr>
          <a:lstStyle/>
          <a:p>
            <a:pPr marL="12700" marR="7015">
              <a:lnSpc>
                <a:spcPts val="1120"/>
              </a:lnSpc>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 </a:t>
            </a:r>
            <a:r>
              <a:rPr sz="1200" b="1" spc="21" dirty="0" smtClean="0">
                <a:solidFill>
                  <a:srgbClr val="262C32"/>
                </a:solidFill>
                <a:latin typeface="Aptos"/>
                <a:cs typeface="Arial"/>
              </a:rPr>
              <a:t>Qué no debemos hacer?</a:t>
            </a:r>
            <a:endParaRPr sz="900">
              <a:latin typeface="Arial"/>
              <a:cs typeface="Arial"/>
            </a:endParaRPr>
          </a:p>
          <a:p>
            <a:pPr marL="174243" indent="-85343">
              <a:lnSpc>
                <a:spcPts val="1034"/>
              </a:lnSpc>
              <a:spcBef>
                <a:spcPts val="567"/>
              </a:spcBef>
              <a:spcAft>
                <a:spcPts val="300"/>
              </a:spcAft>
            </a:pPr>
            <a:r>
              <a:rPr sz="1200" spc="24" dirty="0" smtClean="0">
                <a:solidFill>
                  <a:srgbClr val="262C32"/>
                </a:solidFill>
                <a:latin typeface="Aptos"/>
                <a:cs typeface="Arial"/>
              </a:rPr>
              <a:t>- </a:t>
            </a:r>
            <a:r>
              <a:rPr sz="1200" spc="24" dirty="0" smtClean="0">
                <a:solidFill>
                  <a:srgbClr val="262C32"/>
                </a:solidFill>
                <a:latin typeface="Aptos"/>
                <a:cs typeface="Arial"/>
              </a:rPr>
              <a:t>Mover ni sacar objetos clavados.  Es importante  hacer un almohadillado a su </a:t>
            </a:r>
            <a:endParaRPr sz="900">
              <a:latin typeface="Arial"/>
              <a:cs typeface="Arial"/>
            </a:endParaRPr>
          </a:p>
          <a:p>
            <a:pPr marL="174243">
              <a:lnSpc>
                <a:spcPts val="1034"/>
              </a:lnSpc>
              <a:spcBef>
                <a:spcPts val="357"/>
              </a:spcBef>
              <a:spcAft>
                <a:spcPts val="300"/>
              </a:spcAft>
            </a:pPr>
            <a:r>
              <a:rPr sz="1200" spc="26" dirty="0" smtClean="0">
                <a:solidFill>
                  <a:srgbClr val="262C32"/>
                </a:solidFill>
                <a:latin typeface="Aptos"/>
                <a:cs typeface="Arial"/>
              </a:rPr>
              <a:t>alrededor para inmovilizarlo.</a:t>
            </a:r>
            <a:endParaRPr sz="900">
              <a:latin typeface="Arial"/>
              <a:cs typeface="Arial"/>
            </a:endParaRPr>
          </a:p>
          <a:p>
            <a:pPr marL="88899" marR="7015">
              <a:lnSpc>
                <a:spcPct val="95825"/>
              </a:lnSpc>
              <a:spcBef>
                <a:spcPts val="652"/>
              </a:spcBef>
              <a:spcAft>
                <a:spcPts val="300"/>
              </a:spcAft>
            </a:pPr>
            <a:r>
              <a:rPr sz="1200" spc="10" dirty="0" smtClean="0">
                <a:solidFill>
                  <a:srgbClr val="262C32"/>
                </a:solidFill>
                <a:latin typeface="Aptos"/>
                <a:cs typeface="Arial"/>
              </a:rPr>
              <a:t>- </a:t>
            </a:r>
            <a:r>
              <a:rPr sz="1200" spc="10" dirty="0" smtClean="0">
                <a:solidFill>
                  <a:srgbClr val="262C32"/>
                </a:solidFill>
                <a:latin typeface="Aptos"/>
                <a:cs typeface="Arial"/>
              </a:rPr>
              <a:t>Sellar la  herida  impidiendo  la salida de aire.</a:t>
            </a:r>
            <a:endParaRPr sz="900">
              <a:latin typeface="Arial"/>
              <a:cs typeface="Arial"/>
            </a:endParaRPr>
          </a:p>
          <a:p>
            <a:pPr marL="88899" marR="7015">
              <a:lnSpc>
                <a:spcPct val="95825"/>
              </a:lnSpc>
              <a:spcBef>
                <a:spcPts val="645"/>
              </a:spcBef>
              <a:spcAft>
                <a:spcPts val="300"/>
              </a:spcAft>
            </a:pPr>
            <a:r>
              <a:rPr sz="1200" spc="19" dirty="0" smtClean="0">
                <a:solidFill>
                  <a:srgbClr val="262C32"/>
                </a:solidFill>
                <a:latin typeface="Aptos"/>
                <a:cs typeface="Arial"/>
              </a:rPr>
              <a:t>- </a:t>
            </a:r>
            <a:r>
              <a:rPr sz="1200" spc="19" dirty="0" smtClean="0">
                <a:solidFill>
                  <a:srgbClr val="262C32"/>
                </a:solidFill>
                <a:latin typeface="Aptos"/>
                <a:cs typeface="Arial"/>
              </a:rPr>
              <a:t>Vendajes circulares que impidan  expansión  del tórax.</a:t>
            </a:r>
            <a:endParaRPr sz="900">
              <a:latin typeface="Arial"/>
              <a:cs typeface="Arial"/>
            </a:endParaRPr>
          </a:p>
        </p:txBody>
      </p:sp>
      <p:pic>
        <p:nvPicPr>
          <p:cNvPr id="6" name="Picture 5"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9" name="object 9"/>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spc="-14" dirty="0" smtClean="0" b="1">
                <a:solidFill>
                  <a:srgbClr val="1E374E"/>
                </a:solidFill>
                <a:latin typeface="Aptos"/>
                <a:cs typeface="Times New Roman"/>
              </a:rPr>
              <a:t>Primeros Auxilios  </a:t>
            </a:r>
            <a:r>
              <a:rPr sz="1100" spc="-14" dirty="0" smtClean="0" b="1">
                <a:solidFill>
                  <a:srgbClr val="1E374E"/>
                </a:solidFill>
                <a:latin typeface="Aptos"/>
                <a:cs typeface="Times New Roman"/>
              </a:rPr>
              <a:t>Básicos</a:t>
            </a:r>
            <a:endParaRPr sz="700">
              <a:latin typeface="Times New Roman"/>
              <a:cs typeface="Times New Roman"/>
            </a:endParaRPr>
          </a:p>
        </p:txBody>
      </p:sp>
      <p:sp>
        <p:nvSpPr>
          <p:cNvPr id="8" name="object 8"/>
          <p:cNvSpPr txBox="1"/>
          <p:nvPr/>
        </p:nvSpPr>
        <p:spPr>
          <a:xfrm>
            <a:off x="5199427" y="1406777"/>
            <a:ext cx="1193665" cy="215900"/>
          </a:xfrm>
          <a:prstGeom prst="rect">
            <a:avLst/>
          </a:prstGeom>
        </p:spPr>
        <p:txBody>
          <a:bodyPr wrap="square" lIns="0" tIns="10350" rIns="0" bIns="0" rtlCol="0">
            <a:noAutofit/>
          </a:bodyPr>
          <a:lstStyle/>
          <a:p>
            <a:pPr marL="12700">
              <a:lnSpc>
                <a:spcPts val="1630"/>
              </a:lnSpc>
              <a:spcAft>
                <a:spcPts val="300"/>
              </a:spcAft>
            </a:pPr>
            <a:r>
              <a:rPr sz="1600" b="1" spc="-110" dirty="0" smtClean="0">
                <a:solidFill>
                  <a:srgbClr val="1E374E"/>
                </a:solidFill>
                <a:latin typeface="Aptos"/>
                <a:cs typeface="Times New Roman"/>
              </a:rPr>
              <a:t>Recuerde</a:t>
            </a:r>
            <a:endParaRPr sz="1500">
              <a:latin typeface="Times New Roman"/>
              <a:cs typeface="Times New Roman"/>
            </a:endParaRPr>
          </a:p>
        </p:txBody>
      </p:sp>
      <p:sp>
        <p:nvSpPr>
          <p:cNvPr id="7" name="object 7"/>
          <p:cNvSpPr txBox="1"/>
          <p:nvPr/>
        </p:nvSpPr>
        <p:spPr>
          <a:xfrm>
            <a:off x="5168829" y="1899118"/>
            <a:ext cx="1347365" cy="152400"/>
          </a:xfrm>
          <a:prstGeom prst="rect">
            <a:avLst/>
          </a:prstGeom>
        </p:spPr>
        <p:txBody>
          <a:bodyPr wrap="square" lIns="0" tIns="7111" rIns="0" bIns="0" rtlCol="0">
            <a:noAutofit/>
          </a:bodyPr>
          <a:lstStyle/>
          <a:p>
            <a:pPr marL="12700">
              <a:lnSpc>
                <a:spcPts val="1120"/>
              </a:lnSpc>
              <a:spcAft>
                <a:spcPts val="300"/>
              </a:spcAft>
            </a:pPr>
            <a:r>
              <a:rPr sz="1600" spc="3" dirty="0" smtClean="0" b="1">
                <a:solidFill>
                  <a:srgbClr val="1E374E"/>
                </a:solidFill>
                <a:latin typeface="Aptos"/>
                <a:cs typeface="Arial"/>
              </a:rPr>
              <a:t>Alertar al 112</a:t>
            </a:r>
            <a:endParaRPr sz="1000">
              <a:latin typeface="Arial"/>
              <a:cs typeface="Arial"/>
            </a:endParaRPr>
          </a:p>
        </p:txBody>
      </p:sp>
      <p:sp>
        <p:nvSpPr>
          <p:cNvPr id="6" name="object 6"/>
          <p:cNvSpPr txBox="1"/>
          <p:nvPr/>
        </p:nvSpPr>
        <p:spPr>
          <a:xfrm>
            <a:off x="3072919" y="2169496"/>
            <a:ext cx="5529656" cy="537341"/>
          </a:xfrm>
          <a:prstGeom prst="rect">
            <a:avLst/>
          </a:prstGeom>
        </p:spPr>
        <p:txBody>
          <a:bodyPr wrap="square" lIns="0" tIns="13589" rIns="0" bIns="0" rtlCol="0">
            <a:noAutofit/>
          </a:bodyPr>
          <a:lstStyle/>
          <a:p>
            <a:pPr marL="1526285" marR="1517374" algn="ctr">
              <a:lnSpc>
                <a:spcPts val="2140"/>
              </a:lnSpc>
              <a:spcAft>
                <a:spcPts val="300"/>
              </a:spcAft>
            </a:pPr>
            <a:r>
              <a:rPr sz="2000" b="1" spc="225" dirty="0" smtClean="0">
                <a:solidFill>
                  <a:srgbClr val="1E374E"/>
                </a:solidFill>
                <a:latin typeface="Aptos"/>
                <a:cs typeface="Times New Roman"/>
              </a:rPr>
              <a:t>T</a:t>
            </a:r>
            <a:endParaRPr sz="2000">
              <a:latin typeface="Times New Roman"/>
              <a:cs typeface="Times New Roman"/>
            </a:endParaRPr>
          </a:p>
          <a:p>
            <a:pPr algn="ctr">
              <a:lnSpc>
                <a:spcPct val="95825"/>
              </a:lnSpc>
              <a:spcBef>
                <a:spcPts val="754"/>
              </a:spcBef>
              <a:spcAft>
                <a:spcPts val="300"/>
              </a:spcAft>
            </a:pPr>
            <a:r>
              <a:rPr sz="1600" spc="23" dirty="0" smtClean="0" b="1">
                <a:solidFill>
                  <a:srgbClr val="1E374E"/>
                </a:solidFill>
                <a:latin typeface="Aptos"/>
                <a:cs typeface="Arial"/>
              </a:rPr>
              <a:t>Controlar los signos vitales. Si es preciso, iniciar  RCP.</a:t>
            </a:r>
            <a:endParaRPr sz="1000">
              <a:latin typeface="Arial"/>
              <a:cs typeface="Arial"/>
            </a:endParaRPr>
          </a:p>
        </p:txBody>
      </p:sp>
      <p:sp>
        <p:nvSpPr>
          <p:cNvPr id="5" name="object 5"/>
          <p:cNvSpPr txBox="1"/>
          <p:nvPr/>
        </p:nvSpPr>
        <p:spPr>
          <a:xfrm>
            <a:off x="3837850" y="2846152"/>
            <a:ext cx="3755460" cy="522101"/>
          </a:xfrm>
          <a:prstGeom prst="rect">
            <a:avLst/>
          </a:prstGeom>
        </p:spPr>
        <p:txBody>
          <a:bodyPr wrap="square" lIns="0" tIns="13589" rIns="0" bIns="0" rtlCol="0">
            <a:noAutofit/>
          </a:bodyPr>
          <a:lstStyle/>
          <a:p>
            <a:pPr marL="1069086" marR="914135" algn="ctr">
              <a:lnSpc>
                <a:spcPts val="2140"/>
              </a:lnSpc>
              <a:spcAft>
                <a:spcPts val="300"/>
              </a:spcAft>
            </a:pPr>
            <a:r>
              <a:rPr sz="2200" b="1" spc="225" dirty="0" smtClean="0">
                <a:solidFill>
                  <a:srgbClr val="262C32"/>
                </a:solidFill>
                <a:latin typeface="Aptos"/>
                <a:cs typeface="Times New Roman"/>
              </a:rPr>
              <a:t>T</a:t>
            </a:r>
            <a:endParaRPr sz="2000">
              <a:latin typeface="Times New Roman"/>
              <a:cs typeface="Times New Roman"/>
            </a:endParaRPr>
          </a:p>
          <a:p>
            <a:pPr marL="12700">
              <a:lnSpc>
                <a:spcPct val="95825"/>
              </a:lnSpc>
              <a:spcBef>
                <a:spcPts val="634"/>
              </a:spcBef>
              <a:spcAft>
                <a:spcPts val="300"/>
              </a:spcAft>
            </a:pPr>
            <a:r>
              <a:rPr sz="1200" spc="29" dirty="0" smtClean="0">
                <a:solidFill>
                  <a:srgbClr val="262C32"/>
                </a:solidFill>
                <a:latin typeface="Aptos"/>
                <a:cs typeface="Arial"/>
              </a:rPr>
              <a:t>No tocar ni extraer objetos clavados.</a:t>
            </a:r>
            <a:endParaRPr sz="1000">
              <a:latin typeface="Arial"/>
              <a:cs typeface="Arial"/>
            </a:endParaRPr>
          </a:p>
        </p:txBody>
      </p:sp>
      <p:sp>
        <p:nvSpPr>
          <p:cNvPr id="4" name="object 4"/>
          <p:cNvSpPr txBox="1"/>
          <p:nvPr/>
        </p:nvSpPr>
        <p:spPr>
          <a:xfrm>
            <a:off x="4577283" y="3516712"/>
            <a:ext cx="2495434" cy="464189"/>
          </a:xfrm>
          <a:prstGeom prst="rect">
            <a:avLst/>
          </a:prstGeom>
        </p:spPr>
        <p:txBody>
          <a:bodyPr wrap="square" lIns="0" tIns="13589" rIns="0" bIns="0" rtlCol="0">
            <a:noAutofit/>
          </a:bodyPr>
          <a:lstStyle/>
          <a:p>
            <a:pPr marL="627125" marR="602976" algn="ctr">
              <a:lnSpc>
                <a:spcPts val="2140"/>
              </a:lnSpc>
              <a:spcAft>
                <a:spcPts val="300"/>
              </a:spcAft>
            </a:pPr>
            <a:r>
              <a:rPr sz="2200" b="1" spc="225" dirty="0" smtClean="0">
                <a:solidFill>
                  <a:srgbClr val="262C32"/>
                </a:solidFill>
                <a:latin typeface="Aptos"/>
                <a:cs typeface="Times New Roman"/>
              </a:rPr>
              <a:t>T</a:t>
            </a:r>
            <a:endParaRPr sz="2000">
              <a:latin typeface="Times New Roman"/>
              <a:cs typeface="Times New Roman"/>
            </a:endParaRPr>
          </a:p>
          <a:p>
            <a:pPr algn="ctr">
              <a:lnSpc>
                <a:spcPct val="95825"/>
              </a:lnSpc>
              <a:spcBef>
                <a:spcPts val="178"/>
              </a:spcBef>
              <a:spcAft>
                <a:spcPts val="300"/>
              </a:spcAft>
            </a:pPr>
            <a:r>
              <a:rPr sz="1200" spc="24" dirty="0" smtClean="0">
                <a:solidFill>
                  <a:srgbClr val="262C32"/>
                </a:solidFill>
                <a:latin typeface="Aptos"/>
                <a:cs typeface="Arial"/>
              </a:rPr>
              <a:t>Tranquilizar a la víctima.</a:t>
            </a:r>
            <a:endParaRPr sz="1000">
              <a:latin typeface="Arial"/>
              <a:cs typeface="Arial"/>
            </a:endParaRPr>
          </a:p>
        </p:txBody>
      </p:sp>
      <p:sp>
        <p:nvSpPr>
          <p:cNvPr id="3" name="object 3"/>
          <p:cNvSpPr txBox="1"/>
          <p:nvPr/>
        </p:nvSpPr>
        <p:spPr>
          <a:xfrm>
            <a:off x="3062720" y="4089736"/>
            <a:ext cx="5522612" cy="1991237"/>
          </a:xfrm>
          <a:prstGeom prst="rect">
            <a:avLst/>
          </a:prstGeom>
        </p:spPr>
        <p:txBody>
          <a:bodyPr wrap="square" lIns="0" tIns="13589" rIns="0" bIns="0" rtlCol="0">
            <a:noAutofit/>
          </a:bodyPr>
          <a:lstStyle/>
          <a:p>
            <a:pPr marL="1532382" marR="1507068" algn="ctr">
              <a:lnSpc>
                <a:spcPts val="2140"/>
              </a:lnSpc>
              <a:spcAft>
                <a:spcPts val="300"/>
              </a:spcAft>
            </a:pPr>
            <a:r>
              <a:rPr sz="2200" b="1" spc="225" dirty="0" smtClean="0">
                <a:solidFill>
                  <a:srgbClr val="262C32"/>
                </a:solidFill>
                <a:latin typeface="Aptos"/>
                <a:cs typeface="Times New Roman"/>
              </a:rPr>
              <a:t>T</a:t>
            </a:r>
            <a:endParaRPr sz="2000">
              <a:latin typeface="Times New Roman"/>
              <a:cs typeface="Times New Roman"/>
            </a:endParaRPr>
          </a:p>
          <a:p>
            <a:pPr marL="141955" marR="141990" algn="ctr">
              <a:lnSpc>
                <a:spcPts val="1149"/>
              </a:lnSpc>
              <a:spcBef>
                <a:spcPts val="490"/>
              </a:spcBef>
              <a:spcAft>
                <a:spcPts val="300"/>
              </a:spcAft>
            </a:pPr>
            <a:r>
              <a:rPr sz="1200" spc="22" dirty="0" smtClean="0">
                <a:solidFill>
                  <a:srgbClr val="262C32"/>
                </a:solidFill>
                <a:latin typeface="Aptos"/>
                <a:cs typeface="Arial"/>
              </a:rPr>
              <a:t>Ponerla en posición  semisentada o ladeada sobre </a:t>
            </a:r>
            <a:endParaRPr sz="1000">
              <a:latin typeface="Arial"/>
              <a:cs typeface="Arial"/>
            </a:endParaRPr>
          </a:p>
          <a:p>
            <a:pPr marL="141955" marR="141990" algn="ctr">
              <a:lnSpc>
                <a:spcPts val="1149"/>
              </a:lnSpc>
              <a:spcBef>
                <a:spcPts val="242"/>
              </a:spcBef>
              <a:spcAft>
                <a:spcPts val="300"/>
              </a:spcAft>
            </a:pPr>
            <a:r>
              <a:rPr sz="1200" spc="22" dirty="0" smtClean="0">
                <a:solidFill>
                  <a:srgbClr val="262C32"/>
                </a:solidFill>
                <a:latin typeface="Aptos"/>
                <a:cs typeface="Arial"/>
              </a:rPr>
              <a:t>el lado afectado.</a:t>
            </a:r>
            <a:endParaRPr sz="1000">
              <a:latin typeface="Arial"/>
              <a:cs typeface="Arial"/>
            </a:endParaRPr>
          </a:p>
          <a:p>
            <a:pPr marL="1532381" marR="1507068" algn="ctr">
              <a:lnSpc>
                <a:spcPct val="95825"/>
              </a:lnSpc>
              <a:spcBef>
                <a:spcPts val="472"/>
              </a:spcBef>
              <a:spcAft>
                <a:spcPts val="300"/>
              </a:spcAft>
            </a:pPr>
            <a:r>
              <a:rPr sz="2200" b="1" spc="225" dirty="0" smtClean="0">
                <a:solidFill>
                  <a:srgbClr val="262C32"/>
                </a:solidFill>
                <a:latin typeface="Aptos"/>
                <a:cs typeface="Times New Roman"/>
              </a:rPr>
              <a:t>T</a:t>
            </a:r>
            <a:endParaRPr sz="2000">
              <a:latin typeface="Times New Roman"/>
              <a:cs typeface="Times New Roman"/>
            </a:endParaRPr>
          </a:p>
          <a:p>
            <a:pPr marL="1747" marR="1747" indent="0" algn="ctr">
              <a:lnSpc>
                <a:spcPts val="1149"/>
              </a:lnSpc>
              <a:spcBef>
                <a:spcPts val="380"/>
              </a:spcBef>
              <a:spcAft>
                <a:spcPts val="300"/>
              </a:spcAft>
            </a:pPr>
            <a:r>
              <a:rPr sz="1200" spc="9" dirty="0" smtClean="0">
                <a:solidFill>
                  <a:srgbClr val="262C32"/>
                </a:solidFill>
                <a:latin typeface="Aptos"/>
                <a:cs typeface="Arial"/>
              </a:rPr>
              <a:t>S</a:t>
            </a:r>
            <a:r>
              <a:rPr sz="1200" spc="0" dirty="0" smtClean="0">
                <a:solidFill>
                  <a:srgbClr val="262C32"/>
                </a:solidFill>
                <a:latin typeface="Aptos"/>
                <a:cs typeface="Arial"/>
              </a:rPr>
              <a:t>i</a:t>
            </a:r>
            <a:r>
              <a:rPr sz="1200" spc="70" dirty="0" smtClean="0">
                <a:solidFill>
                  <a:srgbClr val="262C32"/>
                </a:solidFill>
                <a:latin typeface="Aptos"/>
                <a:cs typeface="Arial"/>
              </a:rPr>
              <a:t> </a:t>
            </a:r>
            <a:r>
              <a:rPr sz="1200" spc="-52" dirty="0" smtClean="0">
                <a:solidFill>
                  <a:srgbClr val="262C32"/>
                </a:solidFill>
                <a:latin typeface="Aptos"/>
                <a:cs typeface="Arial"/>
              </a:rPr>
              <a:t>l</a:t>
            </a:r>
            <a:r>
              <a:rPr sz="1200" spc="-11" dirty="0" smtClean="0">
                <a:solidFill>
                  <a:srgbClr val="262C32"/>
                </a:solidFill>
                <a:latin typeface="Aptos"/>
                <a:cs typeface="Arial"/>
              </a:rPr>
              <a:t>a</a:t>
            </a:r>
            <a:r>
              <a:rPr sz="1200" spc="114" dirty="0" smtClean="0">
                <a:solidFill>
                  <a:srgbClr val="262C32"/>
                </a:solidFill>
                <a:latin typeface="Aptos"/>
                <a:cs typeface="Arial"/>
              </a:rPr>
              <a:t> </a:t>
            </a:r>
            <a:r>
              <a:rPr sz="1200" spc="4" dirty="0" smtClean="0">
                <a:solidFill>
                  <a:srgbClr val="262C32"/>
                </a:solidFill>
                <a:latin typeface="Aptos"/>
                <a:cs typeface="Arial"/>
              </a:rPr>
              <a:t>h</a:t>
            </a:r>
            <a:r>
              <a:rPr sz="1200" spc="9" dirty="0" smtClean="0">
                <a:solidFill>
                  <a:srgbClr val="262C32"/>
                </a:solidFill>
                <a:latin typeface="Aptos"/>
                <a:cs typeface="Arial"/>
              </a:rPr>
              <a:t>e</a:t>
            </a:r>
            <a:r>
              <a:rPr sz="1200" spc="4" dirty="0" smtClean="0">
                <a:solidFill>
                  <a:srgbClr val="262C32"/>
                </a:solidFill>
                <a:latin typeface="Aptos"/>
                <a:cs typeface="Arial"/>
              </a:rPr>
              <a:t>r</a:t>
            </a:r>
            <a:r>
              <a:rPr sz="1200" spc="0" dirty="0" smtClean="0">
                <a:solidFill>
                  <a:srgbClr val="262C32"/>
                </a:solidFill>
                <a:latin typeface="Aptos"/>
                <a:cs typeface="Arial"/>
              </a:rPr>
              <a:t>i</a:t>
            </a:r>
            <a:r>
              <a:rPr sz="1200" spc="9" dirty="0" smtClean="0">
                <a:solidFill>
                  <a:srgbClr val="262C32"/>
                </a:solidFill>
                <a:latin typeface="Aptos"/>
                <a:cs typeface="Arial"/>
              </a:rPr>
              <a:t>d</a:t>
            </a:r>
            <a:r>
              <a:rPr sz="1200" spc="0" dirty="0" smtClean="0">
                <a:solidFill>
                  <a:srgbClr val="262C32"/>
                </a:solidFill>
                <a:latin typeface="Aptos"/>
                <a:cs typeface="Arial"/>
              </a:rPr>
              <a:t>a</a:t>
            </a:r>
            <a:r>
              <a:rPr sz="1200" spc="153" dirty="0" smtClean="0">
                <a:solidFill>
                  <a:srgbClr val="262C32"/>
                </a:solidFill>
                <a:latin typeface="Aptos"/>
                <a:cs typeface="Arial"/>
              </a:rPr>
              <a:t> </a:t>
            </a:r>
            <a:r>
              <a:rPr sz="1200" spc="9" dirty="0" smtClean="0">
                <a:solidFill>
                  <a:srgbClr val="262C32"/>
                </a:solidFill>
                <a:latin typeface="Aptos"/>
                <a:cs typeface="Arial"/>
              </a:rPr>
              <a:t>e</a:t>
            </a:r>
            <a:r>
              <a:rPr sz="1200" spc="0" dirty="0" smtClean="0">
                <a:solidFill>
                  <a:srgbClr val="262C32"/>
                </a:solidFill>
                <a:latin typeface="Aptos"/>
                <a:cs typeface="Arial"/>
              </a:rPr>
              <a:t>s</a:t>
            </a:r>
            <a:r>
              <a:rPr sz="1200" spc="48" dirty="0" smtClean="0">
                <a:solidFill>
                  <a:srgbClr val="262C32"/>
                </a:solidFill>
                <a:latin typeface="Aptos"/>
                <a:cs typeface="Arial"/>
              </a:rPr>
              <a:t> </a:t>
            </a:r>
            <a:r>
              <a:rPr sz="1200" spc="4" dirty="0" smtClean="0">
                <a:solidFill>
                  <a:srgbClr val="262C32"/>
                </a:solidFill>
                <a:latin typeface="Aptos"/>
                <a:cs typeface="Arial"/>
              </a:rPr>
              <a:t>s</a:t>
            </a:r>
            <a:r>
              <a:rPr sz="1200" spc="92" dirty="0" smtClean="0">
                <a:solidFill>
                  <a:srgbClr val="262C32"/>
                </a:solidFill>
                <a:latin typeface="Aptos"/>
                <a:cs typeface="Arial"/>
              </a:rPr>
              <a:t>o</a:t>
            </a:r>
            <a:r>
              <a:rPr sz="1200" spc="42" dirty="0" smtClean="0">
                <a:solidFill>
                  <a:srgbClr val="262C32"/>
                </a:solidFill>
                <a:latin typeface="Aptos"/>
                <a:cs typeface="Arial"/>
              </a:rPr>
              <a:t>p</a:t>
            </a:r>
            <a:r>
              <a:rPr sz="1200" spc="14" dirty="0" smtClean="0">
                <a:solidFill>
                  <a:srgbClr val="262C32"/>
                </a:solidFill>
                <a:latin typeface="Aptos"/>
                <a:cs typeface="Arial"/>
              </a:rPr>
              <a:t>l</a:t>
            </a:r>
            <a:r>
              <a:rPr sz="1200" spc="20" dirty="0" smtClean="0">
                <a:solidFill>
                  <a:srgbClr val="262C32"/>
                </a:solidFill>
                <a:latin typeface="Aptos"/>
                <a:cs typeface="Arial"/>
              </a:rPr>
              <a:t>an</a:t>
            </a:r>
            <a:r>
              <a:rPr sz="1200" spc="106" dirty="0" smtClean="0">
                <a:solidFill>
                  <a:srgbClr val="262C32"/>
                </a:solidFill>
                <a:latin typeface="Aptos"/>
                <a:cs typeface="Arial"/>
              </a:rPr>
              <a:t>t</a:t>
            </a:r>
            <a:r>
              <a:rPr sz="1200" spc="-6" dirty="0" smtClean="0">
                <a:solidFill>
                  <a:srgbClr val="262C32"/>
                </a:solidFill>
                <a:latin typeface="Aptos"/>
                <a:cs typeface="Arial"/>
              </a:rPr>
              <a:t>e</a:t>
            </a:r>
            <a:r>
              <a:rPr sz="1200" spc="-88" dirty="0" smtClean="0">
                <a:solidFill>
                  <a:srgbClr val="262C32"/>
                </a:solidFill>
                <a:latin typeface="Aptos"/>
                <a:cs typeface="Arial"/>
              </a:rPr>
              <a:t>,</a:t>
            </a:r>
            <a:r>
              <a:rPr sz="1200" spc="84" dirty="0" smtClean="0">
                <a:solidFill>
                  <a:srgbClr val="262C32"/>
                </a:solidFill>
                <a:latin typeface="Aptos"/>
                <a:cs typeface="Arial"/>
              </a:rPr>
              <a:t> </a:t>
            </a:r>
            <a:r>
              <a:rPr sz="1200" spc="4" dirty="0" smtClean="0">
                <a:solidFill>
                  <a:srgbClr val="262C32"/>
                </a:solidFill>
                <a:latin typeface="Aptos"/>
                <a:cs typeface="Arial"/>
              </a:rPr>
              <a:t>ta</a:t>
            </a:r>
            <a:r>
              <a:rPr sz="1200" spc="9" dirty="0" smtClean="0">
                <a:solidFill>
                  <a:srgbClr val="262C32"/>
                </a:solidFill>
                <a:latin typeface="Aptos"/>
                <a:cs typeface="Arial"/>
              </a:rPr>
              <a:t>pa</a:t>
            </a:r>
            <a:r>
              <a:rPr sz="1200" spc="0" dirty="0" smtClean="0">
                <a:solidFill>
                  <a:srgbClr val="262C32"/>
                </a:solidFill>
                <a:latin typeface="Aptos"/>
                <a:cs typeface="Arial"/>
              </a:rPr>
              <a:t>r</a:t>
            </a:r>
            <a:r>
              <a:rPr sz="1200" spc="200" dirty="0" smtClean="0">
                <a:solidFill>
                  <a:srgbClr val="262C32"/>
                </a:solidFill>
                <a:latin typeface="Aptos"/>
                <a:cs typeface="Arial"/>
              </a:rPr>
              <a:t> </a:t>
            </a:r>
            <a:r>
              <a:rPr sz="1200" spc="4" dirty="0" smtClean="0">
                <a:solidFill>
                  <a:srgbClr val="262C32"/>
                </a:solidFill>
                <a:latin typeface="Aptos"/>
                <a:cs typeface="Arial"/>
              </a:rPr>
              <a:t>l</a:t>
            </a:r>
            <a:r>
              <a:rPr sz="1200" spc="0" dirty="0" smtClean="0">
                <a:solidFill>
                  <a:srgbClr val="262C32"/>
                </a:solidFill>
                <a:latin typeface="Aptos"/>
                <a:cs typeface="Arial"/>
              </a:rPr>
              <a:t>a</a:t>
            </a:r>
            <a:r>
              <a:rPr sz="1200" spc="43" dirty="0" smtClean="0">
                <a:solidFill>
                  <a:srgbClr val="262C32"/>
                </a:solidFill>
                <a:latin typeface="Aptos"/>
                <a:cs typeface="Arial"/>
              </a:rPr>
              <a:t> </a:t>
            </a:r>
            <a:r>
              <a:rPr sz="1200" spc="4" dirty="0" smtClean="0">
                <a:solidFill>
                  <a:srgbClr val="262C32"/>
                </a:solidFill>
                <a:latin typeface="Aptos"/>
                <a:cs typeface="Arial"/>
              </a:rPr>
              <a:t>h</a:t>
            </a:r>
            <a:r>
              <a:rPr sz="1200" spc="9" dirty="0" smtClean="0">
                <a:solidFill>
                  <a:srgbClr val="262C32"/>
                </a:solidFill>
                <a:latin typeface="Aptos"/>
                <a:cs typeface="Arial"/>
              </a:rPr>
              <a:t>e</a:t>
            </a:r>
            <a:r>
              <a:rPr sz="1200" spc="4" dirty="0" smtClean="0">
                <a:solidFill>
                  <a:srgbClr val="262C32"/>
                </a:solidFill>
                <a:latin typeface="Aptos"/>
                <a:cs typeface="Arial"/>
              </a:rPr>
              <a:t>r</a:t>
            </a:r>
            <a:r>
              <a:rPr sz="1200" spc="0" dirty="0" smtClean="0">
                <a:solidFill>
                  <a:srgbClr val="262C32"/>
                </a:solidFill>
                <a:latin typeface="Aptos"/>
                <a:cs typeface="Arial"/>
              </a:rPr>
              <a:t>i</a:t>
            </a:r>
            <a:r>
              <a:rPr sz="1200" spc="4" dirty="0" smtClean="0">
                <a:solidFill>
                  <a:srgbClr val="262C32"/>
                </a:solidFill>
                <a:latin typeface="Aptos"/>
                <a:cs typeface="Arial"/>
              </a:rPr>
              <a:t>d</a:t>
            </a:r>
            <a:r>
              <a:rPr sz="1200" spc="0" dirty="0" smtClean="0">
                <a:solidFill>
                  <a:srgbClr val="262C32"/>
                </a:solidFill>
                <a:latin typeface="Aptos"/>
                <a:cs typeface="Arial"/>
              </a:rPr>
              <a:t>a</a:t>
            </a:r>
            <a:r>
              <a:rPr sz="1200" spc="180" dirty="0" smtClean="0">
                <a:solidFill>
                  <a:srgbClr val="262C32"/>
                </a:solidFill>
                <a:latin typeface="Aptos"/>
                <a:cs typeface="Arial"/>
              </a:rPr>
              <a:t> </a:t>
            </a:r>
            <a:r>
              <a:rPr sz="1200" spc="9" dirty="0" smtClean="0">
                <a:solidFill>
                  <a:srgbClr val="262C32"/>
                </a:solidFill>
                <a:latin typeface="Aptos"/>
                <a:cs typeface="Arial"/>
              </a:rPr>
              <a:t>c</a:t>
            </a:r>
            <a:r>
              <a:rPr sz="1200" spc="4" dirty="0" smtClean="0">
                <a:solidFill>
                  <a:srgbClr val="262C32"/>
                </a:solidFill>
                <a:latin typeface="Aptos"/>
                <a:cs typeface="Arial"/>
              </a:rPr>
              <a:t>o</a:t>
            </a:r>
            <a:r>
              <a:rPr sz="1200" spc="0" dirty="0" smtClean="0">
                <a:solidFill>
                  <a:srgbClr val="262C32"/>
                </a:solidFill>
                <a:latin typeface="Aptos"/>
                <a:cs typeface="Arial"/>
              </a:rPr>
              <a:t>n</a:t>
            </a:r>
            <a:r>
              <a:rPr sz="1200" spc="157" dirty="0" smtClean="0">
                <a:solidFill>
                  <a:srgbClr val="262C32"/>
                </a:solidFill>
                <a:latin typeface="Aptos"/>
                <a:cs typeface="Arial"/>
              </a:rPr>
              <a:t> </a:t>
            </a:r>
            <a:r>
              <a:rPr sz="1200" spc="4" dirty="0" smtClean="0">
                <a:solidFill>
                  <a:srgbClr val="262C32"/>
                </a:solidFill>
                <a:latin typeface="Aptos"/>
                <a:cs typeface="Arial"/>
              </a:rPr>
              <a:t>u</a:t>
            </a:r>
            <a:r>
              <a:rPr sz="1200" spc="0" dirty="0" smtClean="0">
                <a:solidFill>
                  <a:srgbClr val="262C32"/>
                </a:solidFill>
                <a:latin typeface="Aptos"/>
                <a:cs typeface="Arial"/>
              </a:rPr>
              <a:t>n</a:t>
            </a:r>
            <a:r>
              <a:rPr sz="1200" spc="67" dirty="0" smtClean="0">
                <a:solidFill>
                  <a:srgbClr val="262C32"/>
                </a:solidFill>
                <a:latin typeface="Aptos"/>
                <a:cs typeface="Arial"/>
              </a:rPr>
              <a:t> </a:t>
            </a:r>
            <a:r>
              <a:rPr sz="1200" spc="-29" dirty="0" smtClean="0">
                <a:solidFill>
                  <a:srgbClr val="262C32"/>
                </a:solidFill>
                <a:latin typeface="Aptos"/>
                <a:cs typeface="Arial"/>
              </a:rPr>
              <a:t>a</a:t>
            </a:r>
            <a:r>
              <a:rPr sz="1200" spc="42" dirty="0" smtClean="0">
                <a:solidFill>
                  <a:srgbClr val="262C32"/>
                </a:solidFill>
                <a:latin typeface="Aptos"/>
                <a:cs typeface="Arial"/>
              </a:rPr>
              <a:t>p</a:t>
            </a:r>
            <a:r>
              <a:rPr sz="1200" spc="65" dirty="0" smtClean="0">
                <a:solidFill>
                  <a:srgbClr val="262C32"/>
                </a:solidFill>
                <a:latin typeface="Aptos"/>
                <a:cs typeface="Arial"/>
              </a:rPr>
              <a:t>ó</a:t>
            </a:r>
            <a:r>
              <a:rPr sz="1200" spc="49" dirty="0" smtClean="0">
                <a:solidFill>
                  <a:srgbClr val="262C32"/>
                </a:solidFill>
                <a:latin typeface="Aptos"/>
                <a:cs typeface="Arial"/>
              </a:rPr>
              <a:t>s</a:t>
            </a:r>
            <a:r>
              <a:rPr sz="1200" spc="14" dirty="0" smtClean="0">
                <a:solidFill>
                  <a:srgbClr val="262C32"/>
                </a:solidFill>
                <a:latin typeface="Aptos"/>
                <a:cs typeface="Arial"/>
              </a:rPr>
              <a:t>i</a:t>
            </a:r>
            <a:r>
              <a:rPr sz="1200" spc="106" dirty="0" smtClean="0">
                <a:solidFill>
                  <a:srgbClr val="262C32"/>
                </a:solidFill>
                <a:latin typeface="Aptos"/>
                <a:cs typeface="Arial"/>
              </a:rPr>
              <a:t>t</a:t>
            </a:r>
            <a:r>
              <a:rPr sz="1200" spc="10" dirty="0" smtClean="0">
                <a:solidFill>
                  <a:srgbClr val="262C32"/>
                </a:solidFill>
                <a:latin typeface="Aptos"/>
                <a:cs typeface="Arial"/>
              </a:rPr>
              <a:t>o</a:t>
            </a:r>
            <a:r>
              <a:rPr sz="1200" spc="4" dirty="0" smtClean="0">
                <a:solidFill>
                  <a:srgbClr val="262C32"/>
                </a:solidFill>
                <a:latin typeface="Aptos"/>
                <a:cs typeface="Arial"/>
              </a:rPr>
              <a:t> </a:t>
            </a:r>
            <a:endParaRPr sz="1000">
              <a:latin typeface="Arial"/>
              <a:cs typeface="Arial"/>
            </a:endParaRPr>
          </a:p>
          <a:p>
            <a:pPr marL="1747" marR="1747" algn="ctr">
              <a:lnSpc>
                <a:spcPts val="1149"/>
              </a:lnSpc>
              <a:spcBef>
                <a:spcPts val="265"/>
              </a:spcBef>
              <a:spcAft>
                <a:spcPts val="300"/>
              </a:spcAft>
            </a:pPr>
            <a:r>
              <a:rPr sz="1200" spc="29" dirty="0" smtClean="0">
                <a:solidFill>
                  <a:srgbClr val="262C32"/>
                </a:solidFill>
                <a:latin typeface="Aptos"/>
                <a:cs typeface="Arial"/>
              </a:rPr>
              <a:t>impermeable fijando tres lados.</a:t>
            </a:r>
            <a:endParaRPr sz="1000">
              <a:latin typeface="Arial"/>
              <a:cs typeface="Arial"/>
            </a:endParaRPr>
          </a:p>
          <a:p>
            <a:pPr marL="1532381" marR="1507068" algn="ctr">
              <a:lnSpc>
                <a:spcPct val="95825"/>
              </a:lnSpc>
              <a:spcBef>
                <a:spcPts val="350"/>
              </a:spcBef>
              <a:spcAft>
                <a:spcPts val="300"/>
              </a:spcAft>
            </a:pPr>
            <a:r>
              <a:rPr sz="2200" b="1" spc="225" dirty="0" smtClean="0">
                <a:solidFill>
                  <a:srgbClr val="262C32"/>
                </a:solidFill>
                <a:latin typeface="Aptos"/>
                <a:cs typeface="Times New Roman"/>
              </a:rPr>
              <a:t>T</a:t>
            </a:r>
            <a:endParaRPr sz="2000">
              <a:latin typeface="Times New Roman"/>
              <a:cs typeface="Times New Roman"/>
            </a:endParaRPr>
          </a:p>
          <a:p>
            <a:pPr marL="289179" marR="300705" algn="ctr">
              <a:lnSpc>
                <a:spcPct val="95825"/>
              </a:lnSpc>
              <a:spcBef>
                <a:spcPts val="813"/>
              </a:spcBef>
              <a:spcAft>
                <a:spcPts val="300"/>
              </a:spcAft>
            </a:pPr>
            <a:r>
              <a:rPr sz="1200" spc="25" dirty="0" smtClean="0">
                <a:solidFill>
                  <a:srgbClr val="262C32"/>
                </a:solidFill>
                <a:latin typeface="Aptos"/>
                <a:cs typeface="Arial"/>
              </a:rPr>
              <a:t>Reevaluar el estado general periódicamente.</a:t>
            </a:r>
            <a:endParaRPr sz="10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spc="-63" dirty="0" smtClean="0">
                <a:solidFill>
                  <a:srgbClr val="231F1F"/>
                </a:solidFill>
                <a:latin typeface="Times New Roman"/>
                <a:cs typeface="Times New Roman"/>
              </a:rPr>
              <a:t>90</a:t>
            </a:r>
            <a:endParaRPr sz="600">
              <a:latin typeface="Times New Roman"/>
              <a:cs typeface="Times New Roman"/>
            </a:endParaRPr>
          </a:p>
        </p:txBody>
      </p:sp>
      <p:pic>
        <p:nvPicPr>
          <p:cNvPr id="11" name="Picture 10"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a:t>
            </a:r>
            <a:r>
              <a:rPr sz="1100" b="1" spc="-20" dirty="0" smtClean="0">
                <a:solidFill>
                  <a:srgbClr val="1E374E"/>
                </a:solidFill>
                <a:latin typeface="Aptos"/>
                <a:cs typeface="Times New Roman"/>
              </a:rPr>
              <a:t>xil</a:t>
            </a:r>
            <a:r>
              <a:rPr sz="1100" b="1" spc="-20" dirty="0" smtClean="0">
                <a:solidFill>
                  <a:srgbClr val="1E374E"/>
                </a:solidFill>
                <a:latin typeface="Aptos"/>
                <a:cs typeface="Times New Roman"/>
              </a:rPr>
              <a:t>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2078509" y="1363817"/>
            <a:ext cx="7444419" cy="1279652"/>
          </a:xfrm>
          <a:prstGeom prst="rect">
            <a:avLst/>
          </a:prstGeom>
        </p:spPr>
        <p:txBody>
          <a:bodyPr wrap="square" lIns="0" tIns="6477" rIns="0" bIns="0" rtlCol="0">
            <a:noAutofit/>
          </a:bodyPr>
          <a:lstStyle/>
          <a:p>
            <a:pPr marL="15748" marR="7015">
              <a:lnSpc>
                <a:spcPts val="1019"/>
              </a:lnSpc>
              <a:spcAft>
                <a:spcPts val="300"/>
              </a:spcAft>
            </a:pPr>
            <a:r>
              <a:rPr sz="1200" b="1" spc="33" dirty="0" smtClean="0">
                <a:solidFill>
                  <a:srgbClr val="262C32"/>
                </a:solidFill>
                <a:latin typeface="Aptos"/>
                <a:cs typeface="Arial"/>
              </a:rPr>
              <a:t>2. Traumatismos en el abdomen</a:t>
            </a:r>
            <a:endParaRPr sz="900">
              <a:latin typeface="Arial"/>
              <a:cs typeface="Arial"/>
            </a:endParaRPr>
          </a:p>
          <a:p>
            <a:pPr marL="15748" marR="305452" indent="0">
              <a:lnSpc>
                <a:spcPts val="1034"/>
              </a:lnSpc>
              <a:spcBef>
                <a:spcPts val="594"/>
              </a:spcBef>
              <a:spcAft>
                <a:spcPts val="300"/>
              </a:spcAft>
            </a:pPr>
            <a:r>
              <a:rPr sz="1200" spc="29" dirty="0" smtClean="0">
                <a:solidFill>
                  <a:srgbClr val="262C32"/>
                </a:solidFill>
                <a:latin typeface="Aptos"/>
                <a:cs typeface="Arial"/>
              </a:rPr>
              <a:t>Se entiende como traumatismo en el abdomen cualquier alteración  que se </a:t>
            </a:r>
            <a:endParaRPr sz="900">
              <a:latin typeface="Arial"/>
              <a:cs typeface="Arial"/>
            </a:endParaRPr>
          </a:p>
          <a:p>
            <a:pPr marL="15748" marR="305452">
              <a:lnSpc>
                <a:spcPts val="1034"/>
              </a:lnSpc>
              <a:spcBef>
                <a:spcPts val="369"/>
              </a:spcBef>
              <a:spcAft>
                <a:spcPts val="300"/>
              </a:spcAft>
            </a:pPr>
            <a:r>
              <a:rPr sz="1200" spc="28" dirty="0" smtClean="0">
                <a:solidFill>
                  <a:srgbClr val="262C32"/>
                </a:solidFill>
                <a:latin typeface="Aptos"/>
                <a:cs typeface="Arial"/>
              </a:rPr>
              <a:t>provoca en la  cavidad abdominal a consecuencia de un impacto o agresión </a:t>
            </a:r>
            <a:endParaRPr sz="900">
              <a:latin typeface="Arial"/>
              <a:cs typeface="Arial"/>
            </a:endParaRPr>
          </a:p>
          <a:p>
            <a:pPr marL="15748" marR="305452">
              <a:lnSpc>
                <a:spcPts val="1034"/>
              </a:lnSpc>
              <a:spcBef>
                <a:spcPts val="369"/>
              </a:spcBef>
              <a:spcAft>
                <a:spcPts val="300"/>
              </a:spcAft>
            </a:pPr>
            <a:r>
              <a:rPr sz="1200" spc="17" dirty="0" smtClean="0">
                <a:solidFill>
                  <a:srgbClr val="262C32"/>
                </a:solidFill>
                <a:latin typeface="Aptos"/>
                <a:cs typeface="Arial"/>
              </a:rPr>
              <a:t>externa</a:t>
            </a:r>
            <a:r>
              <a:rPr sz="1200" spc="17" dirty="0" smtClean="0">
                <a:solidFill>
                  <a:srgbClr val="262C32"/>
                </a:solidFill>
                <a:latin typeface="Aptos"/>
                <a:cs typeface="Arial"/>
              </a:rPr>
              <a:t>.</a:t>
            </a:r>
            <a:endParaRPr sz="900">
              <a:latin typeface="Arial"/>
              <a:cs typeface="Arial"/>
            </a:endParaRPr>
          </a:p>
          <a:p>
            <a:pPr marL="15748" indent="3048">
              <a:lnSpc>
                <a:spcPts val="1034"/>
              </a:lnSpc>
              <a:spcBef>
                <a:spcPts val="654"/>
              </a:spcBef>
              <a:spcAft>
                <a:spcPts val="300"/>
              </a:spcAft>
            </a:pPr>
            <a:r>
              <a:rPr sz="1200" spc="29" dirty="0" smtClean="0">
                <a:solidFill>
                  <a:srgbClr val="262C32"/>
                </a:solidFill>
                <a:latin typeface="Aptos"/>
                <a:cs typeface="Arial"/>
              </a:rPr>
              <a:t>Los traumatismos abdominales  pueden comprometer  diferentes órganos </a:t>
            </a:r>
            <a:endParaRPr sz="900">
              <a:latin typeface="Arial"/>
              <a:cs typeface="Arial"/>
            </a:endParaRPr>
          </a:p>
          <a:p>
            <a:pPr marL="15748">
              <a:lnSpc>
                <a:spcPts val="1034"/>
              </a:lnSpc>
              <a:spcBef>
                <a:spcPts val="380"/>
              </a:spcBef>
              <a:spcAft>
                <a:spcPts val="300"/>
              </a:spcAft>
            </a:pPr>
            <a:r>
              <a:rPr sz="1200" spc="25" dirty="0" smtClean="0">
                <a:solidFill>
                  <a:srgbClr val="262C32"/>
                </a:solidFill>
                <a:latin typeface="Aptos"/>
                <a:cs typeface="Arial"/>
              </a:rPr>
              <a:t>contenidos dentro del abdomen</a:t>
            </a:r>
            <a:r>
              <a:rPr sz="1200" spc="25" dirty="0" smtClean="0">
                <a:solidFill>
                  <a:srgbClr val="262C32"/>
                </a:solidFill>
                <a:latin typeface="Aptos"/>
                <a:cs typeface="Arial"/>
              </a:rPr>
              <a:t>,  </a:t>
            </a:r>
            <a:r>
              <a:rPr sz="1200" spc="25" dirty="0" smtClean="0">
                <a:solidFill>
                  <a:srgbClr val="262C32"/>
                </a:solidFill>
                <a:latin typeface="Aptos"/>
                <a:cs typeface="Arial"/>
              </a:rPr>
              <a:t>que forman parte del aparato digestivo</a:t>
            </a:r>
            <a:r>
              <a:rPr sz="1200" spc="25" dirty="0" smtClean="0">
                <a:solidFill>
                  <a:srgbClr val="262C32"/>
                </a:solidFill>
                <a:latin typeface="Aptos"/>
                <a:cs typeface="Arial"/>
              </a:rPr>
              <a:t>,  </a:t>
            </a:r>
            <a:r>
              <a:rPr sz="1200" spc="25" dirty="0" smtClean="0">
                <a:solidFill>
                  <a:srgbClr val="262C32"/>
                </a:solidFill>
                <a:latin typeface="Aptos"/>
                <a:cs typeface="Arial"/>
              </a:rPr>
              <a:t>gruesos</a:t>
            </a:r>
            <a:endParaRPr sz="900">
              <a:latin typeface="Arial"/>
              <a:cs typeface="Arial"/>
            </a:endParaRPr>
          </a:p>
          <a:p>
            <a:pPr marL="12700" marR="7015">
              <a:lnSpc>
                <a:spcPts val="1019"/>
              </a:lnSpc>
              <a:spcBef>
                <a:spcPts val="431"/>
              </a:spcBef>
              <a:spcAft>
                <a:spcPts val="300"/>
              </a:spcAft>
            </a:pPr>
            <a:r>
              <a:rPr sz="1200" spc="26" dirty="0" smtClean="0">
                <a:solidFill>
                  <a:srgbClr val="262C32"/>
                </a:solidFill>
                <a:latin typeface="Aptos"/>
                <a:cs typeface="Arial"/>
              </a:rPr>
              <a:t>vasos sanguíneos</a:t>
            </a:r>
            <a:r>
              <a:rPr sz="1200" spc="26" dirty="0" smtClean="0">
                <a:solidFill>
                  <a:srgbClr val="262C32"/>
                </a:solidFill>
                <a:latin typeface="Aptos"/>
                <a:cs typeface="Arial"/>
              </a:rPr>
              <a:t>,  </a:t>
            </a:r>
            <a:r>
              <a:rPr sz="1200" spc="26" dirty="0" smtClean="0">
                <a:solidFill>
                  <a:srgbClr val="262C32"/>
                </a:solidFill>
                <a:latin typeface="Aptos"/>
                <a:cs typeface="Arial"/>
              </a:rPr>
              <a:t>sistema urinario y sistema endocrino</a:t>
            </a:r>
            <a:r>
              <a:rPr sz="1200" spc="26" dirty="0" smtClean="0">
                <a:solidFill>
                  <a:srgbClr val="262C32"/>
                </a:solidFill>
                <a:latin typeface="Aptos"/>
                <a:cs typeface="Arial"/>
              </a:rPr>
              <a:t>.</a:t>
            </a:r>
            <a:endParaRPr sz="900">
              <a:latin typeface="Arial"/>
              <a:cs typeface="Arial"/>
            </a:endParaRPr>
          </a:p>
        </p:txBody>
      </p:sp>
      <p:sp>
        <p:nvSpPr>
          <p:cNvPr id="5" name="object 5"/>
          <p:cNvSpPr txBox="1"/>
          <p:nvPr/>
        </p:nvSpPr>
        <p:spPr>
          <a:xfrm>
            <a:off x="2083609" y="2930489"/>
            <a:ext cx="7076595" cy="1136396"/>
          </a:xfrm>
          <a:prstGeom prst="rect">
            <a:avLst/>
          </a:prstGeom>
        </p:spPr>
        <p:txBody>
          <a:bodyPr wrap="square" lIns="0" tIns="6477" rIns="0" bIns="0" rtlCol="0">
            <a:noAutofit/>
          </a:bodyPr>
          <a:lstStyle/>
          <a:p>
            <a:pPr marL="12700" marR="7015">
              <a:lnSpc>
                <a:spcPts val="1019"/>
              </a:lnSpc>
              <a:spcAft>
                <a:spcPts val="300"/>
              </a:spcAft>
            </a:pPr>
            <a:r>
              <a:rPr sz="1200" b="1" spc="28" dirty="0" smtClean="0">
                <a:solidFill>
                  <a:srgbClr val="262C32"/>
                </a:solidFill>
                <a:latin typeface="Aptos"/>
                <a:cs typeface="Arial"/>
              </a:rPr>
              <a:t>• </a:t>
            </a:r>
            <a:r>
              <a:rPr sz="1200" b="1" spc="28" dirty="0" smtClean="0">
                <a:solidFill>
                  <a:srgbClr val="262C32"/>
                </a:solidFill>
                <a:latin typeface="Aptos"/>
                <a:cs typeface="Arial"/>
              </a:rPr>
              <a:t>Tipos de traumatismos  abdominales</a:t>
            </a:r>
            <a:endParaRPr sz="900">
              <a:latin typeface="Arial"/>
              <a:cs typeface="Arial"/>
            </a:endParaRPr>
          </a:p>
          <a:p>
            <a:pPr marL="104139" marR="7015">
              <a:lnSpc>
                <a:spcPct val="95825"/>
              </a:lnSpc>
              <a:spcBef>
                <a:spcPts val="594"/>
              </a:spcBef>
              <a:spcAft>
                <a:spcPts val="300"/>
              </a:spcAft>
            </a:pPr>
            <a:r>
              <a:rPr sz="1200" b="1" spc="35" dirty="0" smtClean="0">
                <a:solidFill>
                  <a:srgbClr val="262C32"/>
                </a:solidFill>
                <a:latin typeface="Aptos"/>
                <a:cs typeface="Arial"/>
              </a:rPr>
              <a:t>- </a:t>
            </a:r>
            <a:r>
              <a:rPr sz="1200" b="1" spc="35" dirty="0" smtClean="0">
                <a:solidFill>
                  <a:srgbClr val="262C32"/>
                </a:solidFill>
                <a:latin typeface="Aptos"/>
                <a:cs typeface="Arial"/>
              </a:rPr>
              <a:t>Contusiones abdominales</a:t>
            </a:r>
            <a:endParaRPr sz="900">
              <a:latin typeface="Arial"/>
              <a:cs typeface="Arial"/>
            </a:endParaRPr>
          </a:p>
          <a:p>
            <a:pPr marL="195579" marR="7015">
              <a:lnSpc>
                <a:spcPct val="95825"/>
              </a:lnSpc>
              <a:spcBef>
                <a:spcPts val="645"/>
              </a:spcBef>
              <a:spcAft>
                <a:spcPts val="300"/>
              </a:spcAft>
            </a:pPr>
            <a:r>
              <a:rPr sz="1200" spc="14" dirty="0" smtClean="0">
                <a:solidFill>
                  <a:srgbClr val="262C32"/>
                </a:solidFill>
                <a:latin typeface="Aptos"/>
                <a:cs typeface="Arial"/>
              </a:rPr>
              <a:t>No existe alteración de la  piel  ni de la  pared abdominal.</a:t>
            </a:r>
            <a:endParaRPr sz="900">
              <a:latin typeface="Arial"/>
              <a:cs typeface="Arial"/>
            </a:endParaRPr>
          </a:p>
          <a:p>
            <a:pPr marL="192531" indent="3048">
              <a:lnSpc>
                <a:spcPts val="1034"/>
              </a:lnSpc>
              <a:spcBef>
                <a:spcPts val="645"/>
              </a:spcBef>
              <a:spcAft>
                <a:spcPts val="300"/>
              </a:spcAft>
            </a:pPr>
            <a:r>
              <a:rPr sz="1200" spc="24" dirty="0" smtClean="0">
                <a:solidFill>
                  <a:srgbClr val="262C32"/>
                </a:solidFill>
                <a:latin typeface="Aptos"/>
                <a:cs typeface="Arial"/>
              </a:rPr>
              <a:t>La contusión abdominal  puede ser provocada por el  impacto de un objeto </a:t>
            </a:r>
            <a:endParaRPr sz="900">
              <a:latin typeface="Arial"/>
              <a:cs typeface="Arial"/>
            </a:endParaRPr>
          </a:p>
          <a:p>
            <a:pPr marL="192531">
              <a:lnSpc>
                <a:spcPts val="1034"/>
              </a:lnSpc>
              <a:spcBef>
                <a:spcPts val="380"/>
              </a:spcBef>
              <a:spcAft>
                <a:spcPts val="300"/>
              </a:spcAft>
            </a:pPr>
            <a:r>
              <a:rPr sz="1200" spc="28" dirty="0" smtClean="0">
                <a:solidFill>
                  <a:srgbClr val="262C32"/>
                </a:solidFill>
                <a:latin typeface="Aptos"/>
                <a:cs typeface="Arial"/>
              </a:rPr>
              <a:t>o de una fuerza que puede ocasionar una lesión  de órganos internos</a:t>
            </a:r>
            <a:r>
              <a:rPr sz="1200" spc="28" dirty="0" smtClean="0">
                <a:solidFill>
                  <a:srgbClr val="262C32"/>
                </a:solidFill>
                <a:latin typeface="Aptos"/>
                <a:cs typeface="Arial"/>
              </a:rPr>
              <a:t>, </a:t>
            </a:r>
            <a:r>
              <a:rPr sz="1200" spc="28" dirty="0" smtClean="0">
                <a:solidFill>
                  <a:srgbClr val="262C32"/>
                </a:solidFill>
                <a:latin typeface="Aptos"/>
                <a:cs typeface="Arial"/>
              </a:rPr>
              <a:t>y/o</a:t>
            </a:r>
            <a:endParaRPr sz="900">
              <a:latin typeface="Arial"/>
              <a:cs typeface="Arial"/>
            </a:endParaRPr>
          </a:p>
          <a:p>
            <a:pPr marL="192531" marR="7015">
              <a:lnSpc>
                <a:spcPts val="1019"/>
              </a:lnSpc>
              <a:spcBef>
                <a:spcPts val="431"/>
              </a:spcBef>
              <a:spcAft>
                <a:spcPts val="300"/>
              </a:spcAft>
            </a:pPr>
            <a:r>
              <a:rPr sz="1200" spc="31" dirty="0" smtClean="0">
                <a:solidFill>
                  <a:srgbClr val="262C32"/>
                </a:solidFill>
                <a:latin typeface="Aptos"/>
                <a:cs typeface="Arial"/>
              </a:rPr>
              <a:t>generar una hemorragia in</a:t>
            </a:r>
            <a:r>
              <a:rPr sz="1200" spc="31" dirty="0" smtClean="0">
                <a:solidFill>
                  <a:srgbClr val="262C32"/>
                </a:solidFill>
                <a:latin typeface="Aptos"/>
                <a:cs typeface="Arial"/>
              </a:rPr>
              <a:t>t</a:t>
            </a:r>
            <a:r>
              <a:rPr sz="1200" spc="31" dirty="0" smtClean="0">
                <a:solidFill>
                  <a:srgbClr val="262C32"/>
                </a:solidFill>
                <a:latin typeface="Aptos"/>
                <a:cs typeface="Arial"/>
              </a:rPr>
              <a:t>erna grave</a:t>
            </a:r>
            <a:r>
              <a:rPr sz="1200" spc="31" dirty="0" smtClean="0">
                <a:solidFill>
                  <a:srgbClr val="262C32"/>
                </a:solidFill>
                <a:latin typeface="Aptos"/>
                <a:cs typeface="Arial"/>
              </a:rPr>
              <a:t>.</a:t>
            </a:r>
            <a:endParaRPr sz="900">
              <a:latin typeface="Arial"/>
              <a:cs typeface="Arial"/>
            </a:endParaRPr>
          </a:p>
        </p:txBody>
      </p:sp>
      <p:sp>
        <p:nvSpPr>
          <p:cNvPr id="4" name="object 4"/>
          <p:cNvSpPr txBox="1"/>
          <p:nvPr/>
        </p:nvSpPr>
        <p:spPr>
          <a:xfrm>
            <a:off x="2236595" y="4353905"/>
            <a:ext cx="7178152" cy="1243076"/>
          </a:xfrm>
          <a:prstGeom prst="rect">
            <a:avLst/>
          </a:prstGeom>
        </p:spPr>
        <p:txBody>
          <a:bodyPr wrap="square" lIns="0" tIns="6477" rIns="0" bIns="0" rtlCol="0">
            <a:noAutofit/>
          </a:bodyPr>
          <a:lstStyle/>
          <a:p>
            <a:pPr marL="12700" marR="7015">
              <a:lnSpc>
                <a:spcPts val="1019"/>
              </a:lnSpc>
              <a:spcAft>
                <a:spcPts val="300"/>
              </a:spcAft>
            </a:pPr>
            <a:r>
              <a:rPr sz="1200" b="1" spc="18" dirty="0" smtClean="0">
                <a:solidFill>
                  <a:srgbClr val="262C32"/>
                </a:solidFill>
                <a:latin typeface="Aptos"/>
                <a:cs typeface="Arial"/>
              </a:rPr>
              <a:t>- </a:t>
            </a:r>
            <a:r>
              <a:rPr sz="1200" b="1" spc="18" dirty="0" smtClean="0">
                <a:solidFill>
                  <a:srgbClr val="262C32"/>
                </a:solidFill>
                <a:latin typeface="Aptos"/>
                <a:cs typeface="Arial"/>
              </a:rPr>
              <a:t>Heridas  penetrantes</a:t>
            </a:r>
            <a:endParaRPr sz="900">
              <a:latin typeface="Arial"/>
              <a:cs typeface="Arial"/>
            </a:endParaRPr>
          </a:p>
          <a:p>
            <a:pPr marL="101091" indent="3048">
              <a:lnSpc>
                <a:spcPts val="1034"/>
              </a:lnSpc>
              <a:spcBef>
                <a:spcPts val="594"/>
              </a:spcBef>
              <a:spcAft>
                <a:spcPts val="300"/>
              </a:spcAft>
            </a:pPr>
            <a:r>
              <a:rPr sz="1200" spc="20" dirty="0" smtClean="0">
                <a:solidFill>
                  <a:srgbClr val="262C32"/>
                </a:solidFill>
                <a:latin typeface="Aptos"/>
                <a:cs typeface="Arial"/>
              </a:rPr>
              <a:t>La pared abdominal  ha sido  rota o penetrada por un objeto</a:t>
            </a:r>
            <a:r>
              <a:rPr sz="1200" spc="20" dirty="0" smtClean="0">
                <a:solidFill>
                  <a:srgbClr val="262C32"/>
                </a:solidFill>
                <a:latin typeface="Aptos"/>
                <a:cs typeface="Arial"/>
              </a:rPr>
              <a:t>,  </a:t>
            </a:r>
            <a:r>
              <a:rPr sz="1200" spc="20" dirty="0" smtClean="0">
                <a:solidFill>
                  <a:srgbClr val="262C32"/>
                </a:solidFill>
                <a:latin typeface="Aptos"/>
                <a:cs typeface="Arial"/>
              </a:rPr>
              <a:t>que pone en </a:t>
            </a:r>
            <a:endParaRPr sz="900">
              <a:latin typeface="Arial"/>
              <a:cs typeface="Arial"/>
            </a:endParaRPr>
          </a:p>
          <a:p>
            <a:pPr marL="101091">
              <a:lnSpc>
                <a:spcPts val="1034"/>
              </a:lnSpc>
              <a:spcBef>
                <a:spcPts val="369"/>
              </a:spcBef>
              <a:spcAft>
                <a:spcPts val="300"/>
              </a:spcAft>
            </a:pPr>
            <a:r>
              <a:rPr sz="1200" spc="21" dirty="0" smtClean="0">
                <a:solidFill>
                  <a:srgbClr val="262C32"/>
                </a:solidFill>
                <a:latin typeface="Aptos"/>
                <a:cs typeface="Arial"/>
              </a:rPr>
              <a:t>contacto su interior con el exterior</a:t>
            </a:r>
            <a:r>
              <a:rPr sz="1200" spc="21" dirty="0" smtClean="0">
                <a:solidFill>
                  <a:srgbClr val="262C32"/>
                </a:solidFill>
                <a:latin typeface="Aptos"/>
                <a:cs typeface="Arial"/>
              </a:rPr>
              <a:t>,  </a:t>
            </a:r>
            <a:r>
              <a:rPr sz="1200" spc="21" dirty="0" smtClean="0">
                <a:solidFill>
                  <a:srgbClr val="262C32"/>
                </a:solidFill>
                <a:latin typeface="Aptos"/>
                <a:cs typeface="Arial"/>
              </a:rPr>
              <a:t>pudiendo favorecer la  salida de vísceras </a:t>
            </a:r>
            <a:endParaRPr sz="900">
              <a:latin typeface="Arial"/>
              <a:cs typeface="Arial"/>
            </a:endParaRPr>
          </a:p>
          <a:p>
            <a:pPr marL="101091">
              <a:lnSpc>
                <a:spcPts val="1034"/>
              </a:lnSpc>
              <a:spcBef>
                <a:spcPts val="369"/>
              </a:spcBef>
              <a:spcAft>
                <a:spcPts val="300"/>
              </a:spcAft>
            </a:pPr>
            <a:r>
              <a:rPr sz="1200" spc="11" dirty="0" smtClean="0">
                <a:solidFill>
                  <a:srgbClr val="262C32"/>
                </a:solidFill>
                <a:latin typeface="Aptos"/>
                <a:cs typeface="Arial"/>
              </a:rPr>
              <a:t>al  exterior.  Es una situación grave</a:t>
            </a:r>
            <a:r>
              <a:rPr sz="1200" spc="11" dirty="0" smtClean="0">
                <a:solidFill>
                  <a:srgbClr val="262C32"/>
                </a:solidFill>
                <a:latin typeface="Aptos"/>
                <a:cs typeface="Arial"/>
              </a:rPr>
              <a:t>.  </a:t>
            </a:r>
            <a:r>
              <a:rPr sz="1200" spc="11" dirty="0" smtClean="0">
                <a:solidFill>
                  <a:srgbClr val="262C32"/>
                </a:solidFill>
                <a:latin typeface="Aptos"/>
                <a:cs typeface="Arial"/>
              </a:rPr>
              <a:t>Recuerde que por la  herida  no sale </a:t>
            </a:r>
            <a:endParaRPr sz="900">
              <a:latin typeface="Arial"/>
              <a:cs typeface="Arial"/>
            </a:endParaRPr>
          </a:p>
          <a:p>
            <a:pPr marL="101091">
              <a:lnSpc>
                <a:spcPts val="1034"/>
              </a:lnSpc>
              <a:spcBef>
                <a:spcPts val="369"/>
              </a:spcBef>
              <a:spcAft>
                <a:spcPts val="300"/>
              </a:spcAft>
            </a:pPr>
            <a:r>
              <a:rPr sz="1200" spc="27" dirty="0" smtClean="0">
                <a:solidFill>
                  <a:srgbClr val="262C32"/>
                </a:solidFill>
                <a:latin typeface="Aptos"/>
                <a:cs typeface="Arial"/>
              </a:rPr>
              <a:t>necesariamente  toda la sangre que se está  perdiendo a causa de  la  rotura </a:t>
            </a:r>
            <a:endParaRPr sz="900">
              <a:latin typeface="Arial"/>
              <a:cs typeface="Arial"/>
            </a:endParaRPr>
          </a:p>
          <a:p>
            <a:pPr marL="101091">
              <a:lnSpc>
                <a:spcPts val="1034"/>
              </a:lnSpc>
              <a:spcBef>
                <a:spcPts val="369"/>
              </a:spcBef>
              <a:spcAft>
                <a:spcPts val="300"/>
              </a:spcAft>
            </a:pPr>
            <a:r>
              <a:rPr sz="1200" spc="24" dirty="0" smtClean="0">
                <a:solidFill>
                  <a:srgbClr val="262C32"/>
                </a:solidFill>
                <a:latin typeface="Aptos"/>
                <a:cs typeface="Arial"/>
              </a:rPr>
              <a:t>de vasos sanguíneos y vísceras muy vascularizadas</a:t>
            </a:r>
            <a:r>
              <a:rPr sz="1200" spc="24" dirty="0" smtClean="0">
                <a:solidFill>
                  <a:srgbClr val="262C32"/>
                </a:solidFill>
                <a:latin typeface="Aptos"/>
                <a:cs typeface="Arial"/>
              </a:rPr>
              <a:t>,  </a:t>
            </a:r>
            <a:r>
              <a:rPr sz="1200" spc="24" dirty="0" smtClean="0">
                <a:solidFill>
                  <a:srgbClr val="262C32"/>
                </a:solidFill>
                <a:latin typeface="Aptos"/>
                <a:cs typeface="Arial"/>
              </a:rPr>
              <a:t>como el  hígado y el</a:t>
            </a:r>
            <a:endParaRPr sz="900">
              <a:latin typeface="Arial"/>
              <a:cs typeface="Arial"/>
            </a:endParaRPr>
          </a:p>
          <a:p>
            <a:pPr marL="104139" marR="7015">
              <a:lnSpc>
                <a:spcPts val="1035"/>
              </a:lnSpc>
              <a:spcBef>
                <a:spcPts val="421"/>
              </a:spcBef>
              <a:spcAft>
                <a:spcPts val="300"/>
              </a:spcAft>
            </a:pPr>
            <a:r>
              <a:rPr sz="1200" spc="18" dirty="0" smtClean="0">
                <a:solidFill>
                  <a:srgbClr val="262C32"/>
                </a:solidFill>
                <a:latin typeface="Aptos"/>
                <a:cs typeface="Arial"/>
              </a:rPr>
              <a:t>bazo</a:t>
            </a:r>
            <a:r>
              <a:rPr sz="1200" spc="18" dirty="0" smtClean="0">
                <a:solidFill>
                  <a:srgbClr val="262C32"/>
                </a:solidFill>
                <a:latin typeface="Aptos"/>
                <a:cs typeface="Arial"/>
              </a:rPr>
              <a:t>.  </a:t>
            </a:r>
            <a:r>
              <a:rPr sz="1200" spc="18" dirty="0" smtClean="0">
                <a:solidFill>
                  <a:srgbClr val="262C32"/>
                </a:solidFill>
                <a:latin typeface="Aptos"/>
                <a:cs typeface="Arial"/>
              </a:rPr>
              <a:t>El  riesgo de que pueda tener hemorragia in</a:t>
            </a:r>
            <a:r>
              <a:rPr sz="1200" spc="18" dirty="0" smtClean="0">
                <a:solidFill>
                  <a:srgbClr val="262C32"/>
                </a:solidFill>
                <a:latin typeface="Aptos"/>
                <a:cs typeface="Arial"/>
              </a:rPr>
              <a:t>t</a:t>
            </a:r>
            <a:r>
              <a:rPr sz="1200" spc="18" dirty="0" smtClean="0">
                <a:solidFill>
                  <a:srgbClr val="262C32"/>
                </a:solidFill>
                <a:latin typeface="Aptos"/>
                <a:cs typeface="Arial"/>
              </a:rPr>
              <a:t>erna  es elevado.</a:t>
            </a:r>
            <a:endParaRPr sz="900">
              <a:latin typeface="Arial"/>
              <a:cs typeface="Arial"/>
            </a:endParaRPr>
          </a:p>
        </p:txBody>
      </p:sp>
      <p:sp>
        <p:nvSpPr>
          <p:cNvPr id="3" name="object 3"/>
          <p:cNvSpPr txBox="1"/>
          <p:nvPr/>
        </p:nvSpPr>
        <p:spPr>
          <a:xfrm>
            <a:off x="2083609" y="5874426"/>
            <a:ext cx="7458842" cy="1783002"/>
          </a:xfrm>
          <a:prstGeom prst="rect">
            <a:avLst/>
          </a:prstGeom>
        </p:spPr>
        <p:txBody>
          <a:bodyPr wrap="square" lIns="0" tIns="7111" rIns="0" bIns="0" rtlCol="0">
            <a:noAutofit/>
          </a:bodyPr>
          <a:lstStyle/>
          <a:p>
            <a:pPr marL="12700" marR="7015">
              <a:lnSpc>
                <a:spcPts val="1120"/>
              </a:lnSpc>
              <a:spcAft>
                <a:spcPts val="300"/>
              </a:spcAft>
            </a:pPr>
            <a:r>
              <a:rPr sz="1200" b="1" spc="43" dirty="0" smtClean="0">
                <a:solidFill>
                  <a:srgbClr val="262C32"/>
                </a:solidFill>
                <a:latin typeface="Aptos"/>
                <a:cs typeface="Arial"/>
              </a:rPr>
              <a:t>• </a:t>
            </a:r>
            <a:r>
              <a:rPr sz="1200" b="1" spc="43" dirty="0" smtClean="0">
                <a:solidFill>
                  <a:srgbClr val="262C32"/>
                </a:solidFill>
                <a:latin typeface="Aptos"/>
                <a:cs typeface="Arial"/>
              </a:rPr>
              <a:t>Signos </a:t>
            </a:r>
            <a:r>
              <a:rPr sz="1200" b="1" spc="44" dirty="0" smtClean="0">
                <a:solidFill>
                  <a:srgbClr val="262C32"/>
                </a:solidFill>
                <a:latin typeface="Aptos"/>
                <a:cs typeface="Times New Roman"/>
              </a:rPr>
              <a:t>y </a:t>
            </a:r>
            <a:r>
              <a:rPr sz="1200" b="1" spc="43" dirty="0" smtClean="0">
                <a:solidFill>
                  <a:srgbClr val="262C32"/>
                </a:solidFill>
                <a:latin typeface="Aptos"/>
                <a:cs typeface="Arial"/>
              </a:rPr>
              <a:t>síntomas</a:t>
            </a:r>
            <a:endParaRPr sz="900">
              <a:latin typeface="Arial"/>
              <a:cs typeface="Arial"/>
            </a:endParaRPr>
          </a:p>
          <a:p>
            <a:pPr marL="104140" marR="7015">
              <a:lnSpc>
                <a:spcPct val="95825"/>
              </a:lnSpc>
              <a:spcBef>
                <a:spcPts val="563"/>
              </a:spcBef>
              <a:spcAft>
                <a:spcPts val="300"/>
              </a:spcAft>
            </a:pPr>
            <a:r>
              <a:rPr sz="1200" spc="16" dirty="0" smtClean="0">
                <a:solidFill>
                  <a:srgbClr val="262C32"/>
                </a:solidFill>
                <a:latin typeface="Aptos"/>
                <a:cs typeface="Arial"/>
              </a:rPr>
              <a:t>- </a:t>
            </a:r>
            <a:r>
              <a:rPr sz="1200" spc="16" dirty="0" smtClean="0">
                <a:solidFill>
                  <a:srgbClr val="262C32"/>
                </a:solidFill>
                <a:latin typeface="Aptos"/>
                <a:cs typeface="Arial"/>
              </a:rPr>
              <a:t>Palidez</a:t>
            </a:r>
            <a:r>
              <a:rPr sz="1200" spc="16" dirty="0" smtClean="0">
                <a:solidFill>
                  <a:srgbClr val="262C32"/>
                </a:solidFill>
                <a:latin typeface="Aptos"/>
                <a:cs typeface="Arial"/>
              </a:rPr>
              <a:t>, </a:t>
            </a:r>
            <a:r>
              <a:rPr sz="1200" spc="16" dirty="0" smtClean="0">
                <a:solidFill>
                  <a:srgbClr val="262C32"/>
                </a:solidFill>
                <a:latin typeface="Aptos"/>
                <a:cs typeface="Arial"/>
              </a:rPr>
              <a:t>frialdad  cutánea</a:t>
            </a:r>
            <a:r>
              <a:rPr sz="1200" spc="16" dirty="0" smtClean="0">
                <a:solidFill>
                  <a:srgbClr val="262C32"/>
                </a:solidFill>
                <a:latin typeface="Aptos"/>
                <a:cs typeface="Arial"/>
              </a:rPr>
              <a:t>.</a:t>
            </a:r>
            <a:endParaRPr sz="900">
              <a:latin typeface="Arial"/>
              <a:cs typeface="Arial"/>
            </a:endParaRPr>
          </a:p>
          <a:p>
            <a:pPr marL="104140" marR="7015">
              <a:lnSpc>
                <a:spcPct val="95825"/>
              </a:lnSpc>
              <a:spcBef>
                <a:spcPts val="645"/>
              </a:spcBef>
              <a:spcAft>
                <a:spcPts val="300"/>
              </a:spcAft>
            </a:pPr>
            <a:r>
              <a:rPr sz="1200" spc="26" dirty="0" smtClean="0">
                <a:solidFill>
                  <a:srgbClr val="262C32"/>
                </a:solidFill>
                <a:latin typeface="Aptos"/>
                <a:cs typeface="Arial"/>
              </a:rPr>
              <a:t>- </a:t>
            </a:r>
            <a:r>
              <a:rPr sz="1200" spc="26" dirty="0" smtClean="0">
                <a:solidFill>
                  <a:srgbClr val="262C32"/>
                </a:solidFill>
                <a:latin typeface="Aptos"/>
                <a:cs typeface="Arial"/>
              </a:rPr>
              <a:t>Sudoración profusa y fría.</a:t>
            </a:r>
            <a:endParaRPr sz="900">
              <a:latin typeface="Arial"/>
              <a:cs typeface="Arial"/>
            </a:endParaRPr>
          </a:p>
          <a:p>
            <a:pPr marL="192532" indent="-88391">
              <a:lnSpc>
                <a:spcPts val="1034"/>
              </a:lnSpc>
              <a:spcBef>
                <a:spcPts val="645"/>
              </a:spcBef>
              <a:spcAft>
                <a:spcPts val="300"/>
              </a:spcAft>
            </a:pPr>
            <a:r>
              <a:rPr sz="1200" spc="17" dirty="0" smtClean="0">
                <a:solidFill>
                  <a:srgbClr val="262C32"/>
                </a:solidFill>
                <a:latin typeface="Aptos"/>
                <a:cs typeface="Arial"/>
              </a:rPr>
              <a:t>- </a:t>
            </a:r>
            <a:r>
              <a:rPr sz="1200" spc="17" dirty="0" smtClean="0">
                <a:solidFill>
                  <a:srgbClr val="262C32"/>
                </a:solidFill>
                <a:latin typeface="Aptos"/>
                <a:cs typeface="Arial"/>
              </a:rPr>
              <a:t>Alteración  de la conciencia </a:t>
            </a:r>
            <a:r>
              <a:rPr sz="1200" spc="17" dirty="0" smtClean="0">
                <a:solidFill>
                  <a:srgbClr val="262C32"/>
                </a:solidFill>
                <a:latin typeface="Aptos"/>
                <a:cs typeface="Arial"/>
              </a:rPr>
              <a:t>(</a:t>
            </a:r>
            <a:r>
              <a:rPr sz="1200" spc="17" dirty="0" smtClean="0">
                <a:solidFill>
                  <a:srgbClr val="262C32"/>
                </a:solidFill>
                <a:latin typeface="Aptos"/>
                <a:cs typeface="Arial"/>
              </a:rPr>
              <a:t>primero</a:t>
            </a:r>
            <a:r>
              <a:rPr sz="1200" spc="17" dirty="0" smtClean="0">
                <a:solidFill>
                  <a:srgbClr val="262C32"/>
                </a:solidFill>
                <a:latin typeface="Aptos"/>
                <a:cs typeface="Arial"/>
              </a:rPr>
              <a:t>,  </a:t>
            </a:r>
            <a:r>
              <a:rPr sz="1200" spc="17" dirty="0" smtClean="0">
                <a:solidFill>
                  <a:srgbClr val="262C32"/>
                </a:solidFill>
                <a:latin typeface="Aptos"/>
                <a:cs typeface="Arial"/>
              </a:rPr>
              <a:t>agitación</a:t>
            </a:r>
            <a:r>
              <a:rPr sz="1200" spc="17" dirty="0" smtClean="0">
                <a:solidFill>
                  <a:srgbClr val="262C32"/>
                </a:solidFill>
                <a:latin typeface="Aptos"/>
                <a:cs typeface="Arial"/>
              </a:rPr>
              <a:t>;  </a:t>
            </a:r>
            <a:r>
              <a:rPr sz="1200" spc="17" dirty="0" smtClean="0">
                <a:solidFill>
                  <a:srgbClr val="262C32"/>
                </a:solidFill>
                <a:latin typeface="Aptos"/>
                <a:cs typeface="Arial"/>
              </a:rPr>
              <a:t>después</a:t>
            </a:r>
            <a:r>
              <a:rPr sz="1200" spc="17" dirty="0" smtClean="0">
                <a:solidFill>
                  <a:srgbClr val="262C32"/>
                </a:solidFill>
                <a:latin typeface="Aptos"/>
                <a:cs typeface="Arial"/>
              </a:rPr>
              <a:t>,  </a:t>
            </a:r>
            <a:r>
              <a:rPr sz="1200" spc="17" dirty="0" smtClean="0">
                <a:solidFill>
                  <a:srgbClr val="262C32"/>
                </a:solidFill>
                <a:latin typeface="Aptos"/>
                <a:cs typeface="Arial"/>
              </a:rPr>
              <a:t>progresivo descenso </a:t>
            </a:r>
            <a:endParaRPr sz="900">
              <a:latin typeface="Arial"/>
              <a:cs typeface="Arial"/>
            </a:endParaRPr>
          </a:p>
          <a:p>
            <a:pPr marL="192532">
              <a:lnSpc>
                <a:spcPts val="1034"/>
              </a:lnSpc>
              <a:spcBef>
                <a:spcPts val="380"/>
              </a:spcBef>
              <a:spcAft>
                <a:spcPts val="300"/>
              </a:spcAft>
            </a:pPr>
            <a:r>
              <a:rPr sz="1200" spc="14" dirty="0" smtClean="0">
                <a:solidFill>
                  <a:srgbClr val="262C32"/>
                </a:solidFill>
                <a:latin typeface="Aptos"/>
                <a:cs typeface="Arial"/>
              </a:rPr>
              <a:t>del  nivel de conciencia).</a:t>
            </a:r>
            <a:endParaRPr sz="900">
              <a:latin typeface="Arial"/>
              <a:cs typeface="Arial"/>
            </a:endParaRPr>
          </a:p>
          <a:p>
            <a:pPr marL="104140" marR="7015">
              <a:lnSpc>
                <a:spcPct val="95825"/>
              </a:lnSpc>
              <a:spcBef>
                <a:spcPts val="655"/>
              </a:spcBef>
              <a:spcAft>
                <a:spcPts val="300"/>
              </a:spcAft>
            </a:pPr>
            <a:r>
              <a:rPr sz="1200" spc="31" dirty="0" smtClean="0">
                <a:solidFill>
                  <a:srgbClr val="262C32"/>
                </a:solidFill>
                <a:latin typeface="Aptos"/>
                <a:cs typeface="Arial"/>
              </a:rPr>
              <a:t>- </a:t>
            </a:r>
            <a:r>
              <a:rPr sz="1200" spc="31" dirty="0" smtClean="0">
                <a:solidFill>
                  <a:srgbClr val="262C32"/>
                </a:solidFill>
                <a:latin typeface="Aptos"/>
                <a:cs typeface="Arial"/>
              </a:rPr>
              <a:t>Dolores abdominales</a:t>
            </a:r>
            <a:r>
              <a:rPr sz="1200" spc="31" dirty="0" smtClean="0">
                <a:solidFill>
                  <a:srgbClr val="262C32"/>
                </a:solidFill>
                <a:latin typeface="Aptos"/>
                <a:cs typeface="Arial"/>
              </a:rPr>
              <a:t>, </a:t>
            </a:r>
            <a:r>
              <a:rPr sz="1200" spc="31" dirty="0" smtClean="0">
                <a:solidFill>
                  <a:srgbClr val="262C32"/>
                </a:solidFill>
                <a:latin typeface="Aptos"/>
                <a:cs typeface="Arial"/>
              </a:rPr>
              <a:t>a veces dolor irradiado a otros puntos (hombro)</a:t>
            </a:r>
            <a:r>
              <a:rPr sz="1200" spc="31" dirty="0" smtClean="0">
                <a:solidFill>
                  <a:srgbClr val="262C32"/>
                </a:solidFill>
                <a:latin typeface="Aptos"/>
                <a:cs typeface="Arial"/>
              </a:rPr>
              <a:t>.</a:t>
            </a:r>
            <a:endParaRPr sz="900">
              <a:latin typeface="Arial"/>
              <a:cs typeface="Arial"/>
            </a:endParaRPr>
          </a:p>
          <a:p>
            <a:pPr marL="104139" marR="7015">
              <a:lnSpc>
                <a:spcPct val="95825"/>
              </a:lnSpc>
              <a:spcBef>
                <a:spcPts val="645"/>
              </a:spcBef>
              <a:spcAft>
                <a:spcPts val="300"/>
              </a:spcAft>
            </a:pPr>
            <a:r>
              <a:rPr sz="1200" spc="30" dirty="0" smtClean="0">
                <a:solidFill>
                  <a:srgbClr val="262C32"/>
                </a:solidFill>
                <a:latin typeface="Aptos"/>
                <a:cs typeface="Arial"/>
              </a:rPr>
              <a:t>- </a:t>
            </a:r>
            <a:r>
              <a:rPr sz="1200" spc="30" dirty="0" smtClean="0">
                <a:solidFill>
                  <a:srgbClr val="262C32"/>
                </a:solidFill>
                <a:latin typeface="Aptos"/>
                <a:cs typeface="Arial"/>
              </a:rPr>
              <a:t>Presencia de una herida y/o salida de vísceras al exterior</a:t>
            </a:r>
            <a:endParaRPr sz="900">
              <a:latin typeface="Arial"/>
              <a:cs typeface="Arial"/>
            </a:endParaRPr>
          </a:p>
          <a:p>
            <a:pPr marL="189483" marR="170311" indent="-85343">
              <a:lnSpc>
                <a:spcPts val="1370"/>
              </a:lnSpc>
              <a:spcBef>
                <a:spcPts val="458"/>
              </a:spcBef>
              <a:spcAft>
                <a:spcPts val="300"/>
              </a:spcAft>
            </a:pPr>
            <a:r>
              <a:rPr sz="1200" dirty="0" smtClean="0">
                <a:solidFill>
                  <a:srgbClr val="262C32"/>
                </a:solidFill>
                <a:latin typeface="Aptos"/>
                <a:cs typeface="Arial"/>
              </a:rPr>
              <a:t>-</a:t>
            </a:r>
            <a:r>
              <a:rPr sz="1200" spc="25" dirty="0" smtClean="0">
                <a:solidFill>
                  <a:srgbClr val="262C32"/>
                </a:solidFill>
                <a:latin typeface="Aptos"/>
                <a:cs typeface="Arial"/>
              </a:rPr>
              <a:t> </a:t>
            </a:r>
            <a:r>
              <a:rPr sz="1200" spc="29" dirty="0" smtClean="0">
                <a:solidFill>
                  <a:srgbClr val="262C32"/>
                </a:solidFill>
                <a:latin typeface="Aptos"/>
                <a:cs typeface="Arial"/>
              </a:rPr>
              <a:t>A</a:t>
            </a:r>
            <a:r>
              <a:rPr sz="1200" spc="25" dirty="0" smtClean="0">
                <a:solidFill>
                  <a:srgbClr val="262C32"/>
                </a:solidFill>
                <a:latin typeface="Aptos"/>
                <a:cs typeface="Arial"/>
              </a:rPr>
              <a:t>bdo</a:t>
            </a:r>
            <a:r>
              <a:rPr sz="1200" spc="34" dirty="0" smtClean="0">
                <a:solidFill>
                  <a:srgbClr val="262C32"/>
                </a:solidFill>
                <a:latin typeface="Aptos"/>
                <a:cs typeface="Arial"/>
              </a:rPr>
              <a:t>m</a:t>
            </a:r>
            <a:r>
              <a:rPr sz="1200" spc="25" dirty="0" smtClean="0">
                <a:solidFill>
                  <a:srgbClr val="262C32"/>
                </a:solidFill>
                <a:latin typeface="Aptos"/>
                <a:cs typeface="Arial"/>
              </a:rPr>
              <a:t>e</a:t>
            </a:r>
            <a:r>
              <a:rPr sz="1200" spc="0" dirty="0" smtClean="0">
                <a:solidFill>
                  <a:srgbClr val="262C32"/>
                </a:solidFill>
                <a:latin typeface="Aptos"/>
                <a:cs typeface="Arial"/>
              </a:rPr>
              <a:t>n</a:t>
            </a:r>
            <a:r>
              <a:rPr sz="1200" spc="248" dirty="0" smtClean="0">
                <a:solidFill>
                  <a:srgbClr val="262C32"/>
                </a:solidFill>
                <a:latin typeface="Aptos"/>
                <a:cs typeface="Arial"/>
              </a:rPr>
              <a:t> </a:t>
            </a:r>
            <a:r>
              <a:rPr sz="1200" spc="9" dirty="0" smtClean="0">
                <a:solidFill>
                  <a:srgbClr val="262C32"/>
                </a:solidFill>
                <a:latin typeface="Aptos"/>
                <a:cs typeface="Arial"/>
              </a:rPr>
              <a:t>rí</a:t>
            </a:r>
            <a:r>
              <a:rPr sz="1200" spc="25" dirty="0" smtClean="0">
                <a:solidFill>
                  <a:srgbClr val="262C32"/>
                </a:solidFill>
                <a:latin typeface="Aptos"/>
                <a:cs typeface="Arial"/>
              </a:rPr>
              <a:t>g</a:t>
            </a:r>
            <a:r>
              <a:rPr sz="1200" spc="9" dirty="0" smtClean="0">
                <a:solidFill>
                  <a:srgbClr val="262C32"/>
                </a:solidFill>
                <a:latin typeface="Aptos"/>
                <a:cs typeface="Arial"/>
              </a:rPr>
              <a:t>i</a:t>
            </a:r>
            <a:r>
              <a:rPr sz="1200" spc="25" dirty="0" smtClean="0">
                <a:solidFill>
                  <a:srgbClr val="262C32"/>
                </a:solidFill>
                <a:latin typeface="Aptos"/>
                <a:cs typeface="Arial"/>
              </a:rPr>
              <a:t>d</a:t>
            </a:r>
            <a:r>
              <a:rPr sz="1200" spc="0" dirty="0" smtClean="0">
                <a:solidFill>
                  <a:srgbClr val="262C32"/>
                </a:solidFill>
                <a:latin typeface="Aptos"/>
                <a:cs typeface="Arial"/>
              </a:rPr>
              <a:t>o</a:t>
            </a:r>
            <a:r>
              <a:rPr sz="1200" spc="109" dirty="0" smtClean="0">
                <a:solidFill>
                  <a:srgbClr val="262C32"/>
                </a:solidFill>
                <a:latin typeface="Aptos"/>
                <a:cs typeface="Arial"/>
              </a:rPr>
              <a:t> </a:t>
            </a:r>
            <a:r>
              <a:rPr sz="1200" spc="25" dirty="0" smtClean="0">
                <a:solidFill>
                  <a:srgbClr val="262C32"/>
                </a:solidFill>
                <a:latin typeface="Aptos"/>
                <a:cs typeface="Arial"/>
              </a:rPr>
              <a:t>po</a:t>
            </a:r>
            <a:r>
              <a:rPr sz="1200" spc="0" dirty="0" smtClean="0">
                <a:solidFill>
                  <a:srgbClr val="262C32"/>
                </a:solidFill>
                <a:latin typeface="Aptos"/>
                <a:cs typeface="Arial"/>
              </a:rPr>
              <a:t>r</a:t>
            </a:r>
            <a:r>
              <a:rPr sz="1200" spc="55" dirty="0" smtClean="0">
                <a:solidFill>
                  <a:srgbClr val="262C32"/>
                </a:solidFill>
                <a:latin typeface="Aptos"/>
                <a:cs typeface="Arial"/>
              </a:rPr>
              <a:t> </a:t>
            </a:r>
            <a:r>
              <a:rPr sz="1200" spc="25" dirty="0" smtClean="0">
                <a:solidFill>
                  <a:srgbClr val="262C32"/>
                </a:solidFill>
                <a:latin typeface="Aptos"/>
                <a:cs typeface="Arial"/>
              </a:rPr>
              <a:t>espa</a:t>
            </a:r>
            <a:r>
              <a:rPr sz="1200" spc="19" dirty="0" smtClean="0">
                <a:solidFill>
                  <a:srgbClr val="262C32"/>
                </a:solidFill>
                <a:latin typeface="Aptos"/>
                <a:cs typeface="Arial"/>
              </a:rPr>
              <a:t>s</a:t>
            </a:r>
            <a:r>
              <a:rPr sz="1200" spc="34" dirty="0" smtClean="0">
                <a:solidFill>
                  <a:srgbClr val="262C32"/>
                </a:solidFill>
                <a:latin typeface="Aptos"/>
                <a:cs typeface="Arial"/>
              </a:rPr>
              <a:t>m</a:t>
            </a:r>
            <a:r>
              <a:rPr sz="1200" spc="0" dirty="0" smtClean="0">
                <a:solidFill>
                  <a:srgbClr val="262C32"/>
                </a:solidFill>
                <a:latin typeface="Aptos"/>
                <a:cs typeface="Arial"/>
              </a:rPr>
              <a:t>o</a:t>
            </a:r>
            <a:r>
              <a:rPr sz="1200" spc="197" dirty="0" smtClean="0">
                <a:solidFill>
                  <a:srgbClr val="262C32"/>
                </a:solidFill>
                <a:latin typeface="Aptos"/>
                <a:cs typeface="Arial"/>
              </a:rPr>
              <a:t> </a:t>
            </a:r>
            <a:r>
              <a:rPr sz="1200" spc="34" dirty="0" smtClean="0">
                <a:solidFill>
                  <a:srgbClr val="262C32"/>
                </a:solidFill>
                <a:latin typeface="Aptos"/>
                <a:cs typeface="Arial"/>
              </a:rPr>
              <a:t>m</a:t>
            </a:r>
            <a:r>
              <a:rPr sz="1200" spc="25" dirty="0" smtClean="0">
                <a:solidFill>
                  <a:srgbClr val="262C32"/>
                </a:solidFill>
                <a:latin typeface="Aptos"/>
                <a:cs typeface="Arial"/>
              </a:rPr>
              <a:t>u</a:t>
            </a:r>
            <a:r>
              <a:rPr sz="1200" spc="19" dirty="0" smtClean="0">
                <a:solidFill>
                  <a:srgbClr val="262C32"/>
                </a:solidFill>
                <a:latin typeface="Aptos"/>
                <a:cs typeface="Arial"/>
              </a:rPr>
              <a:t>sc</a:t>
            </a:r>
            <a:r>
              <a:rPr sz="1200" spc="25" dirty="0" smtClean="0">
                <a:solidFill>
                  <a:srgbClr val="262C32"/>
                </a:solidFill>
                <a:latin typeface="Aptos"/>
                <a:cs typeface="Arial"/>
              </a:rPr>
              <a:t>u</a:t>
            </a:r>
            <a:r>
              <a:rPr sz="1200" spc="9" dirty="0" smtClean="0">
                <a:solidFill>
                  <a:srgbClr val="262C32"/>
                </a:solidFill>
                <a:latin typeface="Aptos"/>
                <a:cs typeface="Arial"/>
              </a:rPr>
              <a:t>l</a:t>
            </a:r>
            <a:r>
              <a:rPr sz="1200" spc="25" dirty="0" smtClean="0">
                <a:solidFill>
                  <a:srgbClr val="262C32"/>
                </a:solidFill>
                <a:latin typeface="Aptos"/>
                <a:cs typeface="Arial"/>
              </a:rPr>
              <a:t>a</a:t>
            </a:r>
            <a:r>
              <a:rPr sz="1200" spc="0" dirty="0" smtClean="0">
                <a:solidFill>
                  <a:srgbClr val="262C32"/>
                </a:solidFill>
                <a:latin typeface="Aptos"/>
                <a:cs typeface="Arial"/>
              </a:rPr>
              <a:t>r</a:t>
            </a:r>
            <a:r>
              <a:rPr sz="1200" spc="139" dirty="0" smtClean="0">
                <a:solidFill>
                  <a:srgbClr val="262C32"/>
                </a:solidFill>
                <a:latin typeface="Aptos"/>
                <a:cs typeface="Arial"/>
              </a:rPr>
              <a:t> </a:t>
            </a:r>
            <a:r>
              <a:rPr sz="1200" spc="25" dirty="0" smtClean="0">
                <a:solidFill>
                  <a:srgbClr val="262C32"/>
                </a:solidFill>
                <a:latin typeface="Aptos"/>
                <a:cs typeface="Arial"/>
              </a:rPr>
              <a:t>qu</a:t>
            </a:r>
            <a:r>
              <a:rPr sz="1200" spc="0" dirty="0" smtClean="0">
                <a:solidFill>
                  <a:srgbClr val="262C32"/>
                </a:solidFill>
                <a:latin typeface="Aptos"/>
                <a:cs typeface="Arial"/>
              </a:rPr>
              <a:t>e</a:t>
            </a:r>
            <a:r>
              <a:rPr sz="1200" spc="99" dirty="0" smtClean="0">
                <a:solidFill>
                  <a:srgbClr val="262C32"/>
                </a:solidFill>
                <a:latin typeface="Aptos"/>
                <a:cs typeface="Arial"/>
              </a:rPr>
              <a:t> </a:t>
            </a:r>
            <a:r>
              <a:rPr sz="1200" spc="19" dirty="0" smtClean="0">
                <a:solidFill>
                  <a:srgbClr val="262C32"/>
                </a:solidFill>
                <a:latin typeface="Aptos"/>
                <a:cs typeface="Arial"/>
              </a:rPr>
              <a:t>s</a:t>
            </a:r>
            <a:r>
              <a:rPr sz="1200" spc="0" dirty="0" smtClean="0">
                <a:solidFill>
                  <a:srgbClr val="262C32"/>
                </a:solidFill>
                <a:latin typeface="Aptos"/>
                <a:cs typeface="Arial"/>
              </a:rPr>
              <a:t>e</a:t>
            </a:r>
            <a:r>
              <a:rPr sz="1200" spc="76" dirty="0" smtClean="0">
                <a:solidFill>
                  <a:srgbClr val="262C32"/>
                </a:solidFill>
                <a:latin typeface="Aptos"/>
                <a:cs typeface="Arial"/>
              </a:rPr>
              <a:t> </a:t>
            </a:r>
            <a:r>
              <a:rPr sz="1200" spc="19" dirty="0" smtClean="0">
                <a:solidFill>
                  <a:srgbClr val="262C32"/>
                </a:solidFill>
                <a:latin typeface="Aptos"/>
                <a:cs typeface="Arial"/>
              </a:rPr>
              <a:t>c</a:t>
            </a:r>
            <a:r>
              <a:rPr sz="1200" spc="25" dirty="0" smtClean="0">
                <a:solidFill>
                  <a:srgbClr val="262C32"/>
                </a:solidFill>
                <a:latin typeface="Aptos"/>
                <a:cs typeface="Arial"/>
              </a:rPr>
              <a:t>onoc</a:t>
            </a:r>
            <a:r>
              <a:rPr sz="1200" spc="0" dirty="0" smtClean="0">
                <a:solidFill>
                  <a:srgbClr val="262C32"/>
                </a:solidFill>
                <a:latin typeface="Aptos"/>
                <a:cs typeface="Arial"/>
              </a:rPr>
              <a:t>e</a:t>
            </a:r>
            <a:r>
              <a:rPr sz="1200" spc="162" dirty="0" smtClean="0">
                <a:solidFill>
                  <a:srgbClr val="262C32"/>
                </a:solidFill>
                <a:latin typeface="Aptos"/>
                <a:cs typeface="Arial"/>
              </a:rPr>
              <a:t> </a:t>
            </a:r>
            <a:r>
              <a:rPr sz="1200" spc="19" dirty="0" smtClean="0">
                <a:solidFill>
                  <a:srgbClr val="262C32"/>
                </a:solidFill>
                <a:latin typeface="Aptos"/>
                <a:cs typeface="Arial"/>
              </a:rPr>
              <a:t>c</a:t>
            </a:r>
            <a:r>
              <a:rPr sz="1200" spc="25" dirty="0" smtClean="0">
                <a:solidFill>
                  <a:srgbClr val="262C32"/>
                </a:solidFill>
                <a:latin typeface="Aptos"/>
                <a:cs typeface="Arial"/>
              </a:rPr>
              <a:t>o</a:t>
            </a:r>
            <a:r>
              <a:rPr sz="1200" spc="34" dirty="0" smtClean="0">
                <a:solidFill>
                  <a:srgbClr val="262C32"/>
                </a:solidFill>
                <a:latin typeface="Aptos"/>
                <a:cs typeface="Arial"/>
              </a:rPr>
              <a:t>m</a:t>
            </a:r>
            <a:r>
              <a:rPr sz="1200" spc="0" dirty="0" smtClean="0">
                <a:solidFill>
                  <a:srgbClr val="262C32"/>
                </a:solidFill>
                <a:latin typeface="Aptos"/>
                <a:cs typeface="Arial"/>
              </a:rPr>
              <a:t>o</a:t>
            </a:r>
            <a:r>
              <a:rPr sz="1200" spc="113" dirty="0" smtClean="0">
                <a:solidFill>
                  <a:srgbClr val="262C32"/>
                </a:solidFill>
                <a:latin typeface="Aptos"/>
                <a:cs typeface="Arial"/>
              </a:rPr>
              <a:t> </a:t>
            </a:r>
            <a:r>
              <a:rPr sz="1200" spc="14" dirty="0" smtClean="0">
                <a:solidFill>
                  <a:srgbClr val="262C32"/>
                </a:solidFill>
                <a:latin typeface="Aptos"/>
                <a:cs typeface="Arial"/>
              </a:rPr>
              <a:t>"</a:t>
            </a:r>
            <a:r>
              <a:rPr sz="1200" spc="25" dirty="0" smtClean="0">
                <a:solidFill>
                  <a:srgbClr val="262C32"/>
                </a:solidFill>
                <a:latin typeface="Aptos"/>
                <a:cs typeface="Arial"/>
              </a:rPr>
              <a:t>abdo</a:t>
            </a:r>
            <a:r>
              <a:rPr sz="1200" spc="34" dirty="0" smtClean="0">
                <a:solidFill>
                  <a:srgbClr val="262C32"/>
                </a:solidFill>
                <a:latin typeface="Aptos"/>
                <a:cs typeface="Arial"/>
              </a:rPr>
              <a:t>m</a:t>
            </a:r>
            <a:r>
              <a:rPr sz="1200" spc="25" dirty="0" smtClean="0">
                <a:solidFill>
                  <a:srgbClr val="262C32"/>
                </a:solidFill>
                <a:latin typeface="Aptos"/>
                <a:cs typeface="Arial"/>
              </a:rPr>
              <a:t>e</a:t>
            </a:r>
            <a:r>
              <a:rPr sz="1200" spc="0" dirty="0" smtClean="0">
                <a:solidFill>
                  <a:srgbClr val="262C32"/>
                </a:solidFill>
                <a:latin typeface="Aptos"/>
                <a:cs typeface="Arial"/>
              </a:rPr>
              <a:t>n</a:t>
            </a:r>
            <a:r>
              <a:rPr sz="1200" spc="187" dirty="0" smtClean="0">
                <a:solidFill>
                  <a:srgbClr val="262C32"/>
                </a:solidFill>
                <a:latin typeface="Aptos"/>
                <a:cs typeface="Arial"/>
              </a:rPr>
              <a:t> </a:t>
            </a:r>
            <a:r>
              <a:rPr sz="1200" spc="25" dirty="0" smtClean="0">
                <a:solidFill>
                  <a:srgbClr val="262C32"/>
                </a:solidFill>
                <a:latin typeface="Aptos"/>
                <a:cs typeface="Arial"/>
              </a:rPr>
              <a:t>e</a:t>
            </a:r>
            <a:r>
              <a:rPr sz="1200" spc="0" dirty="0" smtClean="0">
                <a:solidFill>
                  <a:srgbClr val="262C32"/>
                </a:solidFill>
                <a:latin typeface="Aptos"/>
                <a:cs typeface="Arial"/>
              </a:rPr>
              <a:t>n </a:t>
            </a:r>
            <a:r>
              <a:rPr sz="1200" spc="11" dirty="0" smtClean="0">
                <a:solidFill>
                  <a:srgbClr val="262C32"/>
                </a:solidFill>
                <a:latin typeface="Aptos"/>
                <a:cs typeface="Arial"/>
              </a:rPr>
              <a:t>t</a:t>
            </a:r>
            <a:r>
              <a:rPr sz="1200" spc="29" dirty="0" smtClean="0">
                <a:solidFill>
                  <a:srgbClr val="262C32"/>
                </a:solidFill>
                <a:latin typeface="Aptos"/>
                <a:cs typeface="Arial"/>
              </a:rPr>
              <a:t>a</a:t>
            </a:r>
            <a:r>
              <a:rPr sz="1200" spc="50" dirty="0" smtClean="0">
                <a:solidFill>
                  <a:srgbClr val="262C32"/>
                </a:solidFill>
                <a:latin typeface="Aptos"/>
                <a:cs typeface="Arial"/>
              </a:rPr>
              <a:t>b</a:t>
            </a:r>
            <a:r>
              <a:rPr sz="1200" spc="-5" dirty="0" smtClean="0">
                <a:solidFill>
                  <a:srgbClr val="262C32"/>
                </a:solidFill>
                <a:latin typeface="Aptos"/>
                <a:cs typeface="Arial"/>
              </a:rPr>
              <a:t>l</a:t>
            </a:r>
            <a:r>
              <a:rPr sz="1200" spc="50" dirty="0" smtClean="0">
                <a:solidFill>
                  <a:srgbClr val="262C32"/>
                </a:solidFill>
                <a:latin typeface="Aptos"/>
                <a:cs typeface="Arial"/>
              </a:rPr>
              <a:t>a</a:t>
            </a:r>
            <a:r>
              <a:rPr sz="1200" spc="14" dirty="0" smtClean="0">
                <a:solidFill>
                  <a:srgbClr val="262C32"/>
                </a:solidFill>
                <a:latin typeface="Aptos"/>
                <a:cs typeface="Arial"/>
              </a:rPr>
              <a:t>"</a:t>
            </a:r>
            <a:r>
              <a:rPr sz="1200" spc="-67" dirty="0" smtClean="0">
                <a:solidFill>
                  <a:srgbClr val="262C32"/>
                </a:solidFill>
                <a:latin typeface="Aptos"/>
                <a:cs typeface="Arial"/>
              </a:rPr>
              <a:t>.</a:t>
            </a:r>
            <a:endParaRPr sz="900">
              <a:latin typeface="Arial"/>
              <a:cs typeface="Arial"/>
            </a:endParaRPr>
          </a:p>
        </p:txBody>
      </p:sp>
      <p:sp>
        <p:nvSpPr>
          <p:cNvPr id="2" name="object 2"/>
          <p:cNvSpPr txBox="1"/>
          <p:nvPr/>
        </p:nvSpPr>
        <p:spPr>
          <a:xfrm>
            <a:off x="5373115" y="7421015"/>
            <a:ext cx="1" cy="1"/>
          </a:xfrm>
          <a:prstGeom prst="rect">
            <a:avLst/>
          </a:prstGeom>
        </p:spPr>
        <p:txBody>
          <a:bodyPr wrap="square" lIns="0" tIns="2540" rIns="0" bIns="0" rtlCol="0">
            <a:noAutofit/>
          </a:bodyPr>
          <a:lstStyle/>
          <a:p>
            <a:pPr marL="12700">
              <a:lnSpc>
                <a:spcPct val="95825"/>
              </a:lnSpc>
            </a:pPr>
            <a:r>
              <a:rPr sz="600" b="1" spc="-87" dirty="0" smtClean="0">
                <a:solidFill>
                  <a:srgbClr val="231F21"/>
                </a:solidFill>
                <a:latin typeface="Times New Roman"/>
                <a:cs typeface="Times New Roman"/>
              </a:rPr>
              <a:t>91</a:t>
            </a:r>
            <a:endParaRPr sz="600">
              <a:latin typeface="Times New Roman"/>
              <a:cs typeface="Times New Roman"/>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656590" y="285369"/>
            <a:ext cx="5969000" cy="448437"/>
          </a:xfrm>
          <a:prstGeom prst="rect">
            <a:avLst/>
          </a:prstGeom>
        </p:spPr>
        <p:txBody>
          <a:bodyPr wrap="square" lIns="71628" tIns="48920" rIns="71628" bIns="48920" rtlCol="0">
            <a:noAutofit/>
          </a:bodyPr>
          <a:lstStyle/>
          <a:p>
            <a:pPr marL="12700">
              <a:lnSpc>
                <a:spcPct val="95825"/>
              </a:lnSpc>
              <a:spcAft>
                <a:spcPts val="400"/>
              </a:spcAft>
            </a:pPr>
            <a:r>
              <a:rPr sz="1200" b="1" spc="-26" dirty="0" smtClean="0">
                <a:solidFill>
                  <a:srgbClr val="1E374E"/>
                </a:solidFill>
                <a:latin typeface="Aptos"/>
                <a:cs typeface="Times New Roman"/>
              </a:rPr>
              <a:t>Primeros Auxilios  </a:t>
            </a:r>
            <a:r>
              <a:rPr sz="1200" b="1" spc="-26" dirty="0" smtClean="0">
                <a:solidFill>
                  <a:srgbClr val="1E374E"/>
                </a:solidFill>
                <a:latin typeface="Aptos"/>
                <a:cs typeface="Times New Roman"/>
              </a:rPr>
              <a:t>Básicos</a:t>
            </a:r>
            <a:endParaRPr sz="700">
              <a:latin typeface="Times New Roman"/>
              <a:cs typeface="Times New Roman"/>
            </a:endParaRPr>
          </a:p>
        </p:txBody>
      </p:sp>
      <p:sp>
        <p:nvSpPr>
          <p:cNvPr id="3" name="object 3"/>
          <p:cNvSpPr txBox="1"/>
          <p:nvPr/>
        </p:nvSpPr>
        <p:spPr>
          <a:xfrm>
            <a:off x="835660" y="1223010"/>
            <a:ext cx="9789160" cy="5462778"/>
          </a:xfrm>
          <a:prstGeom prst="rect">
            <a:avLst/>
          </a:prstGeom>
        </p:spPr>
        <p:txBody>
          <a:bodyPr wrap="square" lIns="71628" tIns="48920" rIns="71628" bIns="48920" rtlCol="0">
            <a:noAutofit/>
          </a:bodyPr>
          <a:lstStyle/>
          <a:p>
            <a:pPr marL="12700" marR="7015">
              <a:lnSpc>
                <a:spcPts val="1120"/>
              </a:lnSpc>
              <a:spcAft>
                <a:spcPts val="400"/>
              </a:spcAft>
            </a:pPr>
            <a:r>
              <a:rPr sz="1900" b="1" spc="4" dirty="0" smtClean="0">
                <a:solidFill>
                  <a:srgbClr val="262C32"/>
                </a:solidFill>
                <a:latin typeface="Aptos"/>
                <a:cs typeface="Arial"/>
              </a:rPr>
              <a:t>•</a:t>
            </a:r>
            <a:r>
              <a:rPr sz="1900" b="1" spc="4" dirty="0" smtClean="0">
                <a:solidFill>
                  <a:srgbClr val="262C32"/>
                </a:solidFill>
                <a:latin typeface="Aptos"/>
                <a:cs typeface="Arial"/>
              </a:rPr>
              <a:t>Actuación</a:t>
            </a:r>
            <a:endParaRPr sz="1000">
              <a:latin typeface="Arial"/>
              <a:cs typeface="Arial"/>
            </a:endParaRPr>
          </a:p>
          <a:p>
            <a:pPr marL="101091" marR="7015">
              <a:lnSpc>
                <a:spcPct val="95825"/>
              </a:lnSpc>
              <a:spcBef>
                <a:spcPts val="474"/>
              </a:spcBef>
              <a:spcAft>
                <a:spcPts val="400"/>
              </a:spcAft>
            </a:pPr>
            <a:r>
              <a:rPr sz="1900" spc="-23" dirty="0" smtClean="0">
                <a:solidFill>
                  <a:srgbClr val="262C32"/>
                </a:solidFill>
                <a:latin typeface="Aptos"/>
                <a:cs typeface="Arial"/>
              </a:rPr>
              <a:t>• </a:t>
            </a:r>
            <a:r>
              <a:rPr sz="1900" spc="-23" dirty="0" smtClean="0">
                <a:solidFill>
                  <a:srgbClr val="262C32"/>
                </a:solidFill>
                <a:latin typeface="Aptos"/>
                <a:cs typeface="Arial"/>
              </a:rPr>
              <a:t>¿ </a:t>
            </a:r>
            <a:r>
              <a:rPr sz="1900" b="1" spc="-23" dirty="0" smtClean="0">
                <a:solidFill>
                  <a:srgbClr val="262C32"/>
                </a:solidFill>
                <a:latin typeface="Aptos"/>
                <a:cs typeface="Arial"/>
              </a:rPr>
              <a:t>Qué debemos hacer?</a:t>
            </a:r>
            <a:endParaRPr sz="1000">
              <a:latin typeface="Arial"/>
              <a:cs typeface="Arial"/>
            </a:endParaRPr>
          </a:p>
          <a:p>
            <a:pPr marL="177292" marR="7015">
              <a:lnSpc>
                <a:spcPct val="95825"/>
              </a:lnSpc>
              <a:spcBef>
                <a:spcPts val="647"/>
              </a:spcBef>
              <a:spcAft>
                <a:spcPts val="400"/>
              </a:spcAft>
            </a:pPr>
            <a:r>
              <a:rPr sz="1900" spc="0" dirty="0" smtClean="0">
                <a:solidFill>
                  <a:srgbClr val="262C32"/>
                </a:solidFill>
                <a:latin typeface="Aptos"/>
                <a:cs typeface="Arial"/>
              </a:rPr>
              <a:t>-</a:t>
            </a:r>
            <a:r>
              <a:rPr sz="1900" spc="1" dirty="0" smtClean="0">
                <a:solidFill>
                  <a:srgbClr val="262C32"/>
                </a:solidFill>
                <a:latin typeface="Aptos"/>
                <a:cs typeface="Arial"/>
              </a:rPr>
              <a:t> </a:t>
            </a:r>
            <a:r>
              <a:rPr sz="1900" spc="70" dirty="0" smtClean="0">
                <a:solidFill>
                  <a:srgbClr val="262C32"/>
                </a:solidFill>
                <a:latin typeface="Aptos"/>
                <a:cs typeface="Arial"/>
              </a:rPr>
              <a:t>A</a:t>
            </a:r>
            <a:r>
              <a:rPr sz="1900" spc="28" dirty="0" smtClean="0">
                <a:solidFill>
                  <a:srgbClr val="262C32"/>
                </a:solidFill>
                <a:latin typeface="Aptos"/>
                <a:cs typeface="Arial"/>
              </a:rPr>
              <a:t>c</a:t>
            </a:r>
            <a:r>
              <a:rPr sz="1900" spc="38" dirty="0" smtClean="0">
                <a:solidFill>
                  <a:srgbClr val="262C32"/>
                </a:solidFill>
                <a:latin typeface="Aptos"/>
                <a:cs typeface="Arial"/>
              </a:rPr>
              <a:t>t</a:t>
            </a:r>
            <a:r>
              <a:rPr sz="1900" spc="-56" dirty="0" smtClean="0">
                <a:solidFill>
                  <a:srgbClr val="262C32"/>
                </a:solidFill>
                <a:latin typeface="Aptos"/>
                <a:cs typeface="Arial"/>
              </a:rPr>
              <a:t>i</a:t>
            </a:r>
            <a:r>
              <a:rPr sz="1900" spc="78" dirty="0" smtClean="0">
                <a:solidFill>
                  <a:srgbClr val="262C32"/>
                </a:solidFill>
                <a:latin typeface="Aptos"/>
                <a:cs typeface="Arial"/>
              </a:rPr>
              <a:t>v</a:t>
            </a:r>
            <a:r>
              <a:rPr sz="1900" spc="50" dirty="0" smtClean="0">
                <a:solidFill>
                  <a:srgbClr val="262C32"/>
                </a:solidFill>
                <a:latin typeface="Aptos"/>
                <a:cs typeface="Arial"/>
              </a:rPr>
              <a:t>a</a:t>
            </a:r>
            <a:r>
              <a:rPr sz="1900" spc="19" dirty="0" smtClean="0">
                <a:solidFill>
                  <a:srgbClr val="262C32"/>
                </a:solidFill>
                <a:latin typeface="Aptos"/>
                <a:cs typeface="Arial"/>
              </a:rPr>
              <a:t>r</a:t>
            </a:r>
            <a:r>
              <a:rPr sz="1900" spc="54" dirty="0" smtClean="0">
                <a:solidFill>
                  <a:srgbClr val="262C32"/>
                </a:solidFill>
                <a:latin typeface="Aptos"/>
                <a:cs typeface="Arial"/>
              </a:rPr>
              <a:t> </a:t>
            </a:r>
            <a:r>
              <a:rPr sz="1900" spc="-56" dirty="0" smtClean="0">
                <a:solidFill>
                  <a:srgbClr val="262C32"/>
                </a:solidFill>
                <a:latin typeface="Aptos"/>
                <a:cs typeface="Arial"/>
              </a:rPr>
              <a:t>l</a:t>
            </a:r>
            <a:r>
              <a:rPr sz="1900" spc="4" dirty="0" smtClean="0">
                <a:solidFill>
                  <a:srgbClr val="262C32"/>
                </a:solidFill>
                <a:latin typeface="Aptos"/>
                <a:cs typeface="Arial"/>
              </a:rPr>
              <a:t>a</a:t>
            </a:r>
            <a:r>
              <a:rPr sz="1900" spc="109" dirty="0" smtClean="0">
                <a:solidFill>
                  <a:srgbClr val="262C32"/>
                </a:solidFill>
                <a:latin typeface="Aptos"/>
                <a:cs typeface="Arial"/>
              </a:rPr>
              <a:t> </a:t>
            </a:r>
            <a:r>
              <a:rPr sz="1900" spc="19" dirty="0" smtClean="0">
                <a:solidFill>
                  <a:srgbClr val="262C32"/>
                </a:solidFill>
                <a:latin typeface="Aptos"/>
                <a:cs typeface="Arial"/>
              </a:rPr>
              <a:t>c</a:t>
            </a:r>
            <a:r>
              <a:rPr sz="1900" spc="25" dirty="0" smtClean="0">
                <a:solidFill>
                  <a:srgbClr val="262C32"/>
                </a:solidFill>
                <a:latin typeface="Aptos"/>
                <a:cs typeface="Arial"/>
              </a:rPr>
              <a:t>aden</a:t>
            </a:r>
            <a:r>
              <a:rPr sz="1900" spc="0" dirty="0" smtClean="0">
                <a:solidFill>
                  <a:srgbClr val="262C32"/>
                </a:solidFill>
                <a:latin typeface="Aptos"/>
                <a:cs typeface="Arial"/>
              </a:rPr>
              <a:t>a</a:t>
            </a:r>
            <a:r>
              <a:rPr sz="1900" spc="136" dirty="0" smtClean="0">
                <a:solidFill>
                  <a:srgbClr val="262C32"/>
                </a:solidFill>
                <a:latin typeface="Aptos"/>
                <a:cs typeface="Arial"/>
              </a:rPr>
              <a:t> </a:t>
            </a:r>
            <a:r>
              <a:rPr sz="1900" spc="25" dirty="0" smtClean="0">
                <a:solidFill>
                  <a:srgbClr val="262C32"/>
                </a:solidFill>
                <a:latin typeface="Aptos"/>
                <a:cs typeface="Arial"/>
              </a:rPr>
              <a:t>d</a:t>
            </a:r>
            <a:r>
              <a:rPr sz="1900" spc="0" dirty="0" smtClean="0">
                <a:solidFill>
                  <a:srgbClr val="262C32"/>
                </a:solidFill>
                <a:latin typeface="Aptos"/>
                <a:cs typeface="Arial"/>
              </a:rPr>
              <a:t>e</a:t>
            </a:r>
            <a:r>
              <a:rPr sz="1900" spc="94" dirty="0" smtClean="0">
                <a:solidFill>
                  <a:srgbClr val="262C32"/>
                </a:solidFill>
                <a:latin typeface="Aptos"/>
                <a:cs typeface="Arial"/>
              </a:rPr>
              <a:t> </a:t>
            </a:r>
            <a:r>
              <a:rPr sz="1900" spc="5" dirty="0" smtClean="0">
                <a:solidFill>
                  <a:srgbClr val="262C32"/>
                </a:solidFill>
                <a:latin typeface="Aptos"/>
                <a:cs typeface="Arial"/>
              </a:rPr>
              <a:t>s</a:t>
            </a:r>
            <a:r>
              <a:rPr sz="1900" spc="29" dirty="0" smtClean="0">
                <a:solidFill>
                  <a:srgbClr val="262C32"/>
                </a:solidFill>
                <a:latin typeface="Aptos"/>
                <a:cs typeface="Arial"/>
              </a:rPr>
              <a:t>o</a:t>
            </a:r>
            <a:r>
              <a:rPr sz="1900" spc="50" dirty="0" smtClean="0">
                <a:solidFill>
                  <a:srgbClr val="262C32"/>
                </a:solidFill>
                <a:latin typeface="Aptos"/>
                <a:cs typeface="Arial"/>
              </a:rPr>
              <a:t>co</a:t>
            </a:r>
            <a:r>
              <a:rPr sz="1900" spc="34" dirty="0" smtClean="0">
                <a:solidFill>
                  <a:srgbClr val="262C32"/>
                </a:solidFill>
                <a:latin typeface="Aptos"/>
                <a:cs typeface="Arial"/>
              </a:rPr>
              <a:t>r</a:t>
            </a:r>
            <a:r>
              <a:rPr sz="1900" spc="7" dirty="0" smtClean="0">
                <a:solidFill>
                  <a:srgbClr val="262C32"/>
                </a:solidFill>
                <a:latin typeface="Aptos"/>
                <a:cs typeface="Arial"/>
              </a:rPr>
              <a:t>r</a:t>
            </a:r>
            <a:r>
              <a:rPr sz="1900" spc="54" dirty="0" smtClean="0">
                <a:solidFill>
                  <a:srgbClr val="262C32"/>
                </a:solidFill>
                <a:latin typeface="Aptos"/>
                <a:cs typeface="Arial"/>
              </a:rPr>
              <a:t>o</a:t>
            </a:r>
            <a:r>
              <a:rPr sz="1900" spc="-89" dirty="0" smtClean="0">
                <a:solidFill>
                  <a:srgbClr val="262C32"/>
                </a:solidFill>
                <a:latin typeface="Aptos"/>
                <a:cs typeface="Arial"/>
              </a:rPr>
              <a:t>.</a:t>
            </a:r>
            <a:r>
              <a:rPr sz="1900" spc="0" dirty="0" smtClean="0">
                <a:solidFill>
                  <a:srgbClr val="262C32"/>
                </a:solidFill>
                <a:latin typeface="Aptos"/>
                <a:cs typeface="Arial"/>
              </a:rPr>
              <a:t>  </a:t>
            </a:r>
            <a:r>
              <a:rPr sz="1900" spc="-89" dirty="0" smtClean="0">
                <a:solidFill>
                  <a:srgbClr val="262C32"/>
                </a:solidFill>
                <a:latin typeface="Aptos"/>
                <a:cs typeface="Arial"/>
              </a:rPr>
              <a:t> </a:t>
            </a:r>
            <a:r>
              <a:rPr sz="1900" spc="0" dirty="0" smtClean="0">
                <a:solidFill>
                  <a:srgbClr val="262C32"/>
                </a:solidFill>
                <a:latin typeface="Aptos"/>
                <a:cs typeface="Arial"/>
              </a:rPr>
              <a:t>L</a:t>
            </a:r>
            <a:r>
              <a:rPr sz="1900" spc="34" dirty="0" smtClean="0">
                <a:solidFill>
                  <a:srgbClr val="262C32"/>
                </a:solidFill>
                <a:latin typeface="Aptos"/>
                <a:cs typeface="Arial"/>
              </a:rPr>
              <a:t>l</a:t>
            </a:r>
            <a:r>
              <a:rPr sz="1900" spc="25" dirty="0" smtClean="0">
                <a:solidFill>
                  <a:srgbClr val="262C32"/>
                </a:solidFill>
                <a:latin typeface="Aptos"/>
                <a:cs typeface="Arial"/>
              </a:rPr>
              <a:t>a</a:t>
            </a:r>
            <a:r>
              <a:rPr sz="1900" spc="34" dirty="0" smtClean="0">
                <a:solidFill>
                  <a:srgbClr val="262C32"/>
                </a:solidFill>
                <a:latin typeface="Aptos"/>
                <a:cs typeface="Arial"/>
              </a:rPr>
              <a:t>m</a:t>
            </a:r>
            <a:r>
              <a:rPr sz="1900" spc="0" dirty="0" smtClean="0">
                <a:solidFill>
                  <a:srgbClr val="262C32"/>
                </a:solidFill>
                <a:latin typeface="Aptos"/>
                <a:cs typeface="Arial"/>
              </a:rPr>
              <a:t>e</a:t>
            </a:r>
            <a:r>
              <a:rPr sz="1900" spc="109" dirty="0" smtClean="0">
                <a:solidFill>
                  <a:srgbClr val="262C32"/>
                </a:solidFill>
                <a:latin typeface="Aptos"/>
                <a:cs typeface="Arial"/>
              </a:rPr>
              <a:t> </a:t>
            </a:r>
            <a:r>
              <a:rPr sz="1900" spc="29" dirty="0" smtClean="0">
                <a:solidFill>
                  <a:srgbClr val="262C32"/>
                </a:solidFill>
                <a:latin typeface="Aptos"/>
                <a:cs typeface="Arial"/>
              </a:rPr>
              <a:t>a</a:t>
            </a:r>
            <a:r>
              <a:rPr sz="1900" spc="-61" dirty="0" smtClean="0">
                <a:solidFill>
                  <a:srgbClr val="262C32"/>
                </a:solidFill>
                <a:latin typeface="Aptos"/>
                <a:cs typeface="Arial"/>
              </a:rPr>
              <a:t>l</a:t>
            </a:r>
            <a:r>
              <a:rPr sz="1900" spc="0" dirty="0" smtClean="0">
                <a:solidFill>
                  <a:srgbClr val="262C32"/>
                </a:solidFill>
                <a:latin typeface="Aptos"/>
                <a:cs typeface="Arial"/>
              </a:rPr>
              <a:t> </a:t>
            </a:r>
            <a:r>
              <a:rPr sz="1900" spc="-59" dirty="0" smtClean="0">
                <a:solidFill>
                  <a:srgbClr val="262C32"/>
                </a:solidFill>
                <a:latin typeface="Aptos"/>
                <a:cs typeface="Arial"/>
              </a:rPr>
              <a:t> </a:t>
            </a:r>
            <a:r>
              <a:rPr sz="1900" spc="-141" dirty="0" smtClean="0">
                <a:solidFill>
                  <a:srgbClr val="262C32"/>
                </a:solidFill>
                <a:latin typeface="Aptos"/>
                <a:cs typeface="Arial"/>
              </a:rPr>
              <a:t>1</a:t>
            </a:r>
            <a:r>
              <a:rPr sz="1900" spc="-45" dirty="0" smtClean="0">
                <a:solidFill>
                  <a:srgbClr val="262C32"/>
                </a:solidFill>
                <a:latin typeface="Aptos"/>
                <a:cs typeface="Arial"/>
              </a:rPr>
              <a:t>1</a:t>
            </a:r>
            <a:r>
              <a:rPr sz="1900" spc="149" dirty="0" smtClean="0">
                <a:solidFill>
                  <a:srgbClr val="262C32"/>
                </a:solidFill>
                <a:latin typeface="Aptos"/>
                <a:cs typeface="Arial"/>
              </a:rPr>
              <a:t>2</a:t>
            </a:r>
            <a:r>
              <a:rPr sz="1900" spc="-89" dirty="0" smtClean="0">
                <a:solidFill>
                  <a:srgbClr val="262C32"/>
                </a:solidFill>
                <a:latin typeface="Aptos"/>
                <a:cs typeface="Arial"/>
              </a:rPr>
              <a:t>.</a:t>
            </a:r>
            <a:endParaRPr sz="900">
              <a:latin typeface="Arial"/>
              <a:cs typeface="Arial"/>
            </a:endParaRPr>
          </a:p>
          <a:p>
            <a:pPr marL="265684" marR="137159" indent="-88392">
              <a:lnSpc>
                <a:spcPts val="1034"/>
              </a:lnSpc>
              <a:spcBef>
                <a:spcPts val="645"/>
              </a:spcBef>
              <a:spcAft>
                <a:spcPts val="400"/>
              </a:spcAft>
            </a:pPr>
            <a:r>
              <a:rPr sz="1900" spc="25" dirty="0" smtClean="0">
                <a:solidFill>
                  <a:srgbClr val="262C32"/>
                </a:solidFill>
                <a:latin typeface="Aptos"/>
                <a:cs typeface="Arial"/>
              </a:rPr>
              <a:t>- </a:t>
            </a:r>
            <a:r>
              <a:rPr sz="1900" spc="25" dirty="0" smtClean="0">
                <a:solidFill>
                  <a:srgbClr val="262C32"/>
                </a:solidFill>
                <a:latin typeface="Aptos"/>
                <a:cs typeface="Arial"/>
              </a:rPr>
              <a:t>Colocar a la víctima estirada con las  piernas flexionadas (víctima </a:t>
            </a:r>
            <a:endParaRPr sz="900">
              <a:latin typeface="Arial"/>
              <a:cs typeface="Arial"/>
            </a:endParaRPr>
          </a:p>
          <a:p>
            <a:pPr marL="265684" marR="137159">
              <a:lnSpc>
                <a:spcPts val="1034"/>
              </a:lnSpc>
              <a:spcBef>
                <a:spcPts val="357"/>
              </a:spcBef>
              <a:spcAft>
                <a:spcPts val="400"/>
              </a:spcAft>
            </a:pPr>
            <a:r>
              <a:rPr sz="1900" spc="15" dirty="0" smtClean="0">
                <a:solidFill>
                  <a:srgbClr val="262C32"/>
                </a:solidFill>
                <a:latin typeface="Aptos"/>
                <a:cs typeface="Arial"/>
              </a:rPr>
              <a:t>consciente).  Podemos ponerle  un cojín</a:t>
            </a:r>
            <a:r>
              <a:rPr sz="1900" spc="15" dirty="0" smtClean="0">
                <a:solidFill>
                  <a:srgbClr val="262C32"/>
                </a:solidFill>
                <a:latin typeface="Aptos"/>
                <a:cs typeface="Arial"/>
              </a:rPr>
              <a:t>,  </a:t>
            </a:r>
            <a:r>
              <a:rPr sz="1900" spc="15" dirty="0" smtClean="0">
                <a:solidFill>
                  <a:srgbClr val="262C32"/>
                </a:solidFill>
                <a:latin typeface="Aptos"/>
                <a:cs typeface="Arial"/>
              </a:rPr>
              <a:t>una manta</a:t>
            </a:r>
            <a:r>
              <a:rPr sz="1900" spc="15" dirty="0" smtClean="0">
                <a:solidFill>
                  <a:srgbClr val="262C32"/>
                </a:solidFill>
                <a:latin typeface="Aptos"/>
                <a:cs typeface="Arial"/>
              </a:rPr>
              <a:t>, </a:t>
            </a:r>
            <a:r>
              <a:rPr sz="1900" spc="15" dirty="0" smtClean="0">
                <a:solidFill>
                  <a:srgbClr val="262C32"/>
                </a:solidFill>
                <a:latin typeface="Aptos"/>
                <a:cs typeface="Arial"/>
              </a:rPr>
              <a:t>etc</a:t>
            </a:r>
            <a:r>
              <a:rPr sz="1900" spc="15" dirty="0" smtClean="0">
                <a:solidFill>
                  <a:srgbClr val="262C32"/>
                </a:solidFill>
                <a:latin typeface="Aptos"/>
                <a:cs typeface="Arial"/>
              </a:rPr>
              <a:t>.</a:t>
            </a:r>
            <a:r>
              <a:rPr sz="1900" spc="15" dirty="0" smtClean="0">
                <a:solidFill>
                  <a:srgbClr val="262C32"/>
                </a:solidFill>
                <a:latin typeface="Aptos"/>
                <a:cs typeface="Arial"/>
              </a:rPr>
              <a:t>,  </a:t>
            </a:r>
            <a:r>
              <a:rPr sz="1900" spc="15" dirty="0" smtClean="0">
                <a:solidFill>
                  <a:srgbClr val="262C32"/>
                </a:solidFill>
                <a:latin typeface="Aptos"/>
                <a:cs typeface="Arial"/>
              </a:rPr>
              <a:t>con el fin de </a:t>
            </a:r>
            <a:endParaRPr sz="900">
              <a:latin typeface="Arial"/>
              <a:cs typeface="Arial"/>
            </a:endParaRPr>
          </a:p>
          <a:p>
            <a:pPr marL="265684" marR="137159">
              <a:lnSpc>
                <a:spcPts val="1034"/>
              </a:lnSpc>
              <a:spcBef>
                <a:spcPts val="357"/>
              </a:spcBef>
              <a:spcAft>
                <a:spcPts val="400"/>
              </a:spcAft>
            </a:pPr>
            <a:r>
              <a:rPr sz="1900" spc="27" dirty="0" smtClean="0">
                <a:solidFill>
                  <a:srgbClr val="262C32"/>
                </a:solidFill>
                <a:latin typeface="Aptos"/>
                <a:cs typeface="Arial"/>
              </a:rPr>
              <a:t>mantenerle en esta posición.</a:t>
            </a:r>
            <a:endParaRPr sz="900">
              <a:latin typeface="Arial"/>
              <a:cs typeface="Arial"/>
            </a:endParaRPr>
          </a:p>
          <a:p>
            <a:pPr marL="262635" indent="-85343">
              <a:lnSpc>
                <a:spcPts val="1420"/>
              </a:lnSpc>
              <a:spcBef>
                <a:spcPts val="433"/>
              </a:spcBef>
              <a:spcAft>
                <a:spcPts val="400"/>
              </a:spcAft>
            </a:pPr>
            <a:r>
              <a:rPr sz="1900" spc="21" dirty="0" smtClean="0">
                <a:solidFill>
                  <a:srgbClr val="262C32"/>
                </a:solidFill>
                <a:latin typeface="Aptos"/>
                <a:cs typeface="Arial"/>
              </a:rPr>
              <a:t>- </a:t>
            </a:r>
            <a:r>
              <a:rPr sz="1900" spc="21" dirty="0" smtClean="0">
                <a:solidFill>
                  <a:srgbClr val="262C32"/>
                </a:solidFill>
                <a:latin typeface="Aptos"/>
                <a:cs typeface="Arial"/>
              </a:rPr>
              <a:t>Si se produce la salida de vísceras al exterior</a:t>
            </a:r>
            <a:r>
              <a:rPr sz="1900" spc="21" dirty="0" smtClean="0">
                <a:solidFill>
                  <a:srgbClr val="262C32"/>
                </a:solidFill>
                <a:latin typeface="Aptos"/>
                <a:cs typeface="Arial"/>
              </a:rPr>
              <a:t>,  </a:t>
            </a:r>
            <a:r>
              <a:rPr sz="1900" spc="21" dirty="0" smtClean="0">
                <a:solidFill>
                  <a:srgbClr val="262C32"/>
                </a:solidFill>
                <a:latin typeface="Aptos"/>
                <a:cs typeface="Arial"/>
              </a:rPr>
              <a:t>se hará un almohadillado a su alrededor de grosor superior al de las vísceras</a:t>
            </a:r>
            <a:r>
              <a:rPr sz="1900" spc="21" dirty="0" smtClean="0">
                <a:solidFill>
                  <a:srgbClr val="262C32"/>
                </a:solidFill>
                <a:latin typeface="Aptos"/>
                <a:cs typeface="Arial"/>
              </a:rPr>
              <a:t>,  </a:t>
            </a:r>
            <a:r>
              <a:rPr sz="1900" spc="21" dirty="0" smtClean="0">
                <a:solidFill>
                  <a:srgbClr val="262C32"/>
                </a:solidFill>
                <a:latin typeface="Aptos"/>
                <a:cs typeface="Arial"/>
              </a:rPr>
              <a:t>se cubrirá  la  herida</a:t>
            </a:r>
            <a:endParaRPr sz="9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spc="-63" dirty="0" smtClean="0">
                <a:solidFill>
                  <a:srgbClr val="231F21"/>
                </a:solidFill>
                <a:latin typeface="Times New Roman"/>
                <a:cs typeface="Times New Roman"/>
              </a:rPr>
              <a:t>9</a:t>
            </a:r>
            <a:r>
              <a:rPr sz="600" spc="-63" dirty="0" smtClean="0">
                <a:solidFill>
                  <a:srgbClr val="363334"/>
                </a:solidFill>
                <a:latin typeface="Times New Roman"/>
                <a:cs typeface="Times New Roman"/>
              </a:rPr>
              <a:t>2</a:t>
            </a:r>
            <a:endParaRPr sz="600">
              <a:latin typeface="Times New Roman"/>
              <a:cs typeface="Times New Roman"/>
            </a:endParaRPr>
          </a:p>
        </p:txBody>
      </p:sp>
      <p:pic>
        <p:nvPicPr>
          <p:cNvPr id="6" name="Picture 5"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358985" y="1363817"/>
            <a:ext cx="6785488" cy="923036"/>
          </a:xfrm>
          <a:prstGeom prst="rect">
            <a:avLst/>
          </a:prstGeom>
        </p:spPr>
        <p:txBody>
          <a:bodyPr wrap="square" lIns="0" tIns="6477" rIns="0" bIns="0" rtlCol="0">
            <a:noAutofit/>
          </a:bodyPr>
          <a:lstStyle/>
          <a:p>
            <a:pPr marL="101091" marR="7015">
              <a:lnSpc>
                <a:spcPts val="1019"/>
              </a:lnSpc>
              <a:spcAft>
                <a:spcPts val="300"/>
              </a:spcAft>
            </a:pPr>
            <a:r>
              <a:rPr sz="1200" spc="27" dirty="0" smtClean="0">
                <a:solidFill>
                  <a:srgbClr val="262C32"/>
                </a:solidFill>
                <a:latin typeface="Aptos"/>
                <a:cs typeface="Arial"/>
              </a:rPr>
              <a:t>con un apósito,  húmedo y a temperatura corporal y se fijará con tiras de</a:t>
            </a:r>
            <a:endParaRPr sz="900">
              <a:latin typeface="Arial"/>
              <a:cs typeface="Arial"/>
            </a:endParaRPr>
          </a:p>
          <a:p>
            <a:pPr marL="101091" marR="7015">
              <a:lnSpc>
                <a:spcPct val="95825"/>
              </a:lnSpc>
              <a:spcBef>
                <a:spcPts val="329"/>
              </a:spcBef>
              <a:spcAft>
                <a:spcPts val="300"/>
              </a:spcAft>
            </a:pPr>
            <a:r>
              <a:rPr sz="1200" spc="20" dirty="0" smtClean="0">
                <a:solidFill>
                  <a:srgbClr val="262C32"/>
                </a:solidFill>
                <a:latin typeface="Aptos"/>
                <a:cs typeface="Arial"/>
              </a:rPr>
              <a:t>esparadrapo</a:t>
            </a:r>
            <a:r>
              <a:rPr sz="1200" spc="20" dirty="0" smtClean="0">
                <a:solidFill>
                  <a:srgbClr val="262C32"/>
                </a:solidFill>
                <a:latin typeface="Aptos"/>
                <a:cs typeface="Arial"/>
              </a:rPr>
              <a:t>,  </a:t>
            </a:r>
            <a:r>
              <a:rPr sz="1200" spc="20" dirty="0" smtClean="0">
                <a:solidFill>
                  <a:srgbClr val="262C32"/>
                </a:solidFill>
                <a:latin typeface="Aptos"/>
                <a:cs typeface="Arial"/>
              </a:rPr>
              <a:t>pañuelo o triángulo.</a:t>
            </a:r>
            <a:endParaRPr sz="900">
              <a:latin typeface="Arial"/>
              <a:cs typeface="Arial"/>
            </a:endParaRPr>
          </a:p>
          <a:p>
            <a:pPr marL="101091" indent="-88391">
              <a:lnSpc>
                <a:spcPts val="1034"/>
              </a:lnSpc>
              <a:spcBef>
                <a:spcPts val="645"/>
              </a:spcBef>
              <a:spcAft>
                <a:spcPts val="300"/>
              </a:spcAft>
            </a:pPr>
            <a:r>
              <a:rPr sz="1200" dirty="0" smtClean="0">
                <a:solidFill>
                  <a:srgbClr val="262C32"/>
                </a:solidFill>
                <a:latin typeface="Aptos"/>
                <a:cs typeface="Arial"/>
              </a:rPr>
              <a:t>-</a:t>
            </a:r>
            <a:r>
              <a:rPr sz="1200" spc="51" dirty="0" smtClean="0">
                <a:solidFill>
                  <a:srgbClr val="262C32"/>
                </a:solidFill>
                <a:latin typeface="Aptos"/>
                <a:cs typeface="Arial"/>
              </a:rPr>
              <a:t> </a:t>
            </a:r>
            <a:r>
              <a:rPr sz="1200" spc="-2" dirty="0" smtClean="0">
                <a:solidFill>
                  <a:srgbClr val="262C32"/>
                </a:solidFill>
                <a:latin typeface="Aptos"/>
                <a:cs typeface="Arial"/>
              </a:rPr>
              <a:t>C</a:t>
            </a:r>
            <a:r>
              <a:rPr sz="1200" spc="75" dirty="0" smtClean="0">
                <a:solidFill>
                  <a:srgbClr val="262C32"/>
                </a:solidFill>
                <a:latin typeface="Aptos"/>
                <a:cs typeface="Arial"/>
              </a:rPr>
              <a:t>o</a:t>
            </a:r>
            <a:r>
              <a:rPr sz="1200" spc="-20" dirty="0" smtClean="0">
                <a:solidFill>
                  <a:srgbClr val="262C32"/>
                </a:solidFill>
                <a:latin typeface="Aptos"/>
                <a:cs typeface="Arial"/>
              </a:rPr>
              <a:t>n</a:t>
            </a:r>
            <a:r>
              <a:rPr sz="1200" spc="86" dirty="0" smtClean="0">
                <a:solidFill>
                  <a:srgbClr val="262C32"/>
                </a:solidFill>
                <a:latin typeface="Aptos"/>
                <a:cs typeface="Arial"/>
              </a:rPr>
              <a:t>t</a:t>
            </a:r>
            <a:r>
              <a:rPr sz="1200" spc="11" dirty="0" smtClean="0">
                <a:solidFill>
                  <a:srgbClr val="262C32"/>
                </a:solidFill>
                <a:latin typeface="Aptos"/>
                <a:cs typeface="Arial"/>
              </a:rPr>
              <a:t>r</a:t>
            </a:r>
            <a:r>
              <a:rPr sz="1200" spc="50" dirty="0" smtClean="0">
                <a:solidFill>
                  <a:srgbClr val="262C32"/>
                </a:solidFill>
                <a:latin typeface="Aptos"/>
                <a:cs typeface="Arial"/>
              </a:rPr>
              <a:t>o</a:t>
            </a:r>
            <a:r>
              <a:rPr sz="1200" spc="-29" dirty="0" smtClean="0">
                <a:solidFill>
                  <a:srgbClr val="262C32"/>
                </a:solidFill>
                <a:latin typeface="Aptos"/>
                <a:cs typeface="Arial"/>
              </a:rPr>
              <a:t>l</a:t>
            </a:r>
            <a:r>
              <a:rPr sz="1200" spc="75" dirty="0" smtClean="0">
                <a:solidFill>
                  <a:srgbClr val="262C32"/>
                </a:solidFill>
                <a:latin typeface="Aptos"/>
                <a:cs typeface="Arial"/>
              </a:rPr>
              <a:t>a</a:t>
            </a:r>
            <a:r>
              <a:rPr sz="1200" spc="19" dirty="0" smtClean="0">
                <a:solidFill>
                  <a:srgbClr val="262C32"/>
                </a:solidFill>
                <a:latin typeface="Aptos"/>
                <a:cs typeface="Arial"/>
              </a:rPr>
              <a:t>r</a:t>
            </a:r>
            <a:r>
              <a:rPr sz="1200" spc="54" dirty="0" smtClean="0">
                <a:solidFill>
                  <a:srgbClr val="262C32"/>
                </a:solidFill>
                <a:latin typeface="Aptos"/>
                <a:cs typeface="Arial"/>
              </a:rPr>
              <a:t> </a:t>
            </a:r>
            <a:r>
              <a:rPr sz="1200" spc="-56" dirty="0" smtClean="0">
                <a:solidFill>
                  <a:srgbClr val="262C32"/>
                </a:solidFill>
                <a:latin typeface="Aptos"/>
                <a:cs typeface="Arial"/>
              </a:rPr>
              <a:t>l</a:t>
            </a:r>
            <a:r>
              <a:rPr sz="1200" spc="50" dirty="0" smtClean="0">
                <a:solidFill>
                  <a:srgbClr val="262C32"/>
                </a:solidFill>
                <a:latin typeface="Aptos"/>
                <a:cs typeface="Arial"/>
              </a:rPr>
              <a:t>o</a:t>
            </a:r>
            <a:r>
              <a:rPr sz="1200" spc="-13" dirty="0" smtClean="0">
                <a:solidFill>
                  <a:srgbClr val="262C32"/>
                </a:solidFill>
                <a:latin typeface="Aptos"/>
                <a:cs typeface="Arial"/>
              </a:rPr>
              <a:t>s</a:t>
            </a:r>
            <a:r>
              <a:rPr sz="1200" spc="104" dirty="0" smtClean="0">
                <a:solidFill>
                  <a:srgbClr val="262C32"/>
                </a:solidFill>
                <a:latin typeface="Aptos"/>
                <a:cs typeface="Arial"/>
              </a:rPr>
              <a:t> </a:t>
            </a:r>
            <a:r>
              <a:rPr sz="1200" spc="19" dirty="0" smtClean="0">
                <a:solidFill>
                  <a:srgbClr val="262C32"/>
                </a:solidFill>
                <a:latin typeface="Aptos"/>
                <a:cs typeface="Arial"/>
              </a:rPr>
              <a:t>s</a:t>
            </a:r>
            <a:r>
              <a:rPr sz="1200" spc="9" dirty="0" smtClean="0">
                <a:solidFill>
                  <a:srgbClr val="262C32"/>
                </a:solidFill>
                <a:latin typeface="Aptos"/>
                <a:cs typeface="Arial"/>
              </a:rPr>
              <a:t>i</a:t>
            </a:r>
            <a:r>
              <a:rPr sz="1200" spc="25" dirty="0" smtClean="0">
                <a:solidFill>
                  <a:srgbClr val="262C32"/>
                </a:solidFill>
                <a:latin typeface="Aptos"/>
                <a:cs typeface="Arial"/>
              </a:rPr>
              <a:t>gno</a:t>
            </a:r>
            <a:r>
              <a:rPr sz="1200" spc="0" dirty="0" smtClean="0">
                <a:solidFill>
                  <a:srgbClr val="262C32"/>
                </a:solidFill>
                <a:latin typeface="Aptos"/>
                <a:cs typeface="Arial"/>
              </a:rPr>
              <a:t>s</a:t>
            </a:r>
            <a:r>
              <a:rPr sz="1200" spc="116" dirty="0" smtClean="0">
                <a:solidFill>
                  <a:srgbClr val="262C32"/>
                </a:solidFill>
                <a:latin typeface="Aptos"/>
                <a:cs typeface="Arial"/>
              </a:rPr>
              <a:t> </a:t>
            </a:r>
            <a:r>
              <a:rPr sz="1200" spc="28" dirty="0" smtClean="0">
                <a:solidFill>
                  <a:srgbClr val="262C32"/>
                </a:solidFill>
                <a:latin typeface="Aptos"/>
                <a:cs typeface="Arial"/>
              </a:rPr>
              <a:t>v</a:t>
            </a:r>
            <a:r>
              <a:rPr sz="1200" spc="-29" dirty="0" smtClean="0">
                <a:solidFill>
                  <a:srgbClr val="262C32"/>
                </a:solidFill>
                <a:latin typeface="Aptos"/>
                <a:cs typeface="Arial"/>
              </a:rPr>
              <a:t>i</a:t>
            </a:r>
            <a:r>
              <a:rPr sz="1200" spc="61" dirty="0" smtClean="0">
                <a:solidFill>
                  <a:srgbClr val="262C32"/>
                </a:solidFill>
                <a:latin typeface="Aptos"/>
                <a:cs typeface="Arial"/>
              </a:rPr>
              <a:t>t</a:t>
            </a:r>
            <a:r>
              <a:rPr sz="1200" spc="29" dirty="0" smtClean="0">
                <a:solidFill>
                  <a:srgbClr val="262C32"/>
                </a:solidFill>
                <a:latin typeface="Aptos"/>
                <a:cs typeface="Arial"/>
              </a:rPr>
              <a:t>a</a:t>
            </a:r>
            <a:r>
              <a:rPr sz="1200" spc="-5" dirty="0" smtClean="0">
                <a:solidFill>
                  <a:srgbClr val="262C32"/>
                </a:solidFill>
                <a:latin typeface="Aptos"/>
                <a:cs typeface="Arial"/>
              </a:rPr>
              <a:t>l</a:t>
            </a:r>
            <a:r>
              <a:rPr sz="1200" spc="50" dirty="0" smtClean="0">
                <a:solidFill>
                  <a:srgbClr val="262C32"/>
                </a:solidFill>
                <a:latin typeface="Aptos"/>
                <a:cs typeface="Arial"/>
              </a:rPr>
              <a:t>es</a:t>
            </a:r>
            <a:r>
              <a:rPr sz="1200" spc="-89" dirty="0" smtClean="0">
                <a:solidFill>
                  <a:srgbClr val="262C32"/>
                </a:solidFill>
                <a:latin typeface="Aptos"/>
                <a:cs typeface="Arial"/>
              </a:rPr>
              <a:t>,</a:t>
            </a:r>
            <a:r>
              <a:rPr sz="1200" spc="0" dirty="0" smtClean="0">
                <a:solidFill>
                  <a:srgbClr val="262C32"/>
                </a:solidFill>
                <a:latin typeface="Aptos"/>
                <a:cs typeface="Arial"/>
              </a:rPr>
              <a:t> </a:t>
            </a:r>
            <a:r>
              <a:rPr sz="1200" spc="-79" dirty="0" smtClean="0">
                <a:solidFill>
                  <a:srgbClr val="262C32"/>
                </a:solidFill>
                <a:latin typeface="Aptos"/>
                <a:cs typeface="Arial"/>
              </a:rPr>
              <a:t> </a:t>
            </a:r>
            <a:r>
              <a:rPr sz="1200" spc="9" dirty="0" smtClean="0">
                <a:solidFill>
                  <a:srgbClr val="262C32"/>
                </a:solidFill>
                <a:latin typeface="Aptos"/>
                <a:cs typeface="Arial"/>
              </a:rPr>
              <a:t>r</a:t>
            </a:r>
            <a:r>
              <a:rPr sz="1200" spc="25" dirty="0" smtClean="0">
                <a:solidFill>
                  <a:srgbClr val="262C32"/>
                </a:solidFill>
                <a:latin typeface="Aptos"/>
                <a:cs typeface="Arial"/>
              </a:rPr>
              <a:t>esp</a:t>
            </a:r>
            <a:r>
              <a:rPr sz="1200" spc="9" dirty="0" smtClean="0">
                <a:solidFill>
                  <a:srgbClr val="262C32"/>
                </a:solidFill>
                <a:latin typeface="Aptos"/>
                <a:cs typeface="Arial"/>
              </a:rPr>
              <a:t>i</a:t>
            </a:r>
            <a:r>
              <a:rPr sz="1200" spc="14" dirty="0" smtClean="0">
                <a:solidFill>
                  <a:srgbClr val="262C32"/>
                </a:solidFill>
                <a:latin typeface="Aptos"/>
                <a:cs typeface="Arial"/>
              </a:rPr>
              <a:t>r</a:t>
            </a:r>
            <a:r>
              <a:rPr sz="1200" spc="25" dirty="0" smtClean="0">
                <a:solidFill>
                  <a:srgbClr val="262C32"/>
                </a:solidFill>
                <a:latin typeface="Aptos"/>
                <a:cs typeface="Arial"/>
              </a:rPr>
              <a:t>a</a:t>
            </a:r>
            <a:r>
              <a:rPr sz="1200" spc="0" dirty="0" smtClean="0">
                <a:solidFill>
                  <a:srgbClr val="262C32"/>
                </a:solidFill>
                <a:latin typeface="Aptos"/>
                <a:cs typeface="Arial"/>
              </a:rPr>
              <a:t>c</a:t>
            </a:r>
            <a:r>
              <a:rPr sz="1200" spc="34" dirty="0" smtClean="0">
                <a:solidFill>
                  <a:srgbClr val="262C32"/>
                </a:solidFill>
                <a:latin typeface="Aptos"/>
                <a:cs typeface="Arial"/>
              </a:rPr>
              <a:t>i</a:t>
            </a:r>
            <a:r>
              <a:rPr sz="1200" spc="25" dirty="0" smtClean="0">
                <a:solidFill>
                  <a:srgbClr val="262C32"/>
                </a:solidFill>
                <a:latin typeface="Aptos"/>
                <a:cs typeface="Arial"/>
              </a:rPr>
              <a:t>ó</a:t>
            </a:r>
            <a:r>
              <a:rPr sz="1200" spc="0" dirty="0" smtClean="0">
                <a:solidFill>
                  <a:srgbClr val="262C32"/>
                </a:solidFill>
                <a:latin typeface="Aptos"/>
                <a:cs typeface="Arial"/>
              </a:rPr>
              <a:t>n</a:t>
            </a:r>
            <a:r>
              <a:rPr sz="1200" spc="151" dirty="0" smtClean="0">
                <a:solidFill>
                  <a:srgbClr val="262C32"/>
                </a:solidFill>
                <a:latin typeface="Aptos"/>
                <a:cs typeface="Arial"/>
              </a:rPr>
              <a:t> </a:t>
            </a:r>
            <a:r>
              <a:rPr sz="1200" spc="0" dirty="0" smtClean="0">
                <a:solidFill>
                  <a:srgbClr val="262C32"/>
                </a:solidFill>
                <a:latin typeface="Aptos"/>
                <a:cs typeface="Arial"/>
              </a:rPr>
              <a:t>y</a:t>
            </a:r>
            <a:r>
              <a:rPr sz="1200" spc="91" dirty="0" smtClean="0">
                <a:solidFill>
                  <a:srgbClr val="262C32"/>
                </a:solidFill>
                <a:latin typeface="Aptos"/>
                <a:cs typeface="Arial"/>
              </a:rPr>
              <a:t> </a:t>
            </a:r>
            <a:r>
              <a:rPr sz="1200" spc="-45" dirty="0" smtClean="0">
                <a:solidFill>
                  <a:srgbClr val="262C32"/>
                </a:solidFill>
                <a:latin typeface="Aptos"/>
                <a:cs typeface="Arial"/>
              </a:rPr>
              <a:t>n</a:t>
            </a:r>
            <a:r>
              <a:rPr sz="1200" spc="-5" dirty="0" smtClean="0">
                <a:solidFill>
                  <a:srgbClr val="262C32"/>
                </a:solidFill>
                <a:latin typeface="Aptos"/>
                <a:cs typeface="Arial"/>
              </a:rPr>
              <a:t>i</a:t>
            </a:r>
            <a:r>
              <a:rPr sz="1200" spc="78" dirty="0" smtClean="0">
                <a:solidFill>
                  <a:srgbClr val="262C32"/>
                </a:solidFill>
                <a:latin typeface="Aptos"/>
                <a:cs typeface="Arial"/>
              </a:rPr>
              <a:t>v</a:t>
            </a:r>
            <a:r>
              <a:rPr sz="1200" spc="50" dirty="0" smtClean="0">
                <a:solidFill>
                  <a:srgbClr val="262C32"/>
                </a:solidFill>
                <a:latin typeface="Aptos"/>
                <a:cs typeface="Arial"/>
              </a:rPr>
              <a:t>e</a:t>
            </a:r>
            <a:r>
              <a:rPr sz="1200" spc="-61" dirty="0" smtClean="0">
                <a:solidFill>
                  <a:srgbClr val="262C32"/>
                </a:solidFill>
                <a:latin typeface="Aptos"/>
                <a:cs typeface="Arial"/>
              </a:rPr>
              <a:t>l</a:t>
            </a:r>
            <a:r>
              <a:rPr sz="1200" spc="114" dirty="0" smtClean="0">
                <a:solidFill>
                  <a:srgbClr val="262C32"/>
                </a:solidFill>
                <a:latin typeface="Aptos"/>
                <a:cs typeface="Arial"/>
              </a:rPr>
              <a:t> </a:t>
            </a:r>
            <a:r>
              <a:rPr sz="1200" spc="25" dirty="0" smtClean="0">
                <a:solidFill>
                  <a:srgbClr val="262C32"/>
                </a:solidFill>
                <a:latin typeface="Aptos"/>
                <a:cs typeface="Arial"/>
              </a:rPr>
              <a:t>d</a:t>
            </a:r>
            <a:r>
              <a:rPr sz="1200" spc="0" dirty="0" smtClean="0">
                <a:solidFill>
                  <a:srgbClr val="262C32"/>
                </a:solidFill>
                <a:latin typeface="Aptos"/>
                <a:cs typeface="Arial"/>
              </a:rPr>
              <a:t>e</a:t>
            </a:r>
            <a:r>
              <a:rPr sz="1200" spc="69" dirty="0" smtClean="0">
                <a:solidFill>
                  <a:srgbClr val="262C32"/>
                </a:solidFill>
                <a:latin typeface="Aptos"/>
                <a:cs typeface="Arial"/>
              </a:rPr>
              <a:t> </a:t>
            </a:r>
            <a:r>
              <a:rPr sz="1200" spc="19" dirty="0" smtClean="0">
                <a:solidFill>
                  <a:srgbClr val="262C32"/>
                </a:solidFill>
                <a:latin typeface="Aptos"/>
                <a:cs typeface="Arial"/>
              </a:rPr>
              <a:t>c</a:t>
            </a:r>
            <a:r>
              <a:rPr sz="1200" spc="25" dirty="0" smtClean="0">
                <a:solidFill>
                  <a:srgbClr val="262C32"/>
                </a:solidFill>
                <a:latin typeface="Aptos"/>
                <a:cs typeface="Arial"/>
              </a:rPr>
              <a:t>on</a:t>
            </a:r>
            <a:r>
              <a:rPr sz="1200" spc="0" dirty="0" smtClean="0">
                <a:solidFill>
                  <a:srgbClr val="262C32"/>
                </a:solidFill>
                <a:latin typeface="Aptos"/>
                <a:cs typeface="Arial"/>
              </a:rPr>
              <a:t>c</a:t>
            </a:r>
            <a:r>
              <a:rPr sz="1200" spc="34" dirty="0" smtClean="0">
                <a:solidFill>
                  <a:srgbClr val="262C32"/>
                </a:solidFill>
                <a:latin typeface="Aptos"/>
                <a:cs typeface="Arial"/>
              </a:rPr>
              <a:t>i</a:t>
            </a:r>
            <a:r>
              <a:rPr sz="1200" spc="25" dirty="0" smtClean="0">
                <a:solidFill>
                  <a:srgbClr val="262C32"/>
                </a:solidFill>
                <a:latin typeface="Aptos"/>
                <a:cs typeface="Arial"/>
              </a:rPr>
              <a:t>en</a:t>
            </a:r>
            <a:r>
              <a:rPr sz="1200" spc="0" dirty="0" smtClean="0">
                <a:solidFill>
                  <a:srgbClr val="262C32"/>
                </a:solidFill>
                <a:latin typeface="Aptos"/>
                <a:cs typeface="Arial"/>
              </a:rPr>
              <a:t>c</a:t>
            </a:r>
            <a:r>
              <a:rPr sz="1200" spc="34" dirty="0" smtClean="0">
                <a:solidFill>
                  <a:srgbClr val="262C32"/>
                </a:solidFill>
                <a:latin typeface="Aptos"/>
                <a:cs typeface="Arial"/>
              </a:rPr>
              <a:t>i</a:t>
            </a:r>
            <a:r>
              <a:rPr sz="1200" spc="0" dirty="0" smtClean="0">
                <a:solidFill>
                  <a:srgbClr val="262C32"/>
                </a:solidFill>
                <a:latin typeface="Aptos"/>
                <a:cs typeface="Arial"/>
              </a:rPr>
              <a:t>a</a:t>
            </a:r>
            <a:r>
              <a:rPr sz="1200" spc="162" dirty="0" smtClean="0">
                <a:solidFill>
                  <a:srgbClr val="262C32"/>
                </a:solidFill>
                <a:latin typeface="Aptos"/>
                <a:cs typeface="Arial"/>
              </a:rPr>
              <a:t> </a:t>
            </a:r>
            <a:r>
              <a:rPr sz="1200" spc="0" dirty="0" smtClean="0">
                <a:solidFill>
                  <a:srgbClr val="262C32"/>
                </a:solidFill>
                <a:latin typeface="Aptos"/>
                <a:cs typeface="Arial"/>
              </a:rPr>
              <a:t>y</a:t>
            </a:r>
            <a:r>
              <a:rPr sz="1200" spc="66" dirty="0" smtClean="0">
                <a:solidFill>
                  <a:srgbClr val="262C32"/>
                </a:solidFill>
                <a:latin typeface="Aptos"/>
                <a:cs typeface="Arial"/>
              </a:rPr>
              <a:t> </a:t>
            </a:r>
            <a:r>
              <a:rPr sz="1200" spc="25" dirty="0" smtClean="0">
                <a:solidFill>
                  <a:srgbClr val="262C32"/>
                </a:solidFill>
                <a:latin typeface="Aptos"/>
                <a:cs typeface="Arial"/>
              </a:rPr>
              <a:t>ac</a:t>
            </a:r>
            <a:r>
              <a:rPr sz="1200" spc="14" dirty="0" smtClean="0">
                <a:solidFill>
                  <a:srgbClr val="262C32"/>
                </a:solidFill>
                <a:latin typeface="Aptos"/>
                <a:cs typeface="Arial"/>
              </a:rPr>
              <a:t>t</a:t>
            </a:r>
            <a:r>
              <a:rPr sz="1200" spc="25" dirty="0" smtClean="0">
                <a:solidFill>
                  <a:srgbClr val="262C32"/>
                </a:solidFill>
                <a:latin typeface="Aptos"/>
                <a:cs typeface="Arial"/>
              </a:rPr>
              <a:t>ua</a:t>
            </a:r>
            <a:r>
              <a:rPr sz="1200" spc="0" dirty="0" smtClean="0">
                <a:solidFill>
                  <a:srgbClr val="262C32"/>
                </a:solidFill>
                <a:latin typeface="Aptos"/>
                <a:cs typeface="Arial"/>
              </a:rPr>
              <a:t>r</a:t>
            </a:r>
            <a:r>
              <a:rPr sz="1200" spc="117" dirty="0" smtClean="0">
                <a:solidFill>
                  <a:srgbClr val="262C32"/>
                </a:solidFill>
                <a:latin typeface="Aptos"/>
                <a:cs typeface="Arial"/>
              </a:rPr>
              <a:t> </a:t>
            </a:r>
            <a:r>
              <a:rPr sz="1200" spc="25" dirty="0" smtClean="0">
                <a:solidFill>
                  <a:srgbClr val="262C32"/>
                </a:solidFill>
                <a:latin typeface="Aptos"/>
                <a:cs typeface="Arial"/>
              </a:rPr>
              <a:t>e</a:t>
            </a:r>
            <a:r>
              <a:rPr sz="1200" spc="0" dirty="0" smtClean="0">
                <a:solidFill>
                  <a:srgbClr val="262C32"/>
                </a:solidFill>
                <a:latin typeface="Aptos"/>
                <a:cs typeface="Arial"/>
              </a:rPr>
              <a:t>n </a:t>
            </a:r>
            <a:endParaRPr sz="900">
              <a:latin typeface="Arial"/>
              <a:cs typeface="Arial"/>
            </a:endParaRPr>
          </a:p>
          <a:p>
            <a:pPr marL="101091">
              <a:lnSpc>
                <a:spcPts val="1034"/>
              </a:lnSpc>
              <a:spcBef>
                <a:spcPts val="357"/>
              </a:spcBef>
              <a:spcAft>
                <a:spcPts val="300"/>
              </a:spcAft>
            </a:pPr>
            <a:r>
              <a:rPr sz="1200" spc="19" dirty="0" smtClean="0">
                <a:solidFill>
                  <a:srgbClr val="262C32"/>
                </a:solidFill>
                <a:latin typeface="Aptos"/>
                <a:cs typeface="Arial"/>
              </a:rPr>
              <a:t>consecuencia</a:t>
            </a:r>
            <a:r>
              <a:rPr sz="1200" spc="19" dirty="0" smtClean="0">
                <a:solidFill>
                  <a:srgbClr val="262C32"/>
                </a:solidFill>
                <a:latin typeface="Aptos"/>
                <a:cs typeface="Arial"/>
              </a:rPr>
              <a:t>.  </a:t>
            </a:r>
            <a:r>
              <a:rPr sz="1200" spc="19" dirty="0" smtClean="0">
                <a:solidFill>
                  <a:srgbClr val="262C32"/>
                </a:solidFill>
                <a:latin typeface="Aptos"/>
                <a:cs typeface="Arial"/>
              </a:rPr>
              <a:t>Esté preparado para iniciar RCP,  si es preciso.</a:t>
            </a:r>
            <a:endParaRPr sz="900">
              <a:latin typeface="Arial"/>
              <a:cs typeface="Arial"/>
            </a:endParaRPr>
          </a:p>
          <a:p>
            <a:pPr marL="12700" marR="7015">
              <a:lnSpc>
                <a:spcPct val="95825"/>
              </a:lnSpc>
              <a:spcBef>
                <a:spcPts val="652"/>
              </a:spcBef>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Evitar la  pérdida de calor corporal</a:t>
            </a:r>
            <a:r>
              <a:rPr sz="1200" spc="21" dirty="0" smtClean="0">
                <a:solidFill>
                  <a:srgbClr val="262C32"/>
                </a:solidFill>
                <a:latin typeface="Aptos"/>
                <a:cs typeface="Arial"/>
              </a:rPr>
              <a:t>: </a:t>
            </a:r>
            <a:r>
              <a:rPr sz="1200" spc="21" dirty="0" smtClean="0">
                <a:solidFill>
                  <a:srgbClr val="262C32"/>
                </a:solidFill>
                <a:latin typeface="Aptos"/>
                <a:cs typeface="Arial"/>
              </a:rPr>
              <a:t>abrigarle.</a:t>
            </a:r>
            <a:endParaRPr sz="900">
              <a:latin typeface="Arial"/>
              <a:cs typeface="Arial"/>
            </a:endParaRPr>
          </a:p>
        </p:txBody>
      </p:sp>
      <p:sp>
        <p:nvSpPr>
          <p:cNvPr id="3" name="object 3"/>
          <p:cNvSpPr txBox="1"/>
          <p:nvPr/>
        </p:nvSpPr>
        <p:spPr>
          <a:xfrm>
            <a:off x="2231497" y="2563582"/>
            <a:ext cx="7259745" cy="2570102"/>
          </a:xfrm>
          <a:prstGeom prst="rect">
            <a:avLst/>
          </a:prstGeom>
        </p:spPr>
        <p:txBody>
          <a:bodyPr wrap="square" lIns="0" tIns="7111" rIns="0" bIns="0" rtlCol="0">
            <a:noAutofit/>
          </a:bodyPr>
          <a:lstStyle/>
          <a:p>
            <a:pPr marL="12700" marR="7015">
              <a:lnSpc>
                <a:spcPts val="1120"/>
              </a:lnSpc>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 </a:t>
            </a:r>
            <a:r>
              <a:rPr sz="1200" b="1" spc="21" dirty="0" smtClean="0">
                <a:solidFill>
                  <a:srgbClr val="262C32"/>
                </a:solidFill>
                <a:latin typeface="Aptos"/>
                <a:cs typeface="Arial"/>
              </a:rPr>
              <a:t>Qué no debemos hacer?</a:t>
            </a:r>
            <a:endParaRPr sz="900">
              <a:latin typeface="Arial"/>
              <a:cs typeface="Arial"/>
            </a:endParaRPr>
          </a:p>
          <a:p>
            <a:pPr marL="104139" marR="371855" indent="-88391">
              <a:lnSpc>
                <a:spcPts val="1034"/>
              </a:lnSpc>
              <a:spcBef>
                <a:spcPts val="591"/>
              </a:spcBef>
              <a:spcAft>
                <a:spcPts val="300"/>
              </a:spcAft>
            </a:pPr>
            <a:r>
              <a:rPr sz="1200" spc="24" dirty="0" smtClean="0">
                <a:solidFill>
                  <a:srgbClr val="262C32"/>
                </a:solidFill>
                <a:latin typeface="Aptos"/>
                <a:cs typeface="Arial"/>
              </a:rPr>
              <a:t>- </a:t>
            </a:r>
            <a:r>
              <a:rPr sz="1200" spc="24" dirty="0" smtClean="0">
                <a:solidFill>
                  <a:srgbClr val="262C32"/>
                </a:solidFill>
                <a:latin typeface="Aptos"/>
                <a:cs typeface="Arial"/>
              </a:rPr>
              <a:t>Retirar o mover objetos clavados.  Si  hay un objeto clavado</a:t>
            </a:r>
            <a:r>
              <a:rPr sz="1200" spc="24" dirty="0" smtClean="0">
                <a:solidFill>
                  <a:srgbClr val="262C32"/>
                </a:solidFill>
                <a:latin typeface="Aptos"/>
                <a:cs typeface="Arial"/>
              </a:rPr>
              <a:t>, </a:t>
            </a:r>
            <a:r>
              <a:rPr sz="1200" spc="24" dirty="0" smtClean="0">
                <a:solidFill>
                  <a:srgbClr val="262C32"/>
                </a:solidFill>
                <a:latin typeface="Aptos"/>
                <a:cs typeface="Arial"/>
              </a:rPr>
              <a:t>se hará un </a:t>
            </a:r>
            <a:endParaRPr sz="900">
              <a:latin typeface="Arial"/>
              <a:cs typeface="Arial"/>
            </a:endParaRPr>
          </a:p>
          <a:p>
            <a:pPr marL="104139" marR="371855">
              <a:lnSpc>
                <a:spcPts val="1034"/>
              </a:lnSpc>
              <a:spcBef>
                <a:spcPts val="357"/>
              </a:spcBef>
              <a:spcAft>
                <a:spcPts val="300"/>
              </a:spcAft>
            </a:pPr>
            <a:r>
              <a:rPr sz="1200" spc="29" dirty="0" smtClean="0">
                <a:solidFill>
                  <a:srgbClr val="262C32"/>
                </a:solidFill>
                <a:latin typeface="Aptos"/>
                <a:cs typeface="Arial"/>
              </a:rPr>
              <a:t>almohadillado alrededor para inmovilizarlo.</a:t>
            </a:r>
            <a:endParaRPr sz="900">
              <a:latin typeface="Arial"/>
              <a:cs typeface="Arial"/>
            </a:endParaRPr>
          </a:p>
          <a:p>
            <a:pPr marL="107187" marR="992" indent="-91439">
              <a:lnSpc>
                <a:spcPts val="1034"/>
              </a:lnSpc>
              <a:spcBef>
                <a:spcPts val="652"/>
              </a:spcBef>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Reintroducir vísceras,  la  manipulación de las vísceras producirá más dolor y </a:t>
            </a:r>
            <a:endParaRPr sz="900">
              <a:latin typeface="Arial"/>
              <a:cs typeface="Arial"/>
            </a:endParaRPr>
          </a:p>
          <a:p>
            <a:pPr marL="107187" marR="992">
              <a:lnSpc>
                <a:spcPts val="1034"/>
              </a:lnSpc>
              <a:spcBef>
                <a:spcPts val="357"/>
              </a:spcBef>
              <a:spcAft>
                <a:spcPts val="300"/>
              </a:spcAft>
            </a:pPr>
            <a:r>
              <a:rPr sz="1200" spc="23" dirty="0" smtClean="0">
                <a:solidFill>
                  <a:srgbClr val="262C32"/>
                </a:solidFill>
                <a:latin typeface="Aptos"/>
                <a:cs typeface="Arial"/>
              </a:rPr>
              <a:t>más salida de paquete intestinal</a:t>
            </a:r>
            <a:r>
              <a:rPr sz="1200" spc="23" dirty="0" smtClean="0">
                <a:solidFill>
                  <a:srgbClr val="262C32"/>
                </a:solidFill>
                <a:latin typeface="Aptos"/>
                <a:cs typeface="Arial"/>
              </a:rPr>
              <a:t>,  </a:t>
            </a:r>
            <a:r>
              <a:rPr sz="1200" spc="23" dirty="0" smtClean="0">
                <a:solidFill>
                  <a:srgbClr val="262C32"/>
                </a:solidFill>
                <a:latin typeface="Aptos"/>
                <a:cs typeface="Arial"/>
              </a:rPr>
              <a:t>además de aumentar el  riesgo de infección.</a:t>
            </a:r>
            <a:endParaRPr sz="900">
              <a:latin typeface="Arial"/>
              <a:cs typeface="Arial"/>
            </a:endParaRPr>
          </a:p>
          <a:p>
            <a:pPr marL="104139" indent="-88391">
              <a:lnSpc>
                <a:spcPts val="1034"/>
              </a:lnSpc>
              <a:spcBef>
                <a:spcPts val="652"/>
              </a:spcBef>
              <a:spcAft>
                <a:spcPts val="300"/>
              </a:spcAft>
            </a:pPr>
            <a:r>
              <a:rPr sz="1200" dirty="0" smtClean="0">
                <a:solidFill>
                  <a:srgbClr val="262C32"/>
                </a:solidFill>
                <a:latin typeface="Aptos"/>
                <a:cs typeface="Arial"/>
              </a:rPr>
              <a:t>-</a:t>
            </a:r>
            <a:r>
              <a:rPr sz="1200" spc="75" dirty="0" smtClean="0">
                <a:solidFill>
                  <a:srgbClr val="262C32"/>
                </a:solidFill>
                <a:latin typeface="Aptos"/>
                <a:cs typeface="Arial"/>
              </a:rPr>
              <a:t> </a:t>
            </a:r>
            <a:r>
              <a:rPr sz="1200" spc="34" dirty="0" smtClean="0">
                <a:solidFill>
                  <a:srgbClr val="262C32"/>
                </a:solidFill>
                <a:latin typeface="Aptos"/>
                <a:cs typeface="Arial"/>
              </a:rPr>
              <a:t>H</a:t>
            </a:r>
            <a:r>
              <a:rPr sz="1200" spc="25" dirty="0" smtClean="0">
                <a:solidFill>
                  <a:srgbClr val="262C32"/>
                </a:solidFill>
                <a:latin typeface="Aptos"/>
                <a:cs typeface="Arial"/>
              </a:rPr>
              <a:t>ace</a:t>
            </a:r>
            <a:r>
              <a:rPr sz="1200" spc="0" dirty="0" smtClean="0">
                <a:solidFill>
                  <a:srgbClr val="262C32"/>
                </a:solidFill>
                <a:latin typeface="Aptos"/>
                <a:cs typeface="Arial"/>
              </a:rPr>
              <a:t>r</a:t>
            </a:r>
            <a:r>
              <a:rPr sz="1200" spc="126" dirty="0" smtClean="0">
                <a:solidFill>
                  <a:srgbClr val="262C32"/>
                </a:solidFill>
                <a:latin typeface="Aptos"/>
                <a:cs typeface="Arial"/>
              </a:rPr>
              <a:t> </a:t>
            </a:r>
            <a:r>
              <a:rPr sz="1200" spc="39" dirty="0" smtClean="0">
                <a:solidFill>
                  <a:srgbClr val="262C32"/>
                </a:solidFill>
                <a:latin typeface="Aptos"/>
                <a:cs typeface="Arial"/>
              </a:rPr>
              <a:t>m</a:t>
            </a:r>
            <a:r>
              <a:rPr sz="1200" spc="25" dirty="0" smtClean="0">
                <a:solidFill>
                  <a:srgbClr val="262C32"/>
                </a:solidFill>
                <a:latin typeface="Aptos"/>
                <a:cs typeface="Arial"/>
              </a:rPr>
              <a:t>o</a:t>
            </a:r>
            <a:r>
              <a:rPr sz="1200" spc="19" dirty="0" smtClean="0">
                <a:solidFill>
                  <a:srgbClr val="262C32"/>
                </a:solidFill>
                <a:latin typeface="Aptos"/>
                <a:cs typeface="Arial"/>
              </a:rPr>
              <a:t>v</a:t>
            </a:r>
            <a:r>
              <a:rPr sz="1200" spc="9" dirty="0" smtClean="0">
                <a:solidFill>
                  <a:srgbClr val="262C32"/>
                </a:solidFill>
                <a:latin typeface="Aptos"/>
                <a:cs typeface="Arial"/>
              </a:rPr>
              <a:t>ili</a:t>
            </a:r>
            <a:r>
              <a:rPr sz="1200" spc="25" dirty="0" smtClean="0">
                <a:solidFill>
                  <a:srgbClr val="262C32"/>
                </a:solidFill>
                <a:latin typeface="Aptos"/>
                <a:cs typeface="Arial"/>
              </a:rPr>
              <a:t>za</a:t>
            </a:r>
            <a:r>
              <a:rPr sz="1200" spc="0" dirty="0" smtClean="0">
                <a:solidFill>
                  <a:srgbClr val="262C32"/>
                </a:solidFill>
                <a:latin typeface="Aptos"/>
                <a:cs typeface="Arial"/>
              </a:rPr>
              <a:t>c</a:t>
            </a:r>
            <a:r>
              <a:rPr sz="1200" spc="34" dirty="0" smtClean="0">
                <a:solidFill>
                  <a:srgbClr val="262C32"/>
                </a:solidFill>
                <a:latin typeface="Aptos"/>
                <a:cs typeface="Arial"/>
              </a:rPr>
              <a:t>i</a:t>
            </a:r>
            <a:r>
              <a:rPr sz="1200" spc="25" dirty="0" smtClean="0">
                <a:solidFill>
                  <a:srgbClr val="262C32"/>
                </a:solidFill>
                <a:latin typeface="Aptos"/>
                <a:cs typeface="Arial"/>
              </a:rPr>
              <a:t>one</a:t>
            </a:r>
            <a:r>
              <a:rPr sz="1200" spc="0" dirty="0" smtClean="0">
                <a:solidFill>
                  <a:srgbClr val="262C32"/>
                </a:solidFill>
                <a:latin typeface="Aptos"/>
                <a:cs typeface="Arial"/>
              </a:rPr>
              <a:t>s</a:t>
            </a:r>
            <a:r>
              <a:rPr sz="1200" spc="212" dirty="0" smtClean="0">
                <a:solidFill>
                  <a:srgbClr val="262C32"/>
                </a:solidFill>
                <a:latin typeface="Aptos"/>
                <a:cs typeface="Arial"/>
              </a:rPr>
              <a:t> </a:t>
            </a:r>
            <a:r>
              <a:rPr sz="1200" spc="-56" dirty="0" smtClean="0">
                <a:solidFill>
                  <a:srgbClr val="262C32"/>
                </a:solidFill>
                <a:latin typeface="Aptos"/>
                <a:cs typeface="Arial"/>
              </a:rPr>
              <a:t>i</a:t>
            </a:r>
            <a:r>
              <a:rPr sz="1200" spc="50" dirty="0" smtClean="0">
                <a:solidFill>
                  <a:srgbClr val="262C32"/>
                </a:solidFill>
                <a:latin typeface="Aptos"/>
                <a:cs typeface="Arial"/>
              </a:rPr>
              <a:t>n</a:t>
            </a:r>
            <a:r>
              <a:rPr sz="1200" spc="29" dirty="0" smtClean="0">
                <a:solidFill>
                  <a:srgbClr val="262C32"/>
                </a:solidFill>
                <a:latin typeface="Aptos"/>
                <a:cs typeface="Arial"/>
              </a:rPr>
              <a:t>n</a:t>
            </a:r>
            <a:r>
              <a:rPr sz="1200" spc="50" dirty="0" smtClean="0">
                <a:solidFill>
                  <a:srgbClr val="262C32"/>
                </a:solidFill>
                <a:latin typeface="Aptos"/>
                <a:cs typeface="Arial"/>
              </a:rPr>
              <a:t>ec</a:t>
            </a:r>
            <a:r>
              <a:rPr sz="1200" spc="29" dirty="0" smtClean="0">
                <a:solidFill>
                  <a:srgbClr val="262C32"/>
                </a:solidFill>
                <a:latin typeface="Aptos"/>
                <a:cs typeface="Arial"/>
              </a:rPr>
              <a:t>e</a:t>
            </a:r>
            <a:r>
              <a:rPr sz="1200" spc="50" dirty="0" smtClean="0">
                <a:solidFill>
                  <a:srgbClr val="262C32"/>
                </a:solidFill>
                <a:latin typeface="Aptos"/>
                <a:cs typeface="Arial"/>
              </a:rPr>
              <a:t>sa</a:t>
            </a:r>
            <a:r>
              <a:rPr sz="1200" spc="34" dirty="0" smtClean="0">
                <a:solidFill>
                  <a:srgbClr val="262C32"/>
                </a:solidFill>
                <a:latin typeface="Aptos"/>
                <a:cs typeface="Arial"/>
              </a:rPr>
              <a:t>r</a:t>
            </a:r>
            <a:r>
              <a:rPr sz="1200" spc="-29" dirty="0" smtClean="0">
                <a:solidFill>
                  <a:srgbClr val="262C32"/>
                </a:solidFill>
                <a:latin typeface="Aptos"/>
                <a:cs typeface="Arial"/>
              </a:rPr>
              <a:t>i</a:t>
            </a:r>
            <a:r>
              <a:rPr sz="1200" spc="50" dirty="0" smtClean="0">
                <a:solidFill>
                  <a:srgbClr val="262C32"/>
                </a:solidFill>
                <a:latin typeface="Aptos"/>
                <a:cs typeface="Arial"/>
              </a:rPr>
              <a:t>a</a:t>
            </a:r>
            <a:r>
              <a:rPr sz="1200" spc="-13" dirty="0" smtClean="0">
                <a:solidFill>
                  <a:srgbClr val="262C32"/>
                </a:solidFill>
                <a:latin typeface="Aptos"/>
                <a:cs typeface="Arial"/>
              </a:rPr>
              <a:t>s</a:t>
            </a:r>
            <a:r>
              <a:rPr sz="1200" spc="0" dirty="0" smtClean="0">
                <a:solidFill>
                  <a:srgbClr val="262C32"/>
                </a:solidFill>
                <a:latin typeface="Aptos"/>
                <a:cs typeface="Arial"/>
              </a:rPr>
              <a:t> </a:t>
            </a:r>
            <a:r>
              <a:rPr sz="1200" spc="-119" dirty="0" smtClean="0">
                <a:solidFill>
                  <a:srgbClr val="262C32"/>
                </a:solidFill>
                <a:latin typeface="Aptos"/>
                <a:cs typeface="Arial"/>
              </a:rPr>
              <a:t> </a:t>
            </a:r>
            <a:r>
              <a:rPr sz="1200" spc="-62" dirty="0" smtClean="0">
                <a:solidFill>
                  <a:srgbClr val="262C32"/>
                </a:solidFill>
                <a:latin typeface="Aptos"/>
                <a:cs typeface="Arial"/>
              </a:rPr>
              <a:t>(</a:t>
            </a:r>
            <a:r>
              <a:rPr sz="1200" spc="8" dirty="0" smtClean="0">
                <a:solidFill>
                  <a:srgbClr val="262C32"/>
                </a:solidFill>
                <a:latin typeface="Aptos"/>
                <a:cs typeface="Arial"/>
              </a:rPr>
              <a:t>f</a:t>
            </a:r>
            <a:r>
              <a:rPr sz="1200" spc="54" dirty="0" smtClean="0">
                <a:solidFill>
                  <a:srgbClr val="262C32"/>
                </a:solidFill>
                <a:latin typeface="Aptos"/>
                <a:cs typeface="Arial"/>
              </a:rPr>
              <a:t>a</a:t>
            </a:r>
            <a:r>
              <a:rPr sz="1200" spc="26" dirty="0" smtClean="0">
                <a:solidFill>
                  <a:srgbClr val="262C32"/>
                </a:solidFill>
                <a:latin typeface="Aptos"/>
                <a:cs typeface="Arial"/>
              </a:rPr>
              <a:t>c</a:t>
            </a:r>
            <a:r>
              <a:rPr sz="1200" spc="40" dirty="0" smtClean="0">
                <a:solidFill>
                  <a:srgbClr val="262C32"/>
                </a:solidFill>
                <a:latin typeface="Aptos"/>
                <a:cs typeface="Arial"/>
              </a:rPr>
              <a:t>i</a:t>
            </a:r>
            <a:r>
              <a:rPr sz="1200" spc="-5" dirty="0" smtClean="0">
                <a:solidFill>
                  <a:srgbClr val="262C32"/>
                </a:solidFill>
                <a:latin typeface="Aptos"/>
                <a:cs typeface="Arial"/>
              </a:rPr>
              <a:t>li</a:t>
            </a:r>
            <a:r>
              <a:rPr sz="1200" spc="61" dirty="0" smtClean="0">
                <a:solidFill>
                  <a:srgbClr val="262C32"/>
                </a:solidFill>
                <a:latin typeface="Aptos"/>
                <a:cs typeface="Arial"/>
              </a:rPr>
              <a:t>t</a:t>
            </a:r>
            <a:r>
              <a:rPr sz="1200" spc="29" dirty="0" smtClean="0">
                <a:solidFill>
                  <a:srgbClr val="262C32"/>
                </a:solidFill>
                <a:latin typeface="Aptos"/>
                <a:cs typeface="Arial"/>
              </a:rPr>
              <a:t>a</a:t>
            </a:r>
            <a:r>
              <a:rPr sz="1200" spc="34" dirty="0" smtClean="0">
                <a:solidFill>
                  <a:srgbClr val="262C32"/>
                </a:solidFill>
                <a:latin typeface="Aptos"/>
                <a:cs typeface="Arial"/>
              </a:rPr>
              <a:t>r</a:t>
            </a:r>
            <a:r>
              <a:rPr sz="1200" spc="-45" dirty="0" smtClean="0">
                <a:solidFill>
                  <a:srgbClr val="262C32"/>
                </a:solidFill>
                <a:latin typeface="Aptos"/>
                <a:cs typeface="Arial"/>
              </a:rPr>
              <a:t>á</a:t>
            </a:r>
            <a:r>
              <a:rPr sz="1200" spc="0" dirty="0" smtClean="0">
                <a:solidFill>
                  <a:srgbClr val="262C32"/>
                </a:solidFill>
                <a:latin typeface="Aptos"/>
                <a:cs typeface="Arial"/>
              </a:rPr>
              <a:t> </a:t>
            </a:r>
            <a:r>
              <a:rPr sz="1200" spc="-89" dirty="0" smtClean="0">
                <a:solidFill>
                  <a:srgbClr val="262C32"/>
                </a:solidFill>
                <a:latin typeface="Aptos"/>
                <a:cs typeface="Arial"/>
              </a:rPr>
              <a:t> </a:t>
            </a:r>
            <a:r>
              <a:rPr sz="1200" spc="-80" dirty="0" smtClean="0">
                <a:solidFill>
                  <a:srgbClr val="262C32"/>
                </a:solidFill>
                <a:latin typeface="Aptos"/>
                <a:cs typeface="Arial"/>
              </a:rPr>
              <a:t>l</a:t>
            </a:r>
            <a:r>
              <a:rPr sz="1200" spc="4" dirty="0" smtClean="0">
                <a:solidFill>
                  <a:srgbClr val="262C32"/>
                </a:solidFill>
                <a:latin typeface="Aptos"/>
                <a:cs typeface="Arial"/>
              </a:rPr>
              <a:t>a</a:t>
            </a:r>
            <a:r>
              <a:rPr sz="1200" spc="109" dirty="0" smtClean="0">
                <a:solidFill>
                  <a:srgbClr val="262C32"/>
                </a:solidFill>
                <a:latin typeface="Aptos"/>
                <a:cs typeface="Arial"/>
              </a:rPr>
              <a:t> </a:t>
            </a:r>
            <a:r>
              <a:rPr sz="1200" spc="19" dirty="0" smtClean="0">
                <a:solidFill>
                  <a:srgbClr val="262C32"/>
                </a:solidFill>
                <a:latin typeface="Aptos"/>
                <a:cs typeface="Arial"/>
              </a:rPr>
              <a:t>s</a:t>
            </a:r>
            <a:r>
              <a:rPr sz="1200" spc="25" dirty="0" smtClean="0">
                <a:solidFill>
                  <a:srgbClr val="262C32"/>
                </a:solidFill>
                <a:latin typeface="Aptos"/>
                <a:cs typeface="Arial"/>
              </a:rPr>
              <a:t>a</a:t>
            </a:r>
            <a:r>
              <a:rPr sz="1200" spc="9" dirty="0" smtClean="0">
                <a:solidFill>
                  <a:srgbClr val="262C32"/>
                </a:solidFill>
                <a:latin typeface="Aptos"/>
                <a:cs typeface="Arial"/>
              </a:rPr>
              <a:t>li</a:t>
            </a:r>
            <a:r>
              <a:rPr sz="1200" spc="25" dirty="0" smtClean="0">
                <a:solidFill>
                  <a:srgbClr val="262C32"/>
                </a:solidFill>
                <a:latin typeface="Aptos"/>
                <a:cs typeface="Arial"/>
              </a:rPr>
              <a:t>d</a:t>
            </a:r>
            <a:r>
              <a:rPr sz="1200" spc="0" dirty="0" smtClean="0">
                <a:solidFill>
                  <a:srgbClr val="262C32"/>
                </a:solidFill>
                <a:latin typeface="Aptos"/>
                <a:cs typeface="Arial"/>
              </a:rPr>
              <a:t>a</a:t>
            </a:r>
            <a:r>
              <a:rPr sz="1200" spc="118" dirty="0" smtClean="0">
                <a:solidFill>
                  <a:srgbClr val="262C32"/>
                </a:solidFill>
                <a:latin typeface="Aptos"/>
                <a:cs typeface="Arial"/>
              </a:rPr>
              <a:t> </a:t>
            </a:r>
            <a:r>
              <a:rPr sz="1200" spc="25" dirty="0" smtClean="0">
                <a:solidFill>
                  <a:srgbClr val="262C32"/>
                </a:solidFill>
                <a:latin typeface="Aptos"/>
                <a:cs typeface="Arial"/>
              </a:rPr>
              <a:t>d</a:t>
            </a:r>
            <a:r>
              <a:rPr sz="1200" spc="0" dirty="0" smtClean="0">
                <a:solidFill>
                  <a:srgbClr val="262C32"/>
                </a:solidFill>
                <a:latin typeface="Aptos"/>
                <a:cs typeface="Arial"/>
              </a:rPr>
              <a:t>e</a:t>
            </a:r>
            <a:r>
              <a:rPr sz="1200" spc="69" dirty="0" smtClean="0">
                <a:solidFill>
                  <a:srgbClr val="262C32"/>
                </a:solidFill>
                <a:latin typeface="Aptos"/>
                <a:cs typeface="Arial"/>
              </a:rPr>
              <a:t> </a:t>
            </a:r>
            <a:r>
              <a:rPr sz="1200" spc="55" dirty="0" smtClean="0">
                <a:solidFill>
                  <a:srgbClr val="262C32"/>
                </a:solidFill>
                <a:latin typeface="Aptos"/>
                <a:cs typeface="Arial"/>
              </a:rPr>
              <a:t>v</a:t>
            </a:r>
            <a:r>
              <a:rPr sz="1200" spc="-9" dirty="0" smtClean="0">
                <a:solidFill>
                  <a:srgbClr val="262C32"/>
                </a:solidFill>
                <a:latin typeface="Aptos"/>
                <a:cs typeface="Arial"/>
              </a:rPr>
              <a:t>í</a:t>
            </a:r>
            <a:r>
              <a:rPr sz="1200" spc="5" dirty="0" smtClean="0">
                <a:solidFill>
                  <a:srgbClr val="262C32"/>
                </a:solidFill>
                <a:latin typeface="Aptos"/>
                <a:cs typeface="Arial"/>
              </a:rPr>
              <a:t>s</a:t>
            </a:r>
            <a:r>
              <a:rPr sz="1200" spc="55" dirty="0" smtClean="0">
                <a:solidFill>
                  <a:srgbClr val="262C32"/>
                </a:solidFill>
                <a:latin typeface="Aptos"/>
                <a:cs typeface="Arial"/>
              </a:rPr>
              <a:t>c</a:t>
            </a:r>
            <a:r>
              <a:rPr sz="1200" spc="50" dirty="0" smtClean="0">
                <a:solidFill>
                  <a:srgbClr val="262C32"/>
                </a:solidFill>
                <a:latin typeface="Aptos"/>
                <a:cs typeface="Arial"/>
              </a:rPr>
              <a:t>e</a:t>
            </a:r>
            <a:r>
              <a:rPr sz="1200" spc="34" dirty="0" smtClean="0">
                <a:solidFill>
                  <a:srgbClr val="262C32"/>
                </a:solidFill>
                <a:latin typeface="Aptos"/>
                <a:cs typeface="Arial"/>
              </a:rPr>
              <a:t>r</a:t>
            </a:r>
            <a:r>
              <a:rPr sz="1200" spc="3" dirty="0" smtClean="0">
                <a:solidFill>
                  <a:srgbClr val="262C32"/>
                </a:solidFill>
                <a:latin typeface="Aptos"/>
                <a:cs typeface="Arial"/>
              </a:rPr>
              <a:t>a</a:t>
            </a:r>
            <a:r>
              <a:rPr sz="1200" spc="78" dirty="0" smtClean="0">
                <a:solidFill>
                  <a:srgbClr val="262C32"/>
                </a:solidFill>
                <a:latin typeface="Aptos"/>
                <a:cs typeface="Arial"/>
              </a:rPr>
              <a:t>s</a:t>
            </a:r>
            <a:r>
              <a:rPr sz="1200" spc="-89" dirty="0" smtClean="0">
                <a:solidFill>
                  <a:srgbClr val="262C32"/>
                </a:solidFill>
                <a:latin typeface="Aptos"/>
                <a:cs typeface="Arial"/>
              </a:rPr>
              <a:t>,</a:t>
            </a:r>
            <a:r>
              <a:rPr sz="1200" spc="119" dirty="0" smtClean="0">
                <a:solidFill>
                  <a:srgbClr val="262C32"/>
                </a:solidFill>
                <a:latin typeface="Aptos"/>
                <a:cs typeface="Arial"/>
              </a:rPr>
              <a:t> </a:t>
            </a:r>
            <a:r>
              <a:rPr sz="1200" spc="29" dirty="0" smtClean="0">
                <a:solidFill>
                  <a:srgbClr val="262C32"/>
                </a:solidFill>
                <a:latin typeface="Aptos"/>
                <a:cs typeface="Arial"/>
              </a:rPr>
              <a:t>au</a:t>
            </a:r>
            <a:r>
              <a:rPr sz="1200" spc="63" dirty="0" smtClean="0">
                <a:solidFill>
                  <a:srgbClr val="262C32"/>
                </a:solidFill>
                <a:latin typeface="Aptos"/>
                <a:cs typeface="Arial"/>
              </a:rPr>
              <a:t>m</a:t>
            </a:r>
            <a:r>
              <a:rPr sz="1200" spc="75" dirty="0" smtClean="0">
                <a:solidFill>
                  <a:srgbClr val="262C32"/>
                </a:solidFill>
                <a:latin typeface="Aptos"/>
                <a:cs typeface="Arial"/>
              </a:rPr>
              <a:t>e</a:t>
            </a:r>
            <a:r>
              <a:rPr sz="1200" spc="-20" dirty="0" smtClean="0">
                <a:solidFill>
                  <a:srgbClr val="262C32"/>
                </a:solidFill>
                <a:latin typeface="Aptos"/>
                <a:cs typeface="Arial"/>
              </a:rPr>
              <a:t>n</a:t>
            </a:r>
            <a:r>
              <a:rPr sz="1200" spc="61" dirty="0" smtClean="0">
                <a:solidFill>
                  <a:srgbClr val="262C32"/>
                </a:solidFill>
                <a:latin typeface="Aptos"/>
                <a:cs typeface="Arial"/>
              </a:rPr>
              <a:t>t</a:t>
            </a:r>
            <a:r>
              <a:rPr sz="1200" spc="50" dirty="0" smtClean="0">
                <a:solidFill>
                  <a:srgbClr val="262C32"/>
                </a:solidFill>
                <a:latin typeface="Aptos"/>
                <a:cs typeface="Arial"/>
              </a:rPr>
              <a:t>a</a:t>
            </a:r>
            <a:r>
              <a:rPr sz="1200" spc="34" dirty="0" smtClean="0">
                <a:solidFill>
                  <a:srgbClr val="262C32"/>
                </a:solidFill>
                <a:latin typeface="Aptos"/>
                <a:cs typeface="Arial"/>
              </a:rPr>
              <a:t>r</a:t>
            </a:r>
            <a:r>
              <a:rPr sz="1200" spc="-45" dirty="0" smtClean="0">
                <a:solidFill>
                  <a:srgbClr val="262C32"/>
                </a:solidFill>
                <a:latin typeface="Aptos"/>
                <a:cs typeface="Arial"/>
              </a:rPr>
              <a:t>á</a:t>
            </a:r>
            <a:r>
              <a:rPr sz="1200" spc="-22" dirty="0" smtClean="0">
                <a:solidFill>
                  <a:srgbClr val="262C32"/>
                </a:solidFill>
                <a:latin typeface="Aptos"/>
                <a:cs typeface="Arial"/>
              </a:rPr>
              <a:t> </a:t>
            </a:r>
            <a:endParaRPr sz="900">
              <a:latin typeface="Arial"/>
              <a:cs typeface="Arial"/>
            </a:endParaRPr>
          </a:p>
          <a:p>
            <a:pPr marL="104139">
              <a:lnSpc>
                <a:spcPts val="1034"/>
              </a:lnSpc>
              <a:spcBef>
                <a:spcPts val="380"/>
              </a:spcBef>
              <a:spcAft>
                <a:spcPts val="300"/>
              </a:spcAft>
            </a:pPr>
            <a:r>
              <a:rPr sz="1200" spc="13" dirty="0" smtClean="0">
                <a:solidFill>
                  <a:srgbClr val="262C32"/>
                </a:solidFill>
                <a:latin typeface="Aptos"/>
                <a:cs typeface="Arial"/>
              </a:rPr>
              <a:t>el dolor).</a:t>
            </a:r>
            <a:endParaRPr sz="900">
              <a:latin typeface="Arial"/>
              <a:cs typeface="Arial"/>
            </a:endParaRPr>
          </a:p>
          <a:p>
            <a:pPr marL="15747" marR="7015">
              <a:lnSpc>
                <a:spcPct val="95825"/>
              </a:lnSpc>
              <a:spcBef>
                <a:spcPts val="655"/>
              </a:spcBef>
              <a:spcAft>
                <a:spcPts val="300"/>
              </a:spcAft>
            </a:pPr>
            <a:r>
              <a:rPr sz="1200" spc="22" dirty="0" smtClean="0">
                <a:solidFill>
                  <a:srgbClr val="262C32"/>
                </a:solidFill>
                <a:latin typeface="Aptos"/>
                <a:cs typeface="Arial"/>
              </a:rPr>
              <a:t>- </a:t>
            </a:r>
            <a:r>
              <a:rPr sz="1200" spc="22" dirty="0" smtClean="0">
                <a:solidFill>
                  <a:srgbClr val="262C32"/>
                </a:solidFill>
                <a:latin typeface="Aptos"/>
                <a:cs typeface="Arial"/>
              </a:rPr>
              <a:t>Darle  líquidos o alimentos por vía oral.</a:t>
            </a:r>
            <a:endParaRPr sz="900">
              <a:latin typeface="Arial"/>
              <a:cs typeface="Arial"/>
            </a:endParaRPr>
          </a:p>
          <a:p>
            <a:pPr marL="15747" marR="7015">
              <a:lnSpc>
                <a:spcPct val="95825"/>
              </a:lnSpc>
              <a:spcBef>
                <a:spcPts val="645"/>
              </a:spcBef>
              <a:spcAft>
                <a:spcPts val="300"/>
              </a:spcAft>
            </a:pPr>
            <a:r>
              <a:rPr sz="1200" spc="28" dirty="0" smtClean="0">
                <a:solidFill>
                  <a:srgbClr val="262C32"/>
                </a:solidFill>
                <a:latin typeface="Aptos"/>
                <a:cs typeface="Arial"/>
              </a:rPr>
              <a:t>- </a:t>
            </a:r>
            <a:r>
              <a:rPr sz="1200" spc="28" dirty="0" smtClean="0">
                <a:solidFill>
                  <a:srgbClr val="262C32"/>
                </a:solidFill>
                <a:latin typeface="Aptos"/>
                <a:cs typeface="Arial"/>
              </a:rPr>
              <a:t>Practicar  movilizaciones innecesarias</a:t>
            </a:r>
            <a:r>
              <a:rPr sz="1200" spc="28" dirty="0" smtClean="0">
                <a:solidFill>
                  <a:srgbClr val="262C32"/>
                </a:solidFill>
                <a:latin typeface="Aptos"/>
                <a:cs typeface="Arial"/>
              </a:rPr>
              <a:t>.</a:t>
            </a:r>
            <a:endParaRPr sz="900">
              <a:latin typeface="Arial"/>
              <a:cs typeface="Arial"/>
            </a:endParaRPr>
          </a:p>
          <a:p>
            <a:pPr marL="104139" marR="82994" indent="-88391">
              <a:lnSpc>
                <a:spcPts val="1034"/>
              </a:lnSpc>
              <a:spcBef>
                <a:spcPts val="645"/>
              </a:spcBef>
              <a:spcAft>
                <a:spcPts val="300"/>
              </a:spcAft>
            </a:pPr>
            <a:r>
              <a:rPr sz="1200" spc="27" dirty="0" smtClean="0">
                <a:solidFill>
                  <a:srgbClr val="262C32"/>
                </a:solidFill>
                <a:latin typeface="Aptos"/>
                <a:cs typeface="Arial"/>
              </a:rPr>
              <a:t>- </a:t>
            </a:r>
            <a:r>
              <a:rPr sz="1200" spc="27" dirty="0" smtClean="0">
                <a:solidFill>
                  <a:srgbClr val="262C32"/>
                </a:solidFill>
                <a:latin typeface="Aptos"/>
                <a:cs typeface="Arial"/>
              </a:rPr>
              <a:t>Darle analgésicos</a:t>
            </a:r>
            <a:r>
              <a:rPr sz="1200" spc="27" dirty="0" smtClean="0">
                <a:solidFill>
                  <a:srgbClr val="262C32"/>
                </a:solidFill>
                <a:latin typeface="Aptos"/>
                <a:cs typeface="Arial"/>
              </a:rPr>
              <a:t>,  </a:t>
            </a:r>
            <a:r>
              <a:rPr sz="1200" spc="27" dirty="0" smtClean="0">
                <a:solidFill>
                  <a:srgbClr val="262C32"/>
                </a:solidFill>
                <a:latin typeface="Aptos"/>
                <a:cs typeface="Arial"/>
              </a:rPr>
              <a:t>calmantes o antiinflamatorios que pueden enmascarar el </a:t>
            </a:r>
            <a:endParaRPr sz="900">
              <a:latin typeface="Arial"/>
              <a:cs typeface="Arial"/>
            </a:endParaRPr>
          </a:p>
          <a:p>
            <a:pPr marL="104139" marR="82994">
              <a:lnSpc>
                <a:spcPts val="1034"/>
              </a:lnSpc>
              <a:spcBef>
                <a:spcPts val="357"/>
              </a:spcBef>
              <a:spcAft>
                <a:spcPts val="300"/>
              </a:spcAft>
            </a:pPr>
            <a:r>
              <a:rPr sz="1200" spc="22" dirty="0" smtClean="0">
                <a:solidFill>
                  <a:srgbClr val="262C32"/>
                </a:solidFill>
                <a:latin typeface="Aptos"/>
                <a:cs typeface="Arial"/>
              </a:rPr>
              <a:t>cuadro clínico.</a:t>
            </a:r>
            <a:endParaRPr sz="900">
              <a:latin typeface="Arial"/>
              <a:cs typeface="Arial"/>
            </a:endParaRPr>
          </a:p>
          <a:p>
            <a:pPr marL="15747" marR="7015">
              <a:lnSpc>
                <a:spcPct val="95825"/>
              </a:lnSpc>
              <a:spcBef>
                <a:spcPts val="652"/>
              </a:spcBef>
              <a:spcAft>
                <a:spcPts val="300"/>
              </a:spcAft>
            </a:pPr>
            <a:r>
              <a:rPr sz="1200" spc="30" dirty="0" smtClean="0">
                <a:solidFill>
                  <a:srgbClr val="262C32"/>
                </a:solidFill>
                <a:latin typeface="Aptos"/>
                <a:cs typeface="Arial"/>
              </a:rPr>
              <a:t>- </a:t>
            </a:r>
            <a:r>
              <a:rPr sz="1200" spc="30" dirty="0" smtClean="0">
                <a:solidFill>
                  <a:srgbClr val="262C32"/>
                </a:solidFill>
                <a:latin typeface="Aptos"/>
                <a:cs typeface="Arial"/>
              </a:rPr>
              <a:t>Colocar antisépticos o antibióticos sobre heridas o vísceras</a:t>
            </a:r>
            <a:endParaRPr sz="900">
              <a:latin typeface="Arial"/>
              <a:cs typeface="Arial"/>
            </a:endParaRPr>
          </a:p>
          <a:p>
            <a:pPr marL="15747" marR="7015">
              <a:lnSpc>
                <a:spcPct val="95825"/>
              </a:lnSpc>
              <a:spcBef>
                <a:spcPts val="645"/>
              </a:spcBef>
              <a:spcAft>
                <a:spcPts val="300"/>
              </a:spcAft>
            </a:pPr>
            <a:r>
              <a:rPr sz="1200" spc="22" dirty="0" smtClean="0">
                <a:solidFill>
                  <a:srgbClr val="262C32"/>
                </a:solidFill>
                <a:latin typeface="Aptos"/>
                <a:cs typeface="Arial"/>
              </a:rPr>
              <a:t>- </a:t>
            </a:r>
            <a:r>
              <a:rPr sz="1200" spc="22" dirty="0" smtClean="0">
                <a:solidFill>
                  <a:srgbClr val="262C32"/>
                </a:solidFill>
                <a:latin typeface="Aptos"/>
                <a:cs typeface="Arial"/>
              </a:rPr>
              <a:t>Aplicar calor local.</a:t>
            </a:r>
            <a:endParaRPr sz="900">
              <a:latin typeface="Arial"/>
              <a:cs typeface="Arial"/>
            </a:endParaRPr>
          </a:p>
        </p:txBody>
      </p:sp>
      <p:sp>
        <p:nvSpPr>
          <p:cNvPr id="2" name="object 2"/>
          <p:cNvSpPr txBox="1"/>
          <p:nvPr/>
        </p:nvSpPr>
        <p:spPr>
          <a:xfrm>
            <a:off x="5373116" y="7421015"/>
            <a:ext cx="1" cy="1"/>
          </a:xfrm>
          <a:prstGeom prst="rect">
            <a:avLst/>
          </a:prstGeom>
        </p:spPr>
        <p:txBody>
          <a:bodyPr wrap="square" lIns="0" tIns="2540" rIns="0" bIns="0" rtlCol="0">
            <a:noAutofit/>
          </a:bodyPr>
          <a:lstStyle/>
          <a:p>
            <a:pPr marL="12700">
              <a:lnSpc>
                <a:spcPct val="95825"/>
              </a:lnSpc>
            </a:pPr>
            <a:r>
              <a:rPr sz="600" b="1" spc="-75" dirty="0" smtClean="0">
                <a:solidFill>
                  <a:srgbClr val="231F21"/>
                </a:solidFill>
                <a:latin typeface="Times New Roman"/>
                <a:cs typeface="Times New Roman"/>
              </a:rPr>
              <a:t>93</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083609" y="1371277"/>
            <a:ext cx="1796459" cy="203200"/>
          </a:xfrm>
          <a:prstGeom prst="rect">
            <a:avLst/>
          </a:prstGeom>
        </p:spPr>
        <p:txBody>
          <a:bodyPr wrap="square" lIns="0" tIns="9715" rIns="0" bIns="0" rtlCol="0">
            <a:noAutofit/>
          </a:bodyPr>
          <a:lstStyle/>
          <a:p>
            <a:pPr marL="12700">
              <a:lnSpc>
                <a:spcPts val="1530"/>
              </a:lnSpc>
              <a:spcAft>
                <a:spcPts val="300"/>
              </a:spcAft>
            </a:pPr>
            <a:r>
              <a:rPr sz="1600" b="1" spc="-36" dirty="0" smtClean="0">
                <a:solidFill>
                  <a:srgbClr val="1E374E"/>
                </a:solidFill>
                <a:latin typeface="Aptos"/>
                <a:cs typeface="Times New Roman"/>
              </a:rPr>
              <a:t>Intoxicaciones</a:t>
            </a:r>
            <a:endParaRPr sz="1400">
              <a:latin typeface="Times New Roman"/>
              <a:cs typeface="Times New Roman"/>
            </a:endParaRPr>
          </a:p>
        </p:txBody>
      </p:sp>
      <p:sp>
        <p:nvSpPr>
          <p:cNvPr id="4" name="object 4"/>
          <p:cNvSpPr txBox="1"/>
          <p:nvPr/>
        </p:nvSpPr>
        <p:spPr>
          <a:xfrm>
            <a:off x="2083609" y="1838158"/>
            <a:ext cx="7492173" cy="2855976"/>
          </a:xfrm>
          <a:prstGeom prst="rect">
            <a:avLst/>
          </a:prstGeom>
        </p:spPr>
        <p:txBody>
          <a:bodyPr wrap="square" lIns="0" tIns="7111" rIns="0" bIns="0" rtlCol="0">
            <a:noAutofit/>
          </a:bodyPr>
          <a:lstStyle/>
          <a:p>
            <a:pPr marL="12700" marR="9205">
              <a:lnSpc>
                <a:spcPts val="1120"/>
              </a:lnSpc>
              <a:spcAft>
                <a:spcPts val="300"/>
              </a:spcAft>
            </a:pPr>
            <a:r>
              <a:rPr sz="1200" b="1" spc="-1" dirty="0" smtClean="0">
                <a:solidFill>
                  <a:srgbClr val="262C32"/>
                </a:solidFill>
                <a:latin typeface="Aptos"/>
                <a:cs typeface="Arial"/>
              </a:rPr>
              <a:t>Concepto de tóxico y tipo de intoxicaciones</a:t>
            </a:r>
            <a:endParaRPr sz="1000">
              <a:latin typeface="Arial"/>
              <a:cs typeface="Arial"/>
            </a:endParaRPr>
          </a:p>
          <a:p>
            <a:pPr marL="12700" marR="37231" indent="3048">
              <a:lnSpc>
                <a:spcPts val="1149"/>
              </a:lnSpc>
              <a:spcBef>
                <a:spcPts val="474"/>
              </a:spcBef>
              <a:spcAft>
                <a:spcPts val="300"/>
              </a:spcAft>
            </a:pPr>
            <a:r>
              <a:rPr sz="1200" spc="-7" dirty="0" smtClean="0">
                <a:solidFill>
                  <a:srgbClr val="262C32"/>
                </a:solidFill>
                <a:latin typeface="Aptos"/>
                <a:cs typeface="Arial"/>
              </a:rPr>
              <a:t>Llamamos </a:t>
            </a:r>
            <a:r>
              <a:rPr sz="1200" spc="-7" dirty="0" smtClean="0">
                <a:solidFill>
                  <a:srgbClr val="262C32"/>
                </a:solidFill>
                <a:latin typeface="Aptos"/>
                <a:cs typeface="Arial"/>
              </a:rPr>
              <a:t>"</a:t>
            </a:r>
            <a:r>
              <a:rPr sz="1200" spc="-7" dirty="0" smtClean="0">
                <a:solidFill>
                  <a:srgbClr val="262C32"/>
                </a:solidFill>
                <a:latin typeface="Aptos"/>
                <a:cs typeface="Arial"/>
              </a:rPr>
              <a:t>tóxico</a:t>
            </a:r>
            <a:r>
              <a:rPr sz="1200" spc="-7" dirty="0" smtClean="0">
                <a:solidFill>
                  <a:srgbClr val="262C32"/>
                </a:solidFill>
                <a:latin typeface="Aptos"/>
                <a:cs typeface="Arial"/>
              </a:rPr>
              <a:t>" </a:t>
            </a:r>
            <a:r>
              <a:rPr sz="1200" spc="-7" dirty="0" smtClean="0">
                <a:solidFill>
                  <a:srgbClr val="262C32"/>
                </a:solidFill>
                <a:latin typeface="Aptos"/>
                <a:cs typeface="Arial"/>
              </a:rPr>
              <a:t>a cualquier sustancia que</a:t>
            </a:r>
            <a:r>
              <a:rPr sz="1200" spc="-7" dirty="0" smtClean="0">
                <a:solidFill>
                  <a:srgbClr val="262C32"/>
                </a:solidFill>
                <a:latin typeface="Aptos"/>
                <a:cs typeface="Arial"/>
              </a:rPr>
              <a:t>,  </a:t>
            </a:r>
            <a:r>
              <a:rPr sz="1200" spc="-7" dirty="0" smtClean="0">
                <a:solidFill>
                  <a:srgbClr val="262C32"/>
                </a:solidFill>
                <a:latin typeface="Aptos"/>
                <a:cs typeface="Arial"/>
              </a:rPr>
              <a:t>una vez introducida en el </a:t>
            </a:r>
            <a:endParaRPr sz="1000">
              <a:latin typeface="Arial"/>
              <a:cs typeface="Arial"/>
            </a:endParaRPr>
          </a:p>
          <a:p>
            <a:pPr marL="12700" marR="37231">
              <a:lnSpc>
                <a:spcPts val="1149"/>
              </a:lnSpc>
              <a:spcBef>
                <a:spcPts val="249"/>
              </a:spcBef>
              <a:spcAft>
                <a:spcPts val="300"/>
              </a:spcAft>
            </a:pPr>
            <a:r>
              <a:rPr sz="1200" spc="-1" dirty="0" smtClean="0">
                <a:solidFill>
                  <a:srgbClr val="262C32"/>
                </a:solidFill>
                <a:latin typeface="Aptos"/>
                <a:cs typeface="Arial"/>
              </a:rPr>
              <a:t>organismo</a:t>
            </a:r>
            <a:r>
              <a:rPr sz="1200" spc="-1" dirty="0" smtClean="0">
                <a:solidFill>
                  <a:srgbClr val="262C32"/>
                </a:solidFill>
                <a:latin typeface="Aptos"/>
                <a:cs typeface="Arial"/>
              </a:rPr>
              <a:t>, </a:t>
            </a:r>
            <a:r>
              <a:rPr sz="1200" spc="-1" dirty="0" smtClean="0">
                <a:solidFill>
                  <a:srgbClr val="262C32"/>
                </a:solidFill>
                <a:latin typeface="Aptos"/>
                <a:cs typeface="Arial"/>
              </a:rPr>
              <a:t>es capaz de lesionarlo</a:t>
            </a:r>
            <a:r>
              <a:rPr sz="1200" spc="-1" dirty="0" smtClean="0">
                <a:solidFill>
                  <a:srgbClr val="262C32"/>
                </a:solidFill>
                <a:latin typeface="Aptos"/>
                <a:cs typeface="Arial"/>
              </a:rPr>
              <a:t>, </a:t>
            </a:r>
            <a:r>
              <a:rPr sz="1200" spc="-1" dirty="0" smtClean="0">
                <a:solidFill>
                  <a:srgbClr val="262C32"/>
                </a:solidFill>
                <a:latin typeface="Aptos"/>
                <a:cs typeface="Arial"/>
              </a:rPr>
              <a:t>ya sea a largo plazo o bien de manera </a:t>
            </a:r>
            <a:endParaRPr sz="1000">
              <a:latin typeface="Arial"/>
              <a:cs typeface="Arial"/>
            </a:endParaRPr>
          </a:p>
          <a:p>
            <a:pPr marL="12700" marR="37231">
              <a:lnSpc>
                <a:spcPts val="1149"/>
              </a:lnSpc>
              <a:spcBef>
                <a:spcPts val="249"/>
              </a:spcBef>
              <a:spcAft>
                <a:spcPts val="300"/>
              </a:spcAft>
            </a:pPr>
            <a:r>
              <a:rPr sz="1200" spc="-7" dirty="0" smtClean="0">
                <a:solidFill>
                  <a:srgbClr val="262C32"/>
                </a:solidFill>
                <a:latin typeface="Aptos"/>
                <a:cs typeface="Arial"/>
              </a:rPr>
              <a:t>inmediata.  Por este motivo</a:t>
            </a:r>
            <a:r>
              <a:rPr sz="1200" spc="-7" dirty="0" smtClean="0">
                <a:solidFill>
                  <a:srgbClr val="262C32"/>
                </a:solidFill>
                <a:latin typeface="Aptos"/>
                <a:cs typeface="Arial"/>
              </a:rPr>
              <a:t>,  </a:t>
            </a:r>
            <a:r>
              <a:rPr sz="1200" spc="-7" dirty="0" smtClean="0">
                <a:solidFill>
                  <a:srgbClr val="262C32"/>
                </a:solidFill>
                <a:latin typeface="Aptos"/>
                <a:cs typeface="Arial"/>
              </a:rPr>
              <a:t>una intoxicación es el resultado de un tóxico sobre </a:t>
            </a:r>
            <a:endParaRPr sz="1000">
              <a:latin typeface="Arial"/>
              <a:cs typeface="Arial"/>
            </a:endParaRPr>
          </a:p>
          <a:p>
            <a:pPr marL="12700" marR="37231">
              <a:lnSpc>
                <a:spcPts val="1149"/>
              </a:lnSpc>
              <a:spcBef>
                <a:spcPts val="249"/>
              </a:spcBef>
              <a:spcAft>
                <a:spcPts val="300"/>
              </a:spcAft>
            </a:pPr>
            <a:r>
              <a:rPr sz="1200" spc="-9" dirty="0" smtClean="0">
                <a:solidFill>
                  <a:srgbClr val="262C32"/>
                </a:solidFill>
                <a:latin typeface="Aptos"/>
                <a:cs typeface="Arial"/>
              </a:rPr>
              <a:t>el organismo</a:t>
            </a:r>
            <a:r>
              <a:rPr sz="1200" spc="-9" dirty="0" smtClean="0">
                <a:solidFill>
                  <a:srgbClr val="262C32"/>
                </a:solidFill>
                <a:latin typeface="Aptos"/>
                <a:cs typeface="Arial"/>
              </a:rPr>
              <a:t>.</a:t>
            </a:r>
            <a:endParaRPr sz="1000">
              <a:latin typeface="Arial"/>
              <a:cs typeface="Arial"/>
            </a:endParaRPr>
          </a:p>
          <a:p>
            <a:pPr marL="12700" marR="135825" indent="3048">
              <a:lnSpc>
                <a:spcPts val="1149"/>
              </a:lnSpc>
              <a:spcBef>
                <a:spcPts val="534"/>
              </a:spcBef>
              <a:spcAft>
                <a:spcPts val="300"/>
              </a:spcAft>
            </a:pPr>
            <a:r>
              <a:rPr sz="1200" spc="-3" dirty="0" smtClean="0">
                <a:solidFill>
                  <a:srgbClr val="262C32"/>
                </a:solidFill>
                <a:latin typeface="Aptos"/>
                <a:cs typeface="Arial"/>
              </a:rPr>
              <a:t>Dependiendo de la concentración</a:t>
            </a:r>
            <a:r>
              <a:rPr sz="1200" spc="-3" dirty="0" smtClean="0">
                <a:solidFill>
                  <a:srgbClr val="262C32"/>
                </a:solidFill>
                <a:latin typeface="Aptos"/>
                <a:cs typeface="Arial"/>
              </a:rPr>
              <a:t>, </a:t>
            </a:r>
            <a:r>
              <a:rPr sz="1200" spc="-3" dirty="0" smtClean="0">
                <a:solidFill>
                  <a:srgbClr val="262C32"/>
                </a:solidFill>
                <a:latin typeface="Aptos"/>
                <a:cs typeface="Arial"/>
              </a:rPr>
              <a:t>la dosis</a:t>
            </a:r>
            <a:r>
              <a:rPr sz="1200" spc="-3" dirty="0" smtClean="0">
                <a:solidFill>
                  <a:srgbClr val="262C32"/>
                </a:solidFill>
                <a:latin typeface="Aptos"/>
                <a:cs typeface="Arial"/>
              </a:rPr>
              <a:t>, </a:t>
            </a:r>
            <a:r>
              <a:rPr sz="1200" spc="-3" dirty="0" smtClean="0">
                <a:solidFill>
                  <a:srgbClr val="262C32"/>
                </a:solidFill>
                <a:latin typeface="Aptos"/>
                <a:cs typeface="Arial"/>
              </a:rPr>
              <a:t>el tiempo de exposición al tóxico</a:t>
            </a:r>
            <a:r>
              <a:rPr sz="1200" spc="-3" dirty="0" smtClean="0">
                <a:solidFill>
                  <a:srgbClr val="262C32"/>
                </a:solidFill>
                <a:latin typeface="Aptos"/>
                <a:cs typeface="Arial"/>
              </a:rPr>
              <a:t>, </a:t>
            </a:r>
            <a:endParaRPr sz="1000">
              <a:latin typeface="Arial"/>
              <a:cs typeface="Arial"/>
            </a:endParaRPr>
          </a:p>
          <a:p>
            <a:pPr marL="12700" marR="135825">
              <a:lnSpc>
                <a:spcPts val="1149"/>
              </a:lnSpc>
              <a:spcBef>
                <a:spcPts val="254"/>
              </a:spcBef>
              <a:spcAft>
                <a:spcPts val="300"/>
              </a:spcAft>
            </a:pPr>
            <a:r>
              <a:rPr sz="1200" spc="-1" dirty="0" smtClean="0">
                <a:solidFill>
                  <a:srgbClr val="262C32"/>
                </a:solidFill>
                <a:latin typeface="Aptos"/>
                <a:cs typeface="Arial"/>
              </a:rPr>
              <a:t>las intoxicaciones pueden dar efectos</a:t>
            </a:r>
            <a:r>
              <a:rPr sz="1200" spc="-1" dirty="0" smtClean="0">
                <a:solidFill>
                  <a:srgbClr val="262C32"/>
                </a:solidFill>
                <a:latin typeface="Aptos"/>
                <a:cs typeface="Arial"/>
              </a:rPr>
              <a:t>, </a:t>
            </a:r>
            <a:r>
              <a:rPr sz="1200" spc="-1" dirty="0" smtClean="0">
                <a:solidFill>
                  <a:srgbClr val="262C32"/>
                </a:solidFill>
                <a:latin typeface="Aptos"/>
                <a:cs typeface="Arial"/>
              </a:rPr>
              <a:t>a largo plazo (crónicas) o pueden </a:t>
            </a:r>
            <a:endParaRPr sz="1000">
              <a:latin typeface="Arial"/>
              <a:cs typeface="Arial"/>
            </a:endParaRPr>
          </a:p>
          <a:p>
            <a:pPr marL="12700" marR="135825">
              <a:lnSpc>
                <a:spcPts val="1149"/>
              </a:lnSpc>
              <a:spcBef>
                <a:spcPts val="254"/>
              </a:spcBef>
              <a:spcAft>
                <a:spcPts val="300"/>
              </a:spcAft>
            </a:pPr>
            <a:r>
              <a:rPr sz="1200" spc="-2" dirty="0" smtClean="0">
                <a:solidFill>
                  <a:srgbClr val="262C32"/>
                </a:solidFill>
                <a:latin typeface="Aptos"/>
                <a:cs typeface="Arial"/>
              </a:rPr>
              <a:t>aparecer signos y síntomas de forma inmediata (agudas).</a:t>
            </a:r>
            <a:endParaRPr sz="1000">
              <a:latin typeface="Arial"/>
              <a:cs typeface="Arial"/>
            </a:endParaRPr>
          </a:p>
          <a:p>
            <a:pPr marL="12700" marR="283860" indent="3048">
              <a:lnSpc>
                <a:spcPts val="1149"/>
              </a:lnSpc>
              <a:spcBef>
                <a:spcPts val="534"/>
              </a:spcBef>
              <a:spcAft>
                <a:spcPts val="300"/>
              </a:spcAft>
            </a:pPr>
            <a:r>
              <a:rPr sz="1200" spc="-1" dirty="0" smtClean="0">
                <a:solidFill>
                  <a:srgbClr val="262C32"/>
                </a:solidFill>
                <a:latin typeface="Aptos"/>
                <a:cs typeface="Arial"/>
              </a:rPr>
              <a:t>Pero también hay otros factores que tienen un papel muy importante en la </a:t>
            </a:r>
            <a:endParaRPr sz="1000">
              <a:latin typeface="Arial"/>
              <a:cs typeface="Arial"/>
            </a:endParaRPr>
          </a:p>
          <a:p>
            <a:pPr marL="12700" marR="283860">
              <a:lnSpc>
                <a:spcPts val="1149"/>
              </a:lnSpc>
              <a:spcBef>
                <a:spcPts val="242"/>
              </a:spcBef>
              <a:spcAft>
                <a:spcPts val="300"/>
              </a:spcAft>
            </a:pPr>
            <a:r>
              <a:rPr sz="1200" spc="-4" dirty="0" smtClean="0">
                <a:solidFill>
                  <a:srgbClr val="262C32"/>
                </a:solidFill>
                <a:latin typeface="Aptos"/>
                <a:cs typeface="Arial"/>
              </a:rPr>
              <a:t>evolución de la intoxicación</a:t>
            </a:r>
            <a:r>
              <a:rPr sz="1200" spc="-4" dirty="0" smtClean="0">
                <a:solidFill>
                  <a:srgbClr val="262C32"/>
                </a:solidFill>
                <a:latin typeface="Aptos"/>
                <a:cs typeface="Arial"/>
              </a:rPr>
              <a:t>:</a:t>
            </a:r>
            <a:endParaRPr sz="1000">
              <a:latin typeface="Arial"/>
              <a:cs typeface="Arial"/>
            </a:endParaRPr>
          </a:p>
          <a:p>
            <a:pPr marL="12700" marR="9205">
              <a:lnSpc>
                <a:spcPct val="95825"/>
              </a:lnSpc>
              <a:spcBef>
                <a:spcPts val="537"/>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Edad y peso de la persona intoxicada</a:t>
            </a:r>
            <a:r>
              <a:rPr sz="1200" spc="-3" dirty="0" smtClean="0">
                <a:solidFill>
                  <a:srgbClr val="262C32"/>
                </a:solidFill>
                <a:latin typeface="Aptos"/>
                <a:cs typeface="Arial"/>
              </a:rPr>
              <a:t>.</a:t>
            </a:r>
            <a:endParaRPr sz="1000">
              <a:latin typeface="Arial"/>
              <a:cs typeface="Arial"/>
            </a:endParaRPr>
          </a:p>
          <a:p>
            <a:pPr marL="12700" marR="9205">
              <a:lnSpc>
                <a:spcPct val="95825"/>
              </a:lnSpc>
              <a:spcBef>
                <a:spcPts val="530"/>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Enfermedades previas.</a:t>
            </a:r>
            <a:endParaRPr sz="1000">
              <a:latin typeface="Arial"/>
              <a:cs typeface="Arial"/>
            </a:endParaRPr>
          </a:p>
          <a:p>
            <a:pPr marL="107187" indent="-94487">
              <a:lnSpc>
                <a:spcPts val="1149"/>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Combinación del tóxico con otros elementos.  Si se ha ingerido determinadas </a:t>
            </a:r>
            <a:endParaRPr sz="1000">
              <a:latin typeface="Arial"/>
              <a:cs typeface="Arial"/>
            </a:endParaRPr>
          </a:p>
          <a:p>
            <a:pPr marL="107187">
              <a:lnSpc>
                <a:spcPts val="1149"/>
              </a:lnSpc>
              <a:spcBef>
                <a:spcPts val="265"/>
              </a:spcBef>
              <a:spcAft>
                <a:spcPts val="300"/>
              </a:spcAft>
            </a:pPr>
            <a:r>
              <a:rPr sz="1200" spc="0" dirty="0" smtClean="0">
                <a:solidFill>
                  <a:srgbClr val="262C32"/>
                </a:solidFill>
                <a:latin typeface="Aptos"/>
                <a:cs typeface="Arial"/>
              </a:rPr>
              <a:t>medicinas antes de la intoxicación o</a:t>
            </a:r>
            <a:r>
              <a:rPr sz="1200" spc="0" dirty="0" smtClean="0">
                <a:solidFill>
                  <a:srgbClr val="262C32"/>
                </a:solidFill>
                <a:latin typeface="Aptos"/>
                <a:cs typeface="Arial"/>
              </a:rPr>
              <a:t>, </a:t>
            </a:r>
            <a:r>
              <a:rPr sz="1200" spc="0" dirty="0" smtClean="0">
                <a:solidFill>
                  <a:srgbClr val="262C32"/>
                </a:solidFill>
                <a:latin typeface="Aptos"/>
                <a:cs typeface="Arial"/>
              </a:rPr>
              <a:t>si ha introducido en nuestro cuerpo más</a:t>
            </a:r>
            <a:endParaRPr sz="1000">
              <a:latin typeface="Arial"/>
              <a:cs typeface="Arial"/>
            </a:endParaRPr>
          </a:p>
          <a:p>
            <a:pPr marL="101091" marR="9205">
              <a:lnSpc>
                <a:spcPts val="1135"/>
              </a:lnSpc>
              <a:spcBef>
                <a:spcPts val="322"/>
              </a:spcBef>
              <a:spcAft>
                <a:spcPts val="300"/>
              </a:spcAft>
            </a:pPr>
            <a:r>
              <a:rPr sz="1200" spc="-7" dirty="0" smtClean="0">
                <a:solidFill>
                  <a:srgbClr val="262C32"/>
                </a:solidFill>
                <a:latin typeface="Aptos"/>
                <a:cs typeface="Arial"/>
              </a:rPr>
              <a:t>de un tóxico</a:t>
            </a:r>
            <a:r>
              <a:rPr sz="1200" spc="-7" dirty="0" smtClean="0">
                <a:solidFill>
                  <a:srgbClr val="262C32"/>
                </a:solidFill>
                <a:latin typeface="Aptos"/>
                <a:cs typeface="Arial"/>
              </a:rPr>
              <a:t>,  </a:t>
            </a:r>
            <a:r>
              <a:rPr sz="1200" spc="-7" dirty="0" smtClean="0">
                <a:solidFill>
                  <a:srgbClr val="262C32"/>
                </a:solidFill>
                <a:latin typeface="Aptos"/>
                <a:cs typeface="Arial"/>
              </a:rPr>
              <a:t>la intoxicación puede ser más grave</a:t>
            </a:r>
            <a:r>
              <a:rPr sz="1200" spc="-7"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2078509" y="4968454"/>
            <a:ext cx="6630062" cy="1612392"/>
          </a:xfrm>
          <a:prstGeom prst="rect">
            <a:avLst/>
          </a:prstGeom>
        </p:spPr>
        <p:txBody>
          <a:bodyPr wrap="square" lIns="0" tIns="7111" rIns="0" bIns="0" rtlCol="0">
            <a:noAutofit/>
          </a:bodyPr>
          <a:lstStyle/>
          <a:p>
            <a:pPr marL="12700" marR="9205">
              <a:lnSpc>
                <a:spcPts val="1120"/>
              </a:lnSpc>
              <a:spcAft>
                <a:spcPts val="300"/>
              </a:spcAft>
            </a:pPr>
            <a:r>
              <a:rPr sz="1200" b="1" spc="-1" dirty="0" smtClean="0">
                <a:solidFill>
                  <a:srgbClr val="262C32"/>
                </a:solidFill>
                <a:latin typeface="Aptos"/>
                <a:cs typeface="Arial"/>
              </a:rPr>
              <a:t>Vías de penetración de los tóxicos</a:t>
            </a:r>
            <a:endParaRPr sz="1000">
              <a:latin typeface="Arial"/>
              <a:cs typeface="Arial"/>
            </a:endParaRPr>
          </a:p>
          <a:p>
            <a:pPr marL="15748" marR="9205">
              <a:lnSpc>
                <a:spcPct val="95825"/>
              </a:lnSpc>
              <a:spcBef>
                <a:spcPts val="474"/>
              </a:spcBef>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Vía digestiva</a:t>
            </a:r>
            <a:endParaRPr sz="1000">
              <a:latin typeface="Arial"/>
              <a:cs typeface="Arial"/>
            </a:endParaRPr>
          </a:p>
          <a:p>
            <a:pPr marL="104139" indent="-3047">
              <a:lnSpc>
                <a:spcPts val="1149"/>
              </a:lnSpc>
              <a:spcBef>
                <a:spcPts val="530"/>
              </a:spcBef>
              <a:spcAft>
                <a:spcPts val="300"/>
              </a:spcAft>
            </a:pPr>
            <a:r>
              <a:rPr sz="1200" spc="0" dirty="0" smtClean="0">
                <a:solidFill>
                  <a:srgbClr val="262C32"/>
                </a:solidFill>
                <a:latin typeface="Aptos"/>
                <a:cs typeface="Arial"/>
              </a:rPr>
              <a:t>Algunos de los principales tóxicos que penetran en el cuerpo por vía </a:t>
            </a:r>
            <a:endParaRPr sz="1000">
              <a:latin typeface="Arial"/>
              <a:cs typeface="Arial"/>
            </a:endParaRPr>
          </a:p>
          <a:p>
            <a:pPr marL="104139">
              <a:lnSpc>
                <a:spcPts val="1149"/>
              </a:lnSpc>
              <a:spcBef>
                <a:spcPts val="265"/>
              </a:spcBef>
              <a:spcAft>
                <a:spcPts val="300"/>
              </a:spcAft>
            </a:pPr>
            <a:r>
              <a:rPr sz="1200" spc="-11" dirty="0" smtClean="0">
                <a:solidFill>
                  <a:srgbClr val="262C32"/>
                </a:solidFill>
                <a:latin typeface="Aptos"/>
                <a:cs typeface="Arial"/>
              </a:rPr>
              <a:t>digestiva  son</a:t>
            </a:r>
            <a:r>
              <a:rPr sz="1200" spc="-11" dirty="0" smtClean="0">
                <a:solidFill>
                  <a:srgbClr val="262C32"/>
                </a:solidFill>
                <a:latin typeface="Aptos"/>
                <a:cs typeface="Arial"/>
              </a:rPr>
              <a:t>:</a:t>
            </a:r>
            <a:endParaRPr sz="1000">
              <a:latin typeface="Arial"/>
              <a:cs typeface="Arial"/>
            </a:endParaRPr>
          </a:p>
          <a:p>
            <a:pPr marL="107187" marR="9205">
              <a:lnSpc>
                <a:spcPct val="95825"/>
              </a:lnSpc>
              <a:spcBef>
                <a:spcPts val="535"/>
              </a:spcBef>
              <a:spcAft>
                <a:spcPts val="300"/>
              </a:spcAft>
            </a:pPr>
            <a:r>
              <a:rPr sz="1200" spc="-9" dirty="0" smtClean="0">
                <a:solidFill>
                  <a:srgbClr val="262C32"/>
                </a:solidFill>
                <a:latin typeface="Aptos"/>
                <a:cs typeface="Arial"/>
              </a:rPr>
              <a:t>- </a:t>
            </a:r>
            <a:r>
              <a:rPr sz="1200" spc="-9" dirty="0" smtClean="0">
                <a:solidFill>
                  <a:srgbClr val="262C32"/>
                </a:solidFill>
                <a:latin typeface="Aptos"/>
                <a:cs typeface="Arial"/>
              </a:rPr>
              <a:t>Medicamentos.</a:t>
            </a:r>
            <a:endParaRPr sz="1000">
              <a:latin typeface="Arial"/>
              <a:cs typeface="Arial"/>
            </a:endParaRPr>
          </a:p>
          <a:p>
            <a:pPr marL="107187" marR="9205">
              <a:lnSpc>
                <a:spcPct val="95825"/>
              </a:lnSpc>
              <a:spcBef>
                <a:spcPts val="530"/>
              </a:spcBef>
              <a:spcAft>
                <a:spcPts val="300"/>
              </a:spcAft>
            </a:pPr>
            <a:r>
              <a:rPr sz="1200" spc="-12" dirty="0" smtClean="0">
                <a:solidFill>
                  <a:srgbClr val="262C32"/>
                </a:solidFill>
                <a:latin typeface="Aptos"/>
                <a:cs typeface="Arial"/>
              </a:rPr>
              <a:t>- </a:t>
            </a:r>
            <a:r>
              <a:rPr sz="1200" spc="-12" dirty="0" smtClean="0">
                <a:solidFill>
                  <a:srgbClr val="262C32"/>
                </a:solidFill>
                <a:latin typeface="Aptos"/>
                <a:cs typeface="Arial"/>
              </a:rPr>
              <a:t>Venenos </a:t>
            </a:r>
            <a:r>
              <a:rPr sz="1200" spc="-12" dirty="0" smtClean="0">
                <a:solidFill>
                  <a:srgbClr val="262C32"/>
                </a:solidFill>
                <a:latin typeface="Aptos"/>
                <a:cs typeface="Arial"/>
              </a:rPr>
              <a:t>(</a:t>
            </a:r>
            <a:r>
              <a:rPr sz="1200" spc="-12" dirty="0" smtClean="0">
                <a:solidFill>
                  <a:srgbClr val="262C32"/>
                </a:solidFill>
                <a:latin typeface="Aptos"/>
                <a:cs typeface="Arial"/>
              </a:rPr>
              <a:t>insecticidas</a:t>
            </a:r>
            <a:r>
              <a:rPr sz="1200" spc="-12" dirty="0" smtClean="0">
                <a:solidFill>
                  <a:srgbClr val="262C32"/>
                </a:solidFill>
                <a:latin typeface="Aptos"/>
                <a:cs typeface="Arial"/>
              </a:rPr>
              <a:t>,  </a:t>
            </a:r>
            <a:r>
              <a:rPr sz="1200" spc="-12" dirty="0" smtClean="0">
                <a:solidFill>
                  <a:srgbClr val="262C32"/>
                </a:solidFill>
                <a:latin typeface="Aptos"/>
                <a:cs typeface="Arial"/>
              </a:rPr>
              <a:t>raticidas).</a:t>
            </a:r>
            <a:endParaRPr sz="1000">
              <a:latin typeface="Arial"/>
              <a:cs typeface="Arial"/>
            </a:endParaRPr>
          </a:p>
          <a:p>
            <a:pPr marL="107187" marR="9205">
              <a:lnSpc>
                <a:spcPct val="95825"/>
              </a:lnSpc>
              <a:spcBef>
                <a:spcPts val="530"/>
              </a:spcBef>
              <a:spcAft>
                <a:spcPts val="300"/>
              </a:spcAft>
            </a:pPr>
            <a:r>
              <a:rPr sz="1200" spc="-12" dirty="0" smtClean="0">
                <a:solidFill>
                  <a:srgbClr val="262C32"/>
                </a:solidFill>
                <a:latin typeface="Aptos"/>
                <a:cs typeface="Arial"/>
              </a:rPr>
              <a:t>- </a:t>
            </a:r>
            <a:r>
              <a:rPr sz="1200" spc="-12" dirty="0" smtClean="0">
                <a:solidFill>
                  <a:srgbClr val="262C32"/>
                </a:solidFill>
                <a:latin typeface="Aptos"/>
                <a:cs typeface="Arial"/>
              </a:rPr>
              <a:t>Algunos alimentos como setas</a:t>
            </a:r>
            <a:r>
              <a:rPr sz="1200" spc="-12" dirty="0" smtClean="0">
                <a:solidFill>
                  <a:srgbClr val="262C32"/>
                </a:solidFill>
                <a:latin typeface="Aptos"/>
                <a:cs typeface="Arial"/>
              </a:rPr>
              <a:t>,  </a:t>
            </a:r>
            <a:r>
              <a:rPr sz="1200" spc="-12" dirty="0" smtClean="0">
                <a:solidFill>
                  <a:srgbClr val="262C32"/>
                </a:solidFill>
                <a:latin typeface="Aptos"/>
                <a:cs typeface="Arial"/>
              </a:rPr>
              <a:t>plantas ...</a:t>
            </a:r>
            <a:endParaRPr sz="1000">
              <a:latin typeface="Arial"/>
              <a:cs typeface="Arial"/>
            </a:endParaRPr>
          </a:p>
          <a:p>
            <a:pPr marL="107187"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Productos de limpieza de uso doméstico</a:t>
            </a:r>
            <a:r>
              <a:rPr sz="1200" spc="-3"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b="1" spc="-63" dirty="0" smtClean="0">
                <a:solidFill>
                  <a:srgbClr val="231F21"/>
                </a:solidFill>
                <a:latin typeface="Times New Roman"/>
                <a:cs typeface="Times New Roman"/>
              </a:rPr>
              <a:t>9</a:t>
            </a:r>
            <a:r>
              <a:rPr sz="600" b="1" spc="-63" dirty="0" smtClean="0">
                <a:solidFill>
                  <a:srgbClr val="332F2F"/>
                </a:solidFill>
                <a:latin typeface="Times New Roman"/>
                <a:cs typeface="Times New Roman"/>
              </a:rPr>
              <a:t>4</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083610" y="1371814"/>
            <a:ext cx="5460862" cy="1222248"/>
          </a:xfrm>
          <a:prstGeom prst="rect">
            <a:avLst/>
          </a:prstGeom>
        </p:spPr>
        <p:txBody>
          <a:bodyPr wrap="square" lIns="0" tIns="7111" rIns="0" bIns="0" rtlCol="0">
            <a:noAutofit/>
          </a:bodyPr>
          <a:lstStyle/>
          <a:p>
            <a:pPr marL="12700" marR="19050">
              <a:lnSpc>
                <a:spcPts val="1120"/>
              </a:lnSpc>
              <a:spcAft>
                <a:spcPts val="300"/>
              </a:spcAft>
            </a:pPr>
            <a:r>
              <a:rPr sz="1200" b="1" spc="-3" dirty="0" smtClean="0">
                <a:solidFill>
                  <a:srgbClr val="262C32"/>
                </a:solidFill>
                <a:latin typeface="Aptos"/>
                <a:cs typeface="Arial"/>
              </a:rPr>
              <a:t>• </a:t>
            </a:r>
            <a:r>
              <a:rPr sz="1200" b="1" spc="-3" dirty="0" smtClean="0">
                <a:solidFill>
                  <a:srgbClr val="262C32"/>
                </a:solidFill>
                <a:latin typeface="Aptos"/>
                <a:cs typeface="Arial"/>
              </a:rPr>
              <a:t>Vía respiratoria</a:t>
            </a:r>
            <a:endParaRPr sz="1000">
              <a:latin typeface="Arial"/>
              <a:cs typeface="Arial"/>
            </a:endParaRPr>
          </a:p>
          <a:p>
            <a:pPr marL="107188">
              <a:lnSpc>
                <a:spcPct val="95825"/>
              </a:lnSpc>
              <a:spcBef>
                <a:spcPts val="498"/>
              </a:spcBef>
              <a:spcAft>
                <a:spcPts val="300"/>
              </a:spcAft>
            </a:pPr>
            <a:r>
              <a:rPr sz="1200" spc="-8" dirty="0" smtClean="0">
                <a:solidFill>
                  <a:srgbClr val="262C32"/>
                </a:solidFill>
                <a:latin typeface="Aptos"/>
                <a:cs typeface="Arial"/>
              </a:rPr>
              <a:t>De esta manera penetran en el organismo</a:t>
            </a:r>
            <a:r>
              <a:rPr sz="1200" spc="-8" dirty="0" smtClean="0">
                <a:solidFill>
                  <a:srgbClr val="262C32"/>
                </a:solidFill>
                <a:latin typeface="Aptos"/>
                <a:cs typeface="Arial"/>
              </a:rPr>
              <a:t>,  </a:t>
            </a:r>
            <a:r>
              <a:rPr sz="1200" spc="-8" dirty="0" smtClean="0">
                <a:solidFill>
                  <a:srgbClr val="262C32"/>
                </a:solidFill>
                <a:latin typeface="Aptos"/>
                <a:cs typeface="Arial"/>
              </a:rPr>
              <a:t>por ejemplo</a:t>
            </a:r>
            <a:r>
              <a:rPr sz="1200" spc="-8" dirty="0" smtClean="0">
                <a:solidFill>
                  <a:srgbClr val="262C32"/>
                </a:solidFill>
                <a:latin typeface="Aptos"/>
                <a:cs typeface="Arial"/>
              </a:rPr>
              <a:t>:</a:t>
            </a:r>
            <a:endParaRPr sz="1000">
              <a:latin typeface="Arial"/>
              <a:cs typeface="Arial"/>
            </a:endParaRPr>
          </a:p>
          <a:p>
            <a:pPr marL="104140" marR="19050">
              <a:lnSpc>
                <a:spcPct val="95825"/>
              </a:lnSpc>
              <a:spcBef>
                <a:spcPts val="530"/>
              </a:spcBef>
              <a:spcAft>
                <a:spcPts val="300"/>
              </a:spcAft>
            </a:pPr>
            <a:r>
              <a:rPr sz="1200" spc="-17" dirty="0" smtClean="0">
                <a:solidFill>
                  <a:srgbClr val="262C32"/>
                </a:solidFill>
                <a:latin typeface="Aptos"/>
                <a:cs typeface="Arial"/>
              </a:rPr>
              <a:t>- </a:t>
            </a:r>
            <a:r>
              <a:rPr sz="1200" spc="-17" dirty="0" smtClean="0">
                <a:solidFill>
                  <a:srgbClr val="262C32"/>
                </a:solidFill>
                <a:latin typeface="Aptos"/>
                <a:cs typeface="Arial"/>
              </a:rPr>
              <a:t>Humos.</a:t>
            </a:r>
            <a:endParaRPr sz="1000">
              <a:latin typeface="Arial"/>
              <a:cs typeface="Arial"/>
            </a:endParaRPr>
          </a:p>
          <a:p>
            <a:pPr marL="104140" marR="19050">
              <a:lnSpc>
                <a:spcPct val="95825"/>
              </a:lnSpc>
              <a:spcBef>
                <a:spcPts val="530"/>
              </a:spcBef>
              <a:spcAft>
                <a:spcPts val="300"/>
              </a:spcAft>
            </a:pPr>
            <a:r>
              <a:rPr sz="1200" spc="-15" dirty="0" smtClean="0">
                <a:solidFill>
                  <a:srgbClr val="262C32"/>
                </a:solidFill>
                <a:latin typeface="Aptos"/>
                <a:cs typeface="Arial"/>
              </a:rPr>
              <a:t>- </a:t>
            </a:r>
            <a:r>
              <a:rPr sz="1200" spc="-15" dirty="0" smtClean="0">
                <a:solidFill>
                  <a:srgbClr val="262C32"/>
                </a:solidFill>
                <a:latin typeface="Aptos"/>
                <a:cs typeface="Arial"/>
              </a:rPr>
              <a:t>Gases</a:t>
            </a:r>
            <a:r>
              <a:rPr sz="1200" spc="-15" dirty="0" smtClean="0">
                <a:solidFill>
                  <a:srgbClr val="262C32"/>
                </a:solidFill>
                <a:latin typeface="Aptos"/>
                <a:cs typeface="Arial"/>
              </a:rPr>
              <a:t>.</a:t>
            </a:r>
            <a:endParaRPr sz="1000">
              <a:latin typeface="Arial"/>
              <a:cs typeface="Arial"/>
            </a:endParaRPr>
          </a:p>
          <a:p>
            <a:pPr marL="104140" marR="19050">
              <a:lnSpc>
                <a:spcPct val="95825"/>
              </a:lnSpc>
              <a:spcBef>
                <a:spcPts val="530"/>
              </a:spcBef>
              <a:spcAft>
                <a:spcPts val="300"/>
              </a:spcAft>
            </a:pPr>
            <a:r>
              <a:rPr sz="1200" spc="-11" dirty="0" smtClean="0">
                <a:solidFill>
                  <a:srgbClr val="262C32"/>
                </a:solidFill>
                <a:latin typeface="Aptos"/>
                <a:cs typeface="Arial"/>
              </a:rPr>
              <a:t>- </a:t>
            </a:r>
            <a:r>
              <a:rPr sz="1200" spc="-11" dirty="0" smtClean="0">
                <a:solidFill>
                  <a:srgbClr val="262C32"/>
                </a:solidFill>
                <a:latin typeface="Aptos"/>
                <a:cs typeface="Arial"/>
              </a:rPr>
              <a:t>Aerosoles.</a:t>
            </a:r>
            <a:endParaRPr sz="1000">
              <a:latin typeface="Arial"/>
              <a:cs typeface="Arial"/>
            </a:endParaRPr>
          </a:p>
          <a:p>
            <a:pPr marL="104140" marR="19050">
              <a:lnSpc>
                <a:spcPct val="95825"/>
              </a:lnSpc>
              <a:spcBef>
                <a:spcPts val="530"/>
              </a:spcBef>
              <a:spcAft>
                <a:spcPts val="300"/>
              </a:spcAft>
            </a:pPr>
            <a:r>
              <a:rPr sz="1200" spc="-20" dirty="0" smtClean="0">
                <a:solidFill>
                  <a:srgbClr val="262C32"/>
                </a:solidFill>
                <a:latin typeface="Aptos"/>
                <a:cs typeface="Arial"/>
              </a:rPr>
              <a:t>- </a:t>
            </a:r>
            <a:r>
              <a:rPr sz="1200" spc="-20" dirty="0" smtClean="0">
                <a:solidFill>
                  <a:srgbClr val="262C32"/>
                </a:solidFill>
                <a:latin typeface="Aptos"/>
                <a:cs typeface="Arial"/>
              </a:rPr>
              <a:t>Vapores.</a:t>
            </a:r>
            <a:endParaRPr sz="1000">
              <a:latin typeface="Arial"/>
              <a:cs typeface="Arial"/>
            </a:endParaRPr>
          </a:p>
        </p:txBody>
      </p:sp>
      <p:sp>
        <p:nvSpPr>
          <p:cNvPr id="3" name="object 3"/>
          <p:cNvSpPr txBox="1"/>
          <p:nvPr/>
        </p:nvSpPr>
        <p:spPr>
          <a:xfrm>
            <a:off x="2083610" y="2868382"/>
            <a:ext cx="7027453" cy="1362456"/>
          </a:xfrm>
          <a:prstGeom prst="rect">
            <a:avLst/>
          </a:prstGeom>
        </p:spPr>
        <p:txBody>
          <a:bodyPr wrap="square" lIns="0" tIns="7111" rIns="0" bIns="0" rtlCol="0">
            <a:noAutofit/>
          </a:bodyPr>
          <a:lstStyle/>
          <a:p>
            <a:pPr marR="2725833" algn="ctr">
              <a:lnSpc>
                <a:spcPts val="1120"/>
              </a:lnSpc>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Vía cutánea o mucosa:</a:t>
            </a:r>
            <a:endParaRPr sz="1000">
              <a:latin typeface="Arial"/>
              <a:cs typeface="Arial"/>
            </a:endParaRPr>
          </a:p>
          <a:p>
            <a:pPr marL="101091" indent="6096" algn="just">
              <a:lnSpc>
                <a:spcPts val="1149"/>
              </a:lnSpc>
              <a:spcBef>
                <a:spcPts val="474"/>
              </a:spcBef>
              <a:spcAft>
                <a:spcPts val="300"/>
              </a:spcAft>
            </a:pPr>
            <a:r>
              <a:rPr sz="1200" spc="-1" dirty="0" smtClean="0">
                <a:solidFill>
                  <a:srgbClr val="262C32"/>
                </a:solidFill>
                <a:latin typeface="Aptos"/>
                <a:cs typeface="Arial"/>
              </a:rPr>
              <a:t>Es mucho más frecuente en los ambientes laborales que en el hogar. Se </a:t>
            </a:r>
            <a:endParaRPr sz="1000">
              <a:latin typeface="Arial"/>
              <a:cs typeface="Arial"/>
            </a:endParaRPr>
          </a:p>
          <a:p>
            <a:pPr marL="101091" algn="just">
              <a:lnSpc>
                <a:spcPts val="1149"/>
              </a:lnSpc>
              <a:spcBef>
                <a:spcPts val="254"/>
              </a:spcBef>
              <a:spcAft>
                <a:spcPts val="300"/>
              </a:spcAft>
            </a:pPr>
            <a:r>
              <a:rPr sz="1200" spc="-8" dirty="0" smtClean="0">
                <a:solidFill>
                  <a:srgbClr val="262C32"/>
                </a:solidFill>
                <a:latin typeface="Aptos"/>
                <a:cs typeface="Arial"/>
              </a:rPr>
              <a:t>da por contacto con la piel</a:t>
            </a:r>
            <a:r>
              <a:rPr sz="1200" spc="-8" dirty="0" smtClean="0">
                <a:solidFill>
                  <a:srgbClr val="262C32"/>
                </a:solidFill>
                <a:latin typeface="Aptos"/>
                <a:cs typeface="Arial"/>
              </a:rPr>
              <a:t>, </a:t>
            </a:r>
            <a:r>
              <a:rPr sz="1200" spc="-8" dirty="0" smtClean="0">
                <a:solidFill>
                  <a:srgbClr val="262C32"/>
                </a:solidFill>
                <a:latin typeface="Aptos"/>
                <a:cs typeface="Arial"/>
              </a:rPr>
              <a:t>las mucosas externas</a:t>
            </a:r>
            <a:r>
              <a:rPr sz="1200" spc="-8" dirty="0" smtClean="0">
                <a:solidFill>
                  <a:srgbClr val="262C32"/>
                </a:solidFill>
                <a:latin typeface="Aptos"/>
                <a:cs typeface="Arial"/>
              </a:rPr>
              <a:t>, </a:t>
            </a:r>
            <a:r>
              <a:rPr sz="1200" spc="-8" dirty="0" smtClean="0">
                <a:solidFill>
                  <a:srgbClr val="262C32"/>
                </a:solidFill>
                <a:latin typeface="Aptos"/>
                <a:cs typeface="Arial"/>
              </a:rPr>
              <a:t>la conjuntiva</a:t>
            </a:r>
            <a:r>
              <a:rPr sz="1200" spc="-8" dirty="0" smtClean="0">
                <a:solidFill>
                  <a:srgbClr val="262C32"/>
                </a:solidFill>
                <a:latin typeface="Aptos"/>
                <a:cs typeface="Arial"/>
              </a:rPr>
              <a:t>, </a:t>
            </a:r>
            <a:r>
              <a:rPr sz="1200" spc="-8" dirty="0" smtClean="0">
                <a:solidFill>
                  <a:srgbClr val="262C32"/>
                </a:solidFill>
                <a:latin typeface="Aptos"/>
                <a:cs typeface="Arial"/>
              </a:rPr>
              <a:t>etc. Por </a:t>
            </a:r>
            <a:endParaRPr sz="1000">
              <a:latin typeface="Arial"/>
              <a:cs typeface="Arial"/>
            </a:endParaRPr>
          </a:p>
          <a:p>
            <a:pPr marL="101091" algn="just">
              <a:lnSpc>
                <a:spcPts val="1149"/>
              </a:lnSpc>
              <a:spcBef>
                <a:spcPts val="254"/>
              </a:spcBef>
              <a:spcAft>
                <a:spcPts val="300"/>
              </a:spcAft>
            </a:pPr>
            <a:r>
              <a:rPr sz="1200" spc="-16" dirty="0" smtClean="0">
                <a:solidFill>
                  <a:srgbClr val="262C32"/>
                </a:solidFill>
                <a:latin typeface="Aptos"/>
                <a:cs typeface="Arial"/>
              </a:rPr>
              <a:t>ejemplo</a:t>
            </a:r>
            <a:r>
              <a:rPr sz="1200" spc="-16" dirty="0" smtClean="0">
                <a:solidFill>
                  <a:srgbClr val="262C32"/>
                </a:solidFill>
                <a:latin typeface="Aptos"/>
                <a:cs typeface="Arial"/>
              </a:rPr>
              <a:t>:</a:t>
            </a:r>
            <a:endParaRPr sz="1000">
              <a:latin typeface="Arial"/>
              <a:cs typeface="Arial"/>
            </a:endParaRPr>
          </a:p>
          <a:p>
            <a:pPr marL="104139" marR="3317348" algn="just">
              <a:lnSpc>
                <a:spcPct val="95825"/>
              </a:lnSpc>
              <a:spcBef>
                <a:spcPts val="534"/>
              </a:spcBef>
              <a:spcAft>
                <a:spcPts val="300"/>
              </a:spcAft>
            </a:pPr>
            <a:r>
              <a:rPr sz="1200" spc="-8" dirty="0" smtClean="0">
                <a:solidFill>
                  <a:srgbClr val="262C32"/>
                </a:solidFill>
                <a:latin typeface="Aptos"/>
                <a:cs typeface="Arial"/>
              </a:rPr>
              <a:t>- </a:t>
            </a:r>
            <a:r>
              <a:rPr sz="1200" spc="-8" dirty="0" smtClean="0">
                <a:solidFill>
                  <a:srgbClr val="262C32"/>
                </a:solidFill>
                <a:latin typeface="Aptos"/>
                <a:cs typeface="Arial"/>
              </a:rPr>
              <a:t>Insecticidas.</a:t>
            </a:r>
            <a:endParaRPr sz="1000">
              <a:latin typeface="Arial"/>
              <a:cs typeface="Arial"/>
            </a:endParaRPr>
          </a:p>
          <a:p>
            <a:pPr marL="104139" marR="1131932" algn="just">
              <a:lnSpc>
                <a:spcPct val="95825"/>
              </a:lnSpc>
              <a:spcBef>
                <a:spcPts val="530"/>
              </a:spcBef>
              <a:spcAft>
                <a:spcPts val="300"/>
              </a:spcAft>
            </a:pPr>
            <a:r>
              <a:rPr sz="1200" spc="-8" dirty="0" smtClean="0">
                <a:solidFill>
                  <a:srgbClr val="262C32"/>
                </a:solidFill>
                <a:latin typeface="Aptos"/>
                <a:cs typeface="Arial"/>
              </a:rPr>
              <a:t>- </a:t>
            </a:r>
            <a:r>
              <a:rPr sz="1200" spc="-8" dirty="0" smtClean="0">
                <a:solidFill>
                  <a:srgbClr val="262C32"/>
                </a:solidFill>
                <a:latin typeface="Aptos"/>
                <a:cs typeface="Arial"/>
              </a:rPr>
              <a:t>Desengrasadores industriales</a:t>
            </a:r>
            <a:r>
              <a:rPr sz="1200" spc="-8" dirty="0" smtClean="0">
                <a:solidFill>
                  <a:srgbClr val="262C32"/>
                </a:solidFill>
                <a:latin typeface="Aptos"/>
                <a:cs typeface="Arial"/>
              </a:rPr>
              <a:t>,  </a:t>
            </a:r>
            <a:r>
              <a:rPr sz="1200" spc="-8" dirty="0" smtClean="0">
                <a:solidFill>
                  <a:srgbClr val="262C32"/>
                </a:solidFill>
                <a:latin typeface="Aptos"/>
                <a:cs typeface="Arial"/>
              </a:rPr>
              <a:t>productos químicos.</a:t>
            </a:r>
            <a:endParaRPr sz="1000">
              <a:latin typeface="Arial"/>
              <a:cs typeface="Arial"/>
            </a:endParaRPr>
          </a:p>
          <a:p>
            <a:pPr marL="104139" marR="2698604" algn="just">
              <a:lnSpc>
                <a:spcPct val="95825"/>
              </a:lnSpc>
              <a:spcBef>
                <a:spcPts val="530"/>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Picaduras de animales.</a:t>
            </a:r>
            <a:endParaRPr sz="1000">
              <a:latin typeface="Arial"/>
              <a:cs typeface="Arial"/>
            </a:endParaRPr>
          </a:p>
        </p:txBody>
      </p:sp>
      <p:sp>
        <p:nvSpPr>
          <p:cNvPr id="2" name="object 2"/>
          <p:cNvSpPr txBox="1"/>
          <p:nvPr/>
        </p:nvSpPr>
        <p:spPr>
          <a:xfrm>
            <a:off x="5373115" y="7421015"/>
            <a:ext cx="1" cy="1"/>
          </a:xfrm>
          <a:prstGeom prst="rect">
            <a:avLst/>
          </a:prstGeom>
        </p:spPr>
        <p:txBody>
          <a:bodyPr wrap="square" lIns="0" tIns="2540" rIns="0" bIns="0" rtlCol="0">
            <a:noAutofit/>
          </a:bodyPr>
          <a:lstStyle/>
          <a:p>
            <a:pPr marL="12700">
              <a:lnSpc>
                <a:spcPct val="95825"/>
              </a:lnSpc>
            </a:pPr>
            <a:r>
              <a:rPr sz="600" b="1" spc="-75" dirty="0" smtClean="0">
                <a:solidFill>
                  <a:srgbClr val="231F21"/>
                </a:solidFill>
                <a:latin typeface="Times New Roman"/>
                <a:cs typeface="Times New Roman"/>
              </a:rPr>
              <a:t>9</a:t>
            </a:r>
            <a:r>
              <a:rPr sz="600" b="1" spc="-75" dirty="0" smtClean="0">
                <a:solidFill>
                  <a:srgbClr val="342F31"/>
                </a:solidFill>
                <a:latin typeface="Times New Roman"/>
                <a:cs typeface="Times New Roman"/>
              </a:rPr>
              <a:t>5</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078509" y="1353526"/>
            <a:ext cx="7369122" cy="2822448"/>
          </a:xfrm>
          <a:prstGeom prst="rect">
            <a:avLst/>
          </a:prstGeom>
        </p:spPr>
        <p:txBody>
          <a:bodyPr wrap="square" lIns="0" tIns="7111" rIns="0" bIns="0" rtlCol="0">
            <a:noAutofit/>
          </a:bodyPr>
          <a:lstStyle/>
          <a:p>
            <a:pPr marL="15748" marR="9205">
              <a:lnSpc>
                <a:spcPts val="1120"/>
              </a:lnSpc>
              <a:spcAft>
                <a:spcPts val="300"/>
              </a:spcAft>
            </a:pPr>
            <a:r>
              <a:rPr sz="1200" b="1" spc="-4" dirty="0" smtClean="0">
                <a:solidFill>
                  <a:srgbClr val="262C32"/>
                </a:solidFill>
                <a:latin typeface="Aptos"/>
                <a:cs typeface="Arial"/>
              </a:rPr>
              <a:t>Signos y síntomas</a:t>
            </a:r>
            <a:endParaRPr sz="1000">
              <a:latin typeface="Arial"/>
              <a:cs typeface="Arial"/>
            </a:endParaRPr>
          </a:p>
          <a:p>
            <a:pPr marL="12700" marR="77741" indent="6096">
              <a:lnSpc>
                <a:spcPts val="1149"/>
              </a:lnSpc>
              <a:spcBef>
                <a:spcPts val="474"/>
              </a:spcBef>
              <a:spcAft>
                <a:spcPts val="300"/>
              </a:spcAft>
            </a:pPr>
            <a:r>
              <a:rPr sz="1200" spc="-8" dirty="0" smtClean="0">
                <a:solidFill>
                  <a:srgbClr val="262C32"/>
                </a:solidFill>
                <a:latin typeface="Aptos"/>
                <a:cs typeface="Arial"/>
              </a:rPr>
              <a:t>Dependerá básicamente del tipo de tóxico</a:t>
            </a:r>
            <a:r>
              <a:rPr sz="1200" spc="-8" dirty="0" smtClean="0">
                <a:solidFill>
                  <a:srgbClr val="262C32"/>
                </a:solidFill>
                <a:latin typeface="Aptos"/>
                <a:cs typeface="Arial"/>
              </a:rPr>
              <a:t>,  </a:t>
            </a:r>
            <a:r>
              <a:rPr sz="1200" spc="-8" dirty="0" smtClean="0">
                <a:solidFill>
                  <a:srgbClr val="262C32"/>
                </a:solidFill>
                <a:latin typeface="Aptos"/>
                <a:cs typeface="Arial"/>
              </a:rPr>
              <a:t>la cantidad</a:t>
            </a:r>
            <a:r>
              <a:rPr sz="1200" spc="-8" dirty="0" smtClean="0">
                <a:solidFill>
                  <a:srgbClr val="262C32"/>
                </a:solidFill>
                <a:latin typeface="Aptos"/>
                <a:cs typeface="Arial"/>
              </a:rPr>
              <a:t>,  </a:t>
            </a:r>
            <a:r>
              <a:rPr sz="1200" spc="-8" dirty="0" smtClean="0">
                <a:solidFill>
                  <a:srgbClr val="262C32"/>
                </a:solidFill>
                <a:latin typeface="Aptos"/>
                <a:cs typeface="Arial"/>
              </a:rPr>
              <a:t>la vía de entrada </a:t>
            </a:r>
            <a:r>
              <a:rPr sz="1200" spc="-8" dirty="0" smtClean="0">
                <a:solidFill>
                  <a:srgbClr val="262C32"/>
                </a:solidFill>
                <a:latin typeface="Aptos"/>
                <a:cs typeface="Arial"/>
              </a:rPr>
              <a:t>y </a:t>
            </a:r>
            <a:r>
              <a:rPr sz="1200" spc="-8" dirty="0" smtClean="0">
                <a:solidFill>
                  <a:srgbClr val="262C32"/>
                </a:solidFill>
                <a:latin typeface="Aptos"/>
                <a:cs typeface="Arial"/>
              </a:rPr>
              <a:t>el </a:t>
            </a:r>
            <a:endParaRPr sz="1000">
              <a:latin typeface="Arial"/>
              <a:cs typeface="Arial"/>
            </a:endParaRPr>
          </a:p>
          <a:p>
            <a:pPr marL="12700" marR="77741">
              <a:lnSpc>
                <a:spcPts val="1149"/>
              </a:lnSpc>
              <a:spcBef>
                <a:spcPts val="265"/>
              </a:spcBef>
              <a:spcAft>
                <a:spcPts val="300"/>
              </a:spcAft>
            </a:pPr>
            <a:r>
              <a:rPr sz="1200" spc="-5" dirty="0" smtClean="0">
                <a:solidFill>
                  <a:srgbClr val="262C32"/>
                </a:solidFill>
                <a:latin typeface="Aptos"/>
                <a:cs typeface="Arial"/>
              </a:rPr>
              <a:t>tiempo de exposición.</a:t>
            </a:r>
            <a:endParaRPr sz="1000">
              <a:latin typeface="Arial"/>
              <a:cs typeface="Arial"/>
            </a:endParaRPr>
          </a:p>
          <a:p>
            <a:pPr marL="18795" marR="14843" indent="3048">
              <a:lnSpc>
                <a:spcPts val="1149"/>
              </a:lnSpc>
              <a:spcBef>
                <a:spcPts val="535"/>
              </a:spcBef>
              <a:spcAft>
                <a:spcPts val="300"/>
              </a:spcAft>
            </a:pPr>
            <a:r>
              <a:rPr sz="1200" spc="0" dirty="0" smtClean="0">
                <a:solidFill>
                  <a:srgbClr val="262C32"/>
                </a:solidFill>
                <a:latin typeface="Aptos"/>
                <a:cs typeface="Arial"/>
              </a:rPr>
              <a:t>En general podremos encontrar una serie de signos propios del tóxico </a:t>
            </a:r>
            <a:r>
              <a:rPr sz="1200" spc="0" dirty="0" smtClean="0">
                <a:solidFill>
                  <a:srgbClr val="262C32"/>
                </a:solidFill>
                <a:latin typeface="Aptos"/>
                <a:cs typeface="Arial"/>
              </a:rPr>
              <a:t>y </a:t>
            </a:r>
            <a:r>
              <a:rPr sz="1200" spc="0" dirty="0" smtClean="0">
                <a:solidFill>
                  <a:srgbClr val="262C32"/>
                </a:solidFill>
                <a:latin typeface="Aptos"/>
                <a:cs typeface="Arial"/>
              </a:rPr>
              <a:t>otros </a:t>
            </a:r>
            <a:endParaRPr sz="1000">
              <a:latin typeface="Arial"/>
              <a:cs typeface="Arial"/>
            </a:endParaRPr>
          </a:p>
          <a:p>
            <a:pPr marL="18795" marR="14843">
              <a:lnSpc>
                <a:spcPts val="1149"/>
              </a:lnSpc>
              <a:spcBef>
                <a:spcPts val="242"/>
              </a:spcBef>
              <a:spcAft>
                <a:spcPts val="300"/>
              </a:spcAft>
            </a:pPr>
            <a:r>
              <a:rPr sz="1200" spc="-9" dirty="0" smtClean="0">
                <a:solidFill>
                  <a:srgbClr val="262C32"/>
                </a:solidFill>
                <a:latin typeface="Aptos"/>
                <a:cs typeface="Arial"/>
              </a:rPr>
              <a:t>inespecíficos:</a:t>
            </a:r>
            <a:endParaRPr sz="1000">
              <a:latin typeface="Arial"/>
              <a:cs typeface="Arial"/>
            </a:endParaRPr>
          </a:p>
          <a:p>
            <a:pPr marL="104139" indent="-88391">
              <a:lnSpc>
                <a:spcPts val="1149"/>
              </a:lnSpc>
              <a:spcBef>
                <a:spcPts val="537"/>
              </a:spcBef>
              <a:spcAft>
                <a:spcPts val="300"/>
              </a:spcAft>
            </a:pPr>
            <a:r>
              <a:rPr sz="1200" dirty="0" smtClean="0">
                <a:solidFill>
                  <a:srgbClr val="262C32"/>
                </a:solidFill>
                <a:latin typeface="Aptos"/>
                <a:cs typeface="Arial"/>
              </a:rPr>
              <a:t>•</a:t>
            </a:r>
            <a:r>
              <a:rPr sz="1200" spc="47" dirty="0" smtClean="0">
                <a:solidFill>
                  <a:srgbClr val="262C32"/>
                </a:solidFill>
                <a:latin typeface="Aptos"/>
                <a:cs typeface="Arial"/>
              </a:rPr>
              <a:t> </a:t>
            </a:r>
            <a:r>
              <a:rPr sz="1200" spc="-25" dirty="0" smtClean="0">
                <a:solidFill>
                  <a:srgbClr val="262C32"/>
                </a:solidFill>
                <a:latin typeface="Aptos"/>
                <a:cs typeface="Arial"/>
              </a:rPr>
              <a:t>D</a:t>
            </a:r>
            <a:r>
              <a:rPr sz="1200" spc="-19" dirty="0" smtClean="0">
                <a:solidFill>
                  <a:srgbClr val="262C32"/>
                </a:solidFill>
                <a:latin typeface="Aptos"/>
                <a:cs typeface="Arial"/>
              </a:rPr>
              <a:t>o</a:t>
            </a:r>
            <a:r>
              <a:rPr sz="1200" spc="-9" dirty="0" smtClean="0">
                <a:solidFill>
                  <a:srgbClr val="262C32"/>
                </a:solidFill>
                <a:latin typeface="Aptos"/>
                <a:cs typeface="Arial"/>
              </a:rPr>
              <a:t>l</a:t>
            </a:r>
            <a:r>
              <a:rPr sz="1200" spc="-25" dirty="0" smtClean="0">
                <a:solidFill>
                  <a:srgbClr val="262C32"/>
                </a:solidFill>
                <a:latin typeface="Aptos"/>
                <a:cs typeface="Arial"/>
              </a:rPr>
              <a:t>o</a:t>
            </a:r>
            <a:r>
              <a:rPr sz="1200" spc="0" dirty="0" smtClean="0">
                <a:solidFill>
                  <a:srgbClr val="262C32"/>
                </a:solidFill>
                <a:latin typeface="Aptos"/>
                <a:cs typeface="Arial"/>
              </a:rPr>
              <a:t>r</a:t>
            </a:r>
            <a:r>
              <a:rPr sz="1200" spc="26" dirty="0" smtClean="0">
                <a:solidFill>
                  <a:srgbClr val="262C32"/>
                </a:solidFill>
                <a:latin typeface="Aptos"/>
                <a:cs typeface="Arial"/>
              </a:rPr>
              <a:t> </a:t>
            </a:r>
            <a:r>
              <a:rPr sz="1200" spc="0" dirty="0" smtClean="0">
                <a:solidFill>
                  <a:srgbClr val="262C32"/>
                </a:solidFill>
                <a:latin typeface="Aptos"/>
                <a:cs typeface="Arial"/>
              </a:rPr>
              <a:t>o</a:t>
            </a:r>
            <a:r>
              <a:rPr sz="1200" spc="28" dirty="0" smtClean="0">
                <a:solidFill>
                  <a:srgbClr val="262C32"/>
                </a:solidFill>
                <a:latin typeface="Aptos"/>
                <a:cs typeface="Arial"/>
              </a:rPr>
              <a:t> </a:t>
            </a:r>
            <a:r>
              <a:rPr sz="1200" spc="-88" dirty="0" smtClean="0">
                <a:solidFill>
                  <a:srgbClr val="262C32"/>
                </a:solidFill>
                <a:latin typeface="Aptos"/>
                <a:cs typeface="Arial"/>
              </a:rPr>
              <a:t>m</a:t>
            </a:r>
            <a:r>
              <a:rPr sz="1200" spc="40" dirty="0" smtClean="0">
                <a:solidFill>
                  <a:srgbClr val="262C32"/>
                </a:solidFill>
                <a:latin typeface="Aptos"/>
                <a:cs typeface="Arial"/>
              </a:rPr>
              <a:t>o</a:t>
            </a:r>
            <a:r>
              <a:rPr sz="1200" spc="-53" dirty="0" smtClean="0">
                <a:solidFill>
                  <a:srgbClr val="262C32"/>
                </a:solidFill>
                <a:latin typeface="Aptos"/>
                <a:cs typeface="Arial"/>
              </a:rPr>
              <a:t>l</a:t>
            </a:r>
            <a:r>
              <a:rPr sz="1200" spc="18" dirty="0" smtClean="0">
                <a:solidFill>
                  <a:srgbClr val="262C32"/>
                </a:solidFill>
                <a:latin typeface="Aptos"/>
                <a:cs typeface="Arial"/>
              </a:rPr>
              <a:t>e</a:t>
            </a:r>
            <a:r>
              <a:rPr sz="1200" spc="5" dirty="0" smtClean="0">
                <a:solidFill>
                  <a:srgbClr val="262C32"/>
                </a:solidFill>
                <a:latin typeface="Aptos"/>
                <a:cs typeface="Arial"/>
              </a:rPr>
              <a:t>s</a:t>
            </a:r>
            <a:r>
              <a:rPr sz="1200" spc="37" dirty="0" smtClean="0">
                <a:solidFill>
                  <a:srgbClr val="262C32"/>
                </a:solidFill>
                <a:latin typeface="Aptos"/>
                <a:cs typeface="Arial"/>
              </a:rPr>
              <a:t>t</a:t>
            </a:r>
            <a:r>
              <a:rPr sz="1200" spc="-53" dirty="0" smtClean="0">
                <a:solidFill>
                  <a:srgbClr val="262C32"/>
                </a:solidFill>
                <a:latin typeface="Aptos"/>
                <a:cs typeface="Arial"/>
              </a:rPr>
              <a:t>i</a:t>
            </a:r>
            <a:r>
              <a:rPr sz="1200" spc="18" dirty="0" smtClean="0">
                <a:solidFill>
                  <a:srgbClr val="262C32"/>
                </a:solidFill>
                <a:latin typeface="Aptos"/>
                <a:cs typeface="Arial"/>
              </a:rPr>
              <a:t>a</a:t>
            </a:r>
            <a:r>
              <a:rPr sz="1200" spc="0" dirty="0" smtClean="0">
                <a:solidFill>
                  <a:srgbClr val="262C32"/>
                </a:solidFill>
                <a:latin typeface="Aptos"/>
                <a:cs typeface="Arial"/>
              </a:rPr>
              <a:t>s</a:t>
            </a:r>
            <a:r>
              <a:rPr sz="1200" spc="39" dirty="0" smtClean="0">
                <a:solidFill>
                  <a:srgbClr val="262C32"/>
                </a:solidFill>
                <a:latin typeface="Aptos"/>
                <a:cs typeface="Arial"/>
              </a:rPr>
              <a:t> </a:t>
            </a:r>
            <a:r>
              <a:rPr sz="1200" spc="-26" dirty="0" smtClean="0">
                <a:solidFill>
                  <a:srgbClr val="262C32"/>
                </a:solidFill>
                <a:latin typeface="Aptos"/>
                <a:cs typeface="Arial"/>
              </a:rPr>
              <a:t>ab</a:t>
            </a:r>
            <a:r>
              <a:rPr sz="1200" spc="-3" dirty="0" smtClean="0">
                <a:solidFill>
                  <a:srgbClr val="262C32"/>
                </a:solidFill>
                <a:latin typeface="Aptos"/>
                <a:cs typeface="Arial"/>
              </a:rPr>
              <a:t>d</a:t>
            </a:r>
            <a:r>
              <a:rPr sz="1200" spc="40" dirty="0" smtClean="0">
                <a:solidFill>
                  <a:srgbClr val="262C32"/>
                </a:solidFill>
                <a:latin typeface="Aptos"/>
                <a:cs typeface="Arial"/>
              </a:rPr>
              <a:t>o</a:t>
            </a:r>
            <a:r>
              <a:rPr sz="1200" spc="-18" dirty="0" smtClean="0">
                <a:solidFill>
                  <a:srgbClr val="262C32"/>
                </a:solidFill>
                <a:latin typeface="Aptos"/>
                <a:cs typeface="Arial"/>
              </a:rPr>
              <a:t>m</a:t>
            </a:r>
            <a:r>
              <a:rPr sz="1200" spc="-7" dirty="0" smtClean="0">
                <a:solidFill>
                  <a:srgbClr val="262C32"/>
                </a:solidFill>
                <a:latin typeface="Aptos"/>
                <a:cs typeface="Arial"/>
              </a:rPr>
              <a:t>i</a:t>
            </a:r>
            <a:r>
              <a:rPr sz="1200" spc="-3" dirty="0" smtClean="0">
                <a:solidFill>
                  <a:srgbClr val="262C32"/>
                </a:solidFill>
                <a:latin typeface="Aptos"/>
                <a:cs typeface="Arial"/>
              </a:rPr>
              <a:t>na</a:t>
            </a:r>
            <a:r>
              <a:rPr sz="1200" spc="-7" dirty="0" smtClean="0">
                <a:solidFill>
                  <a:srgbClr val="262C32"/>
                </a:solidFill>
                <a:latin typeface="Aptos"/>
                <a:cs typeface="Arial"/>
              </a:rPr>
              <a:t>l</a:t>
            </a:r>
            <a:r>
              <a:rPr sz="1200" spc="18" dirty="0" smtClean="0">
                <a:solidFill>
                  <a:srgbClr val="262C32"/>
                </a:solidFill>
                <a:latin typeface="Aptos"/>
                <a:cs typeface="Arial"/>
              </a:rPr>
              <a:t>e</a:t>
            </a:r>
            <a:r>
              <a:rPr sz="1200" spc="5" dirty="0" smtClean="0">
                <a:solidFill>
                  <a:srgbClr val="262C32"/>
                </a:solidFill>
                <a:latin typeface="Aptos"/>
                <a:cs typeface="Arial"/>
              </a:rPr>
              <a:t>s</a:t>
            </a:r>
            <a:r>
              <a:rPr sz="1200" spc="-77" dirty="0" smtClean="0">
                <a:solidFill>
                  <a:srgbClr val="262C32"/>
                </a:solidFill>
                <a:latin typeface="Aptos"/>
                <a:cs typeface="Arial"/>
              </a:rPr>
              <a:t>.</a:t>
            </a:r>
            <a:r>
              <a:rPr sz="1200" spc="100" dirty="0" smtClean="0">
                <a:solidFill>
                  <a:srgbClr val="262C32"/>
                </a:solidFill>
                <a:latin typeface="Aptos"/>
                <a:cs typeface="Arial"/>
              </a:rPr>
              <a:t> </a:t>
            </a:r>
            <a:r>
              <a:rPr sz="1200" spc="-18" dirty="0" smtClean="0">
                <a:solidFill>
                  <a:srgbClr val="262C32"/>
                </a:solidFill>
                <a:latin typeface="Aptos"/>
                <a:cs typeface="Arial"/>
              </a:rPr>
              <a:t>V</a:t>
            </a:r>
            <a:r>
              <a:rPr sz="1200" spc="-3" dirty="0" smtClean="0">
                <a:solidFill>
                  <a:srgbClr val="262C32"/>
                </a:solidFill>
                <a:latin typeface="Aptos"/>
                <a:cs typeface="Arial"/>
              </a:rPr>
              <a:t>ó</a:t>
            </a:r>
            <a:r>
              <a:rPr sz="1200" spc="-18" dirty="0" smtClean="0">
                <a:solidFill>
                  <a:srgbClr val="262C32"/>
                </a:solidFill>
                <a:latin typeface="Aptos"/>
                <a:cs typeface="Arial"/>
              </a:rPr>
              <a:t>m</a:t>
            </a:r>
            <a:r>
              <a:rPr sz="1200" spc="-32" dirty="0" smtClean="0">
                <a:solidFill>
                  <a:srgbClr val="262C32"/>
                </a:solidFill>
                <a:latin typeface="Aptos"/>
                <a:cs typeface="Arial"/>
              </a:rPr>
              <a:t>i</a:t>
            </a:r>
            <a:r>
              <a:rPr sz="1200" spc="57" dirty="0" smtClean="0">
                <a:solidFill>
                  <a:srgbClr val="262C32"/>
                </a:solidFill>
                <a:latin typeface="Aptos"/>
                <a:cs typeface="Arial"/>
              </a:rPr>
              <a:t>t</a:t>
            </a:r>
            <a:r>
              <a:rPr sz="1200" spc="-26" dirty="0" smtClean="0">
                <a:solidFill>
                  <a:srgbClr val="262C32"/>
                </a:solidFill>
                <a:latin typeface="Aptos"/>
                <a:cs typeface="Arial"/>
              </a:rPr>
              <a:t>o</a:t>
            </a:r>
            <a:r>
              <a:rPr sz="1200" spc="30" dirty="0" smtClean="0">
                <a:solidFill>
                  <a:srgbClr val="262C32"/>
                </a:solidFill>
                <a:latin typeface="Aptos"/>
                <a:cs typeface="Arial"/>
              </a:rPr>
              <a:t>s</a:t>
            </a:r>
            <a:r>
              <a:rPr sz="1200" spc="-102" dirty="0" smtClean="0">
                <a:solidFill>
                  <a:srgbClr val="262C32"/>
                </a:solidFill>
                <a:latin typeface="Aptos"/>
                <a:cs typeface="Arial"/>
              </a:rPr>
              <a:t>,</a:t>
            </a:r>
            <a:r>
              <a:rPr sz="1200" spc="0" dirty="0" smtClean="0">
                <a:solidFill>
                  <a:srgbClr val="262C32"/>
                </a:solidFill>
                <a:latin typeface="Aptos"/>
                <a:cs typeface="Arial"/>
              </a:rPr>
              <a:t> </a:t>
            </a:r>
            <a:r>
              <a:rPr sz="1200" spc="-129" dirty="0" smtClean="0">
                <a:solidFill>
                  <a:srgbClr val="262C32"/>
                </a:solidFill>
                <a:latin typeface="Aptos"/>
                <a:cs typeface="Arial"/>
              </a:rPr>
              <a:t> </a:t>
            </a:r>
            <a:r>
              <a:rPr sz="1200" spc="-14" dirty="0" smtClean="0">
                <a:solidFill>
                  <a:srgbClr val="262C32"/>
                </a:solidFill>
                <a:latin typeface="Aptos"/>
                <a:cs typeface="Arial"/>
              </a:rPr>
              <a:t>n</a:t>
            </a:r>
            <a:r>
              <a:rPr sz="1200" spc="-19" dirty="0" smtClean="0">
                <a:solidFill>
                  <a:srgbClr val="262C32"/>
                </a:solidFill>
                <a:latin typeface="Aptos"/>
                <a:cs typeface="Arial"/>
              </a:rPr>
              <a:t>á</a:t>
            </a:r>
            <a:r>
              <a:rPr sz="1200" spc="-14" dirty="0" smtClean="0">
                <a:solidFill>
                  <a:srgbClr val="262C32"/>
                </a:solidFill>
                <a:latin typeface="Aptos"/>
                <a:cs typeface="Arial"/>
              </a:rPr>
              <a:t>u</a:t>
            </a:r>
            <a:r>
              <a:rPr sz="1200" spc="-19" dirty="0" smtClean="0">
                <a:solidFill>
                  <a:srgbClr val="262C32"/>
                </a:solidFill>
                <a:latin typeface="Aptos"/>
                <a:cs typeface="Arial"/>
              </a:rPr>
              <a:t>sea</a:t>
            </a:r>
            <a:r>
              <a:rPr sz="1200" spc="0" dirty="0" smtClean="0">
                <a:solidFill>
                  <a:srgbClr val="262C32"/>
                </a:solidFill>
                <a:latin typeface="Aptos"/>
                <a:cs typeface="Arial"/>
              </a:rPr>
              <a:t>s</a:t>
            </a:r>
            <a:r>
              <a:rPr sz="1200" spc="62" dirty="0" smtClean="0">
                <a:solidFill>
                  <a:srgbClr val="262C32"/>
                </a:solidFill>
                <a:latin typeface="Aptos"/>
                <a:cs typeface="Arial"/>
              </a:rPr>
              <a:t> </a:t>
            </a:r>
            <a:r>
              <a:rPr sz="1200" spc="0" dirty="0" smtClean="0">
                <a:solidFill>
                  <a:srgbClr val="262C32"/>
                </a:solidFill>
                <a:latin typeface="Aptos"/>
                <a:cs typeface="Arial"/>
              </a:rPr>
              <a:t>y</a:t>
            </a:r>
            <a:r>
              <a:rPr sz="1200" spc="90" dirty="0" smtClean="0">
                <a:solidFill>
                  <a:srgbClr val="262C32"/>
                </a:solidFill>
                <a:latin typeface="Aptos"/>
                <a:cs typeface="Arial"/>
              </a:rPr>
              <a:t> </a:t>
            </a:r>
            <a:r>
              <a:rPr sz="1200" spc="-14" dirty="0" smtClean="0">
                <a:solidFill>
                  <a:srgbClr val="262C32"/>
                </a:solidFill>
                <a:latin typeface="Aptos"/>
                <a:cs typeface="Arial"/>
              </a:rPr>
              <a:t>d</a:t>
            </a:r>
            <a:r>
              <a:rPr sz="1200" spc="-9" dirty="0" smtClean="0">
                <a:solidFill>
                  <a:srgbClr val="262C32"/>
                </a:solidFill>
                <a:latin typeface="Aptos"/>
                <a:cs typeface="Arial"/>
              </a:rPr>
              <a:t>i</a:t>
            </a:r>
            <a:r>
              <a:rPr sz="1200" spc="-19" dirty="0" smtClean="0">
                <a:solidFill>
                  <a:srgbClr val="262C32"/>
                </a:solidFill>
                <a:latin typeface="Aptos"/>
                <a:cs typeface="Arial"/>
              </a:rPr>
              <a:t>a</a:t>
            </a:r>
            <a:r>
              <a:rPr sz="1200" spc="-14" dirty="0" smtClean="0">
                <a:solidFill>
                  <a:srgbClr val="262C32"/>
                </a:solidFill>
                <a:latin typeface="Aptos"/>
                <a:cs typeface="Arial"/>
              </a:rPr>
              <a:t>rr</a:t>
            </a:r>
            <a:r>
              <a:rPr sz="1200" spc="-19" dirty="0" smtClean="0">
                <a:solidFill>
                  <a:srgbClr val="262C32"/>
                </a:solidFill>
                <a:latin typeface="Aptos"/>
                <a:cs typeface="Arial"/>
              </a:rPr>
              <a:t>ea</a:t>
            </a:r>
            <a:r>
              <a:rPr sz="1200" spc="0" dirty="0" smtClean="0">
                <a:solidFill>
                  <a:srgbClr val="262C32"/>
                </a:solidFill>
                <a:latin typeface="Aptos"/>
                <a:cs typeface="Arial"/>
              </a:rPr>
              <a:t>s</a:t>
            </a:r>
            <a:r>
              <a:rPr sz="1200" spc="132" dirty="0" smtClean="0">
                <a:solidFill>
                  <a:srgbClr val="262C32"/>
                </a:solidFill>
                <a:latin typeface="Aptos"/>
                <a:cs typeface="Arial"/>
              </a:rPr>
              <a:t> </a:t>
            </a:r>
            <a:r>
              <a:rPr sz="1200" spc="-9" dirty="0" smtClean="0">
                <a:solidFill>
                  <a:srgbClr val="262C32"/>
                </a:solidFill>
                <a:latin typeface="Aptos"/>
                <a:cs typeface="Arial"/>
              </a:rPr>
              <a:t>(</a:t>
            </a:r>
            <a:r>
              <a:rPr sz="1200" spc="-19" dirty="0" smtClean="0">
                <a:solidFill>
                  <a:srgbClr val="262C32"/>
                </a:solidFill>
                <a:latin typeface="Aptos"/>
                <a:cs typeface="Arial"/>
              </a:rPr>
              <a:t>p</a:t>
            </a:r>
            <a:r>
              <a:rPr sz="1200" spc="-14" dirty="0" smtClean="0">
                <a:solidFill>
                  <a:srgbClr val="262C32"/>
                </a:solidFill>
                <a:latin typeface="Aptos"/>
                <a:cs typeface="Arial"/>
              </a:rPr>
              <a:t>u</a:t>
            </a:r>
            <a:r>
              <a:rPr sz="1200" spc="-19" dirty="0" smtClean="0">
                <a:solidFill>
                  <a:srgbClr val="262C32"/>
                </a:solidFill>
                <a:latin typeface="Aptos"/>
                <a:cs typeface="Arial"/>
              </a:rPr>
              <a:t>ede</a:t>
            </a:r>
            <a:r>
              <a:rPr sz="1200" spc="0" dirty="0" smtClean="0">
                <a:solidFill>
                  <a:srgbClr val="262C32"/>
                </a:solidFill>
                <a:latin typeface="Aptos"/>
                <a:cs typeface="Arial"/>
              </a:rPr>
              <a:t>n</a:t>
            </a:r>
            <a:r>
              <a:rPr sz="1200" spc="101" dirty="0" smtClean="0">
                <a:solidFill>
                  <a:srgbClr val="262C32"/>
                </a:solidFill>
                <a:latin typeface="Aptos"/>
                <a:cs typeface="Arial"/>
              </a:rPr>
              <a:t> </a:t>
            </a:r>
            <a:r>
              <a:rPr sz="1200" spc="-19" dirty="0" smtClean="0">
                <a:solidFill>
                  <a:srgbClr val="262C32"/>
                </a:solidFill>
                <a:latin typeface="Aptos"/>
                <a:cs typeface="Arial"/>
              </a:rPr>
              <a:t>se</a:t>
            </a:r>
            <a:r>
              <a:rPr sz="1200" spc="0" dirty="0" smtClean="0">
                <a:solidFill>
                  <a:srgbClr val="262C32"/>
                </a:solidFill>
                <a:latin typeface="Aptos"/>
                <a:cs typeface="Arial"/>
              </a:rPr>
              <a:t>r</a:t>
            </a:r>
            <a:r>
              <a:rPr sz="1200" spc="25"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 </a:t>
            </a:r>
            <a:endParaRPr sz="1000">
              <a:latin typeface="Arial"/>
              <a:cs typeface="Arial"/>
            </a:endParaRPr>
          </a:p>
          <a:p>
            <a:pPr marL="104139">
              <a:lnSpc>
                <a:spcPts val="1149"/>
              </a:lnSpc>
              <a:spcBef>
                <a:spcPts val="265"/>
              </a:spcBef>
              <a:spcAft>
                <a:spcPts val="300"/>
              </a:spcAft>
            </a:pPr>
            <a:r>
              <a:rPr sz="1200" spc="-5" dirty="0" smtClean="0">
                <a:solidFill>
                  <a:srgbClr val="262C32"/>
                </a:solidFill>
                <a:latin typeface="Aptos"/>
                <a:cs typeface="Arial"/>
              </a:rPr>
              <a:t>aparición tardía)</a:t>
            </a:r>
            <a:r>
              <a:rPr sz="1200" spc="-5" dirty="0" smtClean="0">
                <a:solidFill>
                  <a:srgbClr val="262C32"/>
                </a:solidFill>
                <a:latin typeface="Aptos"/>
                <a:cs typeface="Arial"/>
              </a:rPr>
              <a:t>.</a:t>
            </a:r>
            <a:endParaRPr sz="1000">
              <a:latin typeface="Arial"/>
              <a:cs typeface="Arial"/>
            </a:endParaRPr>
          </a:p>
          <a:p>
            <a:pPr marL="15747" marR="9205">
              <a:lnSpc>
                <a:spcPct val="95825"/>
              </a:lnSpc>
              <a:spcBef>
                <a:spcPts val="535"/>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Aumento de temperatura corporal.</a:t>
            </a:r>
            <a:endParaRPr sz="1000">
              <a:latin typeface="Arial"/>
              <a:cs typeface="Arial"/>
            </a:endParaRPr>
          </a:p>
          <a:p>
            <a:pPr marL="15748" marR="9205">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Afectación del estado general.</a:t>
            </a:r>
            <a:endParaRPr sz="1000">
              <a:latin typeface="Arial"/>
              <a:cs typeface="Arial"/>
            </a:endParaRPr>
          </a:p>
          <a:p>
            <a:pPr marL="15748" marR="9205">
              <a:lnSpc>
                <a:spcPct val="95825"/>
              </a:lnSpc>
              <a:spcBef>
                <a:spcPts val="530"/>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Erupción cutánea</a:t>
            </a:r>
            <a:r>
              <a:rPr sz="1200" spc="-5" dirty="0" smtClean="0">
                <a:solidFill>
                  <a:srgbClr val="262C32"/>
                </a:solidFill>
                <a:latin typeface="Aptos"/>
                <a:cs typeface="Arial"/>
              </a:rPr>
              <a:t>.</a:t>
            </a:r>
            <a:endParaRPr sz="1000">
              <a:latin typeface="Arial"/>
              <a:cs typeface="Arial"/>
            </a:endParaRPr>
          </a:p>
          <a:p>
            <a:pPr marL="15747" marR="9205">
              <a:lnSpc>
                <a:spcPct val="95825"/>
              </a:lnSpc>
              <a:spcBef>
                <a:spcPts val="530"/>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Sudoración importante.</a:t>
            </a:r>
            <a:endParaRPr sz="1000">
              <a:latin typeface="Arial"/>
              <a:cs typeface="Arial"/>
            </a:endParaRPr>
          </a:p>
          <a:p>
            <a:pPr marL="15748" marR="9205">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Alteración de la conciencia</a:t>
            </a:r>
            <a:r>
              <a:rPr sz="1200" spc="-4" dirty="0" smtClean="0">
                <a:solidFill>
                  <a:srgbClr val="262C32"/>
                </a:solidFill>
                <a:latin typeface="Aptos"/>
                <a:cs typeface="Arial"/>
              </a:rPr>
              <a:t>.</a:t>
            </a:r>
            <a:endParaRPr sz="1000">
              <a:latin typeface="Arial"/>
              <a:cs typeface="Arial"/>
            </a:endParaRPr>
          </a:p>
          <a:p>
            <a:pPr marL="15747" marR="9205">
              <a:lnSpc>
                <a:spcPct val="95825"/>
              </a:lnSpc>
              <a:spcBef>
                <a:spcPts val="530"/>
              </a:spcBef>
              <a:spcAft>
                <a:spcPts val="300"/>
              </a:spcAft>
            </a:pPr>
            <a:r>
              <a:rPr sz="1200" spc="-8" dirty="0" smtClean="0">
                <a:solidFill>
                  <a:srgbClr val="262C32"/>
                </a:solidFill>
                <a:latin typeface="Aptos"/>
                <a:cs typeface="Arial"/>
              </a:rPr>
              <a:t>• </a:t>
            </a:r>
            <a:r>
              <a:rPr sz="1200" spc="-8" dirty="0" smtClean="0">
                <a:solidFill>
                  <a:srgbClr val="262C32"/>
                </a:solidFill>
                <a:latin typeface="Aptos"/>
                <a:cs typeface="Arial"/>
              </a:rPr>
              <a:t>Visión nublada.</a:t>
            </a:r>
            <a:endParaRPr sz="1000">
              <a:latin typeface="Arial"/>
              <a:cs typeface="Arial"/>
            </a:endParaRPr>
          </a:p>
          <a:p>
            <a:pPr marL="15748" marR="9205">
              <a:lnSpc>
                <a:spcPct val="95825"/>
              </a:lnSpc>
              <a:spcBef>
                <a:spcPts val="530"/>
              </a:spcBef>
              <a:spcAft>
                <a:spcPts val="300"/>
              </a:spcAft>
            </a:pPr>
            <a:r>
              <a:rPr sz="1200" spc="-8" dirty="0" smtClean="0">
                <a:solidFill>
                  <a:srgbClr val="262C32"/>
                </a:solidFill>
                <a:latin typeface="Aptos"/>
                <a:cs typeface="Arial"/>
              </a:rPr>
              <a:t>• </a:t>
            </a:r>
            <a:r>
              <a:rPr sz="1200" spc="-8" dirty="0" smtClean="0">
                <a:solidFill>
                  <a:srgbClr val="262C32"/>
                </a:solidFill>
                <a:latin typeface="Aptos"/>
                <a:cs typeface="Arial"/>
              </a:rPr>
              <a:t>Convulsiones.</a:t>
            </a:r>
            <a:endParaRPr sz="1000">
              <a:latin typeface="Arial"/>
              <a:cs typeface="Arial"/>
            </a:endParaRPr>
          </a:p>
        </p:txBody>
      </p:sp>
      <p:sp>
        <p:nvSpPr>
          <p:cNvPr id="3" name="object 3"/>
          <p:cNvSpPr txBox="1"/>
          <p:nvPr/>
        </p:nvSpPr>
        <p:spPr>
          <a:xfrm>
            <a:off x="2078509" y="4450294"/>
            <a:ext cx="7461576" cy="2965704"/>
          </a:xfrm>
          <a:prstGeom prst="rect">
            <a:avLst/>
          </a:prstGeom>
        </p:spPr>
        <p:txBody>
          <a:bodyPr wrap="square" lIns="0" tIns="7111" rIns="0" bIns="0" rtlCol="0">
            <a:noAutofit/>
          </a:bodyPr>
          <a:lstStyle/>
          <a:p>
            <a:pPr marL="12700" marR="9205">
              <a:lnSpc>
                <a:spcPts val="1120"/>
              </a:lnSpc>
              <a:spcAft>
                <a:spcPts val="300"/>
              </a:spcAft>
            </a:pPr>
            <a:r>
              <a:rPr sz="1200" b="1" spc="0" dirty="0" smtClean="0">
                <a:solidFill>
                  <a:srgbClr val="262C32"/>
                </a:solidFill>
                <a:latin typeface="Aptos"/>
                <a:cs typeface="Arial"/>
              </a:rPr>
              <a:t>Actuación general ante un intoxicado</a:t>
            </a:r>
            <a:endParaRPr sz="1000">
              <a:latin typeface="Arial"/>
              <a:cs typeface="Arial"/>
            </a:endParaRPr>
          </a:p>
          <a:p>
            <a:pPr marL="15747" marR="9205">
              <a:lnSpc>
                <a:spcPct val="95825"/>
              </a:lnSpc>
              <a:spcBef>
                <a:spcPts val="498"/>
              </a:spcBef>
              <a:spcAft>
                <a:spcPts val="300"/>
              </a:spcAft>
            </a:pPr>
            <a:r>
              <a:rPr sz="1200" b="1" spc="-2" dirty="0" smtClean="0">
                <a:solidFill>
                  <a:srgbClr val="262C32"/>
                </a:solidFill>
                <a:latin typeface="Aptos"/>
                <a:cs typeface="Arial"/>
              </a:rPr>
              <a:t>• </a:t>
            </a:r>
            <a:r>
              <a:rPr sz="1200" b="1" spc="-2" dirty="0" smtClean="0">
                <a:solidFill>
                  <a:srgbClr val="262C32"/>
                </a:solidFill>
                <a:latin typeface="Aptos"/>
                <a:cs typeface="Arial"/>
              </a:rPr>
              <a:t>¿Qué debemos hacer?</a:t>
            </a:r>
            <a:endParaRPr sz="1000">
              <a:latin typeface="Arial"/>
              <a:cs typeface="Arial"/>
            </a:endParaRPr>
          </a:p>
          <a:p>
            <a:pPr marL="198627" indent="-91439">
              <a:lnSpc>
                <a:spcPts val="1149"/>
              </a:lnSpc>
              <a:spcBef>
                <a:spcPts val="530"/>
              </a:spcBef>
              <a:spcAft>
                <a:spcPts val="300"/>
              </a:spcAft>
            </a:pPr>
            <a:r>
              <a:rPr sz="1200" spc="0" dirty="0" smtClean="0">
                <a:solidFill>
                  <a:srgbClr val="262C32"/>
                </a:solidFill>
                <a:latin typeface="Aptos"/>
                <a:cs typeface="Arial"/>
              </a:rPr>
              <a:t>-</a:t>
            </a:r>
            <a:r>
              <a:rPr sz="1200" spc="0" dirty="0" smtClean="0">
                <a:solidFill>
                  <a:srgbClr val="262C32"/>
                </a:solidFill>
                <a:latin typeface="Aptos"/>
                <a:cs typeface="Arial"/>
              </a:rPr>
              <a:t>ALERTAR al 112</a:t>
            </a:r>
            <a:r>
              <a:rPr sz="1200" spc="0" dirty="0" smtClean="0">
                <a:solidFill>
                  <a:srgbClr val="262C32"/>
                </a:solidFill>
                <a:latin typeface="Aptos"/>
                <a:cs typeface="Arial"/>
              </a:rPr>
              <a:t>, </a:t>
            </a:r>
            <a:r>
              <a:rPr sz="1200" spc="0" dirty="0" smtClean="0">
                <a:solidFill>
                  <a:srgbClr val="262C32"/>
                </a:solidFill>
                <a:latin typeface="Aptos"/>
                <a:cs typeface="Arial"/>
              </a:rPr>
              <a:t>si el entorno no es seguro o no dispone de conocimientos </a:t>
            </a:r>
            <a:endParaRPr sz="1000">
              <a:latin typeface="Arial"/>
              <a:cs typeface="Arial"/>
            </a:endParaRPr>
          </a:p>
          <a:p>
            <a:pPr marL="198627">
              <a:lnSpc>
                <a:spcPts val="1149"/>
              </a:lnSpc>
              <a:spcBef>
                <a:spcPts val="242"/>
              </a:spcBef>
              <a:spcAft>
                <a:spcPts val="300"/>
              </a:spcAft>
            </a:pPr>
            <a:r>
              <a:rPr sz="1200" spc="-3" dirty="0" smtClean="0">
                <a:solidFill>
                  <a:srgbClr val="262C32"/>
                </a:solidFill>
                <a:latin typeface="Aptos"/>
                <a:cs typeface="Arial"/>
              </a:rPr>
              <a:t>ni material para hacer frente a la situación</a:t>
            </a:r>
            <a:r>
              <a:rPr sz="1200" spc="-3" dirty="0" smtClean="0">
                <a:solidFill>
                  <a:srgbClr val="262C32"/>
                </a:solidFill>
                <a:latin typeface="Aptos"/>
                <a:cs typeface="Arial"/>
              </a:rPr>
              <a:t>.</a:t>
            </a:r>
            <a:endParaRPr sz="1000">
              <a:latin typeface="Arial"/>
              <a:cs typeface="Arial"/>
            </a:endParaRPr>
          </a:p>
          <a:p>
            <a:pPr marL="195579" marR="168295" indent="-88391">
              <a:lnSpc>
                <a:spcPts val="1149"/>
              </a:lnSpc>
              <a:spcBef>
                <a:spcPts val="537"/>
              </a:spcBef>
              <a:spcAft>
                <a:spcPts val="300"/>
              </a:spcAft>
            </a:pPr>
            <a:r>
              <a:rPr sz="1200" spc="-7" dirty="0" smtClean="0">
                <a:solidFill>
                  <a:srgbClr val="262C32"/>
                </a:solidFill>
                <a:latin typeface="Aptos"/>
                <a:cs typeface="Arial"/>
              </a:rPr>
              <a:t>- </a:t>
            </a:r>
            <a:r>
              <a:rPr sz="1200" spc="-7" dirty="0" smtClean="0">
                <a:solidFill>
                  <a:srgbClr val="262C32"/>
                </a:solidFill>
                <a:latin typeface="Aptos"/>
                <a:cs typeface="Arial"/>
              </a:rPr>
              <a:t>Protéjase para evitar la autointoxicación</a:t>
            </a:r>
            <a:r>
              <a:rPr sz="1200" spc="-7" dirty="0" smtClean="0">
                <a:solidFill>
                  <a:srgbClr val="262C32"/>
                </a:solidFill>
                <a:latin typeface="Aptos"/>
                <a:cs typeface="Arial"/>
              </a:rPr>
              <a:t>.  </a:t>
            </a:r>
            <a:r>
              <a:rPr sz="1200" spc="-7" dirty="0" smtClean="0">
                <a:solidFill>
                  <a:srgbClr val="262C32"/>
                </a:solidFill>
                <a:latin typeface="Aptos"/>
                <a:cs typeface="Arial"/>
              </a:rPr>
              <a:t>Por ejemplo</a:t>
            </a:r>
            <a:r>
              <a:rPr sz="1200" spc="-7" dirty="0" smtClean="0">
                <a:solidFill>
                  <a:srgbClr val="262C32"/>
                </a:solidFill>
                <a:latin typeface="Aptos"/>
                <a:cs typeface="Arial"/>
              </a:rPr>
              <a:t>,  </a:t>
            </a:r>
            <a:r>
              <a:rPr sz="1200" spc="-7" dirty="0" smtClean="0">
                <a:solidFill>
                  <a:srgbClr val="262C32"/>
                </a:solidFill>
                <a:latin typeface="Aptos"/>
                <a:cs typeface="Arial"/>
              </a:rPr>
              <a:t>utilizar guantes en </a:t>
            </a:r>
            <a:endParaRPr sz="1000">
              <a:latin typeface="Arial"/>
              <a:cs typeface="Arial"/>
            </a:endParaRPr>
          </a:p>
          <a:p>
            <a:pPr marL="195579" marR="168295">
              <a:lnSpc>
                <a:spcPts val="1149"/>
              </a:lnSpc>
              <a:spcBef>
                <a:spcPts val="242"/>
              </a:spcBef>
              <a:spcAft>
                <a:spcPts val="300"/>
              </a:spcAft>
            </a:pPr>
            <a:r>
              <a:rPr sz="1200" spc="-6" dirty="0" smtClean="0">
                <a:solidFill>
                  <a:srgbClr val="262C32"/>
                </a:solidFill>
                <a:latin typeface="Aptos"/>
                <a:cs typeface="Arial"/>
              </a:rPr>
              <a:t>caso de tratar con tóxicos por contacto (insecticidas, venenos </a:t>
            </a:r>
            <a:r>
              <a:rPr sz="1200" spc="-6" dirty="0" smtClean="0">
                <a:solidFill>
                  <a:srgbClr val="262C32"/>
                </a:solidFill>
                <a:latin typeface="Aptos"/>
                <a:cs typeface="Arial"/>
              </a:rPr>
              <a:t>.</a:t>
            </a:r>
            <a:r>
              <a:rPr sz="1200" spc="-6" dirty="0" smtClean="0">
                <a:solidFill>
                  <a:srgbClr val="262C32"/>
                </a:solidFill>
                <a:latin typeface="Aptos"/>
                <a:cs typeface="Arial"/>
              </a:rPr>
              <a:t>.</a:t>
            </a:r>
            <a:r>
              <a:rPr sz="1200" spc="-6" dirty="0" smtClean="0">
                <a:solidFill>
                  <a:srgbClr val="262C32"/>
                </a:solidFill>
                <a:latin typeface="Aptos"/>
                <a:cs typeface="Arial"/>
              </a:rPr>
              <a:t>. </a:t>
            </a:r>
            <a:r>
              <a:rPr sz="1200" spc="-6" dirty="0" smtClean="0">
                <a:solidFill>
                  <a:srgbClr val="262C32"/>
                </a:solidFill>
                <a:latin typeface="Aptos"/>
                <a:cs typeface="Arial"/>
              </a:rPr>
              <a:t>)</a:t>
            </a:r>
            <a:endParaRPr sz="1000">
              <a:latin typeface="Arial"/>
              <a:cs typeface="Arial"/>
            </a:endParaRPr>
          </a:p>
          <a:p>
            <a:pPr marL="195579" marR="83102" indent="-88391">
              <a:lnSpc>
                <a:spcPts val="1149"/>
              </a:lnSpc>
              <a:spcBef>
                <a:spcPts val="537"/>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Eliminar el riesgo o alejar a la víctima de dicho riesgo</a:t>
            </a:r>
            <a:r>
              <a:rPr sz="1200" spc="-3" dirty="0" smtClean="0">
                <a:solidFill>
                  <a:srgbClr val="262C32"/>
                </a:solidFill>
                <a:latin typeface="Aptos"/>
                <a:cs typeface="Arial"/>
              </a:rPr>
              <a:t>.  </a:t>
            </a:r>
            <a:r>
              <a:rPr sz="1200" spc="-3" dirty="0" smtClean="0">
                <a:solidFill>
                  <a:srgbClr val="262C32"/>
                </a:solidFill>
                <a:latin typeface="Aptos"/>
                <a:cs typeface="Arial"/>
              </a:rPr>
              <a:t>Por ejemplo</a:t>
            </a:r>
            <a:r>
              <a:rPr sz="1200" spc="-3" dirty="0" smtClean="0">
                <a:solidFill>
                  <a:srgbClr val="262C32"/>
                </a:solidFill>
                <a:latin typeface="Aptos"/>
                <a:cs typeface="Arial"/>
              </a:rPr>
              <a:t>, </a:t>
            </a:r>
            <a:r>
              <a:rPr sz="1200" spc="-3" dirty="0" smtClean="0">
                <a:solidFill>
                  <a:srgbClr val="262C32"/>
                </a:solidFill>
                <a:latin typeface="Aptos"/>
                <a:cs typeface="Arial"/>
              </a:rPr>
              <a:t>quitar </a:t>
            </a:r>
            <a:endParaRPr sz="1000">
              <a:latin typeface="Arial"/>
              <a:cs typeface="Arial"/>
            </a:endParaRPr>
          </a:p>
          <a:p>
            <a:pPr marL="195579" marR="83102">
              <a:lnSpc>
                <a:spcPts val="1149"/>
              </a:lnSpc>
              <a:spcBef>
                <a:spcPts val="254"/>
              </a:spcBef>
              <a:spcAft>
                <a:spcPts val="300"/>
              </a:spcAft>
            </a:pPr>
            <a:r>
              <a:rPr sz="1200" spc="-4" dirty="0" smtClean="0">
                <a:solidFill>
                  <a:srgbClr val="262C32"/>
                </a:solidFill>
                <a:latin typeface="Aptos"/>
                <a:cs typeface="Arial"/>
              </a:rPr>
              <a:t>la ropa, o</a:t>
            </a:r>
            <a:r>
              <a:rPr sz="1200" spc="-4" dirty="0" smtClean="0">
                <a:solidFill>
                  <a:srgbClr val="262C32"/>
                </a:solidFill>
                <a:latin typeface="Aptos"/>
                <a:cs typeface="Arial"/>
              </a:rPr>
              <a:t>, </a:t>
            </a:r>
            <a:r>
              <a:rPr sz="1200" spc="-4" dirty="0" smtClean="0">
                <a:solidFill>
                  <a:srgbClr val="262C32"/>
                </a:solidFill>
                <a:latin typeface="Aptos"/>
                <a:cs typeface="Arial"/>
              </a:rPr>
              <a:t>en caso de contaminación ocular u otra parte del cuerpo</a:t>
            </a:r>
            <a:r>
              <a:rPr sz="1200" spc="-4" dirty="0" smtClean="0">
                <a:solidFill>
                  <a:srgbClr val="262C32"/>
                </a:solidFill>
                <a:latin typeface="Aptos"/>
                <a:cs typeface="Arial"/>
              </a:rPr>
              <a:t>,  </a:t>
            </a:r>
            <a:r>
              <a:rPr sz="1200" spc="-4" dirty="0" smtClean="0">
                <a:solidFill>
                  <a:srgbClr val="262C32"/>
                </a:solidFill>
                <a:latin typeface="Aptos"/>
                <a:cs typeface="Arial"/>
              </a:rPr>
              <a:t>irrigar </a:t>
            </a:r>
            <a:endParaRPr sz="1000">
              <a:latin typeface="Arial"/>
              <a:cs typeface="Arial"/>
            </a:endParaRPr>
          </a:p>
          <a:p>
            <a:pPr marL="195579" marR="83102">
              <a:lnSpc>
                <a:spcPts val="1149"/>
              </a:lnSpc>
              <a:spcBef>
                <a:spcPts val="254"/>
              </a:spcBef>
              <a:spcAft>
                <a:spcPts val="300"/>
              </a:spcAft>
            </a:pPr>
            <a:r>
              <a:rPr sz="1200" spc="-3" dirty="0" smtClean="0">
                <a:solidFill>
                  <a:srgbClr val="262C32"/>
                </a:solidFill>
                <a:latin typeface="Aptos"/>
                <a:cs typeface="Arial"/>
              </a:rPr>
              <a:t>abundantemente con agua corriente.</a:t>
            </a:r>
            <a:endParaRPr sz="1000">
              <a:latin typeface="Arial"/>
              <a:cs typeface="Arial"/>
            </a:endParaRPr>
          </a:p>
          <a:p>
            <a:pPr marL="107187" marR="9205">
              <a:lnSpc>
                <a:spcPct val="95825"/>
              </a:lnSpc>
              <a:spcBef>
                <a:spcPts val="534"/>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Asegurar la permeabilidad de la vía aérea.</a:t>
            </a:r>
            <a:endParaRPr sz="1000">
              <a:latin typeface="Arial"/>
              <a:cs typeface="Arial"/>
            </a:endParaRPr>
          </a:p>
          <a:p>
            <a:pPr marL="195579" marR="491124" indent="-88391">
              <a:lnSpc>
                <a:spcPts val="1149"/>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Identificar el tóxico</a:t>
            </a:r>
            <a:r>
              <a:rPr sz="1200" spc="-4" dirty="0" smtClean="0">
                <a:solidFill>
                  <a:srgbClr val="262C32"/>
                </a:solidFill>
                <a:latin typeface="Aptos"/>
                <a:cs typeface="Arial"/>
              </a:rPr>
              <a:t>,  </a:t>
            </a:r>
            <a:r>
              <a:rPr sz="1200" spc="-4" dirty="0" smtClean="0">
                <a:solidFill>
                  <a:srgbClr val="262C32"/>
                </a:solidFill>
                <a:latin typeface="Aptos"/>
                <a:cs typeface="Arial"/>
              </a:rPr>
              <a:t>la cantidad </a:t>
            </a:r>
            <a:r>
              <a:rPr sz="1200" spc="-4" dirty="0" smtClean="0">
                <a:solidFill>
                  <a:srgbClr val="262C32"/>
                </a:solidFill>
                <a:latin typeface="Aptos"/>
                <a:cs typeface="Arial"/>
              </a:rPr>
              <a:t>y </a:t>
            </a:r>
            <a:r>
              <a:rPr sz="1200" spc="-4" dirty="0" smtClean="0">
                <a:solidFill>
                  <a:srgbClr val="262C32"/>
                </a:solidFill>
                <a:latin typeface="Aptos"/>
                <a:cs typeface="Arial"/>
              </a:rPr>
              <a:t>el tiempo que ha pasado desde la </a:t>
            </a:r>
            <a:endParaRPr sz="1000">
              <a:latin typeface="Arial"/>
              <a:cs typeface="Arial"/>
            </a:endParaRPr>
          </a:p>
          <a:p>
            <a:pPr marL="195579" marR="491124">
              <a:lnSpc>
                <a:spcPts val="1149"/>
              </a:lnSpc>
              <a:spcBef>
                <a:spcPts val="265"/>
              </a:spcBef>
              <a:spcAft>
                <a:spcPts val="300"/>
              </a:spcAft>
            </a:pPr>
            <a:r>
              <a:rPr sz="1200" spc="-3" dirty="0" smtClean="0">
                <a:solidFill>
                  <a:srgbClr val="262C32"/>
                </a:solidFill>
                <a:latin typeface="Aptos"/>
                <a:cs typeface="Arial"/>
              </a:rPr>
              <a:t>exposición al mismo (siempre que sea posible)</a:t>
            </a:r>
            <a:r>
              <a:rPr sz="1200" spc="-3" dirty="0" smtClean="0">
                <a:solidFill>
                  <a:srgbClr val="262C32"/>
                </a:solidFill>
                <a:latin typeface="Aptos"/>
                <a:cs typeface="Arial"/>
              </a:rPr>
              <a:t>.</a:t>
            </a:r>
            <a:endParaRPr sz="1000">
              <a:latin typeface="Arial"/>
              <a:cs typeface="Arial"/>
            </a:endParaRPr>
          </a:p>
          <a:p>
            <a:pPr marL="107187" marR="9205">
              <a:lnSpc>
                <a:spcPct val="95825"/>
              </a:lnSpc>
              <a:spcBef>
                <a:spcPts val="535"/>
              </a:spcBef>
              <a:spcAft>
                <a:spcPts val="300"/>
              </a:spcAft>
            </a:pPr>
            <a:r>
              <a:rPr sz="1200" spc="-10" dirty="0" smtClean="0">
                <a:solidFill>
                  <a:srgbClr val="262C32"/>
                </a:solidFill>
                <a:latin typeface="Aptos"/>
                <a:cs typeface="Arial"/>
              </a:rPr>
              <a:t>- </a:t>
            </a:r>
            <a:r>
              <a:rPr sz="1200" spc="-10" dirty="0" smtClean="0">
                <a:solidFill>
                  <a:srgbClr val="262C32"/>
                </a:solidFill>
                <a:latin typeface="Aptos"/>
                <a:cs typeface="Arial"/>
              </a:rPr>
              <a:t>Recoger</a:t>
            </a:r>
            <a:r>
              <a:rPr sz="1200" spc="-10" dirty="0" smtClean="0">
                <a:solidFill>
                  <a:srgbClr val="262C32"/>
                </a:solidFill>
                <a:latin typeface="Aptos"/>
                <a:cs typeface="Arial"/>
              </a:rPr>
              <a:t>, </a:t>
            </a:r>
            <a:r>
              <a:rPr sz="1200" spc="-10" dirty="0" smtClean="0">
                <a:solidFill>
                  <a:srgbClr val="262C32"/>
                </a:solidFill>
                <a:latin typeface="Aptos"/>
                <a:cs typeface="Arial"/>
              </a:rPr>
              <a:t>si puede,  una muestra del tóxico.</a:t>
            </a:r>
            <a:endParaRPr sz="1000">
              <a:latin typeface="Arial"/>
              <a:cs typeface="Arial"/>
            </a:endParaRPr>
          </a:p>
          <a:p>
            <a:pPr marL="107187" marR="9205">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Airear la estancia en caso de disolventes o hidrocarburos ...</a:t>
            </a:r>
            <a:endParaRPr sz="1000">
              <a:latin typeface="Arial"/>
              <a:cs typeface="Arial"/>
            </a:endParaRPr>
          </a:p>
          <a:p>
            <a:pPr marL="107187" marR="9205">
              <a:lnSpc>
                <a:spcPct val="95825"/>
              </a:lnSpc>
              <a:spcBef>
                <a:spcPts val="530"/>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Estar preparado para iniciar la RCP.</a:t>
            </a:r>
            <a:endParaRPr sz="10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b="1" spc="-63" dirty="0" smtClean="0">
                <a:solidFill>
                  <a:srgbClr val="231F21"/>
                </a:solidFill>
                <a:latin typeface="Times New Roman"/>
                <a:cs typeface="Times New Roman"/>
              </a:rPr>
              <a:t>96</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236597" y="1353526"/>
            <a:ext cx="7078373" cy="332232"/>
          </a:xfrm>
          <a:prstGeom prst="rect">
            <a:avLst/>
          </a:prstGeom>
        </p:spPr>
        <p:txBody>
          <a:bodyPr wrap="square" lIns="0" tIns="7111" rIns="0" bIns="0" rtlCol="0">
            <a:noAutofit/>
          </a:bodyPr>
          <a:lstStyle/>
          <a:p>
            <a:pPr marL="12700">
              <a:lnSpc>
                <a:spcPts val="1120"/>
              </a:lnSpc>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Llamar al 112 o excepcionalmente al teléfono de toxicología (915620420)</a:t>
            </a:r>
            <a:endParaRPr sz="1000">
              <a:latin typeface="Arial"/>
              <a:cs typeface="Arial"/>
            </a:endParaRPr>
          </a:p>
          <a:p>
            <a:pPr marL="104139" marR="19050">
              <a:lnSpc>
                <a:spcPct val="95825"/>
              </a:lnSpc>
              <a:spcBef>
                <a:spcPts val="209"/>
              </a:spcBef>
              <a:spcAft>
                <a:spcPts val="300"/>
              </a:spcAft>
            </a:pPr>
            <a:r>
              <a:rPr sz="1200" spc="-2" dirty="0" smtClean="0">
                <a:solidFill>
                  <a:srgbClr val="262C32"/>
                </a:solidFill>
                <a:latin typeface="Aptos"/>
                <a:cs typeface="Arial"/>
              </a:rPr>
              <a:t>para obtener información y/o alertar a los servicios de emergencias</a:t>
            </a:r>
            <a:r>
              <a:rPr sz="1200" spc="-2"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2083609" y="1950987"/>
            <a:ext cx="7262032" cy="1511754"/>
          </a:xfrm>
          <a:prstGeom prst="rect">
            <a:avLst/>
          </a:prstGeom>
        </p:spPr>
        <p:txBody>
          <a:bodyPr wrap="square" lIns="0" tIns="8509" rIns="0" bIns="0" rtlCol="0">
            <a:noAutofit/>
          </a:bodyPr>
          <a:lstStyle/>
          <a:p>
            <a:pPr marL="12700" marR="9205">
              <a:lnSpc>
                <a:spcPts val="1340"/>
              </a:lnSpc>
              <a:spcAft>
                <a:spcPts val="300"/>
              </a:spcAft>
            </a:pPr>
            <a:r>
              <a:rPr sz="1344" b="1" spc="-44" dirty="0" smtClean="0">
                <a:solidFill>
                  <a:srgbClr val="262C32"/>
                </a:solidFill>
                <a:latin typeface="Aptos"/>
                <a:cs typeface="Courier New"/>
              </a:rPr>
              <a:t>•</a:t>
            </a:r>
            <a:r>
              <a:rPr sz="1344" b="1" spc="-44" dirty="0" smtClean="0">
                <a:solidFill>
                  <a:srgbClr val="262C32"/>
                </a:solidFill>
                <a:latin typeface="Aptos"/>
                <a:cs typeface="Courier New"/>
              </a:rPr>
              <a:t>¿Quénodebemoshace~</a:t>
            </a:r>
            <a:endParaRPr sz="1200">
              <a:latin typeface="Courier New"/>
              <a:cs typeface="Courier New"/>
            </a:endParaRPr>
          </a:p>
          <a:p>
            <a:pPr marL="192532" marR="162860" indent="-88392">
              <a:lnSpc>
                <a:spcPts val="1149"/>
              </a:lnSpc>
              <a:spcBef>
                <a:spcPts val="313"/>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Administrar remedios caseros para "diluir o desactivar el tóxico" (leche, </a:t>
            </a:r>
            <a:endParaRPr sz="1000">
              <a:latin typeface="Arial"/>
              <a:cs typeface="Arial"/>
            </a:endParaRPr>
          </a:p>
          <a:p>
            <a:pPr marL="192532" marR="162860">
              <a:lnSpc>
                <a:spcPts val="1149"/>
              </a:lnSpc>
              <a:spcBef>
                <a:spcPts val="242"/>
              </a:spcBef>
              <a:spcAft>
                <a:spcPts val="300"/>
              </a:spcAft>
            </a:pPr>
            <a:r>
              <a:rPr sz="1200" spc="-10" dirty="0" smtClean="0">
                <a:solidFill>
                  <a:srgbClr val="262C32"/>
                </a:solidFill>
                <a:latin typeface="Aptos"/>
                <a:cs typeface="Arial"/>
              </a:rPr>
              <a:t>clara de huevo .</a:t>
            </a:r>
            <a:r>
              <a:rPr sz="1200" spc="-10" dirty="0" smtClean="0">
                <a:solidFill>
                  <a:srgbClr val="262C32"/>
                </a:solidFill>
                <a:latin typeface="Aptos"/>
                <a:cs typeface="Arial"/>
              </a:rPr>
              <a:t>.. </a:t>
            </a:r>
            <a:r>
              <a:rPr sz="1200" spc="-10" dirty="0" smtClean="0">
                <a:solidFill>
                  <a:srgbClr val="262C32"/>
                </a:solidFill>
                <a:latin typeface="Aptos"/>
                <a:cs typeface="Arial"/>
              </a:rPr>
              <a:t>) sin previo consejo médico</a:t>
            </a:r>
            <a:r>
              <a:rPr sz="1200" spc="-10" dirty="0" smtClean="0">
                <a:solidFill>
                  <a:srgbClr val="262C32"/>
                </a:solidFill>
                <a:latin typeface="Aptos"/>
                <a:cs typeface="Arial"/>
              </a:rPr>
              <a:t>.</a:t>
            </a:r>
            <a:endParaRPr sz="1000">
              <a:latin typeface="Arial"/>
              <a:cs typeface="Arial"/>
            </a:endParaRPr>
          </a:p>
          <a:p>
            <a:pPr marL="104140" marR="9205">
              <a:lnSpc>
                <a:spcPct val="95825"/>
              </a:lnSpc>
              <a:spcBef>
                <a:spcPts val="537"/>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Provocar el vómito, si no nos lo han recomendado.</a:t>
            </a:r>
            <a:endParaRPr sz="1000">
              <a:latin typeface="Arial"/>
              <a:cs typeface="Arial"/>
            </a:endParaRPr>
          </a:p>
          <a:p>
            <a:pPr marL="192531" indent="-88391">
              <a:lnSpc>
                <a:spcPts val="1390"/>
              </a:lnSpc>
              <a:spcBef>
                <a:spcPts val="449"/>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Entrar en el lugar del siniestro en caso de que el entorno no sea seguro (como por ejemplo en intoxicaciones por gases en una fosa séptica) si no disponemos de material o conocimientos adecuados.  Podríamos pasar a ser una segunda víctima, en vez de un primer actuante.</a:t>
            </a:r>
            <a:endParaRPr sz="1000">
              <a:latin typeface="Arial"/>
              <a:cs typeface="Arial"/>
            </a:endParaRPr>
          </a:p>
        </p:txBody>
      </p:sp>
      <p:sp>
        <p:nvSpPr>
          <p:cNvPr id="2" name="object 2"/>
          <p:cNvSpPr txBox="1"/>
          <p:nvPr/>
        </p:nvSpPr>
        <p:spPr>
          <a:xfrm>
            <a:off x="5373115" y="7421015"/>
            <a:ext cx="1" cy="1"/>
          </a:xfrm>
          <a:prstGeom prst="rect">
            <a:avLst/>
          </a:prstGeom>
        </p:spPr>
        <p:txBody>
          <a:bodyPr wrap="square" lIns="0" tIns="2540" rIns="0" bIns="0" rtlCol="0">
            <a:noAutofit/>
          </a:bodyPr>
          <a:lstStyle/>
          <a:p>
            <a:pPr marL="12700">
              <a:lnSpc>
                <a:spcPct val="95825"/>
              </a:lnSpc>
            </a:pPr>
            <a:r>
              <a:rPr sz="600" spc="-75" dirty="0" smtClean="0">
                <a:solidFill>
                  <a:srgbClr val="231F21"/>
                </a:solidFill>
                <a:latin typeface="Times New Roman"/>
                <a:cs typeface="Times New Roman"/>
              </a:rPr>
              <a:t>91</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083609" y="1411438"/>
            <a:ext cx="7481974" cy="1786128"/>
          </a:xfrm>
          <a:prstGeom prst="rect">
            <a:avLst/>
          </a:prstGeom>
        </p:spPr>
        <p:txBody>
          <a:bodyPr wrap="square" lIns="0" tIns="7111" rIns="0" bIns="0" rtlCol="0">
            <a:noAutofit/>
          </a:bodyPr>
          <a:lstStyle/>
          <a:p>
            <a:pPr marL="15748" marR="9205">
              <a:lnSpc>
                <a:spcPts val="1120"/>
              </a:lnSpc>
              <a:spcAft>
                <a:spcPts val="300"/>
              </a:spcAft>
            </a:pPr>
            <a:r>
              <a:rPr sz="1200" b="1" spc="-3" dirty="0" smtClean="0">
                <a:solidFill>
                  <a:srgbClr val="262C32"/>
                </a:solidFill>
                <a:latin typeface="Aptos"/>
                <a:cs typeface="Arial"/>
              </a:rPr>
              <a:t>Intoxicación por consumo de alcohol</a:t>
            </a:r>
            <a:endParaRPr sz="1000">
              <a:latin typeface="Arial"/>
              <a:cs typeface="Arial"/>
            </a:endParaRPr>
          </a:p>
          <a:p>
            <a:pPr marL="12700" indent="6096">
              <a:lnSpc>
                <a:spcPts val="1149"/>
              </a:lnSpc>
              <a:spcBef>
                <a:spcPts val="474"/>
              </a:spcBef>
              <a:spcAft>
                <a:spcPts val="300"/>
              </a:spcAft>
            </a:pPr>
            <a:r>
              <a:rPr sz="1200" spc="-6" dirty="0" smtClean="0">
                <a:solidFill>
                  <a:srgbClr val="262C32"/>
                </a:solidFill>
                <a:latin typeface="Aptos"/>
                <a:cs typeface="Arial"/>
              </a:rPr>
              <a:t>El alcohol es</a:t>
            </a:r>
            <a:r>
              <a:rPr sz="1200" spc="-6" dirty="0" smtClean="0">
                <a:solidFill>
                  <a:srgbClr val="262C32"/>
                </a:solidFill>
                <a:latin typeface="Aptos"/>
                <a:cs typeface="Arial"/>
              </a:rPr>
              <a:t>, </a:t>
            </a:r>
            <a:r>
              <a:rPr sz="1200" spc="-6" dirty="0" smtClean="0">
                <a:solidFill>
                  <a:srgbClr val="262C32"/>
                </a:solidFill>
                <a:latin typeface="Aptos"/>
                <a:cs typeface="Arial"/>
              </a:rPr>
              <a:t>sin duda</a:t>
            </a:r>
            <a:r>
              <a:rPr sz="1200" spc="-6" dirty="0" smtClean="0">
                <a:solidFill>
                  <a:srgbClr val="262C32"/>
                </a:solidFill>
                <a:latin typeface="Aptos"/>
                <a:cs typeface="Arial"/>
              </a:rPr>
              <a:t>,  </a:t>
            </a:r>
            <a:r>
              <a:rPr sz="1200" spc="-6" dirty="0" smtClean="0">
                <a:solidFill>
                  <a:srgbClr val="262C32"/>
                </a:solidFill>
                <a:latin typeface="Aptos"/>
                <a:cs typeface="Arial"/>
              </a:rPr>
              <a:t>la droga que más muertes ocasiona en un año</a:t>
            </a:r>
            <a:r>
              <a:rPr sz="1200" spc="-6" dirty="0" smtClean="0">
                <a:solidFill>
                  <a:srgbClr val="262C32"/>
                </a:solidFill>
                <a:latin typeface="Aptos"/>
                <a:cs typeface="Arial"/>
              </a:rPr>
              <a:t>. </a:t>
            </a:r>
            <a:r>
              <a:rPr sz="1200" spc="-6" dirty="0" smtClean="0">
                <a:solidFill>
                  <a:srgbClr val="262C32"/>
                </a:solidFill>
                <a:latin typeface="Aptos"/>
                <a:cs typeface="Arial"/>
              </a:rPr>
              <a:t>A las </a:t>
            </a:r>
            <a:endParaRPr sz="1000">
              <a:latin typeface="Arial"/>
              <a:cs typeface="Arial"/>
            </a:endParaRPr>
          </a:p>
          <a:p>
            <a:pPr marL="12700">
              <a:lnSpc>
                <a:spcPts val="1149"/>
              </a:lnSpc>
              <a:spcBef>
                <a:spcPts val="247"/>
              </a:spcBef>
              <a:spcAft>
                <a:spcPts val="300"/>
              </a:spcAft>
            </a:pPr>
            <a:r>
              <a:rPr sz="1200" spc="-3" dirty="0" smtClean="0">
                <a:solidFill>
                  <a:srgbClr val="262C32"/>
                </a:solidFill>
                <a:latin typeface="Aptos"/>
                <a:cs typeface="Arial"/>
              </a:rPr>
              <a:t>defunciones derivadas de los trastornos y las enfermedades que produce</a:t>
            </a:r>
            <a:r>
              <a:rPr sz="1200" spc="-3" dirty="0" smtClean="0">
                <a:solidFill>
                  <a:srgbClr val="262C32"/>
                </a:solidFill>
                <a:latin typeface="Aptos"/>
                <a:cs typeface="Arial"/>
              </a:rPr>
              <a:t>, </a:t>
            </a:r>
            <a:endParaRPr sz="1000">
              <a:latin typeface="Arial"/>
              <a:cs typeface="Arial"/>
            </a:endParaRPr>
          </a:p>
          <a:p>
            <a:pPr marL="12700">
              <a:lnSpc>
                <a:spcPts val="1149"/>
              </a:lnSpc>
              <a:spcBef>
                <a:spcPts val="247"/>
              </a:spcBef>
              <a:spcAft>
                <a:spcPts val="300"/>
              </a:spcAft>
            </a:pPr>
            <a:r>
              <a:rPr sz="1200" spc="-19" dirty="0" smtClean="0">
                <a:solidFill>
                  <a:srgbClr val="262C32"/>
                </a:solidFill>
                <a:latin typeface="Aptos"/>
                <a:cs typeface="Arial"/>
              </a:rPr>
              <a:t>añad</a:t>
            </a:r>
            <a:r>
              <a:rPr sz="1200" spc="-9" dirty="0" smtClean="0">
                <a:solidFill>
                  <a:srgbClr val="262C32"/>
                </a:solidFill>
                <a:latin typeface="Aptos"/>
                <a:cs typeface="Arial"/>
              </a:rPr>
              <a:t>i</a:t>
            </a:r>
            <a:r>
              <a:rPr sz="1200" spc="-14" dirty="0" smtClean="0">
                <a:solidFill>
                  <a:srgbClr val="262C32"/>
                </a:solidFill>
                <a:latin typeface="Aptos"/>
                <a:cs typeface="Arial"/>
              </a:rPr>
              <a:t>re</a:t>
            </a:r>
            <a:r>
              <a:rPr sz="1200" spc="-34" dirty="0" smtClean="0">
                <a:solidFill>
                  <a:srgbClr val="262C32"/>
                </a:solidFill>
                <a:latin typeface="Aptos"/>
                <a:cs typeface="Arial"/>
              </a:rPr>
              <a:t>m</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165" dirty="0" smtClean="0">
                <a:solidFill>
                  <a:srgbClr val="262C32"/>
                </a:solidFill>
                <a:latin typeface="Aptos"/>
                <a:cs typeface="Arial"/>
              </a:rPr>
              <a:t> </a:t>
            </a:r>
            <a:r>
              <a:rPr sz="1200" spc="-19" dirty="0" smtClean="0">
                <a:solidFill>
                  <a:srgbClr val="262C32"/>
                </a:solidFill>
                <a:latin typeface="Aptos"/>
                <a:cs typeface="Arial"/>
              </a:rPr>
              <a:t>qu</a:t>
            </a:r>
            <a:r>
              <a:rPr sz="1200" spc="0" dirty="0" smtClean="0">
                <a:solidFill>
                  <a:srgbClr val="262C32"/>
                </a:solidFill>
                <a:latin typeface="Aptos"/>
                <a:cs typeface="Arial"/>
              </a:rPr>
              <a:t>e</a:t>
            </a:r>
            <a:r>
              <a:rPr sz="1200" spc="37" dirty="0" smtClean="0">
                <a:solidFill>
                  <a:srgbClr val="262C32"/>
                </a:solidFill>
                <a:latin typeface="Aptos"/>
                <a:cs typeface="Arial"/>
              </a:rPr>
              <a:t> </a:t>
            </a:r>
            <a:r>
              <a:rPr sz="1200" spc="-26" dirty="0" smtClean="0">
                <a:solidFill>
                  <a:srgbClr val="262C32"/>
                </a:solidFill>
                <a:latin typeface="Aptos"/>
                <a:cs typeface="Arial"/>
              </a:rPr>
              <a:t>e</a:t>
            </a:r>
            <a:r>
              <a:rPr sz="1200" spc="-73" dirty="0" smtClean="0">
                <a:solidFill>
                  <a:srgbClr val="262C32"/>
                </a:solidFill>
                <a:latin typeface="Aptos"/>
                <a:cs typeface="Arial"/>
              </a:rPr>
              <a:t>l</a:t>
            </a:r>
            <a:r>
              <a:rPr sz="1200" spc="100" dirty="0" smtClean="0">
                <a:solidFill>
                  <a:srgbClr val="262C32"/>
                </a:solidFill>
                <a:latin typeface="Aptos"/>
                <a:cs typeface="Arial"/>
              </a:rPr>
              <a:t> </a:t>
            </a:r>
            <a:r>
              <a:rPr sz="1200" spc="-53" dirty="0" smtClean="0">
                <a:solidFill>
                  <a:srgbClr val="262C32"/>
                </a:solidFill>
                <a:latin typeface="Aptos"/>
                <a:cs typeface="Arial"/>
              </a:rPr>
              <a:t>a</a:t>
            </a:r>
            <a:r>
              <a:rPr sz="1200" spc="-7" dirty="0" smtClean="0">
                <a:solidFill>
                  <a:srgbClr val="262C32"/>
                </a:solidFill>
                <a:latin typeface="Aptos"/>
                <a:cs typeface="Arial"/>
              </a:rPr>
              <a:t>l</a:t>
            </a:r>
            <a:r>
              <a:rPr sz="1200" spc="30" dirty="0" smtClean="0">
                <a:solidFill>
                  <a:srgbClr val="262C32"/>
                </a:solidFill>
                <a:latin typeface="Aptos"/>
                <a:cs typeface="Arial"/>
              </a:rPr>
              <a:t>c</a:t>
            </a:r>
            <a:r>
              <a:rPr sz="1200" spc="-3" dirty="0" smtClean="0">
                <a:solidFill>
                  <a:srgbClr val="262C32"/>
                </a:solidFill>
                <a:latin typeface="Aptos"/>
                <a:cs typeface="Arial"/>
              </a:rPr>
              <a:t>o</a:t>
            </a:r>
            <a:r>
              <a:rPr sz="1200" spc="-26" dirty="0" smtClean="0">
                <a:solidFill>
                  <a:srgbClr val="262C32"/>
                </a:solidFill>
                <a:latin typeface="Aptos"/>
                <a:cs typeface="Arial"/>
              </a:rPr>
              <a:t>h</a:t>
            </a:r>
            <a:r>
              <a:rPr sz="1200" spc="40" dirty="0" smtClean="0">
                <a:solidFill>
                  <a:srgbClr val="262C32"/>
                </a:solidFill>
                <a:latin typeface="Aptos"/>
                <a:cs typeface="Arial"/>
              </a:rPr>
              <a:t>o</a:t>
            </a:r>
            <a:r>
              <a:rPr sz="1200" spc="-97" dirty="0" smtClean="0">
                <a:solidFill>
                  <a:srgbClr val="262C32"/>
                </a:solidFill>
                <a:latin typeface="Aptos"/>
                <a:cs typeface="Arial"/>
              </a:rPr>
              <a:t>l</a:t>
            </a:r>
            <a:r>
              <a:rPr sz="1200" spc="125" dirty="0" smtClean="0">
                <a:solidFill>
                  <a:srgbClr val="262C32"/>
                </a:solidFill>
                <a:latin typeface="Aptos"/>
                <a:cs typeface="Arial"/>
              </a:rPr>
              <a:t> </a:t>
            </a:r>
            <a:r>
              <a:rPr sz="1200" spc="-19" dirty="0" smtClean="0">
                <a:solidFill>
                  <a:srgbClr val="262C32"/>
                </a:solidFill>
                <a:latin typeface="Aptos"/>
                <a:cs typeface="Arial"/>
              </a:rPr>
              <a:t>e</a:t>
            </a:r>
            <a:r>
              <a:rPr sz="1200" spc="0" dirty="0" smtClean="0">
                <a:solidFill>
                  <a:srgbClr val="262C32"/>
                </a:solidFill>
                <a:latin typeface="Aptos"/>
                <a:cs typeface="Arial"/>
              </a:rPr>
              <a:t>s</a:t>
            </a:r>
            <a:r>
              <a:rPr sz="1200" spc="6" dirty="0" smtClean="0">
                <a:solidFill>
                  <a:srgbClr val="262C32"/>
                </a:solidFill>
                <a:latin typeface="Aptos"/>
                <a:cs typeface="Arial"/>
              </a:rPr>
              <a:t> </a:t>
            </a:r>
            <a:r>
              <a:rPr sz="1200" spc="-26" dirty="0" smtClean="0">
                <a:solidFill>
                  <a:srgbClr val="262C32"/>
                </a:solidFill>
                <a:latin typeface="Aptos"/>
                <a:cs typeface="Arial"/>
              </a:rPr>
              <a:t>e</a:t>
            </a:r>
            <a:r>
              <a:rPr sz="1200" spc="-73" dirty="0" smtClean="0">
                <a:solidFill>
                  <a:srgbClr val="262C32"/>
                </a:solidFill>
                <a:latin typeface="Aptos"/>
                <a:cs typeface="Arial"/>
              </a:rPr>
              <a:t>l</a:t>
            </a:r>
            <a:r>
              <a:rPr sz="1200" spc="125" dirty="0" smtClean="0">
                <a:solidFill>
                  <a:srgbClr val="262C32"/>
                </a:solidFill>
                <a:latin typeface="Aptos"/>
                <a:cs typeface="Arial"/>
              </a:rPr>
              <a:t> </a:t>
            </a:r>
            <a:r>
              <a:rPr sz="1200" spc="-9" dirty="0" smtClean="0">
                <a:solidFill>
                  <a:srgbClr val="262C32"/>
                </a:solidFill>
                <a:latin typeface="Aptos"/>
                <a:cs typeface="Arial"/>
              </a:rPr>
              <a:t>r</a:t>
            </a:r>
            <a:r>
              <a:rPr sz="1200" spc="-14" dirty="0" smtClean="0">
                <a:solidFill>
                  <a:srgbClr val="262C32"/>
                </a:solidFill>
                <a:latin typeface="Aptos"/>
                <a:cs typeface="Arial"/>
              </a:rPr>
              <a:t>e</a:t>
            </a:r>
            <a:r>
              <a:rPr sz="1200" spc="-19" dirty="0" smtClean="0">
                <a:solidFill>
                  <a:srgbClr val="262C32"/>
                </a:solidFill>
                <a:latin typeface="Aptos"/>
                <a:cs typeface="Arial"/>
              </a:rPr>
              <a:t>s</a:t>
            </a:r>
            <a:r>
              <a:rPr sz="1200" spc="-14" dirty="0" smtClean="0">
                <a:solidFill>
                  <a:srgbClr val="262C32"/>
                </a:solidFill>
                <a:latin typeface="Aptos"/>
                <a:cs typeface="Arial"/>
              </a:rPr>
              <a:t>p</a:t>
            </a:r>
            <a:r>
              <a:rPr sz="1200" spc="-19" dirty="0" smtClean="0">
                <a:solidFill>
                  <a:srgbClr val="262C32"/>
                </a:solidFill>
                <a:latin typeface="Aptos"/>
                <a:cs typeface="Arial"/>
              </a:rPr>
              <a:t>o</a:t>
            </a:r>
            <a:r>
              <a:rPr sz="1200" spc="-14" dirty="0" smtClean="0">
                <a:solidFill>
                  <a:srgbClr val="262C32"/>
                </a:solidFill>
                <a:latin typeface="Aptos"/>
                <a:cs typeface="Arial"/>
              </a:rPr>
              <a:t>n</a:t>
            </a:r>
            <a:r>
              <a:rPr sz="1200" spc="-19" dirty="0" smtClean="0">
                <a:solidFill>
                  <a:srgbClr val="262C32"/>
                </a:solidFill>
                <a:latin typeface="Aptos"/>
                <a:cs typeface="Arial"/>
              </a:rPr>
              <a:t>sab</a:t>
            </a:r>
            <a:r>
              <a:rPr sz="1200" spc="-9" dirty="0" smtClean="0">
                <a:solidFill>
                  <a:srgbClr val="262C32"/>
                </a:solidFill>
                <a:latin typeface="Aptos"/>
                <a:cs typeface="Arial"/>
              </a:rPr>
              <a:t>l</a:t>
            </a:r>
            <a:r>
              <a:rPr sz="1200" spc="0" dirty="0" smtClean="0">
                <a:solidFill>
                  <a:srgbClr val="262C32"/>
                </a:solidFill>
                <a:latin typeface="Aptos"/>
                <a:cs typeface="Arial"/>
              </a:rPr>
              <a:t>e</a:t>
            </a:r>
            <a:r>
              <a:rPr sz="1200" spc="134" dirty="0" smtClean="0">
                <a:solidFill>
                  <a:srgbClr val="262C32"/>
                </a:solidFill>
                <a:latin typeface="Aptos"/>
                <a:cs typeface="Arial"/>
              </a:rPr>
              <a:t> </a:t>
            </a:r>
            <a:r>
              <a:rPr sz="1200" spc="-53" dirty="0" smtClean="0">
                <a:solidFill>
                  <a:srgbClr val="262C32"/>
                </a:solidFill>
                <a:latin typeface="Aptos"/>
                <a:cs typeface="Arial"/>
              </a:rPr>
              <a:t>d</a:t>
            </a:r>
            <a:r>
              <a:rPr sz="1200" spc="18" dirty="0" smtClean="0">
                <a:solidFill>
                  <a:srgbClr val="262C32"/>
                </a:solidFill>
                <a:latin typeface="Aptos"/>
                <a:cs typeface="Arial"/>
              </a:rPr>
              <a:t>e</a:t>
            </a:r>
            <a:r>
              <a:rPr sz="1200" spc="-73" dirty="0" smtClean="0">
                <a:solidFill>
                  <a:srgbClr val="262C32"/>
                </a:solidFill>
                <a:latin typeface="Aptos"/>
                <a:cs typeface="Arial"/>
              </a:rPr>
              <a:t>l</a:t>
            </a:r>
            <a:r>
              <a:rPr sz="1200" spc="125" dirty="0" smtClean="0">
                <a:solidFill>
                  <a:srgbClr val="262C32"/>
                </a:solidFill>
                <a:latin typeface="Aptos"/>
                <a:cs typeface="Arial"/>
              </a:rPr>
              <a:t> </a:t>
            </a:r>
            <a:r>
              <a:rPr sz="1200" spc="-19" dirty="0" smtClean="0">
                <a:solidFill>
                  <a:srgbClr val="262C32"/>
                </a:solidFill>
                <a:latin typeface="Aptos"/>
                <a:cs typeface="Arial"/>
              </a:rPr>
              <a:t>30</a:t>
            </a:r>
            <a:r>
              <a:rPr sz="1200" spc="0" dirty="0" smtClean="0">
                <a:solidFill>
                  <a:srgbClr val="262C32"/>
                </a:solidFill>
                <a:latin typeface="Aptos"/>
                <a:cs typeface="Arial"/>
              </a:rPr>
              <a:t>%</a:t>
            </a:r>
            <a:r>
              <a:rPr sz="1200" spc="15" dirty="0" smtClean="0">
                <a:solidFill>
                  <a:srgbClr val="262C32"/>
                </a:solidFill>
                <a:latin typeface="Aptos"/>
                <a:cs typeface="Arial"/>
              </a:rPr>
              <a:t> </a:t>
            </a:r>
            <a:r>
              <a:rPr sz="1200" spc="-26" dirty="0" smtClean="0">
                <a:solidFill>
                  <a:srgbClr val="262C32"/>
                </a:solidFill>
                <a:latin typeface="Aptos"/>
                <a:cs typeface="Arial"/>
              </a:rPr>
              <a:t>a</a:t>
            </a:r>
            <a:r>
              <a:rPr sz="1200" spc="-73" dirty="0" smtClean="0">
                <a:solidFill>
                  <a:srgbClr val="262C32"/>
                </a:solidFill>
                <a:latin typeface="Aptos"/>
                <a:cs typeface="Arial"/>
              </a:rPr>
              <a:t>l</a:t>
            </a:r>
            <a:r>
              <a:rPr sz="1200" spc="125" dirty="0" smtClean="0">
                <a:solidFill>
                  <a:srgbClr val="262C32"/>
                </a:solidFill>
                <a:latin typeface="Aptos"/>
                <a:cs typeface="Arial"/>
              </a:rPr>
              <a:t> </a:t>
            </a:r>
            <a:r>
              <a:rPr sz="1200" spc="-19" dirty="0" smtClean="0">
                <a:solidFill>
                  <a:srgbClr val="262C32"/>
                </a:solidFill>
                <a:latin typeface="Aptos"/>
                <a:cs typeface="Arial"/>
              </a:rPr>
              <a:t>50</a:t>
            </a:r>
            <a:r>
              <a:rPr sz="1200" spc="0" dirty="0" smtClean="0">
                <a:solidFill>
                  <a:srgbClr val="262C32"/>
                </a:solidFill>
                <a:latin typeface="Aptos"/>
                <a:cs typeface="Arial"/>
              </a:rPr>
              <a:t>%</a:t>
            </a:r>
            <a:r>
              <a:rPr sz="1200" spc="18"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78" dirty="0" smtClean="0">
                <a:solidFill>
                  <a:srgbClr val="262C32"/>
                </a:solidFill>
                <a:latin typeface="Aptos"/>
                <a:cs typeface="Arial"/>
              </a:rPr>
              <a:t>l</a:t>
            </a:r>
            <a:r>
              <a:rPr sz="1200" spc="18" dirty="0" smtClean="0">
                <a:solidFill>
                  <a:srgbClr val="262C32"/>
                </a:solidFill>
                <a:latin typeface="Aptos"/>
                <a:cs typeface="Arial"/>
              </a:rPr>
              <a:t>o</a:t>
            </a:r>
            <a:r>
              <a:rPr sz="1200" spc="-25" dirty="0" smtClean="0">
                <a:solidFill>
                  <a:srgbClr val="262C32"/>
                </a:solidFill>
                <a:latin typeface="Aptos"/>
                <a:cs typeface="Arial"/>
              </a:rPr>
              <a:t>s</a:t>
            </a:r>
            <a:r>
              <a:rPr sz="1200" spc="64" dirty="0" smtClean="0">
                <a:solidFill>
                  <a:srgbClr val="262C32"/>
                </a:solidFill>
                <a:latin typeface="Aptos"/>
                <a:cs typeface="Arial"/>
              </a:rPr>
              <a:t> </a:t>
            </a:r>
            <a:r>
              <a:rPr sz="1200" spc="-53" dirty="0" smtClean="0">
                <a:solidFill>
                  <a:srgbClr val="262C32"/>
                </a:solidFill>
                <a:latin typeface="Aptos"/>
                <a:cs typeface="Arial"/>
              </a:rPr>
              <a:t>a</a:t>
            </a:r>
            <a:r>
              <a:rPr sz="1200" spc="30" dirty="0" smtClean="0">
                <a:solidFill>
                  <a:srgbClr val="262C32"/>
                </a:solidFill>
                <a:latin typeface="Aptos"/>
                <a:cs typeface="Arial"/>
              </a:rPr>
              <a:t>c</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3" dirty="0" smtClean="0">
                <a:solidFill>
                  <a:srgbClr val="262C32"/>
                </a:solidFill>
                <a:latin typeface="Aptos"/>
                <a:cs typeface="Arial"/>
              </a:rPr>
              <a:t>d</a:t>
            </a:r>
            <a:r>
              <a:rPr sz="1200" spc="18" dirty="0" smtClean="0">
                <a:solidFill>
                  <a:srgbClr val="262C32"/>
                </a:solidFill>
                <a:latin typeface="Aptos"/>
                <a:cs typeface="Arial"/>
              </a:rPr>
              <a:t>e</a:t>
            </a:r>
            <a:r>
              <a:rPr sz="1200" spc="-53" dirty="0" smtClean="0">
                <a:solidFill>
                  <a:srgbClr val="262C32"/>
                </a:solidFill>
                <a:latin typeface="Aptos"/>
                <a:cs typeface="Arial"/>
              </a:rPr>
              <a:t>n</a:t>
            </a:r>
            <a:r>
              <a:rPr sz="1200" spc="57" dirty="0" smtClean="0">
                <a:solidFill>
                  <a:srgbClr val="262C32"/>
                </a:solidFill>
                <a:latin typeface="Aptos"/>
                <a:cs typeface="Arial"/>
              </a:rPr>
              <a:t>t</a:t>
            </a:r>
            <a:r>
              <a:rPr sz="1200" spc="-26" dirty="0" smtClean="0">
                <a:solidFill>
                  <a:srgbClr val="262C32"/>
                </a:solidFill>
                <a:latin typeface="Aptos"/>
                <a:cs typeface="Arial"/>
              </a:rPr>
              <a:t>e</a:t>
            </a:r>
            <a:r>
              <a:rPr sz="1200" spc="0" dirty="0" smtClean="0">
                <a:solidFill>
                  <a:srgbClr val="262C32"/>
                </a:solidFill>
                <a:latin typeface="Aptos"/>
                <a:cs typeface="Arial"/>
              </a:rPr>
              <a:t>s </a:t>
            </a:r>
            <a:endParaRPr sz="1000">
              <a:latin typeface="Arial"/>
              <a:cs typeface="Arial"/>
            </a:endParaRPr>
          </a:p>
          <a:p>
            <a:pPr marL="12700">
              <a:lnSpc>
                <a:spcPts val="1149"/>
              </a:lnSpc>
              <a:spcBef>
                <a:spcPts val="247"/>
              </a:spcBef>
              <a:spcAft>
                <a:spcPts val="300"/>
              </a:spcAft>
            </a:pPr>
            <a:r>
              <a:rPr sz="1200" spc="-8" dirty="0" smtClean="0">
                <a:solidFill>
                  <a:srgbClr val="262C32"/>
                </a:solidFill>
                <a:latin typeface="Aptos"/>
                <a:cs typeface="Arial"/>
              </a:rPr>
              <a:t>mortales</a:t>
            </a:r>
            <a:r>
              <a:rPr sz="1200" spc="-8" dirty="0" smtClean="0">
                <a:solidFill>
                  <a:srgbClr val="262C32"/>
                </a:solidFill>
                <a:latin typeface="Aptos"/>
                <a:cs typeface="Arial"/>
              </a:rPr>
              <a:t>,  </a:t>
            </a:r>
            <a:r>
              <a:rPr sz="1200" spc="-8" dirty="0" smtClean="0">
                <a:solidFill>
                  <a:srgbClr val="262C32"/>
                </a:solidFill>
                <a:latin typeface="Aptos"/>
                <a:cs typeface="Arial"/>
              </a:rPr>
              <a:t>básicamente de tráfico.  De hecho</a:t>
            </a:r>
            <a:r>
              <a:rPr sz="1200" spc="-8" dirty="0" smtClean="0">
                <a:solidFill>
                  <a:srgbClr val="262C32"/>
                </a:solidFill>
                <a:latin typeface="Aptos"/>
                <a:cs typeface="Arial"/>
              </a:rPr>
              <a:t>, </a:t>
            </a:r>
            <a:r>
              <a:rPr sz="1200" spc="-8" dirty="0" smtClean="0">
                <a:solidFill>
                  <a:srgbClr val="262C32"/>
                </a:solidFill>
                <a:latin typeface="Aptos"/>
                <a:cs typeface="Arial"/>
              </a:rPr>
              <a:t>el alcohol constituye la primera </a:t>
            </a:r>
            <a:endParaRPr sz="1000">
              <a:latin typeface="Arial"/>
              <a:cs typeface="Arial"/>
            </a:endParaRPr>
          </a:p>
          <a:p>
            <a:pPr marL="12700">
              <a:lnSpc>
                <a:spcPts val="1149"/>
              </a:lnSpc>
              <a:spcBef>
                <a:spcPts val="247"/>
              </a:spcBef>
              <a:spcAft>
                <a:spcPts val="300"/>
              </a:spcAft>
            </a:pPr>
            <a:r>
              <a:rPr sz="1200" spc="-7" dirty="0" smtClean="0">
                <a:solidFill>
                  <a:srgbClr val="262C32"/>
                </a:solidFill>
                <a:latin typeface="Aptos"/>
                <a:cs typeface="Arial"/>
              </a:rPr>
              <a:t>causa de mortalidad de los jóvenes de entre  17 y 24 años.  De los 12 a los 14 </a:t>
            </a:r>
            <a:endParaRPr sz="1000">
              <a:latin typeface="Arial"/>
              <a:cs typeface="Arial"/>
            </a:endParaRPr>
          </a:p>
          <a:p>
            <a:pPr marL="12700">
              <a:lnSpc>
                <a:spcPts val="1149"/>
              </a:lnSpc>
              <a:spcBef>
                <a:spcPts val="247"/>
              </a:spcBef>
              <a:spcAft>
                <a:spcPts val="300"/>
              </a:spcAft>
            </a:pPr>
            <a:r>
              <a:rPr sz="1200" spc="-1" dirty="0" smtClean="0">
                <a:solidFill>
                  <a:srgbClr val="262C32"/>
                </a:solidFill>
                <a:latin typeface="Aptos"/>
                <a:cs typeface="Arial"/>
              </a:rPr>
              <a:t>años, más de un tercio de los adolescentes reconocen el consumo de alcohol</a:t>
            </a:r>
            <a:endParaRPr sz="1000">
              <a:latin typeface="Arial"/>
              <a:cs typeface="Arial"/>
            </a:endParaRPr>
          </a:p>
          <a:p>
            <a:pPr marL="12700" marR="9205">
              <a:lnSpc>
                <a:spcPct val="95825"/>
              </a:lnSpc>
              <a:spcBef>
                <a:spcPts val="272"/>
              </a:spcBef>
              <a:spcAft>
                <a:spcPts val="300"/>
              </a:spcAft>
            </a:pPr>
            <a:r>
              <a:rPr sz="1200" spc="-5" dirty="0" smtClean="0">
                <a:solidFill>
                  <a:srgbClr val="262C32"/>
                </a:solidFill>
                <a:latin typeface="Aptos"/>
                <a:cs typeface="Arial"/>
              </a:rPr>
              <a:t>al menos una vez al mes.  En niños menores ocurre por falta de prevención</a:t>
            </a:r>
            <a:endParaRPr sz="1000">
              <a:latin typeface="Arial"/>
              <a:cs typeface="Arial"/>
            </a:endParaRPr>
          </a:p>
          <a:p>
            <a:pPr marL="15747" marR="347599" indent="0">
              <a:lnSpc>
                <a:spcPts val="1390"/>
              </a:lnSpc>
              <a:spcBef>
                <a:spcPts val="134"/>
              </a:spcBef>
              <a:spcAft>
                <a:spcPts val="300"/>
              </a:spcAft>
            </a:pPr>
            <a:r>
              <a:rPr sz="1200" spc="-5" dirty="0" smtClean="0">
                <a:solidFill>
                  <a:srgbClr val="262C32"/>
                </a:solidFill>
                <a:latin typeface="Aptos"/>
                <a:cs typeface="Arial"/>
              </a:rPr>
              <a:t>(bebidas alcohólicas al alcance de los niños</a:t>
            </a:r>
            <a:r>
              <a:rPr sz="1200" spc="-5" dirty="0" smtClean="0">
                <a:solidFill>
                  <a:srgbClr val="262C32"/>
                </a:solidFill>
                <a:latin typeface="Aptos"/>
                <a:cs typeface="Arial"/>
              </a:rPr>
              <a:t>, </a:t>
            </a:r>
            <a:r>
              <a:rPr sz="1200" spc="-5" dirty="0" smtClean="0">
                <a:solidFill>
                  <a:srgbClr val="262C32"/>
                </a:solidFill>
                <a:latin typeface="Aptos"/>
                <a:cs typeface="Arial"/>
              </a:rPr>
              <a:t>falta de control</a:t>
            </a:r>
            <a:r>
              <a:rPr sz="1200" spc="-5" dirty="0" smtClean="0">
                <a:solidFill>
                  <a:srgbClr val="262C32"/>
                </a:solidFill>
                <a:latin typeface="Aptos"/>
                <a:cs typeface="Arial"/>
              </a:rPr>
              <a:t>, </a:t>
            </a:r>
            <a:r>
              <a:rPr sz="1200" spc="-5" dirty="0" smtClean="0">
                <a:solidFill>
                  <a:srgbClr val="262C32"/>
                </a:solidFill>
                <a:latin typeface="Aptos"/>
                <a:cs typeface="Arial"/>
              </a:rPr>
              <a:t>costumbres populares como pan+vino+azúcar. </a:t>
            </a:r>
            <a:r>
              <a:rPr sz="1200" spc="-5" dirty="0" smtClean="0">
                <a:solidFill>
                  <a:srgbClr val="262C32"/>
                </a:solidFill>
                <a:latin typeface="Aptos"/>
                <a:cs typeface="Arial"/>
              </a:rPr>
              <a:t>.</a:t>
            </a:r>
            <a:r>
              <a:rPr sz="1200" spc="-5" dirty="0" smtClean="0">
                <a:solidFill>
                  <a:srgbClr val="262C32"/>
                </a:solidFill>
                <a:latin typeface="Aptos"/>
                <a:cs typeface="Arial"/>
              </a:rPr>
              <a:t>. </a:t>
            </a:r>
            <a:r>
              <a:rPr sz="1200" spc="-5" dirty="0" smtClean="0">
                <a:solidFill>
                  <a:srgbClr val="262C32"/>
                </a:solidFill>
                <a:latin typeface="Aptos"/>
                <a:cs typeface="Arial"/>
              </a:rPr>
              <a:t>).</a:t>
            </a:r>
            <a:endParaRPr sz="1000">
              <a:latin typeface="Arial"/>
              <a:cs typeface="Arial"/>
            </a:endParaRPr>
          </a:p>
        </p:txBody>
      </p:sp>
      <p:sp>
        <p:nvSpPr>
          <p:cNvPr id="4" name="object 4"/>
          <p:cNvSpPr txBox="1"/>
          <p:nvPr/>
        </p:nvSpPr>
        <p:spPr>
          <a:xfrm>
            <a:off x="2083609" y="3471886"/>
            <a:ext cx="4404818" cy="365760"/>
          </a:xfrm>
          <a:prstGeom prst="rect">
            <a:avLst/>
          </a:prstGeom>
        </p:spPr>
        <p:txBody>
          <a:bodyPr wrap="square" lIns="0" tIns="7111" rIns="0" bIns="0" rtlCol="0">
            <a:noAutofit/>
          </a:bodyPr>
          <a:lstStyle/>
          <a:p>
            <a:pPr algn="ctr">
              <a:lnSpc>
                <a:spcPts val="1120"/>
              </a:lnSpc>
              <a:spcAft>
                <a:spcPts val="300"/>
              </a:spcAft>
            </a:pPr>
            <a:r>
              <a:rPr sz="1600" b="1" spc="-2" dirty="0" smtClean="0">
                <a:solidFill>
                  <a:srgbClr val="1E374E"/>
                </a:solidFill>
                <a:latin typeface="Aptos"/>
                <a:cs typeface="Arial"/>
              </a:rPr>
              <a:t>• </a:t>
            </a:r>
            <a:r>
              <a:rPr sz="1600" b="1" spc="-2" dirty="0" smtClean="0">
                <a:solidFill>
                  <a:srgbClr val="1E374E"/>
                </a:solidFill>
                <a:latin typeface="Aptos"/>
                <a:cs typeface="Arial"/>
              </a:rPr>
              <a:t>Intoxicación aguda por ingesta de alcohol</a:t>
            </a:r>
            <a:endParaRPr sz="1000">
              <a:latin typeface="Arial"/>
              <a:cs typeface="Arial"/>
            </a:endParaRPr>
          </a:p>
          <a:p>
            <a:pPr marL="81915" marR="82414" algn="ctr">
              <a:lnSpc>
                <a:spcPct val="95825"/>
              </a:lnSpc>
              <a:spcBef>
                <a:spcPts val="474"/>
              </a:spcBef>
              <a:spcAft>
                <a:spcPts val="300"/>
              </a:spcAft>
            </a:pPr>
            <a:r>
              <a:rPr sz="1600" spc="-3" dirty="0" smtClean="0" b="1">
                <a:solidFill>
                  <a:srgbClr val="1E374E"/>
                </a:solidFill>
                <a:latin typeface="Aptos"/>
                <a:cs typeface="Arial"/>
              </a:rPr>
              <a:t>Se conoce popularmente como borrachera.</a:t>
            </a:r>
            <a:endParaRPr sz="1000">
              <a:latin typeface="Arial"/>
              <a:cs typeface="Arial"/>
            </a:endParaRPr>
          </a:p>
        </p:txBody>
      </p:sp>
      <p:sp>
        <p:nvSpPr>
          <p:cNvPr id="3" name="object 3"/>
          <p:cNvSpPr txBox="1"/>
          <p:nvPr/>
        </p:nvSpPr>
        <p:spPr>
          <a:xfrm>
            <a:off x="2083609" y="4115014"/>
            <a:ext cx="7343624" cy="2749296"/>
          </a:xfrm>
          <a:prstGeom prst="rect">
            <a:avLst/>
          </a:prstGeom>
        </p:spPr>
        <p:txBody>
          <a:bodyPr wrap="square" lIns="0" tIns="7143" rIns="0" bIns="0" rtlCol="0">
            <a:noAutofit/>
          </a:bodyPr>
          <a:lstStyle/>
          <a:p>
            <a:pPr marL="12700" marR="9205">
              <a:lnSpc>
                <a:spcPts val="1125"/>
              </a:lnSpc>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Signos </a:t>
            </a:r>
            <a:r>
              <a:rPr sz="1200" b="1" spc="44" dirty="0" smtClean="0">
                <a:solidFill>
                  <a:srgbClr val="262C32"/>
                </a:solidFill>
                <a:latin typeface="Aptos"/>
                <a:cs typeface="Times New Roman"/>
              </a:rPr>
              <a:t>y </a:t>
            </a:r>
            <a:r>
              <a:rPr sz="1200" b="1" spc="-4" dirty="0" smtClean="0">
                <a:solidFill>
                  <a:srgbClr val="262C32"/>
                </a:solidFill>
                <a:latin typeface="Aptos"/>
                <a:cs typeface="Arial"/>
              </a:rPr>
              <a:t>síntomas</a:t>
            </a:r>
            <a:endParaRPr sz="1000">
              <a:latin typeface="Arial"/>
              <a:cs typeface="Arial"/>
            </a:endParaRPr>
          </a:p>
          <a:p>
            <a:pPr marL="192531" marR="48285" indent="-88391">
              <a:lnSpc>
                <a:spcPts val="1149"/>
              </a:lnSpc>
              <a:spcBef>
                <a:spcPts val="469"/>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Euforia en las primeras fases (desinhibición producida por su efecto </a:t>
            </a:r>
            <a:endParaRPr sz="1000">
              <a:latin typeface="Arial"/>
              <a:cs typeface="Arial"/>
            </a:endParaRPr>
          </a:p>
          <a:p>
            <a:pPr marL="192531" marR="48285">
              <a:lnSpc>
                <a:spcPts val="1149"/>
              </a:lnSpc>
              <a:spcBef>
                <a:spcPts val="242"/>
              </a:spcBef>
              <a:spcAft>
                <a:spcPts val="300"/>
              </a:spcAft>
            </a:pPr>
            <a:r>
              <a:rPr sz="1200" spc="-4" dirty="0" smtClean="0">
                <a:solidFill>
                  <a:srgbClr val="262C32"/>
                </a:solidFill>
                <a:latin typeface="Aptos"/>
                <a:cs typeface="Arial"/>
              </a:rPr>
              <a:t>depresor sobre el sistema nervioso central</a:t>
            </a:r>
            <a:r>
              <a:rPr sz="1200" spc="-4" dirty="0" smtClean="0">
                <a:solidFill>
                  <a:srgbClr val="262C32"/>
                </a:solidFill>
                <a:latin typeface="Aptos"/>
                <a:cs typeface="Arial"/>
              </a:rPr>
              <a:t>, </a:t>
            </a:r>
            <a:r>
              <a:rPr sz="1200" spc="-4" dirty="0" smtClean="0">
                <a:solidFill>
                  <a:srgbClr val="262C32"/>
                </a:solidFill>
                <a:latin typeface="Aptos"/>
                <a:cs typeface="Arial"/>
              </a:rPr>
              <a:t>que hace disminuir el  nivel de </a:t>
            </a:r>
            <a:endParaRPr sz="1000">
              <a:latin typeface="Arial"/>
              <a:cs typeface="Arial"/>
            </a:endParaRPr>
          </a:p>
          <a:p>
            <a:pPr marL="192531" marR="48285">
              <a:lnSpc>
                <a:spcPts val="1149"/>
              </a:lnSpc>
              <a:spcBef>
                <a:spcPts val="242"/>
              </a:spcBef>
              <a:spcAft>
                <a:spcPts val="300"/>
              </a:spcAft>
            </a:pPr>
            <a:r>
              <a:rPr sz="1200" spc="-3" dirty="0" smtClean="0">
                <a:solidFill>
                  <a:srgbClr val="262C32"/>
                </a:solidFill>
                <a:latin typeface="Aptos"/>
                <a:cs typeface="Arial"/>
              </a:rPr>
              <a:t>consciencia y de autocontrol)</a:t>
            </a:r>
            <a:r>
              <a:rPr sz="1200" spc="-3" dirty="0" smtClean="0">
                <a:solidFill>
                  <a:srgbClr val="262C32"/>
                </a:solidFill>
                <a:latin typeface="Aptos"/>
                <a:cs typeface="Arial"/>
              </a:rPr>
              <a:t>.</a:t>
            </a:r>
            <a:endParaRPr sz="1000">
              <a:latin typeface="Arial"/>
              <a:cs typeface="Arial"/>
            </a:endParaRPr>
          </a:p>
          <a:p>
            <a:pPr marL="192531" marR="63784" indent="-88391">
              <a:lnSpc>
                <a:spcPts val="1149"/>
              </a:lnSpc>
              <a:spcBef>
                <a:spcPts val="537"/>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Cambios bruscos de humor</a:t>
            </a:r>
            <a:r>
              <a:rPr sz="1200" spc="0" dirty="0" smtClean="0">
                <a:solidFill>
                  <a:srgbClr val="262C32"/>
                </a:solidFill>
                <a:latin typeface="Aptos"/>
                <a:cs typeface="Arial"/>
              </a:rPr>
              <a:t>, </a:t>
            </a:r>
            <a:r>
              <a:rPr sz="1200" spc="0" dirty="0" smtClean="0">
                <a:solidFill>
                  <a:srgbClr val="262C32"/>
                </a:solidFill>
                <a:latin typeface="Aptos"/>
                <a:cs typeface="Arial"/>
              </a:rPr>
              <a:t>que en una segunda fase pueden llegar a un </a:t>
            </a:r>
            <a:endParaRPr sz="1000">
              <a:latin typeface="Arial"/>
              <a:cs typeface="Arial"/>
            </a:endParaRPr>
          </a:p>
          <a:p>
            <a:pPr marL="192531" marR="63784">
              <a:lnSpc>
                <a:spcPts val="1149"/>
              </a:lnSpc>
              <a:spcBef>
                <a:spcPts val="265"/>
              </a:spcBef>
              <a:spcAft>
                <a:spcPts val="300"/>
              </a:spcAft>
            </a:pPr>
            <a:r>
              <a:rPr sz="1200" spc="-5" dirty="0" smtClean="0">
                <a:solidFill>
                  <a:srgbClr val="262C32"/>
                </a:solidFill>
                <a:latin typeface="Aptos"/>
                <a:cs typeface="Arial"/>
              </a:rPr>
              <a:t>estado profundo depresivo.</a:t>
            </a:r>
            <a:endParaRPr sz="1000">
              <a:latin typeface="Arial"/>
              <a:cs typeface="Arial"/>
            </a:endParaRPr>
          </a:p>
          <a:p>
            <a:pPr marL="104139" marR="9205">
              <a:lnSpc>
                <a:spcPct val="95825"/>
              </a:lnSpc>
              <a:spcBef>
                <a:spcPts val="535"/>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Dificultad de concentración, coordinación</a:t>
            </a:r>
            <a:r>
              <a:rPr sz="1200" spc="-2" dirty="0" smtClean="0">
                <a:solidFill>
                  <a:srgbClr val="262C32"/>
                </a:solidFill>
                <a:latin typeface="Aptos"/>
                <a:cs typeface="Arial"/>
              </a:rPr>
              <a:t>, </a:t>
            </a:r>
            <a:r>
              <a:rPr sz="1200" spc="-2" dirty="0" smtClean="0">
                <a:solidFill>
                  <a:srgbClr val="262C32"/>
                </a:solidFill>
                <a:latin typeface="Aptos"/>
                <a:cs typeface="Arial"/>
              </a:rPr>
              <a:t>y pronunciación.</a:t>
            </a:r>
            <a:endParaRPr sz="1000">
              <a:latin typeface="Arial"/>
              <a:cs typeface="Arial"/>
            </a:endParaRPr>
          </a:p>
          <a:p>
            <a:pPr marL="104139"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Agitación y trastornos del equilibrio.</a:t>
            </a:r>
            <a:endParaRPr sz="1000">
              <a:latin typeface="Arial"/>
              <a:cs typeface="Arial"/>
            </a:endParaRPr>
          </a:p>
          <a:p>
            <a:pPr marL="104139" marR="9205">
              <a:lnSpc>
                <a:spcPct val="95825"/>
              </a:lnSpc>
              <a:spcBef>
                <a:spcPts val="530"/>
              </a:spcBef>
              <a:spcAft>
                <a:spcPts val="300"/>
              </a:spcAft>
            </a:pPr>
            <a:r>
              <a:rPr sz="1200" spc="-10" dirty="0" smtClean="0">
                <a:solidFill>
                  <a:srgbClr val="262C32"/>
                </a:solidFill>
                <a:latin typeface="Aptos"/>
                <a:cs typeface="Arial"/>
              </a:rPr>
              <a:t>- </a:t>
            </a:r>
            <a:r>
              <a:rPr sz="1200" spc="-10" dirty="0" smtClean="0">
                <a:solidFill>
                  <a:srgbClr val="262C32"/>
                </a:solidFill>
                <a:latin typeface="Aptos"/>
                <a:cs typeface="Arial"/>
              </a:rPr>
              <a:t>Confusión</a:t>
            </a:r>
            <a:r>
              <a:rPr sz="1200" spc="-10" dirty="0" smtClean="0">
                <a:solidFill>
                  <a:srgbClr val="262C32"/>
                </a:solidFill>
                <a:latin typeface="Aptos"/>
                <a:cs typeface="Arial"/>
              </a:rPr>
              <a:t>.</a:t>
            </a:r>
            <a:endParaRPr sz="1000">
              <a:latin typeface="Arial"/>
              <a:cs typeface="Arial"/>
            </a:endParaRPr>
          </a:p>
          <a:p>
            <a:pPr marL="195579" marR="271531" indent="-91439">
              <a:lnSpc>
                <a:spcPts val="1149"/>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Descoordinación psicomotriz (dificultad para realizar movimientos con </a:t>
            </a:r>
            <a:endParaRPr sz="1000">
              <a:latin typeface="Arial"/>
              <a:cs typeface="Arial"/>
            </a:endParaRPr>
          </a:p>
          <a:p>
            <a:pPr marL="195579" marR="271531">
              <a:lnSpc>
                <a:spcPts val="1149"/>
              </a:lnSpc>
              <a:spcBef>
                <a:spcPts val="242"/>
              </a:spcBef>
              <a:spcAft>
                <a:spcPts val="300"/>
              </a:spcAft>
            </a:pPr>
            <a:r>
              <a:rPr sz="1200" spc="-13" dirty="0" smtClean="0">
                <a:solidFill>
                  <a:srgbClr val="262C32"/>
                </a:solidFill>
                <a:latin typeface="Aptos"/>
                <a:cs typeface="Arial"/>
              </a:rPr>
              <a:t>precisión).</a:t>
            </a:r>
            <a:endParaRPr sz="1000">
              <a:latin typeface="Arial"/>
              <a:cs typeface="Arial"/>
            </a:endParaRPr>
          </a:p>
          <a:p>
            <a:pPr marL="104139" marR="9205">
              <a:lnSpc>
                <a:spcPct val="95825"/>
              </a:lnSpc>
              <a:spcBef>
                <a:spcPts val="557"/>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Alteraciones de la marcha (incapacidad de andar en línea recta).</a:t>
            </a:r>
            <a:endParaRPr sz="1000">
              <a:latin typeface="Arial"/>
              <a:cs typeface="Arial"/>
            </a:endParaRPr>
          </a:p>
          <a:p>
            <a:pPr marL="192531" indent="-88391">
              <a:lnSpc>
                <a:spcPts val="1390"/>
              </a:lnSpc>
              <a:spcBef>
                <a:spcPts val="424"/>
              </a:spcBef>
              <a:spcAft>
                <a:spcPts val="300"/>
              </a:spcAft>
            </a:pPr>
            <a:r>
              <a:rPr sz="1200" dirty="0" smtClean="0">
                <a:solidFill>
                  <a:srgbClr val="262C32"/>
                </a:solidFill>
                <a:latin typeface="Aptos"/>
                <a:cs typeface="Arial"/>
              </a:rPr>
              <a:t>-</a:t>
            </a:r>
            <a:r>
              <a:rPr sz="1200" spc="-33" dirty="0" smtClean="0">
                <a:solidFill>
                  <a:srgbClr val="262C32"/>
                </a:solidFill>
                <a:latin typeface="Aptos"/>
                <a:cs typeface="Arial"/>
              </a:rPr>
              <a:t> </a:t>
            </a:r>
            <a:r>
              <a:rPr sz="1200" spc="-94" dirty="0" smtClean="0">
                <a:solidFill>
                  <a:srgbClr val="262C32"/>
                </a:solidFill>
                <a:latin typeface="Aptos"/>
                <a:cs typeface="Arial"/>
              </a:rPr>
              <a:t>T</a:t>
            </a:r>
            <a:r>
              <a:rPr sz="1200" spc="-14" dirty="0" smtClean="0">
                <a:solidFill>
                  <a:srgbClr val="262C32"/>
                </a:solidFill>
                <a:latin typeface="Aptos"/>
                <a:cs typeface="Arial"/>
              </a:rPr>
              <a:t>e</a:t>
            </a:r>
            <a:r>
              <a:rPr sz="1200" spc="-19" dirty="0" smtClean="0">
                <a:solidFill>
                  <a:srgbClr val="262C32"/>
                </a:solidFill>
                <a:latin typeface="Aptos"/>
                <a:cs typeface="Arial"/>
              </a:rPr>
              <a:t>nde</a:t>
            </a:r>
            <a:r>
              <a:rPr sz="1200" spc="-14" dirty="0" smtClean="0">
                <a:solidFill>
                  <a:srgbClr val="262C32"/>
                </a:solidFill>
                <a:latin typeface="Aptos"/>
                <a:cs typeface="Arial"/>
              </a:rPr>
              <a:t>n</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0" dirty="0" smtClean="0">
                <a:solidFill>
                  <a:srgbClr val="262C32"/>
                </a:solidFill>
                <a:latin typeface="Aptos"/>
                <a:cs typeface="Arial"/>
              </a:rPr>
              <a:t>a</a:t>
            </a:r>
            <a:r>
              <a:rPr sz="1200" spc="113" dirty="0" smtClean="0">
                <a:solidFill>
                  <a:srgbClr val="262C32"/>
                </a:solidFill>
                <a:latin typeface="Aptos"/>
                <a:cs typeface="Arial"/>
              </a:rPr>
              <a:t> </a:t>
            </a:r>
            <a:r>
              <a:rPr sz="1200" spc="0" dirty="0" smtClean="0">
                <a:solidFill>
                  <a:srgbClr val="262C32"/>
                </a:solidFill>
                <a:latin typeface="Aptos"/>
                <a:cs typeface="Arial"/>
              </a:rPr>
              <a:t>a</a:t>
            </a:r>
            <a:r>
              <a:rPr sz="1200" spc="28"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89" dirty="0" smtClean="0">
                <a:solidFill>
                  <a:srgbClr val="262C32"/>
                </a:solidFill>
                <a:latin typeface="Aptos"/>
                <a:cs typeface="Arial"/>
              </a:rPr>
              <a:t> </a:t>
            </a:r>
            <a:r>
              <a:rPr sz="1200" spc="-14" dirty="0" smtClean="0">
                <a:solidFill>
                  <a:srgbClr val="262C32"/>
                </a:solidFill>
                <a:latin typeface="Aptos"/>
                <a:cs typeface="Arial"/>
              </a:rPr>
              <a:t>h</a:t>
            </a:r>
            <a:r>
              <a:rPr sz="1200" spc="-9" dirty="0" smtClean="0">
                <a:solidFill>
                  <a:srgbClr val="262C32"/>
                </a:solidFill>
                <a:latin typeface="Aptos"/>
                <a:cs typeface="Arial"/>
              </a:rPr>
              <a:t>i</a:t>
            </a:r>
            <a:r>
              <a:rPr sz="1200" spc="-19" dirty="0" smtClean="0">
                <a:solidFill>
                  <a:srgbClr val="262C32"/>
                </a:solidFill>
                <a:latin typeface="Aptos"/>
                <a:cs typeface="Arial"/>
              </a:rPr>
              <a:t>po</a:t>
            </a:r>
            <a:r>
              <a:rPr sz="1200" spc="-9" dirty="0" smtClean="0">
                <a:solidFill>
                  <a:srgbClr val="262C32"/>
                </a:solidFill>
                <a:latin typeface="Aptos"/>
                <a:cs typeface="Arial"/>
              </a:rPr>
              <a:t>t</a:t>
            </a:r>
            <a:r>
              <a:rPr sz="1200" spc="-19" dirty="0" smtClean="0">
                <a:solidFill>
                  <a:srgbClr val="262C32"/>
                </a:solidFill>
                <a:latin typeface="Aptos"/>
                <a:cs typeface="Arial"/>
              </a:rPr>
              <a:t>e</a:t>
            </a:r>
            <a:r>
              <a:rPr sz="1200" spc="-14" dirty="0" smtClean="0">
                <a:solidFill>
                  <a:srgbClr val="262C32"/>
                </a:solidFill>
                <a:latin typeface="Aptos"/>
                <a:cs typeface="Arial"/>
              </a:rPr>
              <a:t>r</a:t>
            </a:r>
            <a:r>
              <a:rPr sz="1200" spc="-34" dirty="0" smtClean="0">
                <a:solidFill>
                  <a:srgbClr val="262C32"/>
                </a:solidFill>
                <a:latin typeface="Aptos"/>
                <a:cs typeface="Arial"/>
              </a:rPr>
              <a:t>m</a:t>
            </a:r>
            <a:r>
              <a:rPr sz="1200" spc="-9" dirty="0" smtClean="0">
                <a:solidFill>
                  <a:srgbClr val="262C32"/>
                </a:solidFill>
                <a:latin typeface="Aptos"/>
                <a:cs typeface="Arial"/>
              </a:rPr>
              <a:t>i</a:t>
            </a:r>
            <a:r>
              <a:rPr sz="1200" spc="0" dirty="0" smtClean="0">
                <a:solidFill>
                  <a:srgbClr val="262C32"/>
                </a:solidFill>
                <a:latin typeface="Aptos"/>
                <a:cs typeface="Arial"/>
              </a:rPr>
              <a:t>a</a:t>
            </a:r>
            <a:r>
              <a:rPr sz="1200" spc="98" dirty="0" smtClean="0">
                <a:solidFill>
                  <a:srgbClr val="262C32"/>
                </a:solidFill>
                <a:latin typeface="Aptos"/>
                <a:cs typeface="Arial"/>
              </a:rPr>
              <a:t> </a:t>
            </a:r>
            <a:r>
              <a:rPr sz="1200" spc="0" dirty="0" smtClean="0">
                <a:solidFill>
                  <a:srgbClr val="262C32"/>
                </a:solidFill>
                <a:latin typeface="Aptos"/>
                <a:cs typeface="Arial"/>
              </a:rPr>
              <a:t>y</a:t>
            </a:r>
            <a:r>
              <a:rPr sz="1200" spc="14" dirty="0" smtClean="0">
                <a:solidFill>
                  <a:srgbClr val="262C32"/>
                </a:solidFill>
                <a:latin typeface="Aptos"/>
                <a:cs typeface="Arial"/>
              </a:rPr>
              <a:t> </a:t>
            </a:r>
            <a:r>
              <a:rPr sz="1200" spc="0" dirty="0" smtClean="0">
                <a:solidFill>
                  <a:srgbClr val="262C32"/>
                </a:solidFill>
                <a:latin typeface="Aptos"/>
                <a:cs typeface="Arial"/>
              </a:rPr>
              <a:t>a</a:t>
            </a:r>
            <a:r>
              <a:rPr sz="1200" spc="28"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64" dirty="0" smtClean="0">
                <a:solidFill>
                  <a:srgbClr val="262C32"/>
                </a:solidFill>
                <a:latin typeface="Aptos"/>
                <a:cs typeface="Arial"/>
              </a:rPr>
              <a:t> </a:t>
            </a:r>
            <a:r>
              <a:rPr sz="1200" spc="-19" dirty="0" smtClean="0">
                <a:solidFill>
                  <a:srgbClr val="262C32"/>
                </a:solidFill>
                <a:latin typeface="Aptos"/>
                <a:cs typeface="Arial"/>
              </a:rPr>
              <a:t>d</a:t>
            </a:r>
            <a:r>
              <a:rPr sz="1200" spc="-9" dirty="0" smtClean="0">
                <a:solidFill>
                  <a:srgbClr val="262C32"/>
                </a:solidFill>
                <a:latin typeface="Aptos"/>
                <a:cs typeface="Arial"/>
              </a:rPr>
              <a:t>i</a:t>
            </a:r>
            <a:r>
              <a:rPr sz="1200" spc="-19" dirty="0" smtClean="0">
                <a:solidFill>
                  <a:srgbClr val="262C32"/>
                </a:solidFill>
                <a:latin typeface="Aptos"/>
                <a:cs typeface="Arial"/>
              </a:rPr>
              <a:t>s</a:t>
            </a:r>
            <a:r>
              <a:rPr sz="1200" spc="-34" dirty="0" smtClean="0">
                <a:solidFill>
                  <a:srgbClr val="262C32"/>
                </a:solidFill>
                <a:latin typeface="Aptos"/>
                <a:cs typeface="Arial"/>
              </a:rPr>
              <a:t>m</a:t>
            </a:r>
            <a:r>
              <a:rPr sz="1200" spc="-9" dirty="0" smtClean="0">
                <a:solidFill>
                  <a:srgbClr val="262C32"/>
                </a:solidFill>
                <a:latin typeface="Aptos"/>
                <a:cs typeface="Arial"/>
              </a:rPr>
              <a:t>i</a:t>
            </a:r>
            <a:r>
              <a:rPr sz="1200" spc="-19" dirty="0" smtClean="0">
                <a:solidFill>
                  <a:srgbClr val="262C32"/>
                </a:solidFill>
                <a:latin typeface="Aptos"/>
                <a:cs typeface="Arial"/>
              </a:rPr>
              <a:t>nu</a:t>
            </a:r>
            <a:r>
              <a:rPr sz="1200" spc="0" dirty="0" smtClean="0">
                <a:solidFill>
                  <a:srgbClr val="262C32"/>
                </a:solidFill>
                <a:latin typeface="Aptos"/>
                <a:cs typeface="Arial"/>
              </a:rPr>
              <a:t>c</a:t>
            </a:r>
            <a:r>
              <a:rPr sz="1200" spc="-25" dirty="0" smtClean="0">
                <a:solidFill>
                  <a:srgbClr val="262C32"/>
                </a:solidFill>
                <a:latin typeface="Aptos"/>
                <a:cs typeface="Arial"/>
              </a:rPr>
              <a:t>ió</a:t>
            </a:r>
            <a:r>
              <a:rPr sz="1200" spc="0" dirty="0" smtClean="0">
                <a:solidFill>
                  <a:srgbClr val="262C32"/>
                </a:solidFill>
                <a:latin typeface="Aptos"/>
                <a:cs typeface="Arial"/>
              </a:rPr>
              <a:t>n</a:t>
            </a:r>
            <a:r>
              <a:rPr sz="1200" spc="166"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78" dirty="0" smtClean="0">
                <a:solidFill>
                  <a:srgbClr val="262C32"/>
                </a:solidFill>
                <a:latin typeface="Aptos"/>
                <a:cs typeface="Arial"/>
              </a:rPr>
              <a:t>l</a:t>
            </a:r>
            <a:r>
              <a:rPr sz="1200" spc="18" dirty="0" smtClean="0">
                <a:solidFill>
                  <a:srgbClr val="262C32"/>
                </a:solidFill>
                <a:latin typeface="Aptos"/>
                <a:cs typeface="Arial"/>
              </a:rPr>
              <a:t>o</a:t>
            </a:r>
            <a:r>
              <a:rPr sz="1200" spc="-25" dirty="0" smtClean="0">
                <a:solidFill>
                  <a:srgbClr val="262C32"/>
                </a:solidFill>
                <a:latin typeface="Aptos"/>
                <a:cs typeface="Arial"/>
              </a:rPr>
              <a:t>s</a:t>
            </a:r>
            <a:r>
              <a:rPr sz="1200" spc="89" dirty="0" smtClean="0">
                <a:solidFill>
                  <a:srgbClr val="262C32"/>
                </a:solidFill>
                <a:latin typeface="Aptos"/>
                <a:cs typeface="Arial"/>
              </a:rPr>
              <a:t> </a:t>
            </a:r>
            <a:r>
              <a:rPr sz="1200" spc="-14" dirty="0" smtClean="0">
                <a:solidFill>
                  <a:srgbClr val="262C32"/>
                </a:solidFill>
                <a:latin typeface="Aptos"/>
                <a:cs typeface="Arial"/>
              </a:rPr>
              <a:t>n</a:t>
            </a:r>
            <a:r>
              <a:rPr sz="1200" spc="-9" dirty="0" smtClean="0">
                <a:solidFill>
                  <a:srgbClr val="262C32"/>
                </a:solidFill>
                <a:latin typeface="Aptos"/>
                <a:cs typeface="Arial"/>
              </a:rPr>
              <a:t>i</a:t>
            </a:r>
            <a:r>
              <a:rPr sz="1200" spc="-19" dirty="0" smtClean="0">
                <a:solidFill>
                  <a:srgbClr val="262C32"/>
                </a:solidFill>
                <a:latin typeface="Aptos"/>
                <a:cs typeface="Arial"/>
              </a:rPr>
              <a:t>ve</a:t>
            </a:r>
            <a:r>
              <a:rPr sz="1200" spc="-9" dirty="0" smtClean="0">
                <a:solidFill>
                  <a:srgbClr val="262C32"/>
                </a:solidFill>
                <a:latin typeface="Aptos"/>
                <a:cs typeface="Arial"/>
              </a:rPr>
              <a:t>l</a:t>
            </a:r>
            <a:r>
              <a:rPr sz="1200" spc="-19" dirty="0" smtClean="0">
                <a:solidFill>
                  <a:srgbClr val="262C32"/>
                </a:solidFill>
                <a:latin typeface="Aptos"/>
                <a:cs typeface="Arial"/>
              </a:rPr>
              <a:t>e</a:t>
            </a:r>
            <a:r>
              <a:rPr sz="1200" spc="0" dirty="0" smtClean="0">
                <a:solidFill>
                  <a:srgbClr val="262C32"/>
                </a:solidFill>
                <a:latin typeface="Aptos"/>
                <a:cs typeface="Arial"/>
              </a:rPr>
              <a:t>s</a:t>
            </a:r>
            <a:r>
              <a:rPr sz="1200" spc="64"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20" dirty="0" smtClean="0">
                <a:solidFill>
                  <a:srgbClr val="262C32"/>
                </a:solidFill>
                <a:latin typeface="Aptos"/>
                <a:cs typeface="Arial"/>
              </a:rPr>
              <a:t> </a:t>
            </a:r>
            <a:r>
              <a:rPr sz="1200" spc="-14" dirty="0" smtClean="0">
                <a:solidFill>
                  <a:srgbClr val="262C32"/>
                </a:solidFill>
                <a:latin typeface="Aptos"/>
                <a:cs typeface="Arial"/>
              </a:rPr>
              <a:t>a</a:t>
            </a:r>
            <a:r>
              <a:rPr sz="1200" spc="-25" dirty="0" smtClean="0">
                <a:solidFill>
                  <a:srgbClr val="262C32"/>
                </a:solidFill>
                <a:latin typeface="Aptos"/>
                <a:cs typeface="Arial"/>
              </a:rPr>
              <a:t>z</a:t>
            </a:r>
            <a:r>
              <a:rPr sz="1200" spc="-14" dirty="0" smtClean="0">
                <a:solidFill>
                  <a:srgbClr val="262C32"/>
                </a:solidFill>
                <a:latin typeface="Aptos"/>
                <a:cs typeface="Arial"/>
              </a:rPr>
              <a:t>ú</a:t>
            </a:r>
            <a:r>
              <a:rPr sz="1200" spc="-19" dirty="0" smtClean="0">
                <a:solidFill>
                  <a:srgbClr val="262C32"/>
                </a:solidFill>
                <a:latin typeface="Aptos"/>
                <a:cs typeface="Arial"/>
              </a:rPr>
              <a:t>c</a:t>
            </a:r>
            <a:r>
              <a:rPr sz="1200" spc="-14" dirty="0" smtClean="0">
                <a:solidFill>
                  <a:srgbClr val="262C32"/>
                </a:solidFill>
                <a:latin typeface="Aptos"/>
                <a:cs typeface="Arial"/>
              </a:rPr>
              <a:t>a</a:t>
            </a:r>
            <a:r>
              <a:rPr sz="1200" spc="0" dirty="0" smtClean="0">
                <a:solidFill>
                  <a:srgbClr val="262C32"/>
                </a:solidFill>
                <a:latin typeface="Aptos"/>
                <a:cs typeface="Arial"/>
              </a:rPr>
              <a:t>r</a:t>
            </a:r>
            <a:r>
              <a:rPr sz="1200" spc="101" dirty="0" smtClean="0">
                <a:solidFill>
                  <a:srgbClr val="262C32"/>
                </a:solidFill>
                <a:latin typeface="Aptos"/>
                <a:cs typeface="Arial"/>
              </a:rPr>
              <a:t> </a:t>
            </a:r>
            <a:r>
              <a:rPr sz="1200" spc="-19" dirty="0" smtClean="0">
                <a:solidFill>
                  <a:srgbClr val="262C32"/>
                </a:solidFill>
                <a:latin typeface="Aptos"/>
                <a:cs typeface="Arial"/>
              </a:rPr>
              <a:t>e</a:t>
            </a:r>
            <a:r>
              <a:rPr sz="1200" spc="0" dirty="0" smtClean="0">
                <a:solidFill>
                  <a:srgbClr val="262C32"/>
                </a:solidFill>
                <a:latin typeface="Aptos"/>
                <a:cs typeface="Arial"/>
              </a:rPr>
              <a:t>n</a:t>
            </a:r>
            <a:r>
              <a:rPr sz="1200" spc="20"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5" dirty="0" smtClean="0">
                <a:solidFill>
                  <a:srgbClr val="262C32"/>
                </a:solidFill>
                <a:latin typeface="Aptos"/>
                <a:cs typeface="Arial"/>
              </a:rPr>
              <a:t> </a:t>
            </a:r>
            <a:r>
              <a:rPr sz="1200" spc="-44" dirty="0" smtClean="0">
                <a:solidFill>
                  <a:srgbClr val="262C32"/>
                </a:solidFill>
                <a:latin typeface="Aptos"/>
                <a:cs typeface="Arial"/>
              </a:rPr>
              <a:t>s</a:t>
            </a:r>
            <a:r>
              <a:rPr sz="1200" spc="-3" dirty="0" smtClean="0">
                <a:solidFill>
                  <a:srgbClr val="262C32"/>
                </a:solidFill>
                <a:latin typeface="Aptos"/>
                <a:cs typeface="Arial"/>
              </a:rPr>
              <a:t>ang</a:t>
            </a:r>
            <a:r>
              <a:rPr sz="1200" spc="24" dirty="0" smtClean="0">
                <a:solidFill>
                  <a:srgbClr val="262C32"/>
                </a:solidFill>
                <a:latin typeface="Aptos"/>
                <a:cs typeface="Arial"/>
              </a:rPr>
              <a:t>r</a:t>
            </a:r>
            <a:r>
              <a:rPr sz="1200" spc="-3" dirty="0" smtClean="0">
                <a:solidFill>
                  <a:srgbClr val="262C32"/>
                </a:solidFill>
                <a:latin typeface="Aptos"/>
                <a:cs typeface="Arial"/>
              </a:rPr>
              <a:t>e</a:t>
            </a:r>
            <a:r>
              <a:rPr sz="1200" spc="-77"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712723" y="7417967"/>
            <a:ext cx="1" cy="1"/>
          </a:xfrm>
          <a:prstGeom prst="rect">
            <a:avLst/>
          </a:prstGeom>
        </p:spPr>
        <p:txBody>
          <a:bodyPr wrap="square" lIns="0" tIns="2540" rIns="0" bIns="0" rtlCol="0">
            <a:noAutofit/>
          </a:bodyPr>
          <a:lstStyle/>
          <a:p>
            <a:pPr marL="12700">
              <a:lnSpc>
                <a:spcPct val="95825"/>
              </a:lnSpc>
            </a:pPr>
            <a:r>
              <a:rPr sz="600" b="1" spc="-63" dirty="0" smtClean="0">
                <a:solidFill>
                  <a:srgbClr val="231F21"/>
                </a:solidFill>
                <a:latin typeface="Times New Roman"/>
                <a:cs typeface="Times New Roman"/>
              </a:rPr>
              <a:t>98</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083609" y="1353526"/>
            <a:ext cx="7337692" cy="1078992"/>
          </a:xfrm>
          <a:prstGeom prst="rect">
            <a:avLst/>
          </a:prstGeom>
        </p:spPr>
        <p:txBody>
          <a:bodyPr wrap="square" lIns="0" tIns="7111" rIns="0" bIns="0" rtlCol="0">
            <a:noAutofit/>
          </a:bodyPr>
          <a:lstStyle/>
          <a:p>
            <a:pPr marL="12700" marR="9205">
              <a:lnSpc>
                <a:spcPts val="1120"/>
              </a:lnSpc>
              <a:spcAft>
                <a:spcPts val="300"/>
              </a:spcAft>
            </a:pPr>
            <a:r>
              <a:rPr sz="1200" b="1" spc="13" dirty="0" smtClean="0">
                <a:solidFill>
                  <a:srgbClr val="262C32"/>
                </a:solidFill>
                <a:latin typeface="Aptos"/>
                <a:cs typeface="Arial"/>
              </a:rPr>
              <a:t>•</a:t>
            </a:r>
            <a:r>
              <a:rPr sz="1200" b="1" spc="13" dirty="0" smtClean="0">
                <a:solidFill>
                  <a:srgbClr val="262C32"/>
                </a:solidFill>
                <a:latin typeface="Aptos"/>
                <a:cs typeface="Arial"/>
              </a:rPr>
              <a:t>Actuación</a:t>
            </a:r>
            <a:endParaRPr sz="1000">
              <a:latin typeface="Arial"/>
              <a:cs typeface="Arial"/>
            </a:endParaRPr>
          </a:p>
          <a:p>
            <a:pPr marL="12700" indent="3048">
              <a:lnSpc>
                <a:spcPts val="1149"/>
              </a:lnSpc>
              <a:spcBef>
                <a:spcPts val="474"/>
              </a:spcBef>
              <a:spcAft>
                <a:spcPts val="300"/>
              </a:spcAft>
            </a:pPr>
            <a:r>
              <a:rPr sz="1200" spc="-1" dirty="0" smtClean="0">
                <a:solidFill>
                  <a:srgbClr val="262C32"/>
                </a:solidFill>
                <a:latin typeface="Aptos"/>
                <a:cs typeface="Arial"/>
              </a:rPr>
              <a:t>Los efectos inicialmente desinhibidores hacen que se tenga mucha menos </a:t>
            </a:r>
            <a:endParaRPr sz="1000">
              <a:latin typeface="Arial"/>
              <a:cs typeface="Arial"/>
            </a:endParaRPr>
          </a:p>
          <a:p>
            <a:pPr marL="12700">
              <a:lnSpc>
                <a:spcPts val="1149"/>
              </a:lnSpc>
              <a:spcBef>
                <a:spcPts val="249"/>
              </a:spcBef>
              <a:spcAft>
                <a:spcPts val="300"/>
              </a:spcAft>
            </a:pPr>
            <a:r>
              <a:rPr sz="1200" spc="-5" dirty="0" smtClean="0">
                <a:solidFill>
                  <a:srgbClr val="262C32"/>
                </a:solidFill>
                <a:latin typeface="Aptos"/>
                <a:cs typeface="Arial"/>
              </a:rPr>
              <a:t>percepción del riesgo</a:t>
            </a:r>
            <a:r>
              <a:rPr sz="1200" spc="-5" dirty="0" smtClean="0">
                <a:solidFill>
                  <a:srgbClr val="262C32"/>
                </a:solidFill>
                <a:latin typeface="Aptos"/>
                <a:cs typeface="Arial"/>
              </a:rPr>
              <a:t>,  </a:t>
            </a:r>
            <a:r>
              <a:rPr sz="1200" spc="-5" dirty="0" smtClean="0">
                <a:solidFill>
                  <a:srgbClr val="262C32"/>
                </a:solidFill>
                <a:latin typeface="Aptos"/>
                <a:cs typeface="Arial"/>
              </a:rPr>
              <a:t>lo que</a:t>
            </a:r>
            <a:r>
              <a:rPr sz="1200" spc="-5" dirty="0" smtClean="0">
                <a:solidFill>
                  <a:srgbClr val="262C32"/>
                </a:solidFill>
                <a:latin typeface="Aptos"/>
                <a:cs typeface="Arial"/>
              </a:rPr>
              <a:t>, </a:t>
            </a:r>
            <a:r>
              <a:rPr sz="1200" spc="-5" dirty="0" smtClean="0">
                <a:solidFill>
                  <a:srgbClr val="262C32"/>
                </a:solidFill>
                <a:latin typeface="Aptos"/>
                <a:cs typeface="Arial"/>
              </a:rPr>
              <a:t>junto con la disminución de los reflejos y la </a:t>
            </a:r>
            <a:endParaRPr sz="1000">
              <a:latin typeface="Arial"/>
              <a:cs typeface="Arial"/>
            </a:endParaRPr>
          </a:p>
          <a:p>
            <a:pPr marL="12700">
              <a:lnSpc>
                <a:spcPts val="1149"/>
              </a:lnSpc>
              <a:spcBef>
                <a:spcPts val="249"/>
              </a:spcBef>
              <a:spcAft>
                <a:spcPts val="300"/>
              </a:spcAft>
            </a:pPr>
            <a:r>
              <a:rPr sz="1200" spc="-3" dirty="0" smtClean="0">
                <a:solidFill>
                  <a:srgbClr val="262C32"/>
                </a:solidFill>
                <a:latin typeface="Aptos"/>
                <a:cs typeface="Arial"/>
              </a:rPr>
              <a:t>descoordinación psicomotriz</a:t>
            </a:r>
            <a:r>
              <a:rPr sz="1200" spc="-3" dirty="0" smtClean="0">
                <a:solidFill>
                  <a:srgbClr val="262C32"/>
                </a:solidFill>
                <a:latin typeface="Aptos"/>
                <a:cs typeface="Arial"/>
              </a:rPr>
              <a:t>, </a:t>
            </a:r>
            <a:r>
              <a:rPr sz="1200" spc="-3" dirty="0" smtClean="0">
                <a:solidFill>
                  <a:srgbClr val="262C32"/>
                </a:solidFill>
                <a:latin typeface="Aptos"/>
                <a:cs typeface="Arial"/>
              </a:rPr>
              <a:t>puede dar lugar a accidentes de todo tipo</a:t>
            </a:r>
            <a:r>
              <a:rPr sz="1200" spc="-3" dirty="0" smtClean="0">
                <a:solidFill>
                  <a:srgbClr val="262C32"/>
                </a:solidFill>
                <a:latin typeface="Aptos"/>
                <a:cs typeface="Arial"/>
              </a:rPr>
              <a:t>.  </a:t>
            </a:r>
            <a:r>
              <a:rPr sz="1200" spc="-3" dirty="0" smtClean="0">
                <a:solidFill>
                  <a:srgbClr val="262C32"/>
                </a:solidFill>
                <a:latin typeface="Aptos"/>
                <a:cs typeface="Arial"/>
              </a:rPr>
              <a:t>La </a:t>
            </a:r>
            <a:endParaRPr sz="1000">
              <a:latin typeface="Arial"/>
              <a:cs typeface="Arial"/>
            </a:endParaRPr>
          </a:p>
          <a:p>
            <a:pPr marL="12700">
              <a:lnSpc>
                <a:spcPts val="1149"/>
              </a:lnSpc>
              <a:spcBef>
                <a:spcPts val="249"/>
              </a:spcBef>
              <a:spcAft>
                <a:spcPts val="300"/>
              </a:spcAft>
            </a:pPr>
            <a:r>
              <a:rPr sz="1200" spc="0" dirty="0" smtClean="0">
                <a:solidFill>
                  <a:srgbClr val="262C32"/>
                </a:solidFill>
                <a:latin typeface="Aptos"/>
                <a:cs typeface="Arial"/>
              </a:rPr>
              <a:t>combinación del consumo de alcohol con drogas estimulantes puede generar</a:t>
            </a:r>
            <a:endParaRPr sz="1000">
              <a:latin typeface="Arial"/>
              <a:cs typeface="Arial"/>
            </a:endParaRPr>
          </a:p>
          <a:p>
            <a:pPr marL="12700" marR="9205">
              <a:lnSpc>
                <a:spcPct val="95825"/>
              </a:lnSpc>
              <a:spcBef>
                <a:spcPts val="269"/>
              </a:spcBef>
              <a:spcAft>
                <a:spcPts val="300"/>
              </a:spcAft>
            </a:pPr>
            <a:r>
              <a:rPr sz="1200" spc="-5" dirty="0" smtClean="0">
                <a:solidFill>
                  <a:srgbClr val="262C32"/>
                </a:solidFill>
                <a:latin typeface="Aptos"/>
                <a:cs typeface="Arial"/>
              </a:rPr>
              <a:t>conductas violentas.</a:t>
            </a:r>
            <a:endParaRPr sz="1000">
              <a:latin typeface="Arial"/>
              <a:cs typeface="Arial"/>
            </a:endParaRPr>
          </a:p>
        </p:txBody>
      </p:sp>
      <p:sp>
        <p:nvSpPr>
          <p:cNvPr id="3" name="object 3"/>
          <p:cNvSpPr txBox="1"/>
          <p:nvPr/>
        </p:nvSpPr>
        <p:spPr>
          <a:xfrm>
            <a:off x="2231495" y="2706838"/>
            <a:ext cx="7045845" cy="2039112"/>
          </a:xfrm>
          <a:prstGeom prst="rect">
            <a:avLst/>
          </a:prstGeom>
        </p:spPr>
        <p:txBody>
          <a:bodyPr wrap="square" lIns="0" tIns="7111" rIns="0" bIns="0" rtlCol="0">
            <a:noAutofit/>
          </a:bodyPr>
          <a:lstStyle/>
          <a:p>
            <a:pPr marR="2762494" algn="ctr">
              <a:lnSpc>
                <a:spcPts val="1120"/>
              </a:lnSpc>
              <a:spcAft>
                <a:spcPts val="300"/>
              </a:spcAft>
            </a:pPr>
            <a:r>
              <a:rPr sz="1200" spc="-24" dirty="0" smtClean="0">
                <a:solidFill>
                  <a:srgbClr val="262C32"/>
                </a:solidFill>
                <a:latin typeface="Aptos"/>
                <a:cs typeface="Arial"/>
              </a:rPr>
              <a:t>• </a:t>
            </a:r>
            <a:r>
              <a:rPr sz="1200" spc="-24" dirty="0" smtClean="0">
                <a:solidFill>
                  <a:srgbClr val="262C32"/>
                </a:solidFill>
                <a:latin typeface="Aptos"/>
                <a:cs typeface="Arial"/>
              </a:rPr>
              <a:t>¿ </a:t>
            </a:r>
            <a:r>
              <a:rPr sz="1200" b="1" spc="-24" dirty="0" smtClean="0">
                <a:solidFill>
                  <a:srgbClr val="262C32"/>
                </a:solidFill>
                <a:latin typeface="Aptos"/>
                <a:cs typeface="Arial"/>
              </a:rPr>
              <a:t>Qué debemos hacer?</a:t>
            </a:r>
            <a:endParaRPr sz="1000">
              <a:latin typeface="Arial"/>
              <a:cs typeface="Arial"/>
            </a:endParaRPr>
          </a:p>
          <a:p>
            <a:pPr marL="88900" marR="9205">
              <a:lnSpc>
                <a:spcPct val="95825"/>
              </a:lnSpc>
              <a:spcBef>
                <a:spcPts val="474"/>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Buscar ayuda sanitaria.</a:t>
            </a:r>
            <a:endParaRPr sz="1000">
              <a:latin typeface="Arial"/>
              <a:cs typeface="Arial"/>
            </a:endParaRPr>
          </a:p>
          <a:p>
            <a:pPr marL="88900" marR="9205">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Proporcionar un espacio físico seguro y libre de peligros</a:t>
            </a:r>
            <a:r>
              <a:rPr sz="1200" spc="-2" dirty="0" smtClean="0">
                <a:solidFill>
                  <a:srgbClr val="262C32"/>
                </a:solidFill>
                <a:latin typeface="Aptos"/>
                <a:cs typeface="Arial"/>
              </a:rPr>
              <a:t>.</a:t>
            </a:r>
            <a:endParaRPr sz="1000">
              <a:latin typeface="Arial"/>
              <a:cs typeface="Arial"/>
            </a:endParaRPr>
          </a:p>
          <a:p>
            <a:pPr marL="88900" marR="9205">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Control de constantes vitales (consciencia y respiración).</a:t>
            </a:r>
            <a:endParaRPr sz="1000">
              <a:latin typeface="Arial"/>
              <a:cs typeface="Arial"/>
            </a:endParaRPr>
          </a:p>
          <a:p>
            <a:pPr marL="180339" indent="-91439">
              <a:lnSpc>
                <a:spcPts val="1149"/>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Controlar y asegurar la vía aérea (posición lateral de seguridad en </a:t>
            </a:r>
            <a:endParaRPr sz="1000">
              <a:latin typeface="Arial"/>
              <a:cs typeface="Arial"/>
            </a:endParaRPr>
          </a:p>
          <a:p>
            <a:pPr marL="180339">
              <a:lnSpc>
                <a:spcPts val="1149"/>
              </a:lnSpc>
              <a:spcBef>
                <a:spcPts val="265"/>
              </a:spcBef>
              <a:spcAft>
                <a:spcPts val="300"/>
              </a:spcAft>
            </a:pPr>
            <a:r>
              <a:rPr sz="1200" spc="-2" dirty="0" smtClean="0">
                <a:solidFill>
                  <a:srgbClr val="262C32"/>
                </a:solidFill>
                <a:latin typeface="Aptos"/>
                <a:cs typeface="Arial"/>
              </a:rPr>
              <a:t>prevención del vómito, si se produce descenso del nivel de conciencia)</a:t>
            </a:r>
            <a:r>
              <a:rPr sz="1200" spc="-2" dirty="0" smtClean="0">
                <a:solidFill>
                  <a:srgbClr val="262C32"/>
                </a:solidFill>
                <a:latin typeface="Aptos"/>
                <a:cs typeface="Arial"/>
              </a:rPr>
              <a:t>.</a:t>
            </a:r>
            <a:endParaRPr sz="1000">
              <a:latin typeface="Arial"/>
              <a:cs typeface="Arial"/>
            </a:endParaRPr>
          </a:p>
          <a:p>
            <a:pPr marL="88899" marR="9205">
              <a:lnSpc>
                <a:spcPct val="95825"/>
              </a:lnSpc>
              <a:spcBef>
                <a:spcPts val="535"/>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Si está consciente y no tiene nauseas puede dar bebidas azucaradas.</a:t>
            </a:r>
            <a:endParaRPr sz="1000">
              <a:latin typeface="Arial"/>
              <a:cs typeface="Arial"/>
            </a:endParaRPr>
          </a:p>
          <a:p>
            <a:pPr marL="88899"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Abrigarlo para evitar pérdida de calor corporal.</a:t>
            </a:r>
            <a:endParaRPr sz="1000">
              <a:latin typeface="Arial"/>
              <a:cs typeface="Arial"/>
            </a:endParaRPr>
          </a:p>
          <a:p>
            <a:pPr marL="88899" marR="9205">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Quedarse a su lado y efectuar revalorizaciones periódicas.</a:t>
            </a:r>
            <a:endParaRPr sz="1000">
              <a:latin typeface="Arial"/>
              <a:cs typeface="Arial"/>
            </a:endParaRPr>
          </a:p>
          <a:p>
            <a:pPr marL="88899" marR="9205">
              <a:lnSpc>
                <a:spcPct val="95825"/>
              </a:lnSpc>
              <a:spcBef>
                <a:spcPts val="530"/>
              </a:spcBef>
              <a:spcAft>
                <a:spcPts val="300"/>
              </a:spcAft>
            </a:pPr>
            <a:r>
              <a:rPr sz="1200" spc="-8" dirty="0" smtClean="0">
                <a:solidFill>
                  <a:srgbClr val="262C32"/>
                </a:solidFill>
                <a:latin typeface="Aptos"/>
                <a:cs typeface="Arial"/>
              </a:rPr>
              <a:t>- </a:t>
            </a:r>
            <a:r>
              <a:rPr sz="1200" spc="-8" dirty="0" smtClean="0">
                <a:solidFill>
                  <a:srgbClr val="262C32"/>
                </a:solidFill>
                <a:latin typeface="Aptos"/>
                <a:cs typeface="Arial"/>
              </a:rPr>
              <a:t>Activar el  112, si el estado de la víctima se deteriora.</a:t>
            </a:r>
            <a:endParaRPr sz="1000">
              <a:latin typeface="Arial"/>
              <a:cs typeface="Arial"/>
            </a:endParaRPr>
          </a:p>
        </p:txBody>
      </p:sp>
      <p:sp>
        <p:nvSpPr>
          <p:cNvPr id="2" name="object 2"/>
          <p:cNvSpPr txBox="1"/>
          <p:nvPr/>
        </p:nvSpPr>
        <p:spPr>
          <a:xfrm>
            <a:off x="5373115" y="7421015"/>
            <a:ext cx="1" cy="1"/>
          </a:xfrm>
          <a:prstGeom prst="rect">
            <a:avLst/>
          </a:prstGeom>
        </p:spPr>
        <p:txBody>
          <a:bodyPr wrap="square" lIns="0" tIns="2540" rIns="0" bIns="0" rtlCol="0">
            <a:noAutofit/>
          </a:bodyPr>
          <a:lstStyle/>
          <a:p>
            <a:pPr marL="12700">
              <a:lnSpc>
                <a:spcPct val="95825"/>
              </a:lnSpc>
            </a:pPr>
            <a:r>
              <a:rPr sz="600" b="1" spc="-63" dirty="0" smtClean="0">
                <a:solidFill>
                  <a:srgbClr val="231F21"/>
                </a:solidFill>
                <a:latin typeface="Times New Roman"/>
                <a:cs typeface="Times New Roman"/>
              </a:rPr>
              <a:t>99</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231495" y="1353526"/>
            <a:ext cx="7159206" cy="1185672"/>
          </a:xfrm>
          <a:prstGeom prst="rect">
            <a:avLst/>
          </a:prstGeom>
        </p:spPr>
        <p:txBody>
          <a:bodyPr wrap="square" lIns="0" tIns="7111" rIns="0" bIns="0" rtlCol="0">
            <a:noAutofit/>
          </a:bodyPr>
          <a:lstStyle/>
          <a:p>
            <a:pPr marL="12700" marR="19050">
              <a:lnSpc>
                <a:spcPts val="1120"/>
              </a:lnSpc>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 </a:t>
            </a:r>
            <a:r>
              <a:rPr sz="1200" b="1" spc="-21" dirty="0" smtClean="0">
                <a:solidFill>
                  <a:srgbClr val="262C32"/>
                </a:solidFill>
                <a:latin typeface="Aptos"/>
                <a:cs typeface="Arial"/>
              </a:rPr>
              <a:t>Qué no debemos hacer?</a:t>
            </a:r>
            <a:endParaRPr sz="1000">
              <a:latin typeface="Arial"/>
              <a:cs typeface="Arial"/>
            </a:endParaRPr>
          </a:p>
          <a:p>
            <a:pPr marL="174243" marR="176544" indent="-85343">
              <a:lnSpc>
                <a:spcPts val="1149"/>
              </a:lnSpc>
              <a:spcBef>
                <a:spcPts val="474"/>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Situarlo en sitios no estables y potencialmente peligrosos </a:t>
            </a:r>
            <a:r>
              <a:rPr sz="1200" spc="0" dirty="0" smtClean="0">
                <a:solidFill>
                  <a:srgbClr val="262C32"/>
                </a:solidFill>
                <a:latin typeface="Aptos"/>
                <a:cs typeface="Arial"/>
              </a:rPr>
              <a:t>(</a:t>
            </a:r>
            <a:r>
              <a:rPr sz="1200" spc="0" dirty="0" smtClean="0">
                <a:solidFill>
                  <a:srgbClr val="262C32"/>
                </a:solidFill>
                <a:latin typeface="Aptos"/>
                <a:cs typeface="Arial"/>
              </a:rPr>
              <a:t>sentado en </a:t>
            </a:r>
            <a:endParaRPr sz="1000">
              <a:latin typeface="Arial"/>
              <a:cs typeface="Arial"/>
            </a:endParaRPr>
          </a:p>
          <a:p>
            <a:pPr marL="174243" marR="176544">
              <a:lnSpc>
                <a:spcPts val="1149"/>
              </a:lnSpc>
              <a:spcBef>
                <a:spcPts val="265"/>
              </a:spcBef>
              <a:spcAft>
                <a:spcPts val="300"/>
              </a:spcAft>
            </a:pPr>
            <a:r>
              <a:rPr sz="1200" spc="-13" dirty="0" smtClean="0">
                <a:solidFill>
                  <a:srgbClr val="262C32"/>
                </a:solidFill>
                <a:latin typeface="Aptos"/>
                <a:cs typeface="Arial"/>
              </a:rPr>
              <a:t>alturas</a:t>
            </a:r>
            <a:r>
              <a:rPr sz="1200" spc="-13" dirty="0" smtClean="0">
                <a:solidFill>
                  <a:srgbClr val="262C32"/>
                </a:solidFill>
                <a:latin typeface="Aptos"/>
                <a:cs typeface="Arial"/>
              </a:rPr>
              <a:t>,  </a:t>
            </a:r>
            <a:r>
              <a:rPr sz="1200" spc="-13" dirty="0" smtClean="0">
                <a:solidFill>
                  <a:srgbClr val="262C32"/>
                </a:solidFill>
                <a:latin typeface="Aptos"/>
                <a:cs typeface="Arial"/>
              </a:rPr>
              <a:t>lugares con circulación de vehículos ... )</a:t>
            </a:r>
            <a:endParaRPr sz="1000">
              <a:latin typeface="Arial"/>
              <a:cs typeface="Arial"/>
            </a:endParaRPr>
          </a:p>
          <a:p>
            <a:pPr marL="88899" marR="19050">
              <a:lnSpc>
                <a:spcPct val="95825"/>
              </a:lnSpc>
              <a:spcBef>
                <a:spcPts val="535"/>
              </a:spcBef>
              <a:spcAft>
                <a:spcPts val="300"/>
              </a:spcAft>
            </a:pPr>
            <a:r>
              <a:rPr sz="1200" spc="-9" dirty="0" smtClean="0">
                <a:solidFill>
                  <a:srgbClr val="262C32"/>
                </a:solidFill>
                <a:latin typeface="Aptos"/>
                <a:cs typeface="Arial"/>
              </a:rPr>
              <a:t>- </a:t>
            </a:r>
            <a:r>
              <a:rPr sz="1200" spc="-9" dirty="0" smtClean="0">
                <a:solidFill>
                  <a:srgbClr val="262C32"/>
                </a:solidFill>
                <a:latin typeface="Aptos"/>
                <a:cs typeface="Arial"/>
              </a:rPr>
              <a:t>Dejarlo solo</a:t>
            </a:r>
            <a:r>
              <a:rPr sz="1200" spc="-9" dirty="0" smtClean="0">
                <a:solidFill>
                  <a:srgbClr val="262C32"/>
                </a:solidFill>
                <a:latin typeface="Aptos"/>
                <a:cs typeface="Arial"/>
              </a:rPr>
              <a:t>.</a:t>
            </a:r>
            <a:endParaRPr sz="1000">
              <a:latin typeface="Arial"/>
              <a:cs typeface="Arial"/>
            </a:endParaRPr>
          </a:p>
          <a:p>
            <a:pPr marL="88899" marR="19050">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Permitir que continúe con la ingesta de bebidas alcohólicas</a:t>
            </a:r>
            <a:r>
              <a:rPr sz="1200" spc="-2" dirty="0" smtClean="0">
                <a:solidFill>
                  <a:srgbClr val="262C32"/>
                </a:solidFill>
                <a:latin typeface="Aptos"/>
                <a:cs typeface="Arial"/>
              </a:rPr>
              <a:t>.</a:t>
            </a:r>
            <a:endParaRPr sz="1000">
              <a:latin typeface="Arial"/>
              <a:cs typeface="Arial"/>
            </a:endParaRPr>
          </a:p>
          <a:p>
            <a:pPr marL="88899">
              <a:lnSpc>
                <a:spcPct val="95825"/>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Dejarlo expuesto a los cambios ambientales (tanto al frío</a:t>
            </a:r>
            <a:r>
              <a:rPr sz="1200" spc="-1" dirty="0" smtClean="0">
                <a:solidFill>
                  <a:srgbClr val="262C32"/>
                </a:solidFill>
                <a:latin typeface="Aptos"/>
                <a:cs typeface="Arial"/>
              </a:rPr>
              <a:t>, </a:t>
            </a:r>
            <a:r>
              <a:rPr sz="1200" spc="-1" dirty="0" smtClean="0">
                <a:solidFill>
                  <a:srgbClr val="262C32"/>
                </a:solidFill>
                <a:latin typeface="Aptos"/>
                <a:cs typeface="Arial"/>
              </a:rPr>
              <a:t>como al calor)</a:t>
            </a:r>
            <a:r>
              <a:rPr sz="1200" spc="-1" dirty="0" smtClean="0">
                <a:solidFill>
                  <a:srgbClr val="262C32"/>
                </a:solidFill>
                <a:latin typeface="Aptos"/>
                <a:cs typeface="Arial"/>
              </a:rPr>
              <a:t>.</a:t>
            </a:r>
            <a:endParaRPr sz="1000">
              <a:latin typeface="Arial"/>
              <a:cs typeface="Arial"/>
            </a:endParaRPr>
          </a:p>
        </p:txBody>
      </p:sp>
      <p:sp>
        <p:nvSpPr>
          <p:cNvPr id="4" name="object 4"/>
          <p:cNvSpPr txBox="1"/>
          <p:nvPr/>
        </p:nvSpPr>
        <p:spPr>
          <a:xfrm>
            <a:off x="2083609" y="2813518"/>
            <a:ext cx="4859117" cy="1435608"/>
          </a:xfrm>
          <a:prstGeom prst="rect">
            <a:avLst/>
          </a:prstGeom>
        </p:spPr>
        <p:txBody>
          <a:bodyPr wrap="square" lIns="0" tIns="7111" rIns="0" bIns="0" rtlCol="0">
            <a:noAutofit/>
          </a:bodyPr>
          <a:lstStyle/>
          <a:p>
            <a:pPr marL="12700" marR="19050">
              <a:lnSpc>
                <a:spcPts val="1120"/>
              </a:lnSpc>
              <a:spcAft>
                <a:spcPts val="300"/>
              </a:spcAft>
            </a:pPr>
            <a:r>
              <a:rPr sz="1200" b="1" spc="-1" dirty="0" smtClean="0">
                <a:solidFill>
                  <a:srgbClr val="262C32"/>
                </a:solidFill>
                <a:latin typeface="Aptos"/>
                <a:cs typeface="Arial"/>
              </a:rPr>
              <a:t>• </a:t>
            </a:r>
            <a:r>
              <a:rPr sz="1200" b="1" spc="-1" dirty="0" smtClean="0">
                <a:solidFill>
                  <a:srgbClr val="262C32"/>
                </a:solidFill>
                <a:latin typeface="Aptos"/>
                <a:cs typeface="Arial"/>
              </a:rPr>
              <a:t>Es totalmente falso que</a:t>
            </a:r>
            <a:endParaRPr sz="1000">
              <a:latin typeface="Arial"/>
              <a:cs typeface="Arial"/>
            </a:endParaRPr>
          </a:p>
          <a:p>
            <a:pPr marL="104139" marR="19050">
              <a:lnSpc>
                <a:spcPct val="95825"/>
              </a:lnSpc>
              <a:spcBef>
                <a:spcPts val="47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Un café reduce los efectos del alcohol.</a:t>
            </a:r>
            <a:endParaRPr sz="1000">
              <a:latin typeface="Arial"/>
              <a:cs typeface="Arial"/>
            </a:endParaRPr>
          </a:p>
          <a:p>
            <a:pPr marL="104140" marR="19050">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Una ducha mejora los reflejos.</a:t>
            </a:r>
            <a:endParaRPr sz="1000">
              <a:latin typeface="Arial"/>
              <a:cs typeface="Arial"/>
            </a:endParaRPr>
          </a:p>
          <a:p>
            <a:pPr marL="104139" marR="19050">
              <a:lnSpc>
                <a:spcPct val="95825"/>
              </a:lnSpc>
              <a:spcBef>
                <a:spcPts val="55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Beber agua disminuye los efectos del alcohol.</a:t>
            </a:r>
            <a:endParaRPr sz="1000">
              <a:latin typeface="Arial"/>
              <a:cs typeface="Arial"/>
            </a:endParaRPr>
          </a:p>
          <a:p>
            <a:pPr marL="104139" marR="19050">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Emitir gran cantidad de orina elimina el alcohol.</a:t>
            </a:r>
            <a:endParaRPr sz="1000">
              <a:latin typeface="Arial"/>
              <a:cs typeface="Arial"/>
            </a:endParaRPr>
          </a:p>
          <a:p>
            <a:pPr marL="104139" marR="19050">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El vómito elimina el alcohol de la sangre.</a:t>
            </a:r>
            <a:endParaRPr sz="1000">
              <a:latin typeface="Arial"/>
              <a:cs typeface="Arial"/>
            </a:endParaRPr>
          </a:p>
          <a:p>
            <a:pPr marL="104139">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Se puede beber más alcohol si se come mucho.</a:t>
            </a:r>
            <a:endParaRPr sz="1000">
              <a:latin typeface="Arial"/>
              <a:cs typeface="Arial"/>
            </a:endParaRPr>
          </a:p>
        </p:txBody>
      </p:sp>
      <p:sp>
        <p:nvSpPr>
          <p:cNvPr id="3" name="object 3"/>
          <p:cNvSpPr txBox="1"/>
          <p:nvPr/>
        </p:nvSpPr>
        <p:spPr>
          <a:xfrm>
            <a:off x="2078509" y="4523446"/>
            <a:ext cx="7502448" cy="899159"/>
          </a:xfrm>
          <a:prstGeom prst="rect">
            <a:avLst/>
          </a:prstGeom>
        </p:spPr>
        <p:txBody>
          <a:bodyPr wrap="square" lIns="0" tIns="7111" rIns="0" bIns="0" rtlCol="0">
            <a:noAutofit/>
          </a:bodyPr>
          <a:lstStyle/>
          <a:p>
            <a:pPr marL="12700">
              <a:lnSpc>
                <a:spcPts val="1120"/>
              </a:lnSpc>
              <a:spcAft>
                <a:spcPts val="300"/>
              </a:spcAft>
            </a:pPr>
            <a:r>
              <a:rPr sz="1200" spc="-6" dirty="0" smtClean="0">
                <a:solidFill>
                  <a:srgbClr val="262C32"/>
                </a:solidFill>
                <a:latin typeface="Aptos"/>
                <a:cs typeface="Arial"/>
              </a:rPr>
              <a:t>Todas estas acciones dan sensación de mejora momentánea</a:t>
            </a:r>
            <a:r>
              <a:rPr sz="1200" spc="-6" dirty="0" smtClean="0">
                <a:solidFill>
                  <a:srgbClr val="262C32"/>
                </a:solidFill>
                <a:latin typeface="Aptos"/>
                <a:cs typeface="Arial"/>
              </a:rPr>
              <a:t>,  </a:t>
            </a:r>
            <a:r>
              <a:rPr sz="1200" spc="-6" dirty="0" smtClean="0">
                <a:solidFill>
                  <a:srgbClr val="262C32"/>
                </a:solidFill>
                <a:latin typeface="Aptos"/>
                <a:cs typeface="Arial"/>
              </a:rPr>
              <a:t>pero no eliminan</a:t>
            </a:r>
            <a:endParaRPr sz="1000">
              <a:latin typeface="Arial"/>
              <a:cs typeface="Arial"/>
            </a:endParaRPr>
          </a:p>
          <a:p>
            <a:pPr marL="15748" marR="19050">
              <a:lnSpc>
                <a:spcPct val="95825"/>
              </a:lnSpc>
              <a:spcBef>
                <a:spcPts val="184"/>
              </a:spcBef>
              <a:spcAft>
                <a:spcPts val="300"/>
              </a:spcAft>
            </a:pPr>
            <a:r>
              <a:rPr sz="1200" spc="-5" dirty="0" smtClean="0">
                <a:solidFill>
                  <a:srgbClr val="262C32"/>
                </a:solidFill>
                <a:latin typeface="Aptos"/>
                <a:cs typeface="Arial"/>
              </a:rPr>
              <a:t>el alcohol de la sangre.</a:t>
            </a:r>
            <a:endParaRPr sz="1000">
              <a:latin typeface="Arial"/>
              <a:cs typeface="Arial"/>
            </a:endParaRPr>
          </a:p>
          <a:p>
            <a:pPr marL="12700" marR="211012" indent="3048">
              <a:lnSpc>
                <a:spcPts val="1390"/>
              </a:lnSpc>
              <a:spcBef>
                <a:spcPts val="449"/>
              </a:spcBef>
              <a:spcAft>
                <a:spcPts val="300"/>
              </a:spcAft>
            </a:pPr>
            <a:r>
              <a:rPr sz="1200" spc="-1" dirty="0" smtClean="0">
                <a:solidFill>
                  <a:srgbClr val="262C32"/>
                </a:solidFill>
                <a:latin typeface="Aptos"/>
                <a:cs typeface="Arial"/>
              </a:rPr>
              <a:t>Si la alcoholemia pasa de determinada concentración sanguínea</a:t>
            </a:r>
            <a:r>
              <a:rPr sz="1200" spc="-1" dirty="0" smtClean="0">
                <a:solidFill>
                  <a:srgbClr val="262C32"/>
                </a:solidFill>
                <a:latin typeface="Aptos"/>
                <a:cs typeface="Arial"/>
              </a:rPr>
              <a:t>, </a:t>
            </a:r>
            <a:r>
              <a:rPr sz="1200" spc="-1" dirty="0" smtClean="0">
                <a:solidFill>
                  <a:srgbClr val="262C32"/>
                </a:solidFill>
                <a:latin typeface="Aptos"/>
                <a:cs typeface="Arial"/>
              </a:rPr>
              <a:t>que será variable en función de la edad</a:t>
            </a:r>
            <a:r>
              <a:rPr sz="1200" spc="-1" dirty="0" smtClean="0">
                <a:solidFill>
                  <a:srgbClr val="262C32"/>
                </a:solidFill>
                <a:latin typeface="Aptos"/>
                <a:cs typeface="Arial"/>
              </a:rPr>
              <a:t>,  </a:t>
            </a:r>
            <a:r>
              <a:rPr sz="1200" spc="-1" dirty="0" smtClean="0">
                <a:solidFill>
                  <a:srgbClr val="262C32"/>
                </a:solidFill>
                <a:latin typeface="Aptos"/>
                <a:cs typeface="Arial"/>
              </a:rPr>
              <a:t>peso</a:t>
            </a:r>
            <a:r>
              <a:rPr sz="1200" spc="-1" dirty="0" smtClean="0">
                <a:solidFill>
                  <a:srgbClr val="262C32"/>
                </a:solidFill>
                <a:latin typeface="Aptos"/>
                <a:cs typeface="Arial"/>
              </a:rPr>
              <a:t>, </a:t>
            </a:r>
            <a:r>
              <a:rPr sz="1200" spc="-1" dirty="0" smtClean="0">
                <a:solidFill>
                  <a:srgbClr val="262C32"/>
                </a:solidFill>
                <a:latin typeface="Aptos"/>
                <a:cs typeface="Arial"/>
              </a:rPr>
              <a:t>sexo</a:t>
            </a:r>
            <a:r>
              <a:rPr sz="1200" spc="-1" dirty="0" smtClean="0">
                <a:solidFill>
                  <a:srgbClr val="262C32"/>
                </a:solidFill>
                <a:latin typeface="Aptos"/>
                <a:cs typeface="Arial"/>
              </a:rPr>
              <a:t>, </a:t>
            </a:r>
            <a:r>
              <a:rPr sz="1200" spc="-1" dirty="0" smtClean="0">
                <a:solidFill>
                  <a:srgbClr val="262C32"/>
                </a:solidFill>
                <a:latin typeface="Aptos"/>
                <a:cs typeface="Arial"/>
              </a:rPr>
              <a:t>etc.</a:t>
            </a:r>
            <a:r>
              <a:rPr sz="1200" spc="-1" dirty="0" smtClean="0">
                <a:solidFill>
                  <a:srgbClr val="262C32"/>
                </a:solidFill>
                <a:latin typeface="Aptos"/>
                <a:cs typeface="Arial"/>
              </a:rPr>
              <a:t>, </a:t>
            </a:r>
            <a:r>
              <a:rPr sz="1200" spc="-1" dirty="0" smtClean="0">
                <a:solidFill>
                  <a:srgbClr val="262C32"/>
                </a:solidFill>
                <a:latin typeface="Aptos"/>
                <a:cs typeface="Arial"/>
              </a:rPr>
              <a:t>la persona puede entrar en coma y puede morir por parada respiratoria</a:t>
            </a:r>
            <a:r>
              <a:rPr sz="1200" spc="-1"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spc="-69" dirty="0" smtClean="0">
                <a:solidFill>
                  <a:srgbClr val="231F21"/>
                </a:solidFill>
                <a:latin typeface="Times New Roman"/>
                <a:cs typeface="Times New Roman"/>
              </a:rPr>
              <a:t>100</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083610" y="1359085"/>
            <a:ext cx="4535381" cy="203200"/>
          </a:xfrm>
          <a:prstGeom prst="rect">
            <a:avLst/>
          </a:prstGeom>
        </p:spPr>
        <p:txBody>
          <a:bodyPr wrap="square" lIns="0" tIns="9715" rIns="0" bIns="0" rtlCol="0">
            <a:noAutofit/>
          </a:bodyPr>
          <a:lstStyle/>
          <a:p>
            <a:pPr marL="12700">
              <a:lnSpc>
                <a:spcPts val="1530"/>
              </a:lnSpc>
              <a:spcAft>
                <a:spcPts val="300"/>
              </a:spcAft>
            </a:pPr>
            <a:r>
              <a:rPr sz="1600" b="1" spc="-43" dirty="0" smtClean="0">
                <a:solidFill>
                  <a:srgbClr val="1E374E"/>
                </a:solidFill>
                <a:latin typeface="Aptos"/>
                <a:cs typeface="Times New Roman"/>
              </a:rPr>
              <a:t>Picaduras y mordeduras  de animales</a:t>
            </a:r>
            <a:endParaRPr sz="1400">
              <a:latin typeface="Times New Roman"/>
              <a:cs typeface="Times New Roman"/>
            </a:endParaRPr>
          </a:p>
        </p:txBody>
      </p:sp>
      <p:sp>
        <p:nvSpPr>
          <p:cNvPr id="4" name="object 4"/>
          <p:cNvSpPr txBox="1"/>
          <p:nvPr/>
        </p:nvSpPr>
        <p:spPr>
          <a:xfrm>
            <a:off x="2078509" y="1829014"/>
            <a:ext cx="7392614" cy="682752"/>
          </a:xfrm>
          <a:prstGeom prst="rect">
            <a:avLst/>
          </a:prstGeom>
        </p:spPr>
        <p:txBody>
          <a:bodyPr wrap="square" lIns="0" tIns="7111" rIns="0" bIns="0" rtlCol="0">
            <a:noAutofit/>
          </a:bodyPr>
          <a:lstStyle/>
          <a:p>
            <a:pPr marL="21844" marR="9205">
              <a:lnSpc>
                <a:spcPts val="1120"/>
              </a:lnSpc>
              <a:spcAft>
                <a:spcPts val="300"/>
              </a:spcAft>
            </a:pPr>
            <a:r>
              <a:rPr sz="1200" spc="-1" dirty="0" smtClean="0">
                <a:solidFill>
                  <a:srgbClr val="262C32"/>
                </a:solidFill>
                <a:latin typeface="Aptos"/>
                <a:cs typeface="Arial"/>
              </a:rPr>
              <a:t>En general los animales que encontramos en nuestro entorno no atacan</a:t>
            </a:r>
            <a:endParaRPr sz="1000">
              <a:latin typeface="Arial"/>
              <a:cs typeface="Arial"/>
            </a:endParaRPr>
          </a:p>
          <a:p>
            <a:pPr marL="12700" indent="3048">
              <a:lnSpc>
                <a:spcPts val="1390"/>
              </a:lnSpc>
              <a:spcBef>
                <a:spcPts val="78"/>
              </a:spcBef>
              <a:spcAft>
                <a:spcPts val="300"/>
              </a:spcAft>
            </a:pPr>
            <a:r>
              <a:rPr sz="1200" spc="-79" dirty="0" smtClean="0">
                <a:solidFill>
                  <a:srgbClr val="262C32"/>
                </a:solidFill>
                <a:latin typeface="Aptos"/>
                <a:cs typeface="Arial"/>
              </a:rPr>
              <a:t>a</a:t>
            </a:r>
            <a:r>
              <a:rPr sz="1200" spc="-25" dirty="0" smtClean="0">
                <a:solidFill>
                  <a:srgbClr val="262C32"/>
                </a:solidFill>
                <a:latin typeface="Aptos"/>
                <a:cs typeface="Arial"/>
              </a:rPr>
              <a:t>l</a:t>
            </a:r>
            <a:r>
              <a:rPr sz="1200" spc="125" dirty="0" smtClean="0">
                <a:solidFill>
                  <a:srgbClr val="262C32"/>
                </a:solidFill>
                <a:latin typeface="Aptos"/>
                <a:cs typeface="Arial"/>
              </a:rPr>
              <a:t> </a:t>
            </a:r>
            <a:r>
              <a:rPr sz="1200" spc="-14" dirty="0" smtClean="0">
                <a:solidFill>
                  <a:srgbClr val="262C32"/>
                </a:solidFill>
                <a:latin typeface="Aptos"/>
                <a:cs typeface="Arial"/>
              </a:rPr>
              <a:t>h</a:t>
            </a:r>
            <a:r>
              <a:rPr sz="1200" spc="-19" dirty="0" smtClean="0">
                <a:solidFill>
                  <a:srgbClr val="262C32"/>
                </a:solidFill>
                <a:latin typeface="Aptos"/>
                <a:cs typeface="Arial"/>
              </a:rPr>
              <a:t>o</a:t>
            </a:r>
            <a:r>
              <a:rPr sz="1200" spc="-34" dirty="0" smtClean="0">
                <a:solidFill>
                  <a:srgbClr val="262C32"/>
                </a:solidFill>
                <a:latin typeface="Aptos"/>
                <a:cs typeface="Arial"/>
              </a:rPr>
              <a:t>m</a:t>
            </a:r>
            <a:r>
              <a:rPr sz="1200" spc="-19" dirty="0" smtClean="0">
                <a:solidFill>
                  <a:srgbClr val="262C32"/>
                </a:solidFill>
                <a:latin typeface="Aptos"/>
                <a:cs typeface="Arial"/>
              </a:rPr>
              <a:t>b</a:t>
            </a:r>
            <a:r>
              <a:rPr sz="1200" spc="-14" dirty="0" smtClean="0">
                <a:solidFill>
                  <a:srgbClr val="262C32"/>
                </a:solidFill>
                <a:latin typeface="Aptos"/>
                <a:cs typeface="Arial"/>
              </a:rPr>
              <a:t>r</a:t>
            </a:r>
            <a:r>
              <a:rPr sz="1200" spc="0" dirty="0" smtClean="0">
                <a:solidFill>
                  <a:srgbClr val="262C32"/>
                </a:solidFill>
                <a:latin typeface="Aptos"/>
                <a:cs typeface="Arial"/>
              </a:rPr>
              <a:t>e</a:t>
            </a:r>
            <a:r>
              <a:rPr sz="1200" spc="81" dirty="0" smtClean="0">
                <a:solidFill>
                  <a:srgbClr val="262C32"/>
                </a:solidFill>
                <a:latin typeface="Aptos"/>
                <a:cs typeface="Arial"/>
              </a:rPr>
              <a:t> </a:t>
            </a:r>
            <a:r>
              <a:rPr sz="1200" spc="-73" dirty="0" smtClean="0">
                <a:solidFill>
                  <a:srgbClr val="262C32"/>
                </a:solidFill>
                <a:latin typeface="Aptos"/>
                <a:cs typeface="Arial"/>
              </a:rPr>
              <a:t>s</a:t>
            </a:r>
            <a:r>
              <a:rPr sz="1200" spc="-25" dirty="0" smtClean="0">
                <a:solidFill>
                  <a:srgbClr val="262C32"/>
                </a:solidFill>
                <a:latin typeface="Aptos"/>
                <a:cs typeface="Arial"/>
              </a:rPr>
              <a:t>i</a:t>
            </a:r>
            <a:r>
              <a:rPr sz="1200" spc="102" dirty="0" smtClean="0">
                <a:solidFill>
                  <a:srgbClr val="262C32"/>
                </a:solidFill>
                <a:latin typeface="Aptos"/>
                <a:cs typeface="Arial"/>
              </a:rPr>
              <a:t> </a:t>
            </a:r>
            <a:r>
              <a:rPr sz="1200" spc="-14" dirty="0" smtClean="0">
                <a:solidFill>
                  <a:srgbClr val="262C32"/>
                </a:solidFill>
                <a:latin typeface="Aptos"/>
                <a:cs typeface="Arial"/>
              </a:rPr>
              <a:t>n</a:t>
            </a:r>
            <a:r>
              <a:rPr sz="1200" spc="0" dirty="0" smtClean="0">
                <a:solidFill>
                  <a:srgbClr val="262C32"/>
                </a:solidFill>
                <a:latin typeface="Aptos"/>
                <a:cs typeface="Arial"/>
              </a:rPr>
              <a:t>o</a:t>
            </a:r>
            <a:r>
              <a:rPr sz="1200" spc="-4" dirty="0" smtClean="0">
                <a:solidFill>
                  <a:srgbClr val="262C32"/>
                </a:solidFill>
                <a:latin typeface="Aptos"/>
                <a:cs typeface="Arial"/>
              </a:rPr>
              <a:t> </a:t>
            </a:r>
            <a:r>
              <a:rPr sz="1200" spc="-19" dirty="0" smtClean="0">
                <a:solidFill>
                  <a:srgbClr val="262C32"/>
                </a:solidFill>
                <a:latin typeface="Aptos"/>
                <a:cs typeface="Arial"/>
              </a:rPr>
              <a:t>s</a:t>
            </a:r>
            <a:r>
              <a:rPr sz="1200" spc="0" dirty="0" smtClean="0">
                <a:solidFill>
                  <a:srgbClr val="262C32"/>
                </a:solidFill>
                <a:latin typeface="Aptos"/>
                <a:cs typeface="Arial"/>
              </a:rPr>
              <a:t>e</a:t>
            </a:r>
            <a:r>
              <a:rPr sz="1200" spc="28" dirty="0" smtClean="0">
                <a:solidFill>
                  <a:srgbClr val="262C32"/>
                </a:solidFill>
                <a:latin typeface="Aptos"/>
                <a:cs typeface="Arial"/>
              </a:rPr>
              <a:t> </a:t>
            </a:r>
            <a:r>
              <a:rPr sz="1200" spc="-19" dirty="0" smtClean="0">
                <a:solidFill>
                  <a:srgbClr val="262C32"/>
                </a:solidFill>
                <a:latin typeface="Aptos"/>
                <a:cs typeface="Arial"/>
              </a:rPr>
              <a:t>s</a:t>
            </a:r>
            <a:r>
              <a:rPr sz="1200" spc="-9" dirty="0" smtClean="0">
                <a:solidFill>
                  <a:srgbClr val="262C32"/>
                </a:solidFill>
                <a:latin typeface="Aptos"/>
                <a:cs typeface="Arial"/>
              </a:rPr>
              <a:t>i</a:t>
            </a:r>
            <a:r>
              <a:rPr sz="1200" spc="-19" dirty="0" smtClean="0">
                <a:solidFill>
                  <a:srgbClr val="262C32"/>
                </a:solidFill>
                <a:latin typeface="Aptos"/>
                <a:cs typeface="Arial"/>
              </a:rPr>
              <a:t>en</a:t>
            </a:r>
            <a:r>
              <a:rPr sz="1200" spc="-9" dirty="0" smtClean="0">
                <a:solidFill>
                  <a:srgbClr val="262C32"/>
                </a:solidFill>
                <a:latin typeface="Aptos"/>
                <a:cs typeface="Arial"/>
              </a:rPr>
              <a:t>t</a:t>
            </a:r>
            <a:r>
              <a:rPr sz="1200" spc="-19" dirty="0" smtClean="0">
                <a:solidFill>
                  <a:srgbClr val="262C32"/>
                </a:solidFill>
                <a:latin typeface="Aptos"/>
                <a:cs typeface="Arial"/>
              </a:rPr>
              <a:t>e</a:t>
            </a:r>
            <a:r>
              <a:rPr sz="1200" spc="0" dirty="0" smtClean="0">
                <a:solidFill>
                  <a:srgbClr val="262C32"/>
                </a:solidFill>
                <a:latin typeface="Aptos"/>
                <a:cs typeface="Arial"/>
              </a:rPr>
              <a:t>n</a:t>
            </a:r>
            <a:r>
              <a:rPr sz="1200" spc="78" dirty="0" smtClean="0">
                <a:solidFill>
                  <a:srgbClr val="262C32"/>
                </a:solidFill>
                <a:latin typeface="Aptos"/>
                <a:cs typeface="Arial"/>
              </a:rPr>
              <a:t> </a:t>
            </a:r>
            <a:r>
              <a:rPr sz="1200" spc="-26" dirty="0" smtClean="0">
                <a:solidFill>
                  <a:srgbClr val="262C32"/>
                </a:solidFill>
                <a:latin typeface="Aptos"/>
                <a:cs typeface="Arial"/>
              </a:rPr>
              <a:t>a</a:t>
            </a:r>
            <a:r>
              <a:rPr sz="1200" spc="-18" dirty="0" smtClean="0">
                <a:solidFill>
                  <a:srgbClr val="262C32"/>
                </a:solidFill>
                <a:latin typeface="Aptos"/>
                <a:cs typeface="Arial"/>
              </a:rPr>
              <a:t>m</a:t>
            </a:r>
            <a:r>
              <a:rPr sz="1200" spc="18" dirty="0" smtClean="0">
                <a:solidFill>
                  <a:srgbClr val="262C32"/>
                </a:solidFill>
                <a:latin typeface="Aptos"/>
                <a:cs typeface="Arial"/>
              </a:rPr>
              <a:t>e</a:t>
            </a:r>
            <a:r>
              <a:rPr sz="1200" spc="-26" dirty="0" smtClean="0">
                <a:solidFill>
                  <a:srgbClr val="262C32"/>
                </a:solidFill>
                <a:latin typeface="Aptos"/>
                <a:cs typeface="Arial"/>
              </a:rPr>
              <a:t>n</a:t>
            </a:r>
            <a:r>
              <a:rPr sz="1200" spc="-3" dirty="0" smtClean="0">
                <a:solidFill>
                  <a:srgbClr val="262C32"/>
                </a:solidFill>
                <a:latin typeface="Aptos"/>
                <a:cs typeface="Arial"/>
              </a:rPr>
              <a:t>a</a:t>
            </a:r>
            <a:r>
              <a:rPr sz="1200" spc="30" dirty="0" smtClean="0">
                <a:solidFill>
                  <a:srgbClr val="262C32"/>
                </a:solidFill>
                <a:latin typeface="Aptos"/>
                <a:cs typeface="Arial"/>
              </a:rPr>
              <a:t>z</a:t>
            </a:r>
            <a:r>
              <a:rPr sz="1200" spc="-26" dirty="0" smtClean="0">
                <a:solidFill>
                  <a:srgbClr val="262C32"/>
                </a:solidFill>
                <a:latin typeface="Aptos"/>
                <a:cs typeface="Arial"/>
              </a:rPr>
              <a:t>a</a:t>
            </a:r>
            <a:r>
              <a:rPr sz="1200" spc="-3" dirty="0" smtClean="0">
                <a:solidFill>
                  <a:srgbClr val="262C32"/>
                </a:solidFill>
                <a:latin typeface="Aptos"/>
                <a:cs typeface="Arial"/>
              </a:rPr>
              <a:t>d</a:t>
            </a:r>
            <a:r>
              <a:rPr sz="1200" spc="18" dirty="0" smtClean="0">
                <a:solidFill>
                  <a:srgbClr val="262C32"/>
                </a:solidFill>
                <a:latin typeface="Aptos"/>
                <a:cs typeface="Arial"/>
              </a:rPr>
              <a:t>o</a:t>
            </a:r>
            <a:r>
              <a:rPr sz="1200" spc="30" dirty="0" smtClean="0">
                <a:solidFill>
                  <a:srgbClr val="262C32"/>
                </a:solidFill>
                <a:latin typeface="Aptos"/>
                <a:cs typeface="Arial"/>
              </a:rPr>
              <a:t>s</a:t>
            </a:r>
            <a:r>
              <a:rPr sz="1200" spc="-102" dirty="0" smtClean="0">
                <a:solidFill>
                  <a:srgbClr val="262C32"/>
                </a:solidFill>
                <a:latin typeface="Aptos"/>
                <a:cs typeface="Arial"/>
              </a:rPr>
              <a:t>.</a:t>
            </a:r>
            <a:r>
              <a:rPr sz="1200" spc="0" dirty="0" smtClean="0">
                <a:solidFill>
                  <a:srgbClr val="262C32"/>
                </a:solidFill>
                <a:latin typeface="Aptos"/>
                <a:cs typeface="Arial"/>
              </a:rPr>
              <a:t> </a:t>
            </a:r>
            <a:r>
              <a:rPr sz="1200" spc="-104" dirty="0" smtClean="0">
                <a:solidFill>
                  <a:srgbClr val="262C32"/>
                </a:solidFill>
                <a:latin typeface="Aptos"/>
                <a:cs typeface="Arial"/>
              </a:rPr>
              <a:t> </a:t>
            </a:r>
            <a:r>
              <a:rPr sz="1200" spc="-115" dirty="0" smtClean="0">
                <a:solidFill>
                  <a:srgbClr val="262C32"/>
                </a:solidFill>
                <a:latin typeface="Aptos"/>
                <a:cs typeface="Arial"/>
              </a:rPr>
              <a:t>E</a:t>
            </a:r>
            <a:r>
              <a:rPr sz="1200" spc="-31" dirty="0" smtClean="0">
                <a:solidFill>
                  <a:srgbClr val="262C32"/>
                </a:solidFill>
                <a:latin typeface="Aptos"/>
                <a:cs typeface="Arial"/>
              </a:rPr>
              <a:t>l</a:t>
            </a:r>
            <a:r>
              <a:rPr sz="1200" spc="130" dirty="0" smtClean="0">
                <a:solidFill>
                  <a:srgbClr val="262C32"/>
                </a:solidFill>
                <a:latin typeface="Aptos"/>
                <a:cs typeface="Arial"/>
              </a:rPr>
              <a:t> </a:t>
            </a:r>
            <a:r>
              <a:rPr sz="1200" spc="-9" dirty="0" smtClean="0">
                <a:solidFill>
                  <a:srgbClr val="262C32"/>
                </a:solidFill>
                <a:latin typeface="Aptos"/>
                <a:cs typeface="Arial"/>
              </a:rPr>
              <a:t>r</a:t>
            </a:r>
            <a:r>
              <a:rPr sz="1200" spc="-14" dirty="0" smtClean="0">
                <a:solidFill>
                  <a:srgbClr val="262C32"/>
                </a:solidFill>
                <a:latin typeface="Aptos"/>
                <a:cs typeface="Arial"/>
              </a:rPr>
              <a:t>e</a:t>
            </a:r>
            <a:r>
              <a:rPr sz="1200" spc="-19" dirty="0" smtClean="0">
                <a:solidFill>
                  <a:srgbClr val="262C32"/>
                </a:solidFill>
                <a:latin typeface="Aptos"/>
                <a:cs typeface="Arial"/>
              </a:rPr>
              <a:t>su</a:t>
            </a:r>
            <a:r>
              <a:rPr sz="1200" spc="-9" dirty="0" smtClean="0">
                <a:solidFill>
                  <a:srgbClr val="262C32"/>
                </a:solidFill>
                <a:latin typeface="Aptos"/>
                <a:cs typeface="Arial"/>
              </a:rPr>
              <a:t>lt</a:t>
            </a:r>
            <a:r>
              <a:rPr sz="1200" spc="-14" dirty="0" smtClean="0">
                <a:solidFill>
                  <a:srgbClr val="262C32"/>
                </a:solidFill>
                <a:latin typeface="Aptos"/>
                <a:cs typeface="Arial"/>
              </a:rPr>
              <a:t>a</a:t>
            </a:r>
            <a:r>
              <a:rPr sz="1200" spc="-19" dirty="0" smtClean="0">
                <a:solidFill>
                  <a:srgbClr val="262C32"/>
                </a:solidFill>
                <a:latin typeface="Aptos"/>
                <a:cs typeface="Arial"/>
              </a:rPr>
              <a:t>d</a:t>
            </a:r>
            <a:r>
              <a:rPr sz="1200" spc="0" dirty="0" smtClean="0">
                <a:solidFill>
                  <a:srgbClr val="262C32"/>
                </a:solidFill>
                <a:latin typeface="Aptos"/>
                <a:cs typeface="Arial"/>
              </a:rPr>
              <a:t>o</a:t>
            </a:r>
            <a:r>
              <a:rPr sz="1200" spc="84"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20" dirty="0" smtClean="0">
                <a:solidFill>
                  <a:srgbClr val="262C32"/>
                </a:solidFill>
                <a:latin typeface="Aptos"/>
                <a:cs typeface="Arial"/>
              </a:rPr>
              <a:t> </a:t>
            </a:r>
            <a:r>
              <a:rPr sz="1200" spc="-19" dirty="0" smtClean="0">
                <a:solidFill>
                  <a:srgbClr val="262C32"/>
                </a:solidFill>
                <a:latin typeface="Aptos"/>
                <a:cs typeface="Arial"/>
              </a:rPr>
              <a:t>s</a:t>
            </a:r>
            <a:r>
              <a:rPr sz="1200" spc="0" dirty="0" smtClean="0">
                <a:solidFill>
                  <a:srgbClr val="262C32"/>
                </a:solidFill>
                <a:latin typeface="Aptos"/>
                <a:cs typeface="Arial"/>
              </a:rPr>
              <a:t>u</a:t>
            </a:r>
            <a:r>
              <a:rPr sz="1200" spc="28" dirty="0" smtClean="0">
                <a:solidFill>
                  <a:srgbClr val="262C32"/>
                </a:solidFill>
                <a:latin typeface="Aptos"/>
                <a:cs typeface="Arial"/>
              </a:rPr>
              <a:t> </a:t>
            </a:r>
            <a:r>
              <a:rPr sz="1200" spc="-14" dirty="0" smtClean="0">
                <a:solidFill>
                  <a:srgbClr val="262C32"/>
                </a:solidFill>
                <a:latin typeface="Aptos"/>
                <a:cs typeface="Arial"/>
              </a:rPr>
              <a:t>a</a:t>
            </a:r>
            <a:r>
              <a:rPr sz="1200" spc="-9" dirty="0" smtClean="0">
                <a:solidFill>
                  <a:srgbClr val="262C32"/>
                </a:solidFill>
                <a:latin typeface="Aptos"/>
                <a:cs typeface="Arial"/>
              </a:rPr>
              <a:t>t</a:t>
            </a:r>
            <a:r>
              <a:rPr sz="1200" spc="-14" dirty="0" smtClean="0">
                <a:solidFill>
                  <a:srgbClr val="262C32"/>
                </a:solidFill>
                <a:latin typeface="Aptos"/>
                <a:cs typeface="Arial"/>
              </a:rPr>
              <a:t>a</a:t>
            </a:r>
            <a:r>
              <a:rPr sz="1200" spc="-19" dirty="0" smtClean="0">
                <a:solidFill>
                  <a:srgbClr val="262C32"/>
                </a:solidFill>
                <a:latin typeface="Aptos"/>
                <a:cs typeface="Arial"/>
              </a:rPr>
              <a:t>qu</a:t>
            </a:r>
            <a:r>
              <a:rPr sz="1200" spc="0" dirty="0" smtClean="0">
                <a:solidFill>
                  <a:srgbClr val="262C32"/>
                </a:solidFill>
                <a:latin typeface="Aptos"/>
                <a:cs typeface="Arial"/>
              </a:rPr>
              <a:t>e</a:t>
            </a:r>
            <a:r>
              <a:rPr sz="1200" spc="84" dirty="0" smtClean="0">
                <a:solidFill>
                  <a:srgbClr val="262C32"/>
                </a:solidFill>
                <a:latin typeface="Aptos"/>
                <a:cs typeface="Arial"/>
              </a:rPr>
              <a:t> </a:t>
            </a:r>
            <a:r>
              <a:rPr sz="1200" spc="-19" dirty="0" smtClean="0">
                <a:solidFill>
                  <a:srgbClr val="262C32"/>
                </a:solidFill>
                <a:latin typeface="Aptos"/>
                <a:cs typeface="Arial"/>
              </a:rPr>
              <a:t>s</a:t>
            </a:r>
            <a:r>
              <a:rPr sz="1200" spc="-25" dirty="0" smtClean="0">
                <a:solidFill>
                  <a:srgbClr val="262C32"/>
                </a:solidFill>
                <a:latin typeface="Aptos"/>
                <a:cs typeface="Arial"/>
              </a:rPr>
              <a:t>o</a:t>
            </a:r>
            <a:r>
              <a:rPr sz="1200" spc="0" dirty="0" smtClean="0">
                <a:solidFill>
                  <a:srgbClr val="262C32"/>
                </a:solidFill>
                <a:latin typeface="Aptos"/>
                <a:cs typeface="Arial"/>
              </a:rPr>
              <a:t>n </a:t>
            </a:r>
            <a:r>
              <a:rPr sz="1200" spc="-14" dirty="0" smtClean="0">
                <a:solidFill>
                  <a:srgbClr val="262C32"/>
                </a:solidFill>
                <a:latin typeface="Aptos"/>
                <a:cs typeface="Arial"/>
              </a:rPr>
              <a:t>h</a:t>
            </a:r>
            <a:r>
              <a:rPr sz="1200" spc="-19" dirty="0" smtClean="0">
                <a:solidFill>
                  <a:srgbClr val="262C32"/>
                </a:solidFill>
                <a:latin typeface="Aptos"/>
                <a:cs typeface="Arial"/>
              </a:rPr>
              <a:t>ab</a:t>
            </a:r>
            <a:r>
              <a:rPr sz="1200" spc="-9" dirty="0" smtClean="0">
                <a:solidFill>
                  <a:srgbClr val="262C32"/>
                </a:solidFill>
                <a:latin typeface="Aptos"/>
                <a:cs typeface="Arial"/>
              </a:rPr>
              <a:t>it</a:t>
            </a:r>
            <a:r>
              <a:rPr sz="1200" spc="-14" dirty="0" smtClean="0">
                <a:solidFill>
                  <a:srgbClr val="262C32"/>
                </a:solidFill>
                <a:latin typeface="Aptos"/>
                <a:cs typeface="Arial"/>
              </a:rPr>
              <a:t>u</a:t>
            </a:r>
            <a:r>
              <a:rPr sz="1200" spc="-19" dirty="0" smtClean="0">
                <a:solidFill>
                  <a:srgbClr val="262C32"/>
                </a:solidFill>
                <a:latin typeface="Aptos"/>
                <a:cs typeface="Arial"/>
              </a:rPr>
              <a:t>a</a:t>
            </a:r>
            <a:r>
              <a:rPr sz="1200" spc="-9" dirty="0" smtClean="0">
                <a:solidFill>
                  <a:srgbClr val="262C32"/>
                </a:solidFill>
                <a:latin typeface="Aptos"/>
                <a:cs typeface="Arial"/>
              </a:rPr>
              <a:t>l</a:t>
            </a:r>
            <a:r>
              <a:rPr sz="1200" spc="-34" dirty="0" smtClean="0">
                <a:solidFill>
                  <a:srgbClr val="262C32"/>
                </a:solidFill>
                <a:latin typeface="Aptos"/>
                <a:cs typeface="Arial"/>
              </a:rPr>
              <a:t>m</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0" dirty="0" smtClean="0">
                <a:solidFill>
                  <a:srgbClr val="262C32"/>
                </a:solidFill>
                <a:latin typeface="Aptos"/>
                <a:cs typeface="Arial"/>
              </a:rPr>
              <a:t>e</a:t>
            </a:r>
            <a:r>
              <a:rPr sz="1200" spc="197" dirty="0" smtClean="0">
                <a:solidFill>
                  <a:srgbClr val="262C32"/>
                </a:solidFill>
                <a:latin typeface="Aptos"/>
                <a:cs typeface="Arial"/>
              </a:rPr>
              <a:t> </a:t>
            </a:r>
            <a:r>
              <a:rPr sz="1200" spc="-78" dirty="0" smtClean="0">
                <a:solidFill>
                  <a:srgbClr val="262C32"/>
                </a:solidFill>
                <a:latin typeface="Aptos"/>
                <a:cs typeface="Arial"/>
              </a:rPr>
              <a:t>l</a:t>
            </a:r>
            <a:r>
              <a:rPr sz="1200" spc="18" dirty="0" smtClean="0">
                <a:solidFill>
                  <a:srgbClr val="262C32"/>
                </a:solidFill>
                <a:latin typeface="Aptos"/>
                <a:cs typeface="Arial"/>
              </a:rPr>
              <a:t>a</a:t>
            </a:r>
            <a:r>
              <a:rPr sz="1200" spc="-25" dirty="0" smtClean="0">
                <a:solidFill>
                  <a:srgbClr val="262C32"/>
                </a:solidFill>
                <a:latin typeface="Aptos"/>
                <a:cs typeface="Arial"/>
              </a:rPr>
              <a:t>s</a:t>
            </a:r>
            <a:r>
              <a:rPr sz="1200" spc="89" dirty="0" smtClean="0">
                <a:solidFill>
                  <a:srgbClr val="262C32"/>
                </a:solidFill>
                <a:latin typeface="Aptos"/>
                <a:cs typeface="Arial"/>
              </a:rPr>
              <a:t> </a:t>
            </a:r>
            <a:r>
              <a:rPr sz="1200" spc="-19" dirty="0" smtClean="0">
                <a:solidFill>
                  <a:srgbClr val="262C32"/>
                </a:solidFill>
                <a:latin typeface="Aptos"/>
                <a:cs typeface="Arial"/>
              </a:rPr>
              <a:t>p</a:t>
            </a:r>
            <a:r>
              <a:rPr sz="1200" spc="-9" dirty="0" smtClean="0">
                <a:solidFill>
                  <a:srgbClr val="262C32"/>
                </a:solidFill>
                <a:latin typeface="Aptos"/>
                <a:cs typeface="Arial"/>
              </a:rPr>
              <a:t>i</a:t>
            </a:r>
            <a:r>
              <a:rPr sz="1200" spc="-19" dirty="0" smtClean="0">
                <a:solidFill>
                  <a:srgbClr val="262C32"/>
                </a:solidFill>
                <a:latin typeface="Aptos"/>
                <a:cs typeface="Arial"/>
              </a:rPr>
              <a:t>c</a:t>
            </a:r>
            <a:r>
              <a:rPr sz="1200" spc="-14" dirty="0" smtClean="0">
                <a:solidFill>
                  <a:srgbClr val="262C32"/>
                </a:solidFill>
                <a:latin typeface="Aptos"/>
                <a:cs typeface="Arial"/>
              </a:rPr>
              <a:t>a</a:t>
            </a:r>
            <a:r>
              <a:rPr sz="1200" spc="-19" dirty="0" smtClean="0">
                <a:solidFill>
                  <a:srgbClr val="262C32"/>
                </a:solidFill>
                <a:latin typeface="Aptos"/>
                <a:cs typeface="Arial"/>
              </a:rPr>
              <a:t>du</a:t>
            </a:r>
            <a:r>
              <a:rPr sz="1200" spc="-14" dirty="0" smtClean="0">
                <a:solidFill>
                  <a:srgbClr val="262C32"/>
                </a:solidFill>
                <a:latin typeface="Aptos"/>
                <a:cs typeface="Arial"/>
              </a:rPr>
              <a:t>r</a:t>
            </a:r>
            <a:r>
              <a:rPr sz="1200" spc="-19" dirty="0" smtClean="0">
                <a:solidFill>
                  <a:srgbClr val="262C32"/>
                </a:solidFill>
                <a:latin typeface="Aptos"/>
                <a:cs typeface="Arial"/>
              </a:rPr>
              <a:t>a</a:t>
            </a:r>
            <a:r>
              <a:rPr sz="1200" spc="0" dirty="0" smtClean="0">
                <a:solidFill>
                  <a:srgbClr val="262C32"/>
                </a:solidFill>
                <a:latin typeface="Aptos"/>
                <a:cs typeface="Arial"/>
              </a:rPr>
              <a:t>s</a:t>
            </a:r>
            <a:r>
              <a:rPr sz="1200" spc="112" dirty="0" smtClean="0">
                <a:solidFill>
                  <a:srgbClr val="262C32"/>
                </a:solidFill>
                <a:latin typeface="Aptos"/>
                <a:cs typeface="Arial"/>
              </a:rPr>
              <a:t> </a:t>
            </a:r>
            <a:r>
              <a:rPr sz="1200" spc="0" dirty="0" smtClean="0">
                <a:solidFill>
                  <a:srgbClr val="262C32"/>
                </a:solidFill>
                <a:latin typeface="Aptos"/>
                <a:cs typeface="Arial"/>
              </a:rPr>
              <a:t>o</a:t>
            </a:r>
            <a:r>
              <a:rPr sz="1200" spc="28" dirty="0" smtClean="0">
                <a:solidFill>
                  <a:srgbClr val="262C32"/>
                </a:solidFill>
                <a:latin typeface="Aptos"/>
                <a:cs typeface="Arial"/>
              </a:rPr>
              <a:t> </a:t>
            </a:r>
            <a:r>
              <a:rPr sz="1200" spc="-88" dirty="0" smtClean="0">
                <a:solidFill>
                  <a:srgbClr val="262C32"/>
                </a:solidFill>
                <a:latin typeface="Aptos"/>
                <a:cs typeface="Arial"/>
              </a:rPr>
              <a:t>m</a:t>
            </a:r>
            <a:r>
              <a:rPr sz="1200" spc="18" dirty="0" smtClean="0">
                <a:solidFill>
                  <a:srgbClr val="262C32"/>
                </a:solidFill>
                <a:latin typeface="Aptos"/>
                <a:cs typeface="Arial"/>
              </a:rPr>
              <a:t>o</a:t>
            </a:r>
            <a:r>
              <a:rPr sz="1200" spc="0" dirty="0" smtClean="0">
                <a:solidFill>
                  <a:srgbClr val="262C32"/>
                </a:solidFill>
                <a:latin typeface="Aptos"/>
                <a:cs typeface="Arial"/>
              </a:rPr>
              <a:t>r</a:t>
            </a:r>
            <a:r>
              <a:rPr sz="1200" spc="-26" dirty="0" smtClean="0">
                <a:solidFill>
                  <a:srgbClr val="262C32"/>
                </a:solidFill>
                <a:latin typeface="Aptos"/>
                <a:cs typeface="Arial"/>
              </a:rPr>
              <a:t>d</a:t>
            </a:r>
            <a:r>
              <a:rPr sz="1200" spc="-3" dirty="0" smtClean="0">
                <a:solidFill>
                  <a:srgbClr val="262C32"/>
                </a:solidFill>
                <a:latin typeface="Aptos"/>
                <a:cs typeface="Arial"/>
              </a:rPr>
              <a:t>e</a:t>
            </a:r>
            <a:r>
              <a:rPr sz="1200" spc="18" dirty="0" smtClean="0">
                <a:solidFill>
                  <a:srgbClr val="262C32"/>
                </a:solidFill>
                <a:latin typeface="Aptos"/>
                <a:cs typeface="Arial"/>
              </a:rPr>
              <a:t>d</a:t>
            </a:r>
            <a:r>
              <a:rPr sz="1200" spc="-3" dirty="0" smtClean="0">
                <a:solidFill>
                  <a:srgbClr val="262C32"/>
                </a:solidFill>
                <a:latin typeface="Aptos"/>
                <a:cs typeface="Arial"/>
              </a:rPr>
              <a:t>u</a:t>
            </a:r>
            <a:r>
              <a:rPr sz="1200" spc="24" dirty="0" smtClean="0">
                <a:solidFill>
                  <a:srgbClr val="262C32"/>
                </a:solidFill>
                <a:latin typeface="Aptos"/>
                <a:cs typeface="Arial"/>
              </a:rPr>
              <a:t>r</a:t>
            </a:r>
            <a:r>
              <a:rPr sz="1200" spc="-26" dirty="0" smtClean="0">
                <a:solidFill>
                  <a:srgbClr val="262C32"/>
                </a:solidFill>
                <a:latin typeface="Aptos"/>
                <a:cs typeface="Arial"/>
              </a:rPr>
              <a:t>a</a:t>
            </a:r>
            <a:r>
              <a:rPr sz="1200" spc="30" dirty="0" smtClean="0">
                <a:solidFill>
                  <a:srgbClr val="262C32"/>
                </a:solidFill>
                <a:latin typeface="Aptos"/>
                <a:cs typeface="Arial"/>
              </a:rPr>
              <a:t>s</a:t>
            </a:r>
            <a:r>
              <a:rPr sz="1200" spc="-102" dirty="0" smtClean="0">
                <a:solidFill>
                  <a:srgbClr val="262C32"/>
                </a:solidFill>
                <a:latin typeface="Aptos"/>
                <a:cs typeface="Arial"/>
              </a:rPr>
              <a:t>.</a:t>
            </a:r>
            <a:r>
              <a:rPr sz="1200" spc="0" dirty="0" smtClean="0">
                <a:solidFill>
                  <a:srgbClr val="262C32"/>
                </a:solidFill>
                <a:latin typeface="Aptos"/>
                <a:cs typeface="Arial"/>
              </a:rPr>
              <a:t> </a:t>
            </a:r>
            <a:r>
              <a:rPr sz="1200" spc="-104" dirty="0" smtClean="0">
                <a:solidFill>
                  <a:srgbClr val="262C32"/>
                </a:solidFill>
                <a:latin typeface="Aptos"/>
                <a:cs typeface="Arial"/>
              </a:rPr>
              <a:t> </a:t>
            </a:r>
            <a:r>
              <a:rPr sz="1200" spc="-25" dirty="0" smtClean="0">
                <a:solidFill>
                  <a:srgbClr val="262C32"/>
                </a:solidFill>
                <a:latin typeface="Aptos"/>
                <a:cs typeface="Arial"/>
              </a:rPr>
              <a:t>E</a:t>
            </a:r>
            <a:r>
              <a:rPr sz="1200" spc="0" dirty="0" smtClean="0">
                <a:solidFill>
                  <a:srgbClr val="262C32"/>
                </a:solidFill>
                <a:latin typeface="Aptos"/>
                <a:cs typeface="Arial"/>
              </a:rPr>
              <a:t>n</a:t>
            </a:r>
            <a:r>
              <a:rPr sz="1200" spc="-12"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89" dirty="0" smtClean="0">
                <a:solidFill>
                  <a:srgbClr val="262C32"/>
                </a:solidFill>
                <a:latin typeface="Aptos"/>
                <a:cs typeface="Arial"/>
              </a:rPr>
              <a:t> </a:t>
            </a:r>
            <a:r>
              <a:rPr sz="1200" spc="-19" dirty="0" smtClean="0">
                <a:solidFill>
                  <a:srgbClr val="262C32"/>
                </a:solidFill>
                <a:latin typeface="Aptos"/>
                <a:cs typeface="Arial"/>
              </a:rPr>
              <a:t>p</a:t>
            </a:r>
            <a:r>
              <a:rPr sz="1200" spc="-9" dirty="0" smtClean="0">
                <a:solidFill>
                  <a:srgbClr val="262C32"/>
                </a:solidFill>
                <a:latin typeface="Aptos"/>
                <a:cs typeface="Arial"/>
              </a:rPr>
              <a:t>i</a:t>
            </a:r>
            <a:r>
              <a:rPr sz="1200" spc="-19" dirty="0" smtClean="0">
                <a:solidFill>
                  <a:srgbClr val="262C32"/>
                </a:solidFill>
                <a:latin typeface="Aptos"/>
                <a:cs typeface="Arial"/>
              </a:rPr>
              <a:t>c</a:t>
            </a:r>
            <a:r>
              <a:rPr sz="1200" spc="-14" dirty="0" smtClean="0">
                <a:solidFill>
                  <a:srgbClr val="262C32"/>
                </a:solidFill>
                <a:latin typeface="Aptos"/>
                <a:cs typeface="Arial"/>
              </a:rPr>
              <a:t>a</a:t>
            </a:r>
            <a:r>
              <a:rPr sz="1200" spc="-19" dirty="0" smtClean="0">
                <a:solidFill>
                  <a:srgbClr val="262C32"/>
                </a:solidFill>
                <a:latin typeface="Aptos"/>
                <a:cs typeface="Arial"/>
              </a:rPr>
              <a:t>du</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107" dirty="0" smtClean="0">
                <a:solidFill>
                  <a:srgbClr val="262C32"/>
                </a:solidFill>
                <a:latin typeface="Aptos"/>
                <a:cs typeface="Arial"/>
              </a:rPr>
              <a:t> </a:t>
            </a:r>
            <a:r>
              <a:rPr sz="1200" spc="-53" dirty="0" smtClean="0">
                <a:solidFill>
                  <a:srgbClr val="262C32"/>
                </a:solidFill>
                <a:latin typeface="Aptos"/>
                <a:cs typeface="Arial"/>
              </a:rPr>
              <a:t>e</a:t>
            </a:r>
            <a:r>
              <a:rPr sz="1200" spc="-73" dirty="0" smtClean="0">
                <a:solidFill>
                  <a:srgbClr val="262C32"/>
                </a:solidFill>
                <a:latin typeface="Aptos"/>
                <a:cs typeface="Arial"/>
              </a:rPr>
              <a:t>l</a:t>
            </a:r>
            <a:r>
              <a:rPr sz="1200" spc="100" dirty="0" smtClean="0">
                <a:solidFill>
                  <a:srgbClr val="262C32"/>
                </a:solidFill>
                <a:latin typeface="Aptos"/>
                <a:cs typeface="Arial"/>
              </a:rPr>
              <a:t> </a:t>
            </a:r>
            <a:r>
              <a:rPr sz="1200" spc="-26" dirty="0" smtClean="0">
                <a:solidFill>
                  <a:srgbClr val="262C32"/>
                </a:solidFill>
                <a:latin typeface="Aptos"/>
                <a:cs typeface="Arial"/>
              </a:rPr>
              <a:t>a</a:t>
            </a:r>
            <a:r>
              <a:rPr sz="1200" spc="-3" dirty="0" smtClean="0">
                <a:solidFill>
                  <a:srgbClr val="262C32"/>
                </a:solidFill>
                <a:latin typeface="Aptos"/>
                <a:cs typeface="Arial"/>
              </a:rPr>
              <a:t>n</a:t>
            </a:r>
            <a:r>
              <a:rPr sz="1200" spc="-7" dirty="0" smtClean="0">
                <a:solidFill>
                  <a:srgbClr val="262C32"/>
                </a:solidFill>
                <a:latin typeface="Aptos"/>
                <a:cs typeface="Arial"/>
              </a:rPr>
              <a:t>i</a:t>
            </a:r>
            <a:r>
              <a:rPr sz="1200" spc="5" dirty="0" smtClean="0">
                <a:solidFill>
                  <a:srgbClr val="262C32"/>
                </a:solidFill>
                <a:latin typeface="Aptos"/>
                <a:cs typeface="Arial"/>
              </a:rPr>
              <a:t>m</a:t>
            </a:r>
            <a:r>
              <a:rPr sz="1200" spc="-3" dirty="0" smtClean="0">
                <a:solidFill>
                  <a:srgbClr val="262C32"/>
                </a:solidFill>
                <a:latin typeface="Aptos"/>
                <a:cs typeface="Arial"/>
              </a:rPr>
              <a:t>a</a:t>
            </a:r>
            <a:r>
              <a:rPr sz="1200" spc="-48" dirty="0" smtClean="0">
                <a:solidFill>
                  <a:srgbClr val="262C32"/>
                </a:solidFill>
                <a:latin typeface="Aptos"/>
                <a:cs typeface="Arial"/>
              </a:rPr>
              <a:t>l</a:t>
            </a:r>
            <a:r>
              <a:rPr sz="1200" spc="125" dirty="0" smtClean="0">
                <a:solidFill>
                  <a:srgbClr val="262C32"/>
                </a:solidFill>
                <a:latin typeface="Aptos"/>
                <a:cs typeface="Arial"/>
              </a:rPr>
              <a:t> </a:t>
            </a:r>
            <a:r>
              <a:rPr sz="1200" spc="-78" dirty="0" smtClean="0">
                <a:solidFill>
                  <a:srgbClr val="262C32"/>
                </a:solidFill>
                <a:latin typeface="Aptos"/>
                <a:cs typeface="Arial"/>
              </a:rPr>
              <a:t>i</a:t>
            </a:r>
            <a:r>
              <a:rPr sz="1200" spc="-3" dirty="0" smtClean="0">
                <a:solidFill>
                  <a:srgbClr val="262C32"/>
                </a:solidFill>
                <a:latin typeface="Aptos"/>
                <a:cs typeface="Arial"/>
              </a:rPr>
              <a:t>no</a:t>
            </a:r>
            <a:r>
              <a:rPr sz="1200" spc="30" dirty="0" smtClean="0">
                <a:solidFill>
                  <a:srgbClr val="262C32"/>
                </a:solidFill>
                <a:latin typeface="Aptos"/>
                <a:cs typeface="Arial"/>
              </a:rPr>
              <a:t>c</a:t>
            </a:r>
            <a:r>
              <a:rPr sz="1200" spc="-26" dirty="0" smtClean="0">
                <a:solidFill>
                  <a:srgbClr val="262C32"/>
                </a:solidFill>
                <a:latin typeface="Aptos"/>
                <a:cs typeface="Arial"/>
              </a:rPr>
              <a:t>u</a:t>
            </a:r>
            <a:r>
              <a:rPr sz="1200" spc="-7" dirty="0" smtClean="0">
                <a:solidFill>
                  <a:srgbClr val="262C32"/>
                </a:solidFill>
                <a:latin typeface="Aptos"/>
                <a:cs typeface="Arial"/>
              </a:rPr>
              <a:t>l</a:t>
            </a:r>
            <a:r>
              <a:rPr sz="1200" spc="-11" dirty="0" smtClean="0">
                <a:solidFill>
                  <a:srgbClr val="262C32"/>
                </a:solidFill>
                <a:latin typeface="Aptos"/>
                <a:cs typeface="Arial"/>
              </a:rPr>
              <a:t>a</a:t>
            </a:r>
            <a:r>
              <a:rPr sz="1200" spc="64" dirty="0" smtClean="0">
                <a:solidFill>
                  <a:srgbClr val="262C32"/>
                </a:solidFill>
                <a:latin typeface="Aptos"/>
                <a:cs typeface="Arial"/>
              </a:rPr>
              <a:t> </a:t>
            </a:r>
            <a:r>
              <a:rPr sz="1200" spc="-26" dirty="0" smtClean="0">
                <a:solidFill>
                  <a:srgbClr val="262C32"/>
                </a:solidFill>
                <a:latin typeface="Aptos"/>
                <a:cs typeface="Arial"/>
              </a:rPr>
              <a:t>e</a:t>
            </a:r>
            <a:r>
              <a:rPr sz="1200" spc="-73" dirty="0" smtClean="0">
                <a:solidFill>
                  <a:srgbClr val="262C32"/>
                </a:solidFill>
                <a:latin typeface="Aptos"/>
                <a:cs typeface="Arial"/>
              </a:rPr>
              <a:t>l</a:t>
            </a:r>
            <a:r>
              <a:rPr sz="1200" spc="-91" dirty="0" smtClean="0">
                <a:solidFill>
                  <a:srgbClr val="262C32"/>
                </a:solidFill>
                <a:latin typeface="Aptos"/>
                <a:cs typeface="Arial"/>
              </a:rPr>
              <a:t> </a:t>
            </a:r>
            <a:r>
              <a:rPr sz="1200" spc="-19" dirty="0" smtClean="0">
                <a:solidFill>
                  <a:srgbClr val="262C32"/>
                </a:solidFill>
                <a:latin typeface="Aptos"/>
                <a:cs typeface="Arial"/>
              </a:rPr>
              <a:t>v</a:t>
            </a:r>
            <a:r>
              <a:rPr sz="1200" spc="18" dirty="0" smtClean="0">
                <a:solidFill>
                  <a:srgbClr val="262C32"/>
                </a:solidFill>
                <a:latin typeface="Aptos"/>
                <a:cs typeface="Arial"/>
              </a:rPr>
              <a:t>e</a:t>
            </a:r>
            <a:r>
              <a:rPr sz="1200" spc="-26" dirty="0" smtClean="0">
                <a:solidFill>
                  <a:srgbClr val="262C32"/>
                </a:solidFill>
                <a:latin typeface="Aptos"/>
                <a:cs typeface="Arial"/>
              </a:rPr>
              <a:t>n</a:t>
            </a:r>
            <a:r>
              <a:rPr sz="1200" spc="18" dirty="0" smtClean="0">
                <a:solidFill>
                  <a:srgbClr val="262C32"/>
                </a:solidFill>
                <a:latin typeface="Aptos"/>
                <a:cs typeface="Arial"/>
              </a:rPr>
              <a:t>e</a:t>
            </a:r>
            <a:r>
              <a:rPr sz="1200" spc="-26" dirty="0" smtClean="0">
                <a:solidFill>
                  <a:srgbClr val="262C32"/>
                </a:solidFill>
                <a:latin typeface="Aptos"/>
                <a:cs typeface="Arial"/>
              </a:rPr>
              <a:t>n</a:t>
            </a:r>
            <a:r>
              <a:rPr sz="1200" spc="40" dirty="0" smtClean="0">
                <a:solidFill>
                  <a:srgbClr val="262C32"/>
                </a:solidFill>
                <a:latin typeface="Aptos"/>
                <a:cs typeface="Arial"/>
              </a:rPr>
              <a:t>o</a:t>
            </a:r>
            <a:r>
              <a:rPr sz="1200" spc="-102" dirty="0" smtClean="0">
                <a:solidFill>
                  <a:srgbClr val="262C32"/>
                </a:solidFill>
                <a:latin typeface="Aptos"/>
                <a:cs typeface="Arial"/>
              </a:rPr>
              <a:t>,</a:t>
            </a:r>
            <a:r>
              <a:rPr sz="1200" spc="100" dirty="0" smtClean="0">
                <a:solidFill>
                  <a:srgbClr val="262C32"/>
                </a:solidFill>
                <a:latin typeface="Aptos"/>
                <a:cs typeface="Arial"/>
              </a:rPr>
              <a:t> </a:t>
            </a:r>
            <a:r>
              <a:rPr sz="1200" spc="-14" dirty="0" smtClean="0">
                <a:solidFill>
                  <a:srgbClr val="262C32"/>
                </a:solidFill>
                <a:latin typeface="Aptos"/>
                <a:cs typeface="Arial"/>
              </a:rPr>
              <a:t>q</a:t>
            </a:r>
            <a:r>
              <a:rPr sz="1200" spc="-19" dirty="0" smtClean="0">
                <a:solidFill>
                  <a:srgbClr val="262C32"/>
                </a:solidFill>
                <a:latin typeface="Aptos"/>
                <a:cs typeface="Arial"/>
              </a:rPr>
              <a:t>u</a:t>
            </a:r>
            <a:r>
              <a:rPr sz="1200" spc="0" dirty="0" smtClean="0">
                <a:solidFill>
                  <a:srgbClr val="262C32"/>
                </a:solidFill>
                <a:latin typeface="Aptos"/>
                <a:cs typeface="Arial"/>
              </a:rPr>
              <a:t>e</a:t>
            </a:r>
            <a:r>
              <a:rPr sz="1200" spc="59" dirty="0" smtClean="0">
                <a:solidFill>
                  <a:srgbClr val="262C32"/>
                </a:solidFill>
                <a:latin typeface="Aptos"/>
                <a:cs typeface="Arial"/>
              </a:rPr>
              <a:t> </a:t>
            </a:r>
            <a:r>
              <a:rPr sz="1200" spc="-19" dirty="0" smtClean="0">
                <a:solidFill>
                  <a:srgbClr val="262C32"/>
                </a:solidFill>
                <a:latin typeface="Aptos"/>
                <a:cs typeface="Arial"/>
              </a:rPr>
              <a:t>e</a:t>
            </a:r>
            <a:r>
              <a:rPr sz="1200" spc="0" dirty="0" smtClean="0">
                <a:solidFill>
                  <a:srgbClr val="262C32"/>
                </a:solidFill>
                <a:latin typeface="Aptos"/>
                <a:cs typeface="Arial"/>
              </a:rPr>
              <a:t>s</a:t>
            </a:r>
            <a:r>
              <a:rPr sz="1200" spc="31" dirty="0" smtClean="0">
                <a:solidFill>
                  <a:srgbClr val="262C32"/>
                </a:solidFill>
                <a:latin typeface="Aptos"/>
                <a:cs typeface="Arial"/>
              </a:rPr>
              <a:t> </a:t>
            </a:r>
            <a:r>
              <a:rPr sz="1200" spc="-14" dirty="0" smtClean="0">
                <a:solidFill>
                  <a:srgbClr val="262C32"/>
                </a:solidFill>
                <a:latin typeface="Aptos"/>
                <a:cs typeface="Arial"/>
              </a:rPr>
              <a:t>u</a:t>
            </a:r>
            <a:r>
              <a:rPr sz="1200" spc="-19" dirty="0" smtClean="0">
                <a:solidFill>
                  <a:srgbClr val="262C32"/>
                </a:solidFill>
                <a:latin typeface="Aptos"/>
                <a:cs typeface="Arial"/>
              </a:rPr>
              <a:t>n</a:t>
            </a:r>
            <a:r>
              <a:rPr sz="1200" spc="0" dirty="0" smtClean="0">
                <a:solidFill>
                  <a:srgbClr val="262C32"/>
                </a:solidFill>
                <a:latin typeface="Aptos"/>
                <a:cs typeface="Arial"/>
              </a:rPr>
              <a:t>a</a:t>
            </a:r>
            <a:r>
              <a:rPr sz="1200" spc="9" dirty="0" smtClean="0">
                <a:solidFill>
                  <a:srgbClr val="262C32"/>
                </a:solidFill>
                <a:latin typeface="Aptos"/>
                <a:cs typeface="Arial"/>
              </a:rPr>
              <a:t> </a:t>
            </a:r>
            <a:r>
              <a:rPr sz="1200" spc="-19" dirty="0" smtClean="0">
                <a:solidFill>
                  <a:srgbClr val="262C32"/>
                </a:solidFill>
                <a:latin typeface="Aptos"/>
                <a:cs typeface="Arial"/>
              </a:rPr>
              <a:t>s</a:t>
            </a:r>
            <a:r>
              <a:rPr sz="1200" spc="-14" dirty="0" smtClean="0">
                <a:solidFill>
                  <a:srgbClr val="262C32"/>
                </a:solidFill>
                <a:latin typeface="Aptos"/>
                <a:cs typeface="Arial"/>
              </a:rPr>
              <a:t>u</a:t>
            </a:r>
            <a:r>
              <a:rPr sz="1200" spc="-19" dirty="0" smtClean="0">
                <a:solidFill>
                  <a:srgbClr val="262C32"/>
                </a:solidFill>
                <a:latin typeface="Aptos"/>
                <a:cs typeface="Arial"/>
              </a:rPr>
              <a:t>s</a:t>
            </a:r>
            <a:r>
              <a:rPr sz="1200" spc="-9" dirty="0" smtClean="0">
                <a:solidFill>
                  <a:srgbClr val="262C32"/>
                </a:solidFill>
                <a:latin typeface="Aptos"/>
                <a:cs typeface="Arial"/>
              </a:rPr>
              <a:t>t</a:t>
            </a:r>
            <a:r>
              <a:rPr sz="1200" spc="-19" dirty="0" smtClean="0">
                <a:solidFill>
                  <a:srgbClr val="262C32"/>
                </a:solidFill>
                <a:latin typeface="Aptos"/>
                <a:cs typeface="Arial"/>
              </a:rPr>
              <a:t>an</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0" dirty="0" smtClean="0">
                <a:solidFill>
                  <a:srgbClr val="262C32"/>
                </a:solidFill>
                <a:latin typeface="Aptos"/>
                <a:cs typeface="Arial"/>
              </a:rPr>
              <a:t>a</a:t>
            </a:r>
            <a:r>
              <a:rPr sz="1200" spc="122" dirty="0" smtClean="0">
                <a:solidFill>
                  <a:srgbClr val="262C32"/>
                </a:solidFill>
                <a:latin typeface="Aptos"/>
                <a:cs typeface="Arial"/>
              </a:rPr>
              <a:t> </a:t>
            </a:r>
            <a:r>
              <a:rPr sz="1200" spc="-12" dirty="0" smtClean="0">
                <a:solidFill>
                  <a:srgbClr val="262C32"/>
                </a:solidFill>
                <a:latin typeface="Aptos"/>
                <a:cs typeface="Arial"/>
              </a:rPr>
              <a:t>t</a:t>
            </a:r>
            <a:r>
              <a:rPr sz="1200" spc="-26" dirty="0" smtClean="0">
                <a:solidFill>
                  <a:srgbClr val="262C32"/>
                </a:solidFill>
                <a:latin typeface="Aptos"/>
                <a:cs typeface="Arial"/>
              </a:rPr>
              <a:t>ó</a:t>
            </a:r>
            <a:r>
              <a:rPr sz="1200" spc="30" dirty="0" smtClean="0">
                <a:solidFill>
                  <a:srgbClr val="262C32"/>
                </a:solidFill>
                <a:latin typeface="Aptos"/>
                <a:cs typeface="Arial"/>
              </a:rPr>
              <a:t>x</a:t>
            </a:r>
            <a:r>
              <a:rPr sz="1200" spc="-32" dirty="0" smtClean="0">
                <a:solidFill>
                  <a:srgbClr val="262C32"/>
                </a:solidFill>
                <a:latin typeface="Aptos"/>
                <a:cs typeface="Arial"/>
              </a:rPr>
              <a:t>i</a:t>
            </a:r>
            <a:r>
              <a:rPr sz="1200" spc="30" dirty="0" smtClean="0">
                <a:solidFill>
                  <a:srgbClr val="262C32"/>
                </a:solidFill>
                <a:latin typeface="Aptos"/>
                <a:cs typeface="Arial"/>
              </a:rPr>
              <a:t>c</a:t>
            </a:r>
            <a:r>
              <a:rPr sz="1200" spc="18" dirty="0" smtClean="0">
                <a:solidFill>
                  <a:srgbClr val="262C32"/>
                </a:solidFill>
                <a:latin typeface="Aptos"/>
                <a:cs typeface="Arial"/>
              </a:rPr>
              <a:t>a</a:t>
            </a:r>
            <a:r>
              <a:rPr sz="1200" spc="-102" dirty="0" smtClean="0">
                <a:solidFill>
                  <a:srgbClr val="262C32"/>
                </a:solidFill>
                <a:latin typeface="Aptos"/>
                <a:cs typeface="Arial"/>
              </a:rPr>
              <a:t>.</a:t>
            </a:r>
            <a:r>
              <a:rPr sz="1200" spc="0" dirty="0" smtClean="0">
                <a:solidFill>
                  <a:srgbClr val="262C32"/>
                </a:solidFill>
                <a:latin typeface="Aptos"/>
                <a:cs typeface="Arial"/>
              </a:rPr>
              <a:t> </a:t>
            </a:r>
            <a:r>
              <a:rPr sz="1200" spc="-129" dirty="0" smtClean="0">
                <a:solidFill>
                  <a:srgbClr val="262C32"/>
                </a:solidFill>
                <a:latin typeface="Aptos"/>
                <a:cs typeface="Arial"/>
              </a:rPr>
              <a:t> </a:t>
            </a:r>
            <a:r>
              <a:rPr sz="1200" spc="-19" dirty="0" smtClean="0">
                <a:solidFill>
                  <a:srgbClr val="262C32"/>
                </a:solidFill>
                <a:latin typeface="Aptos"/>
                <a:cs typeface="Arial"/>
              </a:rPr>
              <a:t>E</a:t>
            </a:r>
            <a:r>
              <a:rPr sz="1200" spc="0" dirty="0" smtClean="0">
                <a:solidFill>
                  <a:srgbClr val="262C32"/>
                </a:solidFill>
                <a:latin typeface="Aptos"/>
                <a:cs typeface="Arial"/>
              </a:rPr>
              <a:t>n</a:t>
            </a:r>
            <a:r>
              <a:rPr sz="1200" spc="7"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89" dirty="0" smtClean="0">
                <a:solidFill>
                  <a:srgbClr val="262C32"/>
                </a:solidFill>
                <a:latin typeface="Aptos"/>
                <a:cs typeface="Arial"/>
              </a:rPr>
              <a:t> </a:t>
            </a:r>
            <a:r>
              <a:rPr sz="1200" spc="-29" dirty="0" smtClean="0">
                <a:solidFill>
                  <a:srgbClr val="262C32"/>
                </a:solidFill>
                <a:latin typeface="Aptos"/>
                <a:cs typeface="Arial"/>
              </a:rPr>
              <a:t>m</a:t>
            </a:r>
            <a:r>
              <a:rPr sz="1200" spc="-25" dirty="0" smtClean="0">
                <a:solidFill>
                  <a:srgbClr val="262C32"/>
                </a:solidFill>
                <a:latin typeface="Aptos"/>
                <a:cs typeface="Arial"/>
              </a:rPr>
              <a:t>o</a:t>
            </a:r>
            <a:r>
              <a:rPr sz="1200" spc="-14" dirty="0" smtClean="0">
                <a:solidFill>
                  <a:srgbClr val="262C32"/>
                </a:solidFill>
                <a:latin typeface="Aptos"/>
                <a:cs typeface="Arial"/>
              </a:rPr>
              <a:t>rd</a:t>
            </a:r>
            <a:r>
              <a:rPr sz="1200" spc="-19" dirty="0" smtClean="0">
                <a:solidFill>
                  <a:srgbClr val="262C32"/>
                </a:solidFill>
                <a:latin typeface="Aptos"/>
                <a:cs typeface="Arial"/>
              </a:rPr>
              <a:t>edu</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135" dirty="0" smtClean="0">
                <a:solidFill>
                  <a:srgbClr val="262C32"/>
                </a:solidFill>
                <a:latin typeface="Aptos"/>
                <a:cs typeface="Arial"/>
              </a:rPr>
              <a:t> </a:t>
            </a:r>
            <a:r>
              <a:rPr sz="1200" spc="-19" dirty="0" smtClean="0">
                <a:solidFill>
                  <a:srgbClr val="262C32"/>
                </a:solidFill>
                <a:latin typeface="Aptos"/>
                <a:cs typeface="Arial"/>
              </a:rPr>
              <a:t>s</a:t>
            </a:r>
            <a:r>
              <a:rPr sz="1200" spc="0" dirty="0" smtClean="0">
                <a:solidFill>
                  <a:srgbClr val="262C32"/>
                </a:solidFill>
                <a:latin typeface="Aptos"/>
                <a:cs typeface="Arial"/>
              </a:rPr>
              <a:t>e</a:t>
            </a:r>
            <a:r>
              <a:rPr sz="1200" spc="51" dirty="0" smtClean="0">
                <a:solidFill>
                  <a:srgbClr val="262C32"/>
                </a:solidFill>
                <a:latin typeface="Aptos"/>
                <a:cs typeface="Arial"/>
              </a:rPr>
              <a:t> </a:t>
            </a:r>
            <a:r>
              <a:rPr sz="1200" spc="-19" dirty="0" smtClean="0">
                <a:solidFill>
                  <a:srgbClr val="262C32"/>
                </a:solidFill>
                <a:latin typeface="Aptos"/>
                <a:cs typeface="Arial"/>
              </a:rPr>
              <a:t>p</a:t>
            </a:r>
            <a:r>
              <a:rPr sz="1200" spc="0" dirty="0" smtClean="0">
                <a:solidFill>
                  <a:srgbClr val="262C32"/>
                </a:solidFill>
                <a:latin typeface="Aptos"/>
                <a:cs typeface="Arial"/>
              </a:rPr>
              <a:t>r</a:t>
            </a:r>
            <a:r>
              <a:rPr sz="1200" spc="-34" dirty="0" smtClean="0">
                <a:solidFill>
                  <a:srgbClr val="262C32"/>
                </a:solidFill>
                <a:latin typeface="Aptos"/>
                <a:cs typeface="Arial"/>
              </a:rPr>
              <a:t>o</a:t>
            </a:r>
            <a:r>
              <a:rPr sz="1200" spc="-19" dirty="0" smtClean="0">
                <a:solidFill>
                  <a:srgbClr val="262C32"/>
                </a:solidFill>
                <a:latin typeface="Aptos"/>
                <a:cs typeface="Arial"/>
              </a:rPr>
              <a:t>duc</a:t>
            </a:r>
            <a:r>
              <a:rPr sz="1200" spc="0" dirty="0" smtClean="0">
                <a:solidFill>
                  <a:srgbClr val="262C32"/>
                </a:solidFill>
                <a:latin typeface="Aptos"/>
                <a:cs typeface="Arial"/>
              </a:rPr>
              <a:t>e</a:t>
            </a:r>
            <a:r>
              <a:rPr sz="1200" spc="110" dirty="0" smtClean="0">
                <a:solidFill>
                  <a:srgbClr val="262C32"/>
                </a:solidFill>
                <a:latin typeface="Aptos"/>
                <a:cs typeface="Arial"/>
              </a:rPr>
              <a:t> </a:t>
            </a:r>
            <a:r>
              <a:rPr sz="1200" spc="-14" dirty="0" smtClean="0">
                <a:solidFill>
                  <a:srgbClr val="262C32"/>
                </a:solidFill>
                <a:latin typeface="Aptos"/>
                <a:cs typeface="Arial"/>
              </a:rPr>
              <a:t>un</a:t>
            </a:r>
            <a:r>
              <a:rPr sz="1200" spc="0" dirty="0" smtClean="0">
                <a:solidFill>
                  <a:srgbClr val="262C32"/>
                </a:solidFill>
                <a:latin typeface="Aptos"/>
                <a:cs typeface="Arial"/>
              </a:rPr>
              <a:t>a</a:t>
            </a:r>
            <a:r>
              <a:rPr sz="1200" spc="31" dirty="0" smtClean="0">
                <a:solidFill>
                  <a:srgbClr val="262C32"/>
                </a:solidFill>
                <a:latin typeface="Aptos"/>
                <a:cs typeface="Arial"/>
              </a:rPr>
              <a:t> </a:t>
            </a:r>
            <a:r>
              <a:rPr sz="1200" spc="-98" dirty="0" smtClean="0">
                <a:solidFill>
                  <a:srgbClr val="262C32"/>
                </a:solidFill>
                <a:latin typeface="Aptos"/>
                <a:cs typeface="Arial"/>
              </a:rPr>
              <a:t>h</a:t>
            </a:r>
            <a:r>
              <a:rPr sz="1200" spc="18" dirty="0" smtClean="0">
                <a:solidFill>
                  <a:srgbClr val="262C32"/>
                </a:solidFill>
                <a:latin typeface="Aptos"/>
                <a:cs typeface="Arial"/>
              </a:rPr>
              <a:t>e</a:t>
            </a:r>
            <a:r>
              <a:rPr sz="1200" spc="24" dirty="0" smtClean="0">
                <a:solidFill>
                  <a:srgbClr val="262C32"/>
                </a:solidFill>
                <a:latin typeface="Aptos"/>
                <a:cs typeface="Arial"/>
              </a:rPr>
              <a:t>r</a:t>
            </a:r>
            <a:r>
              <a:rPr sz="1200" spc="-32" dirty="0" smtClean="0">
                <a:solidFill>
                  <a:srgbClr val="262C32"/>
                </a:solidFill>
                <a:latin typeface="Aptos"/>
                <a:cs typeface="Arial"/>
              </a:rPr>
              <a:t>i</a:t>
            </a:r>
            <a:r>
              <a:rPr sz="1200" spc="-3" dirty="0" smtClean="0">
                <a:solidFill>
                  <a:srgbClr val="262C32"/>
                </a:solidFill>
                <a:latin typeface="Aptos"/>
                <a:cs typeface="Arial"/>
              </a:rPr>
              <a:t>d</a:t>
            </a:r>
            <a:r>
              <a:rPr sz="1200" spc="18" dirty="0" smtClean="0">
                <a:solidFill>
                  <a:srgbClr val="262C32"/>
                </a:solidFill>
                <a:latin typeface="Aptos"/>
                <a:cs typeface="Arial"/>
              </a:rPr>
              <a:t>a</a:t>
            </a:r>
            <a:r>
              <a:rPr sz="1200" spc="-77"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2083609" y="2789134"/>
            <a:ext cx="7331419" cy="2072640"/>
          </a:xfrm>
          <a:prstGeom prst="rect">
            <a:avLst/>
          </a:prstGeom>
        </p:spPr>
        <p:txBody>
          <a:bodyPr wrap="square" lIns="0" tIns="7111" rIns="0" bIns="0" rtlCol="0">
            <a:noAutofit/>
          </a:bodyPr>
          <a:lstStyle/>
          <a:p>
            <a:pPr marL="15748" marR="9205">
              <a:lnSpc>
                <a:spcPts val="1120"/>
              </a:lnSpc>
              <a:spcAft>
                <a:spcPts val="300"/>
              </a:spcAft>
            </a:pPr>
            <a:r>
              <a:rPr sz="1200" b="1" spc="-1" dirty="0" smtClean="0">
                <a:solidFill>
                  <a:srgbClr val="262C32"/>
                </a:solidFill>
                <a:latin typeface="Aptos"/>
                <a:cs typeface="Arial"/>
              </a:rPr>
              <a:t>Picaduras producidas por animales terrestres</a:t>
            </a:r>
            <a:endParaRPr sz="1000">
              <a:latin typeface="Arial"/>
              <a:cs typeface="Arial"/>
            </a:endParaRPr>
          </a:p>
          <a:p>
            <a:pPr marL="15748" marR="108529" indent="3048">
              <a:lnSpc>
                <a:spcPts val="1149"/>
              </a:lnSpc>
              <a:spcBef>
                <a:spcPts val="474"/>
              </a:spcBef>
              <a:spcAft>
                <a:spcPts val="300"/>
              </a:spcAft>
            </a:pPr>
            <a:r>
              <a:rPr sz="1200" spc="-1" dirty="0" smtClean="0">
                <a:solidFill>
                  <a:srgbClr val="262C32"/>
                </a:solidFill>
                <a:latin typeface="Aptos"/>
                <a:cs typeface="Arial"/>
              </a:rPr>
              <a:t>Existen diferentes tipos de especies de animales que producen este tipo de </a:t>
            </a:r>
            <a:endParaRPr sz="1000">
              <a:latin typeface="Arial"/>
              <a:cs typeface="Arial"/>
            </a:endParaRPr>
          </a:p>
          <a:p>
            <a:pPr marL="15748" marR="108529">
              <a:lnSpc>
                <a:spcPts val="1149"/>
              </a:lnSpc>
              <a:spcBef>
                <a:spcPts val="249"/>
              </a:spcBef>
              <a:spcAft>
                <a:spcPts val="300"/>
              </a:spcAft>
            </a:pPr>
            <a:r>
              <a:rPr sz="1200" spc="-6" dirty="0" smtClean="0">
                <a:solidFill>
                  <a:srgbClr val="262C32"/>
                </a:solidFill>
                <a:latin typeface="Aptos"/>
                <a:cs typeface="Arial"/>
              </a:rPr>
              <a:t>lesión.  Encontramos en los artrópodos (insectos, arañas y escorpiones) el </a:t>
            </a:r>
            <a:endParaRPr sz="1000">
              <a:latin typeface="Arial"/>
              <a:cs typeface="Arial"/>
            </a:endParaRPr>
          </a:p>
          <a:p>
            <a:pPr marL="15748" marR="108529">
              <a:lnSpc>
                <a:spcPts val="1149"/>
              </a:lnSpc>
              <a:spcBef>
                <a:spcPts val="249"/>
              </a:spcBef>
              <a:spcAft>
                <a:spcPts val="300"/>
              </a:spcAft>
            </a:pPr>
            <a:r>
              <a:rPr sz="1200" spc="-1" dirty="0" smtClean="0">
                <a:solidFill>
                  <a:srgbClr val="262C32"/>
                </a:solidFill>
                <a:latin typeface="Aptos"/>
                <a:cs typeface="Arial"/>
              </a:rPr>
              <a:t>más amplio abanico de posibles animales agresores</a:t>
            </a:r>
            <a:r>
              <a:rPr sz="1200" spc="-1" dirty="0" smtClean="0">
                <a:solidFill>
                  <a:srgbClr val="262C32"/>
                </a:solidFill>
                <a:latin typeface="Aptos"/>
                <a:cs typeface="Arial"/>
              </a:rPr>
              <a:t>, </a:t>
            </a:r>
            <a:r>
              <a:rPr sz="1200" spc="-1" dirty="0" smtClean="0">
                <a:solidFill>
                  <a:srgbClr val="262C32"/>
                </a:solidFill>
                <a:latin typeface="Aptos"/>
                <a:cs typeface="Arial"/>
              </a:rPr>
              <a:t>pero las lesiones que </a:t>
            </a:r>
            <a:endParaRPr sz="1000">
              <a:latin typeface="Arial"/>
              <a:cs typeface="Arial"/>
            </a:endParaRPr>
          </a:p>
          <a:p>
            <a:pPr marL="15748" marR="108529">
              <a:lnSpc>
                <a:spcPts val="1149"/>
              </a:lnSpc>
              <a:spcBef>
                <a:spcPts val="249"/>
              </a:spcBef>
              <a:spcAft>
                <a:spcPts val="300"/>
              </a:spcAft>
            </a:pPr>
            <a:r>
              <a:rPr sz="1200" spc="-5" dirty="0" smtClean="0">
                <a:solidFill>
                  <a:srgbClr val="262C32"/>
                </a:solidFill>
                <a:latin typeface="Aptos"/>
                <a:cs typeface="Arial"/>
              </a:rPr>
              <a:t>producen raramente son graves.</a:t>
            </a:r>
            <a:endParaRPr sz="1000">
              <a:latin typeface="Arial"/>
              <a:cs typeface="Arial"/>
            </a:endParaRPr>
          </a:p>
          <a:p>
            <a:pPr marL="12700" marR="166171" indent="6096">
              <a:lnSpc>
                <a:spcPts val="1149"/>
              </a:lnSpc>
              <a:spcBef>
                <a:spcPts val="534"/>
              </a:spcBef>
              <a:spcAft>
                <a:spcPts val="300"/>
              </a:spcAft>
            </a:pPr>
            <a:r>
              <a:rPr sz="1200" spc="-2" dirty="0" smtClean="0">
                <a:solidFill>
                  <a:srgbClr val="262C32"/>
                </a:solidFill>
                <a:latin typeface="Aptos"/>
                <a:cs typeface="Arial"/>
              </a:rPr>
              <a:t>Una picadura puede llegar a ser grave si cumple algunas de las siguientes </a:t>
            </a:r>
            <a:endParaRPr sz="1000">
              <a:latin typeface="Arial"/>
              <a:cs typeface="Arial"/>
            </a:endParaRPr>
          </a:p>
          <a:p>
            <a:pPr marL="12700" marR="166171">
              <a:lnSpc>
                <a:spcPts val="1149"/>
              </a:lnSpc>
              <a:spcBef>
                <a:spcPts val="242"/>
              </a:spcBef>
              <a:spcAft>
                <a:spcPts val="300"/>
              </a:spcAft>
            </a:pPr>
            <a:r>
              <a:rPr sz="1200" spc="-11" dirty="0" smtClean="0">
                <a:solidFill>
                  <a:srgbClr val="262C32"/>
                </a:solidFill>
                <a:latin typeface="Aptos"/>
                <a:cs typeface="Arial"/>
              </a:rPr>
              <a:t>condiciones</a:t>
            </a:r>
            <a:r>
              <a:rPr sz="1200" spc="-11" dirty="0" smtClean="0">
                <a:solidFill>
                  <a:srgbClr val="262C32"/>
                </a:solidFill>
                <a:latin typeface="Aptos"/>
                <a:cs typeface="Arial"/>
              </a:rPr>
              <a:t>:</a:t>
            </a:r>
            <a:endParaRPr sz="1000">
              <a:latin typeface="Arial"/>
              <a:cs typeface="Arial"/>
            </a:endParaRPr>
          </a:p>
          <a:p>
            <a:pPr marL="12700" marR="9205">
              <a:lnSpc>
                <a:spcPct val="95825"/>
              </a:lnSpc>
              <a:spcBef>
                <a:spcPts val="537"/>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Si las picaduras son múltiples.</a:t>
            </a:r>
            <a:endParaRPr sz="1000">
              <a:latin typeface="Arial"/>
              <a:cs typeface="Arial"/>
            </a:endParaRPr>
          </a:p>
          <a:p>
            <a:pPr marL="101091" indent="-88391">
              <a:lnSpc>
                <a:spcPts val="1149"/>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Dependiendo de la localización (cara</a:t>
            </a:r>
            <a:r>
              <a:rPr sz="1200" spc="-2" dirty="0" smtClean="0">
                <a:solidFill>
                  <a:srgbClr val="262C32"/>
                </a:solidFill>
                <a:latin typeface="Aptos"/>
                <a:cs typeface="Arial"/>
              </a:rPr>
              <a:t>, </a:t>
            </a:r>
            <a:r>
              <a:rPr sz="1200" spc="-2" dirty="0" smtClean="0">
                <a:solidFill>
                  <a:srgbClr val="262C32"/>
                </a:solidFill>
                <a:latin typeface="Aptos"/>
                <a:cs typeface="Arial"/>
              </a:rPr>
              <a:t>cuello), si afecta al interior de la boca</a:t>
            </a:r>
            <a:r>
              <a:rPr sz="1200" spc="-2" dirty="0" smtClean="0">
                <a:solidFill>
                  <a:srgbClr val="262C32"/>
                </a:solidFill>
                <a:latin typeface="Aptos"/>
                <a:cs typeface="Arial"/>
              </a:rPr>
              <a:t>, </a:t>
            </a:r>
            <a:endParaRPr sz="1000">
              <a:latin typeface="Arial"/>
              <a:cs typeface="Arial"/>
            </a:endParaRPr>
          </a:p>
          <a:p>
            <a:pPr marL="101091">
              <a:lnSpc>
                <a:spcPts val="1149"/>
              </a:lnSpc>
              <a:spcBef>
                <a:spcPts val="265"/>
              </a:spcBef>
              <a:spcAft>
                <a:spcPts val="300"/>
              </a:spcAft>
            </a:pPr>
            <a:r>
              <a:rPr sz="1200" spc="-4" dirty="0" smtClean="0">
                <a:solidFill>
                  <a:srgbClr val="262C32"/>
                </a:solidFill>
                <a:latin typeface="Aptos"/>
                <a:cs typeface="Arial"/>
              </a:rPr>
              <a:t>ya que produce inflamación de la lengua y glotis y,  por tanto dificultad para</a:t>
            </a:r>
            <a:endParaRPr sz="1000">
              <a:latin typeface="Arial"/>
              <a:cs typeface="Arial"/>
            </a:endParaRPr>
          </a:p>
          <a:p>
            <a:pPr marL="107187" marR="9205">
              <a:lnSpc>
                <a:spcPts val="1135"/>
              </a:lnSpc>
              <a:spcBef>
                <a:spcPts val="322"/>
              </a:spcBef>
              <a:spcAft>
                <a:spcPts val="300"/>
              </a:spcAft>
            </a:pPr>
            <a:r>
              <a:rPr sz="1200" spc="-23" dirty="0" smtClean="0">
                <a:solidFill>
                  <a:srgbClr val="262C32"/>
                </a:solidFill>
                <a:latin typeface="Aptos"/>
                <a:cs typeface="Arial"/>
              </a:rPr>
              <a:t>respirar</a:t>
            </a:r>
            <a:r>
              <a:rPr sz="1200" spc="-23"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spc="-79" dirty="0" smtClean="0">
                <a:solidFill>
                  <a:srgbClr val="231F21"/>
                </a:solidFill>
                <a:latin typeface="Times New Roman"/>
                <a:cs typeface="Times New Roman"/>
              </a:rPr>
              <a:t>101</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5969000" cy="448437"/>
          </a:xfrm>
          <a:prstGeom prst="rect">
            <a:avLst/>
          </a:prstGeom>
        </p:spPr>
        <p:txBody>
          <a:bodyPr wrap="square" lIns="71628" tIns="48920" rIns="71628" bIns="48920" rtlCol="0">
            <a:noAutofit/>
          </a:bodyPr>
          <a:lstStyle/>
          <a:p>
            <a:pPr marL="12700">
              <a:lnSpc>
                <a:spcPct val="95825"/>
              </a:lnSpc>
              <a:spcAft>
                <a:spcPts val="400"/>
              </a:spcAft>
            </a:pPr>
            <a:r>
              <a:rPr sz="1200" b="1" spc="-26" dirty="0" smtClean="0">
                <a:solidFill>
                  <a:srgbClr val="1E374E"/>
                </a:solidFill>
                <a:latin typeface="Aptos"/>
                <a:cs typeface="Times New Roman"/>
              </a:rPr>
              <a:t>Primeros Auxilios  </a:t>
            </a:r>
            <a:r>
              <a:rPr sz="1200" b="1" spc="-26"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835660" y="1059942"/>
            <a:ext cx="9789160" cy="815340"/>
          </a:xfrm>
          <a:prstGeom prst="rect">
            <a:avLst/>
          </a:prstGeom>
        </p:spPr>
        <p:txBody>
          <a:bodyPr wrap="square" lIns="71628" tIns="48920" rIns="71628" bIns="48920" rtlCol="0">
            <a:noAutofit/>
          </a:bodyPr>
          <a:lstStyle/>
          <a:p>
            <a:pPr marL="12700" marR="9205">
              <a:lnSpc>
                <a:spcPts val="1120"/>
              </a:lnSpc>
              <a:spcAft>
                <a:spcPts val="400"/>
              </a:spcAft>
            </a:pPr>
            <a:r>
              <a:rPr sz="1600" spc="-2" dirty="0" smtClean="0">
                <a:solidFill>
                  <a:srgbClr val="262C32"/>
                </a:solidFill>
                <a:latin typeface="Aptos"/>
                <a:cs typeface="Arial"/>
              </a:rPr>
              <a:t>• </a:t>
            </a:r>
            <a:r>
              <a:rPr sz="1600" spc="-2" dirty="0" smtClean="0">
                <a:solidFill>
                  <a:srgbClr val="262C32"/>
                </a:solidFill>
                <a:latin typeface="Aptos"/>
                <a:cs typeface="Arial"/>
              </a:rPr>
              <a:t>Si la persona es hipersensible o alérgica al tóxico.</a:t>
            </a:r>
            <a:endParaRPr sz="1000">
              <a:latin typeface="Arial"/>
              <a:cs typeface="Arial"/>
            </a:endParaRPr>
          </a:p>
          <a:p>
            <a:pPr marL="104139" indent="-91439">
              <a:lnSpc>
                <a:spcPts val="1420"/>
              </a:lnSpc>
              <a:spcBef>
                <a:spcPts val="345"/>
              </a:spcBef>
              <a:spcAft>
                <a:spcPts val="400"/>
              </a:spcAft>
            </a:pPr>
            <a:r>
              <a:rPr sz="1600" dirty="0" smtClean="0">
                <a:solidFill>
                  <a:srgbClr val="262C32"/>
                </a:solidFill>
                <a:latin typeface="Aptos"/>
                <a:cs typeface="Arial"/>
              </a:rPr>
              <a:t>•</a:t>
            </a:r>
            <a:r>
              <a:rPr sz="1600" spc="22" dirty="0" smtClean="0">
                <a:solidFill>
                  <a:srgbClr val="262C32"/>
                </a:solidFill>
                <a:latin typeface="Aptos"/>
                <a:cs typeface="Arial"/>
              </a:rPr>
              <a:t> </a:t>
            </a:r>
            <a:r>
              <a:rPr sz="1600" spc="-91" dirty="0" smtClean="0">
                <a:solidFill>
                  <a:srgbClr val="262C32"/>
                </a:solidFill>
                <a:latin typeface="Aptos"/>
                <a:cs typeface="Arial"/>
              </a:rPr>
              <a:t>S</a:t>
            </a:r>
            <a:r>
              <a:rPr sz="1600" spc="-25" dirty="0" smtClean="0">
                <a:solidFill>
                  <a:srgbClr val="262C32"/>
                </a:solidFill>
                <a:latin typeface="Aptos"/>
                <a:cs typeface="Arial"/>
              </a:rPr>
              <a:t>i</a:t>
            </a:r>
            <a:r>
              <a:rPr sz="1600" spc="124" dirty="0" smtClean="0">
                <a:solidFill>
                  <a:srgbClr val="262C32"/>
                </a:solidFill>
                <a:latin typeface="Aptos"/>
                <a:cs typeface="Arial"/>
              </a:rPr>
              <a:t> </a:t>
            </a:r>
            <a:r>
              <a:rPr sz="1600" spc="-102" dirty="0" smtClean="0">
                <a:solidFill>
                  <a:srgbClr val="262C32"/>
                </a:solidFill>
                <a:latin typeface="Aptos"/>
                <a:cs typeface="Arial"/>
              </a:rPr>
              <a:t>l</a:t>
            </a:r>
            <a:r>
              <a:rPr sz="1600" spc="-11" dirty="0" smtClean="0">
                <a:solidFill>
                  <a:srgbClr val="262C32"/>
                </a:solidFill>
                <a:latin typeface="Aptos"/>
                <a:cs typeface="Arial"/>
              </a:rPr>
              <a:t>a</a:t>
            </a:r>
            <a:r>
              <a:rPr sz="1600" spc="64" dirty="0" smtClean="0">
                <a:solidFill>
                  <a:srgbClr val="262C32"/>
                </a:solidFill>
                <a:latin typeface="Aptos"/>
                <a:cs typeface="Arial"/>
              </a:rPr>
              <a:t> </a:t>
            </a:r>
            <a:r>
              <a:rPr sz="1600" spc="-19" dirty="0" smtClean="0">
                <a:solidFill>
                  <a:srgbClr val="262C32"/>
                </a:solidFill>
                <a:latin typeface="Aptos"/>
                <a:cs typeface="Arial"/>
              </a:rPr>
              <a:t>v</a:t>
            </a:r>
            <a:r>
              <a:rPr sz="1600" spc="-9" dirty="0" smtClean="0">
                <a:solidFill>
                  <a:srgbClr val="262C32"/>
                </a:solidFill>
                <a:latin typeface="Aptos"/>
                <a:cs typeface="Arial"/>
              </a:rPr>
              <a:t>í</a:t>
            </a:r>
            <a:r>
              <a:rPr sz="1600" spc="-19" dirty="0" smtClean="0">
                <a:solidFill>
                  <a:srgbClr val="262C32"/>
                </a:solidFill>
                <a:latin typeface="Aptos"/>
                <a:cs typeface="Arial"/>
              </a:rPr>
              <a:t>c</a:t>
            </a:r>
            <a:r>
              <a:rPr sz="1600" spc="-9" dirty="0" smtClean="0">
                <a:solidFill>
                  <a:srgbClr val="262C32"/>
                </a:solidFill>
                <a:latin typeface="Aptos"/>
                <a:cs typeface="Arial"/>
              </a:rPr>
              <a:t>ti</a:t>
            </a:r>
            <a:r>
              <a:rPr sz="1600" spc="-34" dirty="0" smtClean="0">
                <a:solidFill>
                  <a:srgbClr val="262C32"/>
                </a:solidFill>
                <a:latin typeface="Aptos"/>
                <a:cs typeface="Arial"/>
              </a:rPr>
              <a:t>m</a:t>
            </a:r>
            <a:r>
              <a:rPr sz="1600" spc="0" dirty="0" smtClean="0">
                <a:solidFill>
                  <a:srgbClr val="262C32"/>
                </a:solidFill>
                <a:latin typeface="Aptos"/>
                <a:cs typeface="Arial"/>
              </a:rPr>
              <a:t>a</a:t>
            </a:r>
            <a:r>
              <a:rPr sz="1600" spc="117" dirty="0" smtClean="0">
                <a:solidFill>
                  <a:srgbClr val="262C32"/>
                </a:solidFill>
                <a:latin typeface="Aptos"/>
                <a:cs typeface="Arial"/>
              </a:rPr>
              <a:t> </a:t>
            </a:r>
            <a:r>
              <a:rPr sz="1600" spc="-19" dirty="0" smtClean="0">
                <a:solidFill>
                  <a:srgbClr val="262C32"/>
                </a:solidFill>
                <a:latin typeface="Aptos"/>
                <a:cs typeface="Arial"/>
              </a:rPr>
              <a:t>e</a:t>
            </a:r>
            <a:r>
              <a:rPr sz="1600" spc="0" dirty="0" smtClean="0">
                <a:solidFill>
                  <a:srgbClr val="262C32"/>
                </a:solidFill>
                <a:latin typeface="Aptos"/>
                <a:cs typeface="Arial"/>
              </a:rPr>
              <a:t>s</a:t>
            </a:r>
            <a:r>
              <a:rPr sz="1600" spc="51" dirty="0" smtClean="0">
                <a:solidFill>
                  <a:srgbClr val="262C32"/>
                </a:solidFill>
                <a:latin typeface="Aptos"/>
                <a:cs typeface="Arial"/>
              </a:rPr>
              <a:t> </a:t>
            </a:r>
            <a:r>
              <a:rPr sz="1600" spc="-14" dirty="0" smtClean="0">
                <a:solidFill>
                  <a:srgbClr val="262C32"/>
                </a:solidFill>
                <a:latin typeface="Aptos"/>
                <a:cs typeface="Arial"/>
              </a:rPr>
              <a:t>u</a:t>
            </a:r>
            <a:r>
              <a:rPr sz="1600" spc="0" dirty="0" smtClean="0">
                <a:solidFill>
                  <a:srgbClr val="262C32"/>
                </a:solidFill>
                <a:latin typeface="Aptos"/>
                <a:cs typeface="Arial"/>
              </a:rPr>
              <a:t>n</a:t>
            </a:r>
            <a:r>
              <a:rPr sz="1600" spc="15" dirty="0" smtClean="0">
                <a:solidFill>
                  <a:srgbClr val="262C32"/>
                </a:solidFill>
                <a:latin typeface="Aptos"/>
                <a:cs typeface="Arial"/>
              </a:rPr>
              <a:t> </a:t>
            </a:r>
            <a:r>
              <a:rPr sz="1600" spc="-102" dirty="0" smtClean="0">
                <a:solidFill>
                  <a:srgbClr val="262C32"/>
                </a:solidFill>
                <a:latin typeface="Aptos"/>
                <a:cs typeface="Arial"/>
              </a:rPr>
              <a:t>l</a:t>
            </a:r>
            <a:r>
              <a:rPr sz="1600" spc="18" dirty="0" smtClean="0">
                <a:solidFill>
                  <a:srgbClr val="262C32"/>
                </a:solidFill>
                <a:latin typeface="Aptos"/>
                <a:cs typeface="Arial"/>
              </a:rPr>
              <a:t>a</a:t>
            </a:r>
            <a:r>
              <a:rPr sz="1600" spc="5" dirty="0" smtClean="0">
                <a:solidFill>
                  <a:srgbClr val="262C32"/>
                </a:solidFill>
                <a:latin typeface="Aptos"/>
                <a:cs typeface="Arial"/>
              </a:rPr>
              <a:t>c</a:t>
            </a:r>
            <a:r>
              <a:rPr sz="1600" spc="12" dirty="0" smtClean="0">
                <a:solidFill>
                  <a:srgbClr val="262C32"/>
                </a:solidFill>
                <a:latin typeface="Aptos"/>
                <a:cs typeface="Arial"/>
              </a:rPr>
              <a:t>t</a:t>
            </a:r>
            <a:r>
              <a:rPr sz="1600" spc="-3" dirty="0" smtClean="0">
                <a:solidFill>
                  <a:srgbClr val="262C32"/>
                </a:solidFill>
                <a:latin typeface="Aptos"/>
                <a:cs typeface="Arial"/>
              </a:rPr>
              <a:t>a</a:t>
            </a:r>
            <a:r>
              <a:rPr sz="1600" spc="-26" dirty="0" smtClean="0">
                <a:solidFill>
                  <a:srgbClr val="262C32"/>
                </a:solidFill>
                <a:latin typeface="Aptos"/>
                <a:cs typeface="Arial"/>
              </a:rPr>
              <a:t>n</a:t>
            </a:r>
            <a:r>
              <a:rPr sz="1600" spc="37" dirty="0" smtClean="0">
                <a:solidFill>
                  <a:srgbClr val="262C32"/>
                </a:solidFill>
                <a:latin typeface="Aptos"/>
                <a:cs typeface="Arial"/>
              </a:rPr>
              <a:t>t</a:t>
            </a:r>
            <a:r>
              <a:rPr sz="1600" spc="-3" dirty="0" smtClean="0">
                <a:solidFill>
                  <a:srgbClr val="262C32"/>
                </a:solidFill>
                <a:latin typeface="Aptos"/>
                <a:cs typeface="Arial"/>
              </a:rPr>
              <a:t>e</a:t>
            </a:r>
            <a:r>
              <a:rPr sz="1600" spc="-77" dirty="0" smtClean="0">
                <a:solidFill>
                  <a:srgbClr val="262C32"/>
                </a:solidFill>
                <a:latin typeface="Aptos"/>
                <a:cs typeface="Arial"/>
              </a:rPr>
              <a:t>,</a:t>
            </a:r>
            <a:r>
              <a:rPr sz="1600" spc="0" dirty="0" smtClean="0">
                <a:solidFill>
                  <a:srgbClr val="262C32"/>
                </a:solidFill>
                <a:latin typeface="Aptos"/>
                <a:cs typeface="Arial"/>
              </a:rPr>
              <a:t> </a:t>
            </a:r>
            <a:r>
              <a:rPr sz="1600" spc="-129" dirty="0" smtClean="0">
                <a:solidFill>
                  <a:srgbClr val="262C32"/>
                </a:solidFill>
                <a:latin typeface="Aptos"/>
                <a:cs typeface="Arial"/>
              </a:rPr>
              <a:t> </a:t>
            </a:r>
            <a:r>
              <a:rPr sz="1600" spc="-14" dirty="0" smtClean="0">
                <a:solidFill>
                  <a:srgbClr val="262C32"/>
                </a:solidFill>
                <a:latin typeface="Aptos"/>
                <a:cs typeface="Arial"/>
              </a:rPr>
              <a:t>u</a:t>
            </a:r>
            <a:r>
              <a:rPr sz="1600" spc="0" dirty="0" smtClean="0">
                <a:solidFill>
                  <a:srgbClr val="262C32"/>
                </a:solidFill>
                <a:latin typeface="Aptos"/>
                <a:cs typeface="Arial"/>
              </a:rPr>
              <a:t>n</a:t>
            </a:r>
            <a:r>
              <a:rPr sz="1600" spc="-7" dirty="0" smtClean="0">
                <a:solidFill>
                  <a:srgbClr val="262C32"/>
                </a:solidFill>
                <a:latin typeface="Aptos"/>
                <a:cs typeface="Arial"/>
              </a:rPr>
              <a:t> </a:t>
            </a:r>
            <a:r>
              <a:rPr sz="1600" spc="-19" dirty="0" smtClean="0">
                <a:solidFill>
                  <a:srgbClr val="262C32"/>
                </a:solidFill>
                <a:latin typeface="Aptos"/>
                <a:cs typeface="Arial"/>
              </a:rPr>
              <a:t>n</a:t>
            </a:r>
            <a:r>
              <a:rPr sz="1600" spc="-9" dirty="0" smtClean="0">
                <a:solidFill>
                  <a:srgbClr val="262C32"/>
                </a:solidFill>
                <a:latin typeface="Aptos"/>
                <a:cs typeface="Arial"/>
              </a:rPr>
              <a:t>i</a:t>
            </a:r>
            <a:r>
              <a:rPr sz="1600" spc="-14" dirty="0" smtClean="0">
                <a:solidFill>
                  <a:srgbClr val="262C32"/>
                </a:solidFill>
                <a:latin typeface="Aptos"/>
                <a:cs typeface="Arial"/>
              </a:rPr>
              <a:t>ñ</a:t>
            </a:r>
            <a:r>
              <a:rPr sz="1600" spc="0" dirty="0" smtClean="0">
                <a:solidFill>
                  <a:srgbClr val="262C32"/>
                </a:solidFill>
                <a:latin typeface="Aptos"/>
                <a:cs typeface="Arial"/>
              </a:rPr>
              <a:t>o</a:t>
            </a:r>
            <a:r>
              <a:rPr sz="1600" spc="59" dirty="0" smtClean="0">
                <a:solidFill>
                  <a:srgbClr val="262C32"/>
                </a:solidFill>
                <a:latin typeface="Aptos"/>
                <a:cs typeface="Arial"/>
              </a:rPr>
              <a:t> </a:t>
            </a:r>
            <a:r>
              <a:rPr sz="1600" spc="-14" dirty="0" smtClean="0">
                <a:solidFill>
                  <a:srgbClr val="262C32"/>
                </a:solidFill>
                <a:latin typeface="Aptos"/>
                <a:cs typeface="Arial"/>
              </a:rPr>
              <a:t>p</a:t>
            </a:r>
            <a:r>
              <a:rPr sz="1600" spc="-19" dirty="0" smtClean="0">
                <a:solidFill>
                  <a:srgbClr val="262C32"/>
                </a:solidFill>
                <a:latin typeface="Aptos"/>
                <a:cs typeface="Arial"/>
              </a:rPr>
              <a:t>eque</a:t>
            </a:r>
            <a:r>
              <a:rPr sz="1600" spc="-14" dirty="0" smtClean="0">
                <a:solidFill>
                  <a:srgbClr val="262C32"/>
                </a:solidFill>
                <a:latin typeface="Aptos"/>
                <a:cs typeface="Arial"/>
              </a:rPr>
              <a:t>ñ</a:t>
            </a:r>
            <a:r>
              <a:rPr sz="1600" spc="0" dirty="0" smtClean="0">
                <a:solidFill>
                  <a:srgbClr val="262C32"/>
                </a:solidFill>
                <a:latin typeface="Aptos"/>
                <a:cs typeface="Arial"/>
              </a:rPr>
              <a:t>o</a:t>
            </a:r>
            <a:r>
              <a:rPr sz="1600" spc="73" dirty="0" smtClean="0">
                <a:solidFill>
                  <a:srgbClr val="262C32"/>
                </a:solidFill>
                <a:latin typeface="Aptos"/>
                <a:cs typeface="Arial"/>
              </a:rPr>
              <a:t> </a:t>
            </a:r>
            <a:r>
              <a:rPr sz="1600" spc="0" dirty="0" smtClean="0">
                <a:solidFill>
                  <a:srgbClr val="262C32"/>
                </a:solidFill>
                <a:latin typeface="Aptos"/>
                <a:cs typeface="Arial"/>
              </a:rPr>
              <a:t>o</a:t>
            </a:r>
            <a:r>
              <a:rPr sz="1600" spc="28" dirty="0" smtClean="0">
                <a:solidFill>
                  <a:srgbClr val="262C32"/>
                </a:solidFill>
                <a:latin typeface="Aptos"/>
                <a:cs typeface="Arial"/>
              </a:rPr>
              <a:t> </a:t>
            </a:r>
            <a:r>
              <a:rPr sz="1600" spc="-14" dirty="0" smtClean="0">
                <a:solidFill>
                  <a:srgbClr val="262C32"/>
                </a:solidFill>
                <a:latin typeface="Aptos"/>
                <a:cs typeface="Arial"/>
              </a:rPr>
              <a:t>u</a:t>
            </a:r>
            <a:r>
              <a:rPr sz="1600" spc="-19" dirty="0" smtClean="0">
                <a:solidFill>
                  <a:srgbClr val="262C32"/>
                </a:solidFill>
                <a:latin typeface="Aptos"/>
                <a:cs typeface="Arial"/>
              </a:rPr>
              <a:t>n</a:t>
            </a:r>
            <a:r>
              <a:rPr sz="1600" spc="0" dirty="0" smtClean="0">
                <a:solidFill>
                  <a:srgbClr val="262C32"/>
                </a:solidFill>
                <a:latin typeface="Aptos"/>
                <a:cs typeface="Arial"/>
              </a:rPr>
              <a:t>a</a:t>
            </a:r>
            <a:r>
              <a:rPr sz="1600" spc="34" dirty="0" smtClean="0">
                <a:solidFill>
                  <a:srgbClr val="262C32"/>
                </a:solidFill>
                <a:latin typeface="Aptos"/>
                <a:cs typeface="Arial"/>
              </a:rPr>
              <a:t> </a:t>
            </a:r>
            <a:r>
              <a:rPr sz="1600" spc="-14" dirty="0" smtClean="0">
                <a:solidFill>
                  <a:srgbClr val="262C32"/>
                </a:solidFill>
                <a:latin typeface="Aptos"/>
                <a:cs typeface="Arial"/>
              </a:rPr>
              <a:t>p</a:t>
            </a:r>
            <a:r>
              <a:rPr sz="1600" spc="-19" dirty="0" smtClean="0">
                <a:solidFill>
                  <a:srgbClr val="262C32"/>
                </a:solidFill>
                <a:latin typeface="Aptos"/>
                <a:cs typeface="Arial"/>
              </a:rPr>
              <a:t>e</a:t>
            </a:r>
            <a:r>
              <a:rPr sz="1600" spc="-14" dirty="0" smtClean="0">
                <a:solidFill>
                  <a:srgbClr val="262C32"/>
                </a:solidFill>
                <a:latin typeface="Aptos"/>
                <a:cs typeface="Arial"/>
              </a:rPr>
              <a:t>r</a:t>
            </a:r>
            <a:r>
              <a:rPr sz="1600" spc="-19" dirty="0" smtClean="0">
                <a:solidFill>
                  <a:srgbClr val="262C32"/>
                </a:solidFill>
                <a:latin typeface="Aptos"/>
                <a:cs typeface="Arial"/>
              </a:rPr>
              <a:t>so</a:t>
            </a:r>
            <a:r>
              <a:rPr sz="1600" spc="-14" dirty="0" smtClean="0">
                <a:solidFill>
                  <a:srgbClr val="262C32"/>
                </a:solidFill>
                <a:latin typeface="Aptos"/>
                <a:cs typeface="Arial"/>
              </a:rPr>
              <a:t>n</a:t>
            </a:r>
            <a:r>
              <a:rPr sz="1600" spc="0" dirty="0" smtClean="0">
                <a:solidFill>
                  <a:srgbClr val="262C32"/>
                </a:solidFill>
                <a:latin typeface="Aptos"/>
                <a:cs typeface="Arial"/>
              </a:rPr>
              <a:t>a</a:t>
            </a:r>
            <a:r>
              <a:rPr sz="1600" spc="75" dirty="0" smtClean="0">
                <a:solidFill>
                  <a:srgbClr val="262C32"/>
                </a:solidFill>
                <a:latin typeface="Aptos"/>
                <a:cs typeface="Arial"/>
              </a:rPr>
              <a:t> </a:t>
            </a:r>
            <a:r>
              <a:rPr sz="1600" spc="-19" dirty="0" smtClean="0">
                <a:solidFill>
                  <a:srgbClr val="262C32"/>
                </a:solidFill>
                <a:latin typeface="Aptos"/>
                <a:cs typeface="Arial"/>
              </a:rPr>
              <a:t>an</a:t>
            </a:r>
            <a:r>
              <a:rPr sz="1600" spc="0" dirty="0" smtClean="0">
                <a:solidFill>
                  <a:srgbClr val="262C32"/>
                </a:solidFill>
                <a:latin typeface="Aptos"/>
                <a:cs typeface="Arial"/>
              </a:rPr>
              <a:t>c</a:t>
            </a:r>
            <a:r>
              <a:rPr sz="1600" spc="-25" dirty="0" smtClean="0">
                <a:solidFill>
                  <a:srgbClr val="262C32"/>
                </a:solidFill>
                <a:latin typeface="Aptos"/>
                <a:cs typeface="Arial"/>
              </a:rPr>
              <a:t>i</a:t>
            </a:r>
            <a:r>
              <a:rPr sz="1600" spc="-19" dirty="0" smtClean="0">
                <a:solidFill>
                  <a:srgbClr val="262C32"/>
                </a:solidFill>
                <a:latin typeface="Aptos"/>
                <a:cs typeface="Arial"/>
              </a:rPr>
              <a:t>a</a:t>
            </a:r>
            <a:r>
              <a:rPr sz="1600" spc="-14" dirty="0" smtClean="0">
                <a:solidFill>
                  <a:srgbClr val="262C32"/>
                </a:solidFill>
                <a:latin typeface="Aptos"/>
                <a:cs typeface="Arial"/>
              </a:rPr>
              <a:t>n</a:t>
            </a:r>
            <a:r>
              <a:rPr sz="1600" spc="0" dirty="0" smtClean="0">
                <a:solidFill>
                  <a:srgbClr val="262C32"/>
                </a:solidFill>
                <a:latin typeface="Aptos"/>
                <a:cs typeface="Arial"/>
              </a:rPr>
              <a:t>a</a:t>
            </a:r>
            <a:r>
              <a:rPr sz="1600" spc="86" dirty="0" smtClean="0">
                <a:solidFill>
                  <a:srgbClr val="262C32"/>
                </a:solidFill>
                <a:latin typeface="Aptos"/>
                <a:cs typeface="Arial"/>
              </a:rPr>
              <a:t> </a:t>
            </a:r>
            <a:r>
              <a:rPr sz="1600" spc="0" dirty="0" smtClean="0">
                <a:solidFill>
                  <a:srgbClr val="262C32"/>
                </a:solidFill>
                <a:latin typeface="Aptos"/>
                <a:cs typeface="Arial"/>
              </a:rPr>
              <a:t>o</a:t>
            </a:r>
            <a:r>
              <a:rPr sz="1600" spc="8" dirty="0" smtClean="0">
                <a:solidFill>
                  <a:srgbClr val="262C32"/>
                </a:solidFill>
                <a:latin typeface="Aptos"/>
                <a:cs typeface="Arial"/>
              </a:rPr>
              <a:t> </a:t>
            </a:r>
            <a:r>
              <a:rPr sz="1600" spc="-19" dirty="0" smtClean="0">
                <a:solidFill>
                  <a:srgbClr val="262C32"/>
                </a:solidFill>
                <a:latin typeface="Aptos"/>
                <a:cs typeface="Arial"/>
              </a:rPr>
              <a:t>co</a:t>
            </a:r>
            <a:r>
              <a:rPr sz="1600" spc="0" dirty="0" smtClean="0">
                <a:solidFill>
                  <a:srgbClr val="262C32"/>
                </a:solidFill>
                <a:latin typeface="Aptos"/>
                <a:cs typeface="Arial"/>
              </a:rPr>
              <a:t>n </a:t>
            </a:r>
            <a:r>
              <a:rPr sz="1600" spc="-53" dirty="0" smtClean="0">
                <a:solidFill>
                  <a:srgbClr val="262C32"/>
                </a:solidFill>
                <a:latin typeface="Aptos"/>
                <a:cs typeface="Arial"/>
              </a:rPr>
              <a:t>e</a:t>
            </a:r>
            <a:r>
              <a:rPr sz="1600" spc="-26" dirty="0" smtClean="0">
                <a:solidFill>
                  <a:srgbClr val="262C32"/>
                </a:solidFill>
                <a:latin typeface="Aptos"/>
                <a:cs typeface="Arial"/>
              </a:rPr>
              <a:t>n</a:t>
            </a:r>
            <a:r>
              <a:rPr sz="1600" spc="57" dirty="0" smtClean="0">
                <a:solidFill>
                  <a:srgbClr val="262C32"/>
                </a:solidFill>
                <a:latin typeface="Aptos"/>
                <a:cs typeface="Arial"/>
              </a:rPr>
              <a:t>f</a:t>
            </a:r>
            <a:r>
              <a:rPr sz="1600" spc="-26" dirty="0" smtClean="0">
                <a:solidFill>
                  <a:srgbClr val="262C32"/>
                </a:solidFill>
                <a:latin typeface="Aptos"/>
                <a:cs typeface="Arial"/>
              </a:rPr>
              <a:t>e</a:t>
            </a:r>
            <a:r>
              <a:rPr sz="1600" spc="24" dirty="0" smtClean="0">
                <a:solidFill>
                  <a:srgbClr val="262C32"/>
                </a:solidFill>
                <a:latin typeface="Aptos"/>
                <a:cs typeface="Arial"/>
              </a:rPr>
              <a:t>r</a:t>
            </a:r>
            <a:r>
              <a:rPr sz="1600" spc="-43" dirty="0" smtClean="0">
                <a:solidFill>
                  <a:srgbClr val="262C32"/>
                </a:solidFill>
                <a:latin typeface="Aptos"/>
                <a:cs typeface="Arial"/>
              </a:rPr>
              <a:t>m</a:t>
            </a:r>
            <a:r>
              <a:rPr sz="1600" spc="-3" dirty="0" smtClean="0">
                <a:solidFill>
                  <a:srgbClr val="262C32"/>
                </a:solidFill>
                <a:latin typeface="Aptos"/>
                <a:cs typeface="Arial"/>
              </a:rPr>
              <a:t>edad</a:t>
            </a:r>
            <a:r>
              <a:rPr sz="1600" spc="18" dirty="0" smtClean="0">
                <a:solidFill>
                  <a:srgbClr val="262C32"/>
                </a:solidFill>
                <a:latin typeface="Aptos"/>
                <a:cs typeface="Arial"/>
              </a:rPr>
              <a:t>e</a:t>
            </a:r>
            <a:r>
              <a:rPr sz="1600" spc="30" dirty="0" smtClean="0">
                <a:solidFill>
                  <a:srgbClr val="262C32"/>
                </a:solidFill>
                <a:latin typeface="Aptos"/>
                <a:cs typeface="Arial"/>
              </a:rPr>
              <a:t>s</a:t>
            </a:r>
            <a:r>
              <a:rPr sz="1600" spc="-102" dirty="0" smtClean="0">
                <a:solidFill>
                  <a:srgbClr val="262C32"/>
                </a:solidFill>
                <a:latin typeface="Aptos"/>
                <a:cs typeface="Arial"/>
              </a:rPr>
              <a:t>.</a:t>
            </a:r>
            <a:endParaRPr sz="1000">
              <a:latin typeface="Arial"/>
              <a:cs typeface="Arial"/>
            </a:endParaRPr>
          </a:p>
        </p:txBody>
      </p:sp>
      <p:sp>
        <p:nvSpPr>
          <p:cNvPr id="5" name="object 5"/>
          <p:cNvSpPr txBox="1"/>
          <p:nvPr/>
        </p:nvSpPr>
        <p:spPr>
          <a:xfrm>
            <a:off x="835660" y="2038350"/>
            <a:ext cx="9789160" cy="1223010"/>
          </a:xfrm>
          <a:prstGeom prst="rect">
            <a:avLst/>
          </a:prstGeom>
        </p:spPr>
        <p:txBody>
          <a:bodyPr wrap="square" lIns="71628" tIns="48920" rIns="71628" bIns="48920" rtlCol="0">
            <a:noAutofit/>
          </a:bodyPr>
          <a:lstStyle/>
          <a:p>
            <a:pPr marL="18796">
              <a:lnSpc>
                <a:spcPts val="1120"/>
              </a:lnSpc>
              <a:spcAft>
                <a:spcPts val="400"/>
              </a:spcAft>
            </a:pPr>
            <a:r>
              <a:rPr sz="1600" spc="-5" dirty="0" smtClean="0">
                <a:solidFill>
                  <a:srgbClr val="262C32"/>
                </a:solidFill>
                <a:latin typeface="Aptos"/>
                <a:cs typeface="Arial"/>
              </a:rPr>
              <a:t>Los insectos que más a menudo pican a los humanos son los mosquitos</a:t>
            </a:r>
            <a:r>
              <a:rPr sz="1600" spc="-5" dirty="0" smtClean="0">
                <a:solidFill>
                  <a:srgbClr val="262C32"/>
                </a:solidFill>
                <a:latin typeface="Aptos"/>
                <a:cs typeface="Arial"/>
              </a:rPr>
              <a:t>,  </a:t>
            </a:r>
            <a:r>
              <a:rPr sz="1600" spc="-5" dirty="0" smtClean="0">
                <a:solidFill>
                  <a:srgbClr val="262C32"/>
                </a:solidFill>
                <a:latin typeface="Aptos"/>
                <a:cs typeface="Arial"/>
              </a:rPr>
              <a:t>los</a:t>
            </a:r>
            <a:endParaRPr sz="1000">
              <a:latin typeface="Arial"/>
              <a:cs typeface="Arial"/>
            </a:endParaRPr>
          </a:p>
          <a:p>
            <a:pPr marL="18795" marR="5343" indent="-6095">
              <a:lnSpc>
                <a:spcPts val="1149"/>
              </a:lnSpc>
              <a:spcBef>
                <a:spcPts val="184"/>
              </a:spcBef>
              <a:spcAft>
                <a:spcPts val="400"/>
              </a:spcAft>
            </a:pPr>
            <a:r>
              <a:rPr sz="1600" spc="-2" dirty="0" smtClean="0">
                <a:solidFill>
                  <a:srgbClr val="262C32"/>
                </a:solidFill>
                <a:latin typeface="Aptos"/>
                <a:cs typeface="Arial"/>
              </a:rPr>
              <a:t>tábanos</a:t>
            </a:r>
            <a:r>
              <a:rPr sz="1600" spc="-2" dirty="0" smtClean="0">
                <a:solidFill>
                  <a:srgbClr val="262C32"/>
                </a:solidFill>
                <a:latin typeface="Aptos"/>
                <a:cs typeface="Arial"/>
              </a:rPr>
              <a:t>, </a:t>
            </a:r>
            <a:r>
              <a:rPr sz="1600" spc="-2" dirty="0" smtClean="0">
                <a:solidFill>
                  <a:srgbClr val="262C32"/>
                </a:solidFill>
                <a:latin typeface="Aptos"/>
                <a:cs typeface="Arial"/>
              </a:rPr>
              <a:t>las abejas </a:t>
            </a:r>
            <a:r>
              <a:rPr sz="1600" spc="-2" dirty="0" smtClean="0">
                <a:solidFill>
                  <a:srgbClr val="262C32"/>
                </a:solidFill>
                <a:latin typeface="Aptos"/>
                <a:cs typeface="Arial"/>
              </a:rPr>
              <a:t>y </a:t>
            </a:r>
            <a:r>
              <a:rPr sz="1600" spc="-2" dirty="0" smtClean="0">
                <a:solidFill>
                  <a:srgbClr val="262C32"/>
                </a:solidFill>
                <a:latin typeface="Aptos"/>
                <a:cs typeface="Arial"/>
              </a:rPr>
              <a:t>las avispas. También son frecuentes</a:t>
            </a:r>
            <a:r>
              <a:rPr sz="1600" spc="-2" dirty="0" smtClean="0">
                <a:solidFill>
                  <a:srgbClr val="262C32"/>
                </a:solidFill>
                <a:latin typeface="Aptos"/>
                <a:cs typeface="Arial"/>
              </a:rPr>
              <a:t>, </a:t>
            </a:r>
            <a:r>
              <a:rPr sz="1600" spc="-2" dirty="0" smtClean="0">
                <a:solidFill>
                  <a:srgbClr val="262C32"/>
                </a:solidFill>
                <a:latin typeface="Aptos"/>
                <a:cs typeface="Arial"/>
              </a:rPr>
              <a:t>en el medio rural</a:t>
            </a:r>
            <a:r>
              <a:rPr sz="1600" spc="-2" dirty="0" smtClean="0">
                <a:solidFill>
                  <a:srgbClr val="262C32"/>
                </a:solidFill>
                <a:latin typeface="Aptos"/>
                <a:cs typeface="Arial"/>
              </a:rPr>
              <a:t>, </a:t>
            </a:r>
            <a:endParaRPr sz="1000">
              <a:latin typeface="Arial"/>
              <a:cs typeface="Arial"/>
            </a:endParaRPr>
          </a:p>
          <a:p>
            <a:pPr marL="18795" marR="5343">
              <a:lnSpc>
                <a:spcPts val="1149"/>
              </a:lnSpc>
              <a:spcBef>
                <a:spcPts val="265"/>
              </a:spcBef>
              <a:spcAft>
                <a:spcPts val="400"/>
              </a:spcAft>
            </a:pPr>
            <a:r>
              <a:rPr sz="1600" spc="-5" dirty="0" smtClean="0">
                <a:solidFill>
                  <a:srgbClr val="262C32"/>
                </a:solidFill>
                <a:latin typeface="Aptos"/>
                <a:cs typeface="Arial"/>
              </a:rPr>
              <a:t>las picaduras de garrapatas.</a:t>
            </a:r>
            <a:endParaRPr sz="1000">
              <a:latin typeface="Arial"/>
              <a:cs typeface="Arial"/>
            </a:endParaRPr>
          </a:p>
          <a:p>
            <a:pPr marL="15747" marR="202693" indent="-3047">
              <a:lnSpc>
                <a:spcPts val="1390"/>
              </a:lnSpc>
              <a:spcBef>
                <a:spcPts val="430"/>
              </a:spcBef>
              <a:spcAft>
                <a:spcPts val="400"/>
              </a:spcAft>
            </a:pPr>
            <a:r>
              <a:rPr sz="1600" spc="-4" dirty="0" smtClean="0">
                <a:solidFill>
                  <a:srgbClr val="262C32"/>
                </a:solidFill>
                <a:latin typeface="Aptos"/>
                <a:cs typeface="Arial"/>
              </a:rPr>
              <a:t>Aunque no afecta a nuestra actuación inicial</a:t>
            </a:r>
            <a:r>
              <a:rPr sz="1600" spc="-4" dirty="0" smtClean="0">
                <a:solidFill>
                  <a:srgbClr val="262C32"/>
                </a:solidFill>
                <a:latin typeface="Aptos"/>
                <a:cs typeface="Arial"/>
              </a:rPr>
              <a:t>,  </a:t>
            </a:r>
            <a:r>
              <a:rPr sz="1600" spc="-4" dirty="0" smtClean="0">
                <a:solidFill>
                  <a:srgbClr val="262C32"/>
                </a:solidFill>
                <a:latin typeface="Aptos"/>
                <a:cs typeface="Arial"/>
              </a:rPr>
              <a:t>piense que las garrapatas </a:t>
            </a:r>
            <a:r>
              <a:rPr sz="1600" spc="-4" dirty="0" smtClean="0">
                <a:solidFill>
                  <a:srgbClr val="262C32"/>
                </a:solidFill>
                <a:latin typeface="Aptos"/>
                <a:cs typeface="Arial"/>
              </a:rPr>
              <a:t>y </a:t>
            </a:r>
            <a:r>
              <a:rPr sz="1600" spc="-4" dirty="0" smtClean="0">
                <a:solidFill>
                  <a:srgbClr val="262C32"/>
                </a:solidFill>
                <a:latin typeface="Aptos"/>
                <a:cs typeface="Arial"/>
              </a:rPr>
              <a:t>algunos mosquitos pueden trasmitir enfermedades</a:t>
            </a:r>
            <a:r>
              <a:rPr sz="1600" spc="-4" dirty="0" smtClean="0">
                <a:solidFill>
                  <a:srgbClr val="262C32"/>
                </a:solidFill>
                <a:latin typeface="Aptos"/>
                <a:cs typeface="Arial"/>
              </a:rPr>
              <a:t>,  </a:t>
            </a:r>
            <a:r>
              <a:rPr sz="1600" spc="-4" dirty="0" smtClean="0">
                <a:solidFill>
                  <a:srgbClr val="262C32"/>
                </a:solidFill>
                <a:latin typeface="Aptos"/>
                <a:cs typeface="Arial"/>
              </a:rPr>
              <a:t>por lo que la víctima deberá consultar a su médico</a:t>
            </a:r>
            <a:r>
              <a:rPr sz="1600" spc="-4" dirty="0" smtClean="0">
                <a:solidFill>
                  <a:srgbClr val="262C32"/>
                </a:solidFill>
                <a:latin typeface="Aptos"/>
                <a:cs typeface="Arial"/>
              </a:rPr>
              <a:t>.</a:t>
            </a:r>
            <a:endParaRPr sz="1000">
              <a:latin typeface="Arial"/>
              <a:cs typeface="Arial"/>
            </a:endParaRPr>
          </a:p>
        </p:txBody>
      </p:sp>
      <p:sp>
        <p:nvSpPr>
          <p:cNvPr id="4" name="object 4"/>
          <p:cNvSpPr txBox="1"/>
          <p:nvPr/>
        </p:nvSpPr>
        <p:spPr>
          <a:xfrm>
            <a:off x="835660" y="3424428"/>
            <a:ext cx="9789160" cy="1467612"/>
          </a:xfrm>
          <a:prstGeom prst="rect">
            <a:avLst/>
          </a:prstGeom>
        </p:spPr>
        <p:txBody>
          <a:bodyPr wrap="square" lIns="71628" tIns="48920" rIns="71628" bIns="48920" rtlCol="0">
            <a:noAutofit/>
          </a:bodyPr>
          <a:lstStyle/>
          <a:p>
            <a:pPr marL="15748" marR="19050">
              <a:lnSpc>
                <a:spcPts val="1120"/>
              </a:lnSpc>
              <a:spcAft>
                <a:spcPts val="400"/>
              </a:spcAft>
            </a:pPr>
            <a:r>
              <a:rPr sz="1700" b="1" spc="-4" dirty="0" smtClean="0">
                <a:solidFill>
                  <a:srgbClr val="262C32"/>
                </a:solidFill>
                <a:latin typeface="Aptos"/>
                <a:cs typeface="Arial"/>
              </a:rPr>
              <a:t>Picaduras de insectos</a:t>
            </a:r>
            <a:endParaRPr sz="1000">
              <a:latin typeface="Arial"/>
              <a:cs typeface="Arial"/>
            </a:endParaRPr>
          </a:p>
          <a:p>
            <a:pPr marL="12700" marR="19050">
              <a:lnSpc>
                <a:spcPct val="95825"/>
              </a:lnSpc>
              <a:spcBef>
                <a:spcPts val="474"/>
              </a:spcBef>
              <a:spcAft>
                <a:spcPts val="400"/>
              </a:spcAft>
            </a:pPr>
            <a:r>
              <a:rPr sz="1700" b="1" spc="-4" dirty="0" smtClean="0">
                <a:solidFill>
                  <a:srgbClr val="262C32"/>
                </a:solidFill>
                <a:latin typeface="Aptos"/>
                <a:cs typeface="Arial"/>
              </a:rPr>
              <a:t>• </a:t>
            </a:r>
            <a:r>
              <a:rPr sz="1700" b="1" spc="-4" dirty="0" smtClean="0">
                <a:solidFill>
                  <a:srgbClr val="262C32"/>
                </a:solidFill>
                <a:latin typeface="Aptos"/>
                <a:cs typeface="Arial"/>
              </a:rPr>
              <a:t>Signos </a:t>
            </a:r>
            <a:r>
              <a:rPr sz="1700" b="1" spc="44" dirty="0" smtClean="0">
                <a:solidFill>
                  <a:srgbClr val="262C32"/>
                </a:solidFill>
                <a:latin typeface="Aptos"/>
                <a:cs typeface="Times New Roman"/>
              </a:rPr>
              <a:t>y </a:t>
            </a:r>
            <a:r>
              <a:rPr sz="1700" b="1" spc="-4" dirty="0" smtClean="0">
                <a:solidFill>
                  <a:srgbClr val="262C32"/>
                </a:solidFill>
                <a:latin typeface="Aptos"/>
                <a:cs typeface="Arial"/>
              </a:rPr>
              <a:t>síntomas</a:t>
            </a:r>
            <a:endParaRPr sz="1000">
              <a:latin typeface="Arial"/>
              <a:cs typeface="Arial"/>
            </a:endParaRPr>
          </a:p>
          <a:p>
            <a:pPr marL="104140" marR="19050">
              <a:lnSpc>
                <a:spcPct val="95825"/>
              </a:lnSpc>
              <a:spcBef>
                <a:spcPts val="525"/>
              </a:spcBef>
              <a:spcAft>
                <a:spcPts val="400"/>
              </a:spcAft>
            </a:pPr>
            <a:r>
              <a:rPr sz="1700" spc="-5" dirty="0" smtClean="0">
                <a:solidFill>
                  <a:srgbClr val="262C32"/>
                </a:solidFill>
                <a:latin typeface="Aptos"/>
                <a:cs typeface="Arial"/>
              </a:rPr>
              <a:t>- </a:t>
            </a:r>
            <a:r>
              <a:rPr sz="1700" spc="-5" dirty="0" smtClean="0">
                <a:solidFill>
                  <a:srgbClr val="262C32"/>
                </a:solidFill>
                <a:latin typeface="Aptos"/>
                <a:cs typeface="Arial"/>
              </a:rPr>
              <a:t>Dolor más o menos intenso.</a:t>
            </a:r>
            <a:endParaRPr sz="1000">
              <a:latin typeface="Arial"/>
              <a:cs typeface="Arial"/>
            </a:endParaRPr>
          </a:p>
          <a:p>
            <a:pPr marL="104140" marR="19050">
              <a:lnSpc>
                <a:spcPct val="95825"/>
              </a:lnSpc>
              <a:spcBef>
                <a:spcPts val="530"/>
              </a:spcBef>
              <a:spcAft>
                <a:spcPts val="400"/>
              </a:spcAft>
            </a:pPr>
            <a:r>
              <a:rPr sz="1700" spc="-11" dirty="0" smtClean="0">
                <a:solidFill>
                  <a:srgbClr val="262C32"/>
                </a:solidFill>
                <a:latin typeface="Aptos"/>
                <a:cs typeface="Arial"/>
              </a:rPr>
              <a:t>- </a:t>
            </a:r>
            <a:r>
              <a:rPr sz="1700" spc="-11" dirty="0" smtClean="0">
                <a:solidFill>
                  <a:srgbClr val="262C32"/>
                </a:solidFill>
                <a:latin typeface="Aptos"/>
                <a:cs typeface="Arial"/>
              </a:rPr>
              <a:t>Hinchazón.</a:t>
            </a:r>
            <a:endParaRPr sz="1000">
              <a:latin typeface="Arial"/>
              <a:cs typeface="Arial"/>
            </a:endParaRPr>
          </a:p>
          <a:p>
            <a:pPr marL="104140">
              <a:lnSpc>
                <a:spcPct val="95825"/>
              </a:lnSpc>
              <a:spcBef>
                <a:spcPts val="530"/>
              </a:spcBef>
              <a:spcAft>
                <a:spcPts val="400"/>
              </a:spcAft>
            </a:pPr>
            <a:r>
              <a:rPr sz="1700" spc="-2" dirty="0" smtClean="0">
                <a:solidFill>
                  <a:srgbClr val="262C32"/>
                </a:solidFill>
                <a:latin typeface="Aptos"/>
                <a:cs typeface="Arial"/>
              </a:rPr>
              <a:t>- </a:t>
            </a:r>
            <a:r>
              <a:rPr sz="1700" spc="-2" dirty="0" smtClean="0">
                <a:solidFill>
                  <a:srgbClr val="262C32"/>
                </a:solidFill>
                <a:latin typeface="Aptos"/>
                <a:cs typeface="Arial"/>
              </a:rPr>
              <a:t>En el caso de las abejas se puede observar el aguijón clavado</a:t>
            </a:r>
            <a:r>
              <a:rPr sz="1700" spc="-2" dirty="0" smtClean="0">
                <a:solidFill>
                  <a:srgbClr val="262C32"/>
                </a:solidFill>
                <a:latin typeface="Aptos"/>
                <a:cs typeface="Arial"/>
              </a:rPr>
              <a:t>.</a:t>
            </a:r>
            <a:endParaRPr sz="1000">
              <a:latin typeface="Arial"/>
              <a:cs typeface="Arial"/>
            </a:endParaRPr>
          </a:p>
          <a:p>
            <a:pPr marL="104139" marR="19050">
              <a:lnSpc>
                <a:spcPct val="95825"/>
              </a:lnSpc>
              <a:spcBef>
                <a:spcPts val="530"/>
              </a:spcBef>
              <a:spcAft>
                <a:spcPts val="400"/>
              </a:spcAft>
            </a:pPr>
            <a:r>
              <a:rPr sz="1700" spc="-23" dirty="0" smtClean="0">
                <a:solidFill>
                  <a:srgbClr val="262C32"/>
                </a:solidFill>
                <a:latin typeface="Aptos"/>
                <a:cs typeface="Arial"/>
              </a:rPr>
              <a:t>- </a:t>
            </a:r>
            <a:r>
              <a:rPr sz="1700" spc="-23" dirty="0" smtClean="0">
                <a:solidFill>
                  <a:srgbClr val="262C32"/>
                </a:solidFill>
                <a:latin typeface="Aptos"/>
                <a:cs typeface="Arial"/>
              </a:rPr>
              <a:t>Picor.</a:t>
            </a:r>
            <a:endParaRPr sz="1000">
              <a:latin typeface="Arial"/>
              <a:cs typeface="Arial"/>
            </a:endParaRPr>
          </a:p>
          <a:p>
            <a:pPr marL="107187" marR="19050">
              <a:lnSpc>
                <a:spcPct val="95825"/>
              </a:lnSpc>
              <a:spcBef>
                <a:spcPts val="530"/>
              </a:spcBef>
              <a:spcAft>
                <a:spcPts val="400"/>
              </a:spcAft>
            </a:pPr>
            <a:r>
              <a:rPr sz="1700" spc="-3" dirty="0" smtClean="0">
                <a:solidFill>
                  <a:srgbClr val="262C32"/>
                </a:solidFill>
                <a:latin typeface="Aptos"/>
                <a:cs typeface="Arial"/>
              </a:rPr>
              <a:t>Lo normal es la remisión espontánea en 24-48 horas.</a:t>
            </a:r>
            <a:endParaRPr sz="1000">
              <a:latin typeface="Arial"/>
              <a:cs typeface="Arial"/>
            </a:endParaRPr>
          </a:p>
        </p:txBody>
      </p:sp>
      <p:sp>
        <p:nvSpPr>
          <p:cNvPr id="3" name="object 3"/>
          <p:cNvSpPr txBox="1"/>
          <p:nvPr/>
        </p:nvSpPr>
        <p:spPr>
          <a:xfrm>
            <a:off x="835660" y="5055108"/>
            <a:ext cx="9789160" cy="1956816"/>
          </a:xfrm>
          <a:prstGeom prst="rect">
            <a:avLst/>
          </a:prstGeom>
        </p:spPr>
        <p:txBody>
          <a:bodyPr wrap="square" lIns="71628" tIns="48920" rIns="71628" bIns="48920" rtlCol="0">
            <a:noAutofit/>
          </a:bodyPr>
          <a:lstStyle/>
          <a:p>
            <a:pPr marL="12700" marR="9205">
              <a:lnSpc>
                <a:spcPts val="1120"/>
              </a:lnSpc>
              <a:spcAft>
                <a:spcPts val="400"/>
              </a:spcAft>
            </a:pPr>
            <a:r>
              <a:rPr sz="1600" b="1" spc="4" dirty="0" smtClean="0">
                <a:solidFill>
                  <a:srgbClr val="262C32"/>
                </a:solidFill>
                <a:latin typeface="Aptos"/>
                <a:cs typeface="Arial"/>
              </a:rPr>
              <a:t>•</a:t>
            </a:r>
            <a:r>
              <a:rPr sz="1600" b="1" spc="4" dirty="0" smtClean="0">
                <a:solidFill>
                  <a:srgbClr val="262C32"/>
                </a:solidFill>
                <a:latin typeface="Aptos"/>
                <a:cs typeface="Arial"/>
              </a:rPr>
              <a:t>Actuación</a:t>
            </a:r>
            <a:endParaRPr sz="1000">
              <a:latin typeface="Arial"/>
              <a:cs typeface="Arial"/>
            </a:endParaRPr>
          </a:p>
          <a:p>
            <a:pPr marL="101091" marR="9205">
              <a:lnSpc>
                <a:spcPct val="95825"/>
              </a:lnSpc>
              <a:spcBef>
                <a:spcPts val="474"/>
              </a:spcBef>
              <a:spcAft>
                <a:spcPts val="400"/>
              </a:spcAft>
            </a:pPr>
            <a:r>
              <a:rPr sz="1600" spc="-23" dirty="0" smtClean="0">
                <a:solidFill>
                  <a:srgbClr val="262C32"/>
                </a:solidFill>
                <a:latin typeface="Aptos"/>
                <a:cs typeface="Arial"/>
              </a:rPr>
              <a:t>• </a:t>
            </a:r>
            <a:r>
              <a:rPr sz="1600" spc="-23" dirty="0" smtClean="0">
                <a:solidFill>
                  <a:srgbClr val="262C32"/>
                </a:solidFill>
                <a:latin typeface="Aptos"/>
                <a:cs typeface="Arial"/>
              </a:rPr>
              <a:t>¿ </a:t>
            </a:r>
            <a:r>
              <a:rPr sz="1600" b="1" spc="-23" dirty="0" smtClean="0">
                <a:solidFill>
                  <a:srgbClr val="262C32"/>
                </a:solidFill>
                <a:latin typeface="Aptos"/>
                <a:cs typeface="Arial"/>
              </a:rPr>
              <a:t>Qué debemos hacer?</a:t>
            </a:r>
            <a:endParaRPr sz="1000">
              <a:latin typeface="Arial"/>
              <a:cs typeface="Arial"/>
            </a:endParaRPr>
          </a:p>
          <a:p>
            <a:pPr marL="177292" marR="9205">
              <a:lnSpc>
                <a:spcPct val="95825"/>
              </a:lnSpc>
              <a:spcBef>
                <a:spcPts val="554"/>
              </a:spcBef>
              <a:spcAft>
                <a:spcPts val="400"/>
              </a:spcAft>
            </a:pPr>
            <a:r>
              <a:rPr sz="1600" spc="-2" dirty="0" smtClean="0">
                <a:solidFill>
                  <a:srgbClr val="262C32"/>
                </a:solidFill>
                <a:latin typeface="Aptos"/>
                <a:cs typeface="Arial"/>
              </a:rPr>
              <a:t>- </a:t>
            </a:r>
            <a:r>
              <a:rPr sz="1600" spc="-2" dirty="0" smtClean="0">
                <a:solidFill>
                  <a:srgbClr val="262C32"/>
                </a:solidFill>
                <a:latin typeface="Aptos"/>
                <a:cs typeface="Arial"/>
              </a:rPr>
              <a:t>Limpiar la picadura como si fuese una herida </a:t>
            </a:r>
            <a:r>
              <a:rPr sz="1600" spc="-2" dirty="0" smtClean="0">
                <a:solidFill>
                  <a:srgbClr val="262C32"/>
                </a:solidFill>
                <a:latin typeface="Aptos"/>
                <a:cs typeface="Arial"/>
              </a:rPr>
              <a:t>(</a:t>
            </a:r>
            <a:r>
              <a:rPr sz="1600" spc="-2" dirty="0" smtClean="0">
                <a:solidFill>
                  <a:srgbClr val="262C32"/>
                </a:solidFill>
                <a:latin typeface="Aptos"/>
                <a:cs typeface="Arial"/>
              </a:rPr>
              <a:t>ver página 70).</a:t>
            </a:r>
            <a:endParaRPr sz="1000">
              <a:latin typeface="Arial"/>
              <a:cs typeface="Arial"/>
            </a:endParaRPr>
          </a:p>
          <a:p>
            <a:pPr marL="177291" marR="9205">
              <a:lnSpc>
                <a:spcPct val="95825"/>
              </a:lnSpc>
              <a:spcBef>
                <a:spcPts val="530"/>
              </a:spcBef>
              <a:spcAft>
                <a:spcPts val="400"/>
              </a:spcAft>
            </a:pPr>
            <a:r>
              <a:rPr sz="1600" spc="-6" dirty="0" smtClean="0">
                <a:solidFill>
                  <a:srgbClr val="262C32"/>
                </a:solidFill>
                <a:latin typeface="Aptos"/>
                <a:cs typeface="Arial"/>
              </a:rPr>
              <a:t>- </a:t>
            </a:r>
            <a:r>
              <a:rPr sz="1600" spc="-6" dirty="0" smtClean="0">
                <a:solidFill>
                  <a:srgbClr val="262C32"/>
                </a:solidFill>
                <a:latin typeface="Aptos"/>
                <a:cs typeface="Arial"/>
              </a:rPr>
              <a:t>Colocar en ella compresas frías</a:t>
            </a:r>
            <a:r>
              <a:rPr sz="1600" spc="-6" dirty="0" smtClean="0">
                <a:solidFill>
                  <a:srgbClr val="262C32"/>
                </a:solidFill>
                <a:latin typeface="Aptos"/>
                <a:cs typeface="Arial"/>
              </a:rPr>
              <a:t>,  </a:t>
            </a:r>
            <a:r>
              <a:rPr sz="1600" spc="-6" dirty="0" smtClean="0">
                <a:solidFill>
                  <a:srgbClr val="262C32"/>
                </a:solidFill>
                <a:latin typeface="Aptos"/>
                <a:cs typeface="Arial"/>
              </a:rPr>
              <a:t>lo que aliviará el dolor </a:t>
            </a:r>
            <a:r>
              <a:rPr sz="1600" spc="-6" dirty="0" smtClean="0">
                <a:solidFill>
                  <a:srgbClr val="262C32"/>
                </a:solidFill>
                <a:latin typeface="Aptos"/>
                <a:cs typeface="Arial"/>
              </a:rPr>
              <a:t>y </a:t>
            </a:r>
            <a:r>
              <a:rPr sz="1600" spc="-6" dirty="0" smtClean="0">
                <a:solidFill>
                  <a:srgbClr val="262C32"/>
                </a:solidFill>
                <a:latin typeface="Aptos"/>
                <a:cs typeface="Arial"/>
              </a:rPr>
              <a:t>el picor.</a:t>
            </a:r>
            <a:endParaRPr sz="1000">
              <a:latin typeface="Arial"/>
              <a:cs typeface="Arial"/>
            </a:endParaRPr>
          </a:p>
          <a:p>
            <a:pPr marL="262635" indent="-85343">
              <a:lnSpc>
                <a:spcPts val="1149"/>
              </a:lnSpc>
              <a:spcBef>
                <a:spcPts val="530"/>
              </a:spcBef>
              <a:spcAft>
                <a:spcPts val="400"/>
              </a:spcAft>
            </a:pPr>
            <a:r>
              <a:rPr sz="1600" spc="-3" dirty="0" smtClean="0">
                <a:solidFill>
                  <a:srgbClr val="262C32"/>
                </a:solidFill>
                <a:latin typeface="Aptos"/>
                <a:cs typeface="Arial"/>
              </a:rPr>
              <a:t>- </a:t>
            </a:r>
            <a:r>
              <a:rPr sz="1600" spc="-3" dirty="0" smtClean="0">
                <a:solidFill>
                  <a:srgbClr val="262C32"/>
                </a:solidFill>
                <a:latin typeface="Aptos"/>
                <a:cs typeface="Arial"/>
              </a:rPr>
              <a:t>En la picadura de abeja hemos de retirar el aguijón con mucho cuidado</a:t>
            </a:r>
            <a:r>
              <a:rPr sz="1600" spc="-3" dirty="0" smtClean="0">
                <a:solidFill>
                  <a:srgbClr val="262C32"/>
                </a:solidFill>
                <a:latin typeface="Aptos"/>
                <a:cs typeface="Arial"/>
              </a:rPr>
              <a:t>, </a:t>
            </a:r>
            <a:endParaRPr sz="1000">
              <a:latin typeface="Arial"/>
              <a:cs typeface="Arial"/>
            </a:endParaRPr>
          </a:p>
          <a:p>
            <a:pPr marL="262635">
              <a:lnSpc>
                <a:spcPts val="1149"/>
              </a:lnSpc>
              <a:spcBef>
                <a:spcPts val="242"/>
              </a:spcBef>
              <a:spcAft>
                <a:spcPts val="400"/>
              </a:spcAft>
            </a:pPr>
            <a:r>
              <a:rPr sz="1600" spc="0" dirty="0" smtClean="0">
                <a:solidFill>
                  <a:srgbClr val="262C32"/>
                </a:solidFill>
                <a:latin typeface="Aptos"/>
                <a:cs typeface="Arial"/>
              </a:rPr>
              <a:t>porque</a:t>
            </a:r>
            <a:r>
              <a:rPr sz="1600" spc="0" dirty="0" smtClean="0">
                <a:solidFill>
                  <a:srgbClr val="262C32"/>
                </a:solidFill>
                <a:latin typeface="Aptos"/>
                <a:cs typeface="Arial"/>
              </a:rPr>
              <a:t>, </a:t>
            </a:r>
            <a:r>
              <a:rPr sz="1600" spc="0" dirty="0" smtClean="0">
                <a:solidFill>
                  <a:srgbClr val="262C32"/>
                </a:solidFill>
                <a:latin typeface="Aptos"/>
                <a:cs typeface="Arial"/>
              </a:rPr>
              <a:t>si se rompe</a:t>
            </a:r>
            <a:r>
              <a:rPr sz="1600" spc="0" dirty="0" smtClean="0">
                <a:solidFill>
                  <a:srgbClr val="262C32"/>
                </a:solidFill>
                <a:latin typeface="Aptos"/>
                <a:cs typeface="Arial"/>
              </a:rPr>
              <a:t>, </a:t>
            </a:r>
            <a:r>
              <a:rPr sz="1600" spc="0" dirty="0" smtClean="0">
                <a:solidFill>
                  <a:srgbClr val="262C32"/>
                </a:solidFill>
                <a:latin typeface="Aptos"/>
                <a:cs typeface="Arial"/>
              </a:rPr>
              <a:t>se libera el veneno </a:t>
            </a:r>
            <a:r>
              <a:rPr sz="1600" spc="0" dirty="0" smtClean="0">
                <a:solidFill>
                  <a:srgbClr val="262C32"/>
                </a:solidFill>
                <a:latin typeface="Aptos"/>
                <a:cs typeface="Arial"/>
              </a:rPr>
              <a:t>y </a:t>
            </a:r>
            <a:r>
              <a:rPr sz="1600" spc="0" dirty="0" smtClean="0">
                <a:solidFill>
                  <a:srgbClr val="262C32"/>
                </a:solidFill>
                <a:latin typeface="Aptos"/>
                <a:cs typeface="Arial"/>
              </a:rPr>
              <a:t>la picadura puede ser más </a:t>
            </a:r>
            <a:endParaRPr sz="1000">
              <a:latin typeface="Arial"/>
              <a:cs typeface="Arial"/>
            </a:endParaRPr>
          </a:p>
          <a:p>
            <a:pPr marL="262635">
              <a:lnSpc>
                <a:spcPts val="1149"/>
              </a:lnSpc>
              <a:spcBef>
                <a:spcPts val="242"/>
              </a:spcBef>
              <a:spcAft>
                <a:spcPts val="400"/>
              </a:spcAft>
            </a:pPr>
            <a:r>
              <a:rPr sz="1600" spc="-4" dirty="0" smtClean="0">
                <a:solidFill>
                  <a:srgbClr val="262C32"/>
                </a:solidFill>
                <a:latin typeface="Aptos"/>
                <a:cs typeface="Arial"/>
              </a:rPr>
              <a:t>dolorosa</a:t>
            </a:r>
            <a:r>
              <a:rPr sz="1600" spc="-4" dirty="0" smtClean="0">
                <a:solidFill>
                  <a:srgbClr val="262C32"/>
                </a:solidFill>
                <a:latin typeface="Aptos"/>
                <a:cs typeface="Arial"/>
              </a:rPr>
              <a:t>.  </a:t>
            </a:r>
            <a:r>
              <a:rPr sz="1600" spc="-4" dirty="0" smtClean="0">
                <a:solidFill>
                  <a:srgbClr val="262C32"/>
                </a:solidFill>
                <a:latin typeface="Aptos"/>
                <a:cs typeface="Arial"/>
              </a:rPr>
              <a:t>Es preciso hacerlo con unas pinzas </a:t>
            </a:r>
            <a:r>
              <a:rPr sz="1600" spc="-4" dirty="0" smtClean="0">
                <a:solidFill>
                  <a:srgbClr val="262C32"/>
                </a:solidFill>
                <a:latin typeface="Aptos"/>
                <a:cs typeface="Arial"/>
              </a:rPr>
              <a:t>y </a:t>
            </a:r>
            <a:r>
              <a:rPr sz="1600" spc="-4" dirty="0" smtClean="0">
                <a:solidFill>
                  <a:srgbClr val="262C32"/>
                </a:solidFill>
                <a:latin typeface="Aptos"/>
                <a:cs typeface="Arial"/>
              </a:rPr>
              <a:t>tirar por la parte dura del</a:t>
            </a:r>
            <a:endParaRPr sz="1000">
              <a:latin typeface="Arial"/>
              <a:cs typeface="Arial"/>
            </a:endParaRPr>
          </a:p>
          <a:p>
            <a:pPr marL="262635" marR="9205">
              <a:lnSpc>
                <a:spcPct val="95825"/>
              </a:lnSpc>
              <a:spcBef>
                <a:spcPts val="272"/>
              </a:spcBef>
              <a:spcAft>
                <a:spcPts val="400"/>
              </a:spcAft>
            </a:pPr>
            <a:r>
              <a:rPr sz="1600" spc="-2" dirty="0" smtClean="0">
                <a:solidFill>
                  <a:srgbClr val="262C32"/>
                </a:solidFill>
                <a:latin typeface="Aptos"/>
                <a:cs typeface="Arial"/>
              </a:rPr>
              <a:t>aguijón. Si no sabe cómo hacerlo mejor no tocarlo</a:t>
            </a:r>
            <a:r>
              <a:rPr sz="1600" spc="-2"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spc="-71" dirty="0" smtClean="0">
                <a:solidFill>
                  <a:srgbClr val="231F21"/>
                </a:solidFill>
                <a:latin typeface="Times New Roman"/>
                <a:cs typeface="Times New Roman"/>
              </a:rPr>
              <a:t>10</a:t>
            </a:r>
            <a:r>
              <a:rPr sz="600" spc="-71" dirty="0" smtClean="0">
                <a:solidFill>
                  <a:srgbClr val="332F2F"/>
                </a:solidFill>
                <a:latin typeface="Times New Roman"/>
                <a:cs typeface="Times New Roman"/>
              </a:rPr>
              <a:t>2</a:t>
            </a:r>
            <a:endParaRPr sz="600">
              <a:latin typeface="Times New Roman"/>
              <a:cs typeface="Times New Roman"/>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231497" y="3706582"/>
            <a:ext cx="6680684" cy="1182624"/>
          </a:xfrm>
          <a:prstGeom prst="rect">
            <a:avLst/>
          </a:prstGeom>
        </p:spPr>
        <p:txBody>
          <a:bodyPr wrap="square" lIns="0" tIns="7111" rIns="0" bIns="0" rtlCol="0">
            <a:noAutofit/>
          </a:bodyPr>
          <a:lstStyle/>
          <a:p>
            <a:pPr marL="12700" marR="9205">
              <a:lnSpc>
                <a:spcPts val="1120"/>
              </a:lnSpc>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 </a:t>
            </a:r>
            <a:r>
              <a:rPr sz="1200" b="1" spc="-21" dirty="0" smtClean="0">
                <a:solidFill>
                  <a:srgbClr val="262C32"/>
                </a:solidFill>
                <a:latin typeface="Aptos"/>
                <a:cs typeface="Arial"/>
              </a:rPr>
              <a:t>Qué no debemos hacer?</a:t>
            </a:r>
            <a:endParaRPr sz="1000">
              <a:latin typeface="Arial"/>
              <a:cs typeface="Arial"/>
            </a:endParaRPr>
          </a:p>
          <a:p>
            <a:pPr marL="88900" marR="9205">
              <a:lnSpc>
                <a:spcPct val="95825"/>
              </a:lnSpc>
              <a:spcBef>
                <a:spcPts val="474"/>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Frotar o rascar la zona de la picadura</a:t>
            </a:r>
            <a:r>
              <a:rPr sz="1200" spc="-3" dirty="0" smtClean="0">
                <a:solidFill>
                  <a:srgbClr val="262C32"/>
                </a:solidFill>
                <a:latin typeface="Aptos"/>
                <a:cs typeface="Arial"/>
              </a:rPr>
              <a:t>.</a:t>
            </a:r>
            <a:endParaRPr sz="1000">
              <a:latin typeface="Arial"/>
              <a:cs typeface="Arial"/>
            </a:endParaRPr>
          </a:p>
          <a:p>
            <a:pPr marL="88900" marR="9205">
              <a:lnSpc>
                <a:spcPct val="95825"/>
              </a:lnSpc>
              <a:spcBef>
                <a:spcPts val="530"/>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Aplicar calor local.</a:t>
            </a:r>
            <a:endParaRPr sz="1000">
              <a:latin typeface="Arial"/>
              <a:cs typeface="Arial"/>
            </a:endParaRPr>
          </a:p>
          <a:p>
            <a:pPr marL="88900" marR="9205">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Poner pomadas o ungüentos</a:t>
            </a:r>
            <a:r>
              <a:rPr sz="1200" spc="-4" dirty="0" smtClean="0">
                <a:solidFill>
                  <a:srgbClr val="262C32"/>
                </a:solidFill>
                <a:latin typeface="Aptos"/>
                <a:cs typeface="Arial"/>
              </a:rPr>
              <a:t>.</a:t>
            </a:r>
            <a:endParaRPr sz="1000">
              <a:latin typeface="Arial"/>
              <a:cs typeface="Arial"/>
            </a:endParaRPr>
          </a:p>
          <a:p>
            <a:pPr marL="180340" indent="-91439">
              <a:lnSpc>
                <a:spcPts val="1390"/>
              </a:lnSpc>
              <a:spcBef>
                <a:spcPts val="424"/>
              </a:spcBef>
              <a:spcAft>
                <a:spcPts val="300"/>
              </a:spcAft>
            </a:pPr>
            <a:r>
              <a:rPr sz="1200" spc="-59" dirty="0" smtClean="0">
                <a:solidFill>
                  <a:srgbClr val="262C32"/>
                </a:solidFill>
                <a:latin typeface="Aptos"/>
                <a:cs typeface="Arial"/>
              </a:rPr>
              <a:t>-</a:t>
            </a:r>
            <a:r>
              <a:rPr sz="1200" spc="99" dirty="0" smtClean="0">
                <a:solidFill>
                  <a:srgbClr val="262C32"/>
                </a:solidFill>
                <a:latin typeface="Aptos"/>
                <a:cs typeface="Arial"/>
              </a:rPr>
              <a:t> </a:t>
            </a:r>
            <a:r>
              <a:rPr sz="1200" spc="-107" dirty="0" smtClean="0">
                <a:solidFill>
                  <a:srgbClr val="262C32"/>
                </a:solidFill>
                <a:latin typeface="Aptos"/>
                <a:cs typeface="Arial"/>
              </a:rPr>
              <a:t>I</a:t>
            </a:r>
            <a:r>
              <a:rPr sz="1200" spc="-26" dirty="0" smtClean="0">
                <a:solidFill>
                  <a:srgbClr val="262C32"/>
                </a:solidFill>
                <a:latin typeface="Aptos"/>
                <a:cs typeface="Arial"/>
              </a:rPr>
              <a:t>n</a:t>
            </a:r>
            <a:r>
              <a:rPr sz="1200" spc="57" dirty="0" smtClean="0">
                <a:solidFill>
                  <a:srgbClr val="262C32"/>
                </a:solidFill>
                <a:latin typeface="Aptos"/>
                <a:cs typeface="Arial"/>
              </a:rPr>
              <a:t>t</a:t>
            </a:r>
            <a:r>
              <a:rPr sz="1200" spc="-3" dirty="0" smtClean="0">
                <a:solidFill>
                  <a:srgbClr val="262C32"/>
                </a:solidFill>
                <a:latin typeface="Aptos"/>
                <a:cs typeface="Arial"/>
              </a:rPr>
              <a:t>e</a:t>
            </a:r>
            <a:r>
              <a:rPr sz="1200" spc="-53" dirty="0" smtClean="0">
                <a:solidFill>
                  <a:srgbClr val="262C32"/>
                </a:solidFill>
                <a:latin typeface="Aptos"/>
                <a:cs typeface="Arial"/>
              </a:rPr>
              <a:t>n</a:t>
            </a:r>
            <a:r>
              <a:rPr sz="1200" spc="37" dirty="0" smtClean="0">
                <a:solidFill>
                  <a:srgbClr val="262C32"/>
                </a:solidFill>
                <a:latin typeface="Aptos"/>
                <a:cs typeface="Arial"/>
              </a:rPr>
              <a:t>t</a:t>
            </a:r>
            <a:r>
              <a:rPr sz="1200" spc="-3" dirty="0" smtClean="0">
                <a:solidFill>
                  <a:srgbClr val="262C32"/>
                </a:solidFill>
                <a:latin typeface="Aptos"/>
                <a:cs typeface="Arial"/>
              </a:rPr>
              <a:t>a</a:t>
            </a:r>
            <a:r>
              <a:rPr sz="1200" spc="38" dirty="0" smtClean="0">
                <a:solidFill>
                  <a:srgbClr val="262C32"/>
                </a:solidFill>
                <a:latin typeface="Aptos"/>
                <a:cs typeface="Arial"/>
              </a:rPr>
              <a:t>r</a:t>
            </a:r>
            <a:r>
              <a:rPr sz="1200" spc="19" dirty="0" smtClean="0">
                <a:solidFill>
                  <a:srgbClr val="262C32"/>
                </a:solidFill>
                <a:latin typeface="Aptos"/>
                <a:cs typeface="Arial"/>
              </a:rPr>
              <a:t> </a:t>
            </a:r>
            <a:r>
              <a:rPr sz="1200" spc="-9" dirty="0" smtClean="0">
                <a:solidFill>
                  <a:srgbClr val="262C32"/>
                </a:solidFill>
                <a:latin typeface="Aptos"/>
                <a:cs typeface="Arial"/>
              </a:rPr>
              <a:t>r</a:t>
            </a:r>
            <a:r>
              <a:rPr sz="1200" spc="-14" dirty="0" smtClean="0">
                <a:solidFill>
                  <a:srgbClr val="262C32"/>
                </a:solidFill>
                <a:latin typeface="Aptos"/>
                <a:cs typeface="Arial"/>
              </a:rPr>
              <a:t>e</a:t>
            </a:r>
            <a:r>
              <a:rPr sz="1200" spc="-9" dirty="0" smtClean="0">
                <a:solidFill>
                  <a:srgbClr val="262C32"/>
                </a:solidFill>
                <a:latin typeface="Aptos"/>
                <a:cs typeface="Arial"/>
              </a:rPr>
              <a:t>ti</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49" dirty="0" smtClean="0">
                <a:solidFill>
                  <a:srgbClr val="262C32"/>
                </a:solidFill>
                <a:latin typeface="Aptos"/>
                <a:cs typeface="Arial"/>
              </a:rPr>
              <a:t> </a:t>
            </a:r>
            <a:r>
              <a:rPr sz="1200" spc="-79" dirty="0" smtClean="0">
                <a:solidFill>
                  <a:srgbClr val="262C32"/>
                </a:solidFill>
                <a:latin typeface="Aptos"/>
                <a:cs typeface="Arial"/>
              </a:rPr>
              <a:t>e</a:t>
            </a:r>
            <a:r>
              <a:rPr sz="1200" spc="-25" dirty="0" smtClean="0">
                <a:solidFill>
                  <a:srgbClr val="262C32"/>
                </a:solidFill>
                <a:latin typeface="Aptos"/>
                <a:cs typeface="Arial"/>
              </a:rPr>
              <a:t>l</a:t>
            </a:r>
            <a:r>
              <a:rPr sz="1200" spc="80" dirty="0" smtClean="0">
                <a:solidFill>
                  <a:srgbClr val="262C32"/>
                </a:solidFill>
                <a:latin typeface="Aptos"/>
                <a:cs typeface="Arial"/>
              </a:rPr>
              <a:t> </a:t>
            </a:r>
            <a:r>
              <a:rPr sz="1200" spc="-26" dirty="0" smtClean="0">
                <a:solidFill>
                  <a:srgbClr val="262C32"/>
                </a:solidFill>
                <a:latin typeface="Aptos"/>
                <a:cs typeface="Arial"/>
              </a:rPr>
              <a:t>a</a:t>
            </a:r>
            <a:r>
              <a:rPr sz="1200" spc="-3" dirty="0" smtClean="0">
                <a:solidFill>
                  <a:srgbClr val="262C32"/>
                </a:solidFill>
                <a:latin typeface="Aptos"/>
                <a:cs typeface="Arial"/>
              </a:rPr>
              <a:t>gu</a:t>
            </a:r>
            <a:r>
              <a:rPr sz="1200" spc="-53" dirty="0" smtClean="0">
                <a:solidFill>
                  <a:srgbClr val="262C32"/>
                </a:solidFill>
                <a:latin typeface="Aptos"/>
                <a:cs typeface="Arial"/>
              </a:rPr>
              <a:t>i</a:t>
            </a:r>
            <a:r>
              <a:rPr sz="1200" spc="41" dirty="0" smtClean="0">
                <a:solidFill>
                  <a:srgbClr val="262C32"/>
                </a:solidFill>
                <a:latin typeface="Aptos"/>
                <a:cs typeface="Arial"/>
              </a:rPr>
              <a:t>j</a:t>
            </a:r>
            <a:r>
              <a:rPr sz="1200" spc="40" dirty="0" smtClean="0">
                <a:solidFill>
                  <a:srgbClr val="262C32"/>
                </a:solidFill>
                <a:latin typeface="Aptos"/>
                <a:cs typeface="Arial"/>
              </a:rPr>
              <a:t>ó</a:t>
            </a:r>
            <a:r>
              <a:rPr sz="1200" spc="-26" dirty="0" smtClean="0">
                <a:solidFill>
                  <a:srgbClr val="262C32"/>
                </a:solidFill>
                <a:latin typeface="Aptos"/>
                <a:cs typeface="Arial"/>
              </a:rPr>
              <a:t>n</a:t>
            </a:r>
            <a:r>
              <a:rPr sz="1200" spc="-77" dirty="0" smtClean="0">
                <a:solidFill>
                  <a:srgbClr val="262C32"/>
                </a:solidFill>
                <a:latin typeface="Aptos"/>
                <a:cs typeface="Arial"/>
              </a:rPr>
              <a:t>,</a:t>
            </a:r>
            <a:r>
              <a:rPr sz="1200" spc="125" dirty="0" smtClean="0">
                <a:solidFill>
                  <a:srgbClr val="262C32"/>
                </a:solidFill>
                <a:latin typeface="Aptos"/>
                <a:cs typeface="Arial"/>
              </a:rPr>
              <a:t> </a:t>
            </a:r>
            <a:r>
              <a:rPr sz="1200" spc="-19" dirty="0" smtClean="0">
                <a:solidFill>
                  <a:srgbClr val="262C32"/>
                </a:solidFill>
                <a:latin typeface="Aptos"/>
                <a:cs typeface="Arial"/>
              </a:rPr>
              <a:t>s</a:t>
            </a:r>
            <a:r>
              <a:rPr sz="1200" spc="-73" dirty="0" smtClean="0">
                <a:solidFill>
                  <a:srgbClr val="262C32"/>
                </a:solidFill>
                <a:latin typeface="Aptos"/>
                <a:cs typeface="Arial"/>
              </a:rPr>
              <a:t>i</a:t>
            </a:r>
            <a:r>
              <a:rPr sz="1200" spc="125" dirty="0" smtClean="0">
                <a:solidFill>
                  <a:srgbClr val="262C32"/>
                </a:solidFill>
                <a:latin typeface="Aptos"/>
                <a:cs typeface="Arial"/>
              </a:rPr>
              <a:t> </a:t>
            </a:r>
            <a:r>
              <a:rPr sz="1200" spc="-14" dirty="0" smtClean="0">
                <a:solidFill>
                  <a:srgbClr val="262C32"/>
                </a:solidFill>
                <a:latin typeface="Aptos"/>
                <a:cs typeface="Arial"/>
              </a:rPr>
              <a:t>n</a:t>
            </a:r>
            <a:r>
              <a:rPr sz="1200" spc="0" dirty="0" smtClean="0">
                <a:solidFill>
                  <a:srgbClr val="262C32"/>
                </a:solidFill>
                <a:latin typeface="Aptos"/>
                <a:cs typeface="Arial"/>
              </a:rPr>
              <a:t>o</a:t>
            </a:r>
            <a:r>
              <a:rPr sz="1200" spc="-26" dirty="0" smtClean="0">
                <a:solidFill>
                  <a:srgbClr val="262C32"/>
                </a:solidFill>
                <a:latin typeface="Aptos"/>
                <a:cs typeface="Arial"/>
              </a:rPr>
              <a:t> </a:t>
            </a:r>
            <a:r>
              <a:rPr sz="1200" spc="-9" dirty="0" smtClean="0">
                <a:solidFill>
                  <a:srgbClr val="262C32"/>
                </a:solidFill>
                <a:latin typeface="Aptos"/>
                <a:cs typeface="Arial"/>
              </a:rPr>
              <a:t>t</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19" dirty="0" smtClean="0">
                <a:solidFill>
                  <a:srgbClr val="262C32"/>
                </a:solidFill>
                <a:latin typeface="Aptos"/>
                <a:cs typeface="Arial"/>
              </a:rPr>
              <a:t>e</a:t>
            </a:r>
            <a:r>
              <a:rPr sz="1200" spc="-34" dirty="0" smtClean="0">
                <a:solidFill>
                  <a:srgbClr val="262C32"/>
                </a:solidFill>
                <a:latin typeface="Aptos"/>
                <a:cs typeface="Arial"/>
              </a:rPr>
              <a:t>m</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159" dirty="0" smtClean="0">
                <a:solidFill>
                  <a:srgbClr val="262C32"/>
                </a:solidFill>
                <a:latin typeface="Aptos"/>
                <a:cs typeface="Arial"/>
              </a:rPr>
              <a:t> </a:t>
            </a:r>
            <a:r>
              <a:rPr sz="1200" spc="-29" dirty="0" smtClean="0">
                <a:solidFill>
                  <a:srgbClr val="262C32"/>
                </a:solidFill>
                <a:latin typeface="Aptos"/>
                <a:cs typeface="Arial"/>
              </a:rPr>
              <a:t>m</a:t>
            </a:r>
            <a:r>
              <a:rPr sz="1200" spc="-19" dirty="0" smtClean="0">
                <a:solidFill>
                  <a:srgbClr val="262C32"/>
                </a:solidFill>
                <a:latin typeface="Aptos"/>
                <a:cs typeface="Arial"/>
              </a:rPr>
              <a:t>ed</a:t>
            </a:r>
            <a:r>
              <a:rPr sz="1200" spc="-9" dirty="0" smtClean="0">
                <a:solidFill>
                  <a:srgbClr val="262C32"/>
                </a:solidFill>
                <a:latin typeface="Aptos"/>
                <a:cs typeface="Arial"/>
              </a:rPr>
              <a:t>i</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56" dirty="0" smtClean="0">
                <a:solidFill>
                  <a:srgbClr val="262C32"/>
                </a:solidFill>
                <a:latin typeface="Aptos"/>
                <a:cs typeface="Arial"/>
              </a:rPr>
              <a:t> </a:t>
            </a:r>
            <a:r>
              <a:rPr sz="1200" spc="0" dirty="0" smtClean="0">
                <a:solidFill>
                  <a:srgbClr val="262C32"/>
                </a:solidFill>
                <a:latin typeface="Aptos"/>
                <a:cs typeface="Arial"/>
              </a:rPr>
              <a:t>o</a:t>
            </a:r>
            <a:r>
              <a:rPr sz="1200" spc="31" dirty="0" smtClean="0">
                <a:solidFill>
                  <a:srgbClr val="262C32"/>
                </a:solidFill>
                <a:latin typeface="Aptos"/>
                <a:cs typeface="Arial"/>
              </a:rPr>
              <a:t> </a:t>
            </a:r>
            <a:r>
              <a:rPr sz="1200" spc="-14" dirty="0" smtClean="0">
                <a:solidFill>
                  <a:srgbClr val="262C32"/>
                </a:solidFill>
                <a:latin typeface="Aptos"/>
                <a:cs typeface="Arial"/>
              </a:rPr>
              <a:t>n</a:t>
            </a:r>
            <a:r>
              <a:rPr sz="1200" spc="0" dirty="0" smtClean="0">
                <a:solidFill>
                  <a:srgbClr val="262C32"/>
                </a:solidFill>
                <a:latin typeface="Aptos"/>
                <a:cs typeface="Arial"/>
              </a:rPr>
              <a:t>o</a:t>
            </a:r>
            <a:r>
              <a:rPr sz="1200" spc="-4" dirty="0" smtClean="0">
                <a:solidFill>
                  <a:srgbClr val="262C32"/>
                </a:solidFill>
                <a:latin typeface="Aptos"/>
                <a:cs typeface="Arial"/>
              </a:rPr>
              <a:t> </a:t>
            </a:r>
            <a:r>
              <a:rPr sz="1200" spc="-19" dirty="0" smtClean="0">
                <a:solidFill>
                  <a:srgbClr val="262C32"/>
                </a:solidFill>
                <a:latin typeface="Aptos"/>
                <a:cs typeface="Arial"/>
              </a:rPr>
              <a:t>sabe</a:t>
            </a:r>
            <a:r>
              <a:rPr sz="1200" spc="-34" dirty="0" smtClean="0">
                <a:solidFill>
                  <a:srgbClr val="262C32"/>
                </a:solidFill>
                <a:latin typeface="Aptos"/>
                <a:cs typeface="Arial"/>
              </a:rPr>
              <a:t>m</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145" dirty="0" smtClean="0">
                <a:solidFill>
                  <a:srgbClr val="262C32"/>
                </a:solidFill>
                <a:latin typeface="Aptos"/>
                <a:cs typeface="Arial"/>
              </a:rPr>
              <a:t> </a:t>
            </a:r>
            <a:r>
              <a:rPr sz="1200" spc="-19" dirty="0" smtClean="0">
                <a:solidFill>
                  <a:srgbClr val="262C32"/>
                </a:solidFill>
                <a:latin typeface="Aptos"/>
                <a:cs typeface="Arial"/>
              </a:rPr>
              <a:t>có</a:t>
            </a:r>
            <a:r>
              <a:rPr sz="1200" spc="-34" dirty="0" smtClean="0">
                <a:solidFill>
                  <a:srgbClr val="262C32"/>
                </a:solidFill>
                <a:latin typeface="Aptos"/>
                <a:cs typeface="Arial"/>
              </a:rPr>
              <a:t>m</a:t>
            </a:r>
            <a:r>
              <a:rPr sz="1200" spc="0" dirty="0" smtClean="0">
                <a:solidFill>
                  <a:srgbClr val="262C32"/>
                </a:solidFill>
                <a:latin typeface="Aptos"/>
                <a:cs typeface="Arial"/>
              </a:rPr>
              <a:t>o </a:t>
            </a:r>
            <a:r>
              <a:rPr sz="1200" spc="-98" dirty="0" smtClean="0">
                <a:solidFill>
                  <a:srgbClr val="262C32"/>
                </a:solidFill>
                <a:latin typeface="Aptos"/>
                <a:cs typeface="Arial"/>
              </a:rPr>
              <a:t>h</a:t>
            </a:r>
            <a:r>
              <a:rPr sz="1200" spc="18" dirty="0" smtClean="0">
                <a:solidFill>
                  <a:srgbClr val="262C32"/>
                </a:solidFill>
                <a:latin typeface="Aptos"/>
                <a:cs typeface="Arial"/>
              </a:rPr>
              <a:t>a</a:t>
            </a:r>
            <a:r>
              <a:rPr sz="1200" spc="5" dirty="0" smtClean="0">
                <a:solidFill>
                  <a:srgbClr val="262C32"/>
                </a:solidFill>
                <a:latin typeface="Aptos"/>
                <a:cs typeface="Arial"/>
              </a:rPr>
              <a:t>c</a:t>
            </a:r>
            <a:r>
              <a:rPr sz="1200" spc="-3" dirty="0" smtClean="0">
                <a:solidFill>
                  <a:srgbClr val="262C32"/>
                </a:solidFill>
                <a:latin typeface="Aptos"/>
                <a:cs typeface="Arial"/>
              </a:rPr>
              <a:t>e</a:t>
            </a:r>
            <a:r>
              <a:rPr sz="1200" spc="24" dirty="0" smtClean="0">
                <a:solidFill>
                  <a:srgbClr val="262C32"/>
                </a:solidFill>
                <a:latin typeface="Aptos"/>
                <a:cs typeface="Arial"/>
              </a:rPr>
              <a:t>r</a:t>
            </a:r>
            <a:r>
              <a:rPr sz="1200" spc="-53" dirty="0" smtClean="0">
                <a:solidFill>
                  <a:srgbClr val="262C32"/>
                </a:solidFill>
                <a:latin typeface="Aptos"/>
                <a:cs typeface="Arial"/>
              </a:rPr>
              <a:t>l</a:t>
            </a:r>
            <a:r>
              <a:rPr sz="1200" spc="40" dirty="0" smtClean="0">
                <a:solidFill>
                  <a:srgbClr val="262C32"/>
                </a:solidFill>
                <a:latin typeface="Aptos"/>
                <a:cs typeface="Arial"/>
              </a:rPr>
              <a:t>o</a:t>
            </a:r>
            <a:r>
              <a:rPr sz="1200" spc="-77" dirty="0" smtClean="0">
                <a:solidFill>
                  <a:srgbClr val="262C32"/>
                </a:solidFill>
                <a:latin typeface="Aptos"/>
                <a:cs typeface="Arial"/>
              </a:rPr>
              <a:t>.</a:t>
            </a:r>
            <a:endParaRPr sz="1000">
              <a:latin typeface="Arial"/>
              <a:cs typeface="Arial"/>
            </a:endParaRPr>
          </a:p>
        </p:txBody>
      </p:sp>
      <p:sp>
        <p:nvSpPr>
          <p:cNvPr id="4" name="object 4"/>
          <p:cNvSpPr txBox="1"/>
          <p:nvPr/>
        </p:nvSpPr>
        <p:spPr>
          <a:xfrm>
            <a:off x="2083610" y="5166574"/>
            <a:ext cx="6018703" cy="1005840"/>
          </a:xfrm>
          <a:prstGeom prst="rect">
            <a:avLst/>
          </a:prstGeom>
        </p:spPr>
        <p:txBody>
          <a:bodyPr wrap="square" lIns="0" tIns="7143" rIns="0" bIns="0" rtlCol="0">
            <a:noAutofit/>
          </a:bodyPr>
          <a:lstStyle/>
          <a:p>
            <a:pPr marL="15748">
              <a:lnSpc>
                <a:spcPts val="1125"/>
              </a:lnSpc>
              <a:spcAft>
                <a:spcPts val="300"/>
              </a:spcAft>
            </a:pPr>
            <a:r>
              <a:rPr sz="1200" b="1" spc="-1" dirty="0" smtClean="0">
                <a:solidFill>
                  <a:srgbClr val="262C32"/>
                </a:solidFill>
                <a:latin typeface="Aptos"/>
                <a:cs typeface="Arial"/>
              </a:rPr>
              <a:t>Picaduras de arácnidos (arañas, garrapatas </a:t>
            </a:r>
            <a:r>
              <a:rPr sz="1200" b="1" spc="44" dirty="0" smtClean="0">
                <a:solidFill>
                  <a:srgbClr val="262C32"/>
                </a:solidFill>
                <a:latin typeface="Aptos"/>
                <a:cs typeface="Times New Roman"/>
              </a:rPr>
              <a:t>y </a:t>
            </a:r>
            <a:r>
              <a:rPr sz="1200" b="1" spc="-1" dirty="0" smtClean="0">
                <a:solidFill>
                  <a:srgbClr val="262C32"/>
                </a:solidFill>
                <a:latin typeface="Aptos"/>
                <a:cs typeface="Arial"/>
              </a:rPr>
              <a:t>escorpiones)</a:t>
            </a:r>
            <a:endParaRPr sz="1000">
              <a:latin typeface="Arial"/>
              <a:cs typeface="Arial"/>
            </a:endParaRPr>
          </a:p>
          <a:p>
            <a:pPr marL="12700" marR="19157">
              <a:lnSpc>
                <a:spcPct val="95825"/>
              </a:lnSpc>
              <a:spcBef>
                <a:spcPts val="469"/>
              </a:spcBef>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Signos </a:t>
            </a:r>
            <a:r>
              <a:rPr sz="1200" b="1" spc="44" dirty="0" smtClean="0">
                <a:solidFill>
                  <a:srgbClr val="262C32"/>
                </a:solidFill>
                <a:latin typeface="Aptos"/>
                <a:cs typeface="Times New Roman"/>
              </a:rPr>
              <a:t>y </a:t>
            </a:r>
            <a:r>
              <a:rPr sz="1200" b="1" spc="-4" dirty="0" smtClean="0">
                <a:solidFill>
                  <a:srgbClr val="262C32"/>
                </a:solidFill>
                <a:latin typeface="Aptos"/>
                <a:cs typeface="Arial"/>
              </a:rPr>
              <a:t>síntomas</a:t>
            </a:r>
            <a:endParaRPr sz="1000">
              <a:latin typeface="Arial"/>
              <a:cs typeface="Arial"/>
            </a:endParaRPr>
          </a:p>
          <a:p>
            <a:pPr marL="104140" marR="19157">
              <a:lnSpc>
                <a:spcPct val="95825"/>
              </a:lnSpc>
              <a:spcBef>
                <a:spcPts val="525"/>
              </a:spcBef>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Dolor</a:t>
            </a:r>
            <a:r>
              <a:rPr sz="1200" spc="-23" dirty="0" smtClean="0">
                <a:solidFill>
                  <a:srgbClr val="262C32"/>
                </a:solidFill>
                <a:latin typeface="Aptos"/>
                <a:cs typeface="Arial"/>
              </a:rPr>
              <a:t>.</a:t>
            </a:r>
            <a:endParaRPr sz="1000">
              <a:latin typeface="Arial"/>
              <a:cs typeface="Arial"/>
            </a:endParaRPr>
          </a:p>
          <a:p>
            <a:pPr marL="104140" marR="19157">
              <a:lnSpc>
                <a:spcPct val="95825"/>
              </a:lnSpc>
              <a:spcBef>
                <a:spcPts val="530"/>
              </a:spcBef>
              <a:spcAft>
                <a:spcPts val="300"/>
              </a:spcAft>
            </a:pPr>
            <a:r>
              <a:rPr sz="1200" spc="-11" dirty="0" smtClean="0">
                <a:solidFill>
                  <a:srgbClr val="262C32"/>
                </a:solidFill>
                <a:latin typeface="Aptos"/>
                <a:cs typeface="Arial"/>
              </a:rPr>
              <a:t>- </a:t>
            </a:r>
            <a:r>
              <a:rPr sz="1200" spc="-11" dirty="0" smtClean="0">
                <a:solidFill>
                  <a:srgbClr val="262C32"/>
                </a:solidFill>
                <a:latin typeface="Aptos"/>
                <a:cs typeface="Arial"/>
              </a:rPr>
              <a:t>Hinchazón.</a:t>
            </a:r>
            <a:endParaRPr sz="1000">
              <a:latin typeface="Arial"/>
              <a:cs typeface="Arial"/>
            </a:endParaRPr>
          </a:p>
          <a:p>
            <a:pPr marL="104140" marR="19157">
              <a:lnSpc>
                <a:spcPct val="95825"/>
              </a:lnSpc>
              <a:spcBef>
                <a:spcPts val="530"/>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Enrojecimiento de la zona.</a:t>
            </a:r>
            <a:endParaRPr sz="1000">
              <a:latin typeface="Arial"/>
              <a:cs typeface="Arial"/>
            </a:endParaRPr>
          </a:p>
        </p:txBody>
      </p:sp>
      <p:sp>
        <p:nvSpPr>
          <p:cNvPr id="3" name="object 3"/>
          <p:cNvSpPr txBox="1"/>
          <p:nvPr/>
        </p:nvSpPr>
        <p:spPr>
          <a:xfrm>
            <a:off x="2083610" y="6446734"/>
            <a:ext cx="5088596" cy="792479"/>
          </a:xfrm>
          <a:prstGeom prst="rect">
            <a:avLst/>
          </a:prstGeom>
        </p:spPr>
        <p:txBody>
          <a:bodyPr wrap="square" lIns="0" tIns="7111" rIns="0" bIns="0" rtlCol="0">
            <a:noAutofit/>
          </a:bodyPr>
          <a:lstStyle/>
          <a:p>
            <a:pPr marL="12700" marR="19050">
              <a:lnSpc>
                <a:spcPts val="1120"/>
              </a:lnSpc>
              <a:spcAft>
                <a:spcPts val="300"/>
              </a:spcAft>
            </a:pPr>
            <a:r>
              <a:rPr sz="1600" b="1" spc="7" dirty="0" smtClean="0">
                <a:solidFill>
                  <a:srgbClr val="1E374E"/>
                </a:solidFill>
                <a:latin typeface="Aptos"/>
                <a:cs typeface="Arial"/>
              </a:rPr>
              <a:t>•</a:t>
            </a:r>
            <a:r>
              <a:rPr sz="1600" b="1" spc="7" dirty="0" smtClean="0">
                <a:solidFill>
                  <a:srgbClr val="1E374E"/>
                </a:solidFill>
                <a:latin typeface="Aptos"/>
                <a:cs typeface="Arial"/>
              </a:rPr>
              <a:t>Actuación</a:t>
            </a:r>
            <a:endParaRPr sz="1000">
              <a:latin typeface="Arial"/>
              <a:cs typeface="Arial"/>
            </a:endParaRPr>
          </a:p>
          <a:p>
            <a:pPr marL="101091" marR="19050">
              <a:lnSpc>
                <a:spcPct val="95825"/>
              </a:lnSpc>
              <a:spcBef>
                <a:spcPts val="474"/>
              </a:spcBef>
              <a:spcAft>
                <a:spcPts val="300"/>
              </a:spcAft>
            </a:pPr>
            <a:r>
              <a:rPr sz="1600" spc="-23" dirty="0" smtClean="0" b="1">
                <a:solidFill>
                  <a:srgbClr val="1E374E"/>
                </a:solidFill>
                <a:latin typeface="Aptos"/>
                <a:cs typeface="Arial"/>
              </a:rPr>
              <a:t>• </a:t>
            </a:r>
            <a:r>
              <a:rPr sz="1600" spc="-23" dirty="0" smtClean="0" b="1">
                <a:solidFill>
                  <a:srgbClr val="1E374E"/>
                </a:solidFill>
                <a:latin typeface="Aptos"/>
                <a:cs typeface="Arial"/>
              </a:rPr>
              <a:t>¿ </a:t>
            </a:r>
            <a:r>
              <a:rPr sz="1600" b="1" spc="-23" dirty="0" smtClean="0">
                <a:solidFill>
                  <a:srgbClr val="1E374E"/>
                </a:solidFill>
                <a:latin typeface="Aptos"/>
                <a:cs typeface="Arial"/>
              </a:rPr>
              <a:t>Qué debemos hacer?</a:t>
            </a:r>
            <a:endParaRPr sz="1000">
              <a:latin typeface="Arial"/>
              <a:cs typeface="Arial"/>
            </a:endParaRPr>
          </a:p>
          <a:p>
            <a:pPr marL="180340" marR="19050">
              <a:lnSpc>
                <a:spcPct val="95825"/>
              </a:lnSpc>
              <a:spcBef>
                <a:spcPts val="530"/>
              </a:spcBef>
              <a:spcAft>
                <a:spcPts val="300"/>
              </a:spcAft>
            </a:pPr>
            <a:r>
              <a:rPr sz="1600" b="1" spc="-9" dirty="0" smtClean="0">
                <a:solidFill>
                  <a:srgbClr val="1E374E"/>
                </a:solidFill>
                <a:latin typeface="Aptos"/>
                <a:cs typeface="Arial"/>
              </a:rPr>
              <a:t>1.Garrapatas</a:t>
            </a:r>
            <a:endParaRPr sz="1000">
              <a:latin typeface="Arial"/>
              <a:cs typeface="Arial"/>
            </a:endParaRPr>
          </a:p>
          <a:p>
            <a:pPr marL="247396">
              <a:lnSpc>
                <a:spcPct val="95825"/>
              </a:lnSpc>
              <a:spcBef>
                <a:spcPts val="530"/>
              </a:spcBef>
              <a:spcAft>
                <a:spcPts val="300"/>
              </a:spcAft>
            </a:pPr>
            <a:r>
              <a:rPr sz="1600" spc="-3" dirty="0" smtClean="0" b="1">
                <a:solidFill>
                  <a:srgbClr val="1E374E"/>
                </a:solidFill>
                <a:latin typeface="Aptos"/>
                <a:cs typeface="Arial"/>
              </a:rPr>
              <a:t>- </a:t>
            </a:r>
            <a:r>
              <a:rPr sz="1600" spc="-3" dirty="0" smtClean="0" b="1">
                <a:solidFill>
                  <a:srgbClr val="1E374E"/>
                </a:solidFill>
                <a:latin typeface="Aptos"/>
                <a:cs typeface="Arial"/>
              </a:rPr>
              <a:t>Mojarlas con productos insecticidas apropiados.</a:t>
            </a:r>
            <a:endParaRPr sz="1000">
              <a:latin typeface="Arial"/>
              <a:cs typeface="Arial"/>
            </a:endParaRPr>
          </a:p>
        </p:txBody>
      </p:sp>
      <p:sp>
        <p:nvSpPr>
          <p:cNvPr id="2" name="object 2"/>
          <p:cNvSpPr txBox="1"/>
          <p:nvPr/>
        </p:nvSpPr>
        <p:spPr>
          <a:xfrm>
            <a:off x="5376164" y="7421015"/>
            <a:ext cx="1" cy="1"/>
          </a:xfrm>
          <a:prstGeom prst="rect">
            <a:avLst/>
          </a:prstGeom>
        </p:spPr>
        <p:txBody>
          <a:bodyPr wrap="square" lIns="0" tIns="2540" rIns="0" bIns="0" rtlCol="0">
            <a:noAutofit/>
          </a:bodyPr>
          <a:lstStyle/>
          <a:p>
            <a:pPr marL="12700">
              <a:lnSpc>
                <a:spcPct val="95825"/>
              </a:lnSpc>
            </a:pPr>
            <a:r>
              <a:rPr sz="600" spc="-70" dirty="0" smtClean="0">
                <a:solidFill>
                  <a:srgbClr val="231F21"/>
                </a:solidFill>
                <a:latin typeface="Times New Roman"/>
                <a:cs typeface="Times New Roman"/>
              </a:rPr>
              <a:t>103</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476273" y="1353526"/>
            <a:ext cx="6961644" cy="1115568"/>
          </a:xfrm>
          <a:prstGeom prst="rect">
            <a:avLst/>
          </a:prstGeom>
        </p:spPr>
        <p:txBody>
          <a:bodyPr wrap="square" lIns="0" tIns="7111" rIns="0" bIns="0" rtlCol="0">
            <a:noAutofit/>
          </a:bodyPr>
          <a:lstStyle/>
          <a:p>
            <a:pPr marL="12700">
              <a:lnSpc>
                <a:spcPts val="1120"/>
              </a:lnSpc>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Cuando estén muertas, con unas pinzas o con los dedos protegidos por</a:t>
            </a:r>
            <a:endParaRPr sz="1000">
              <a:latin typeface="Arial"/>
              <a:cs typeface="Arial"/>
            </a:endParaRPr>
          </a:p>
          <a:p>
            <a:pPr marL="101091" marR="19050">
              <a:lnSpc>
                <a:spcPct val="95825"/>
              </a:lnSpc>
              <a:spcBef>
                <a:spcPts val="209"/>
              </a:spcBef>
              <a:spcAft>
                <a:spcPts val="300"/>
              </a:spcAft>
            </a:pPr>
            <a:r>
              <a:rPr sz="1200" spc="-2" dirty="0" smtClean="0">
                <a:solidFill>
                  <a:srgbClr val="262C32"/>
                </a:solidFill>
                <a:latin typeface="Aptos"/>
                <a:cs typeface="Arial"/>
              </a:rPr>
              <a:t>guantes o papel, tirar de su cuerpo sin romperlo</a:t>
            </a:r>
            <a:r>
              <a:rPr sz="1200" spc="-2" dirty="0" smtClean="0">
                <a:solidFill>
                  <a:srgbClr val="262C32"/>
                </a:solidFill>
                <a:latin typeface="Aptos"/>
                <a:cs typeface="Arial"/>
              </a:rPr>
              <a:t>.</a:t>
            </a:r>
            <a:endParaRPr sz="1000">
              <a:latin typeface="Arial"/>
              <a:cs typeface="Arial"/>
            </a:endParaRPr>
          </a:p>
          <a:p>
            <a:pPr marL="12700" marR="19050">
              <a:lnSpc>
                <a:spcPct val="95825"/>
              </a:lnSpc>
              <a:spcBef>
                <a:spcPts val="530"/>
              </a:spcBef>
              <a:spcAft>
                <a:spcPts val="300"/>
              </a:spcAft>
            </a:pPr>
            <a:r>
              <a:rPr sz="1200" spc="-7" dirty="0" smtClean="0">
                <a:solidFill>
                  <a:srgbClr val="262C32"/>
                </a:solidFill>
                <a:latin typeface="Aptos"/>
                <a:cs typeface="Arial"/>
              </a:rPr>
              <a:t>- </a:t>
            </a:r>
            <a:r>
              <a:rPr sz="1200" spc="-7" dirty="0" smtClean="0">
                <a:solidFill>
                  <a:srgbClr val="262C32"/>
                </a:solidFill>
                <a:latin typeface="Aptos"/>
                <a:cs typeface="Arial"/>
              </a:rPr>
              <a:t>Limpiar la herida.</a:t>
            </a:r>
            <a:endParaRPr sz="1000">
              <a:latin typeface="Arial"/>
              <a:cs typeface="Arial"/>
            </a:endParaRPr>
          </a:p>
          <a:p>
            <a:pPr marL="101092" marR="315460" indent="-88392">
              <a:lnSpc>
                <a:spcPts val="1178"/>
              </a:lnSpc>
              <a:spcBef>
                <a:spcPts val="530"/>
              </a:spcBef>
              <a:spcAft>
                <a:spcPts val="300"/>
              </a:spcAft>
            </a:pPr>
            <a:r>
              <a:rPr sz="1200" b="1" spc="0" dirty="0" smtClean="0">
                <a:solidFill>
                  <a:srgbClr val="262C32"/>
                </a:solidFill>
                <a:latin typeface="Aptos"/>
                <a:cs typeface="Arial"/>
              </a:rPr>
              <a:t>- </a:t>
            </a:r>
            <a:r>
              <a:rPr sz="1200" b="1" spc="0" dirty="0" smtClean="0">
                <a:solidFill>
                  <a:srgbClr val="262C32"/>
                </a:solidFill>
                <a:latin typeface="Aptos"/>
                <a:cs typeface="Arial"/>
              </a:rPr>
              <a:t>Si no sabe cómo hacerlo </a:t>
            </a:r>
            <a:r>
              <a:rPr sz="1200" spc="0" dirty="0" smtClean="0">
                <a:solidFill>
                  <a:srgbClr val="262C32"/>
                </a:solidFill>
                <a:latin typeface="Aptos"/>
                <a:cs typeface="Arial"/>
              </a:rPr>
              <a:t>es preferible que lo hagan en un centro </a:t>
            </a:r>
            <a:endParaRPr sz="1000">
              <a:latin typeface="Arial"/>
              <a:cs typeface="Arial"/>
            </a:endParaRPr>
          </a:p>
          <a:p>
            <a:pPr marL="101092" marR="315460">
              <a:lnSpc>
                <a:spcPts val="1149"/>
              </a:lnSpc>
              <a:spcBef>
                <a:spcPts val="248"/>
              </a:spcBef>
              <a:spcAft>
                <a:spcPts val="300"/>
              </a:spcAft>
            </a:pPr>
            <a:r>
              <a:rPr sz="1200" spc="-1" dirty="0" smtClean="0">
                <a:solidFill>
                  <a:srgbClr val="262C32"/>
                </a:solidFill>
                <a:latin typeface="Aptos"/>
                <a:cs typeface="Arial"/>
              </a:rPr>
              <a:t>sanitario. Acuda a su centro de salud (las garrapatas pueden ser</a:t>
            </a:r>
            <a:endParaRPr sz="1000">
              <a:latin typeface="Arial"/>
              <a:cs typeface="Arial"/>
            </a:endParaRPr>
          </a:p>
          <a:p>
            <a:pPr marL="104139" marR="19050">
              <a:lnSpc>
                <a:spcPct val="95825"/>
              </a:lnSpc>
              <a:spcBef>
                <a:spcPts val="272"/>
              </a:spcBef>
              <a:spcAft>
                <a:spcPts val="300"/>
              </a:spcAft>
            </a:pPr>
            <a:r>
              <a:rPr sz="1200" spc="-5" dirty="0" smtClean="0">
                <a:solidFill>
                  <a:srgbClr val="262C32"/>
                </a:solidFill>
                <a:latin typeface="Aptos"/>
                <a:cs typeface="Arial"/>
              </a:rPr>
              <a:t>portadoras de enfermedades).</a:t>
            </a:r>
            <a:endParaRPr sz="1000">
              <a:latin typeface="Arial"/>
              <a:cs typeface="Arial"/>
            </a:endParaRPr>
          </a:p>
        </p:txBody>
      </p:sp>
      <p:sp>
        <p:nvSpPr>
          <p:cNvPr id="3" name="object 3"/>
          <p:cNvSpPr txBox="1"/>
          <p:nvPr/>
        </p:nvSpPr>
        <p:spPr>
          <a:xfrm>
            <a:off x="2353884" y="2743414"/>
            <a:ext cx="5384369" cy="1005840"/>
          </a:xfrm>
          <a:prstGeom prst="rect">
            <a:avLst/>
          </a:prstGeom>
        </p:spPr>
        <p:txBody>
          <a:bodyPr wrap="square" lIns="0" tIns="7111" rIns="0" bIns="0" rtlCol="0">
            <a:noAutofit/>
          </a:bodyPr>
          <a:lstStyle/>
          <a:p>
            <a:pPr marL="12700" marR="19050">
              <a:lnSpc>
                <a:spcPts val="1120"/>
              </a:lnSpc>
              <a:spcAft>
                <a:spcPts val="300"/>
              </a:spcAft>
            </a:pPr>
            <a:r>
              <a:rPr sz="1200" b="1" spc="-10" dirty="0" smtClean="0">
                <a:solidFill>
                  <a:srgbClr val="262C32"/>
                </a:solidFill>
                <a:latin typeface="Aptos"/>
                <a:cs typeface="Arial"/>
              </a:rPr>
              <a:t>2.  Picadura de araña o escorpión</a:t>
            </a:r>
            <a:endParaRPr sz="1000">
              <a:latin typeface="Arial"/>
              <a:cs typeface="Arial"/>
            </a:endParaRPr>
          </a:p>
          <a:p>
            <a:pPr marL="85852" marR="19050">
              <a:lnSpc>
                <a:spcPct val="95825"/>
              </a:lnSpc>
              <a:spcBef>
                <a:spcPts val="474"/>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Limpiar </a:t>
            </a:r>
            <a:r>
              <a:rPr sz="1200" spc="-1" dirty="0" smtClean="0">
                <a:solidFill>
                  <a:srgbClr val="262C32"/>
                </a:solidFill>
                <a:latin typeface="Aptos"/>
                <a:cs typeface="Arial"/>
              </a:rPr>
              <a:t>y </a:t>
            </a:r>
            <a:r>
              <a:rPr sz="1200" spc="-1" dirty="0" smtClean="0">
                <a:solidFill>
                  <a:srgbClr val="262C32"/>
                </a:solidFill>
                <a:latin typeface="Aptos"/>
                <a:cs typeface="Arial"/>
              </a:rPr>
              <a:t>tratar la herida como tal (ver página 70).</a:t>
            </a:r>
            <a:endParaRPr sz="1000">
              <a:latin typeface="Arial"/>
              <a:cs typeface="Arial"/>
            </a:endParaRPr>
          </a:p>
          <a:p>
            <a:pPr marL="85852" marR="19050">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Colocar compresas frías o hielo protegido.</a:t>
            </a:r>
            <a:endParaRPr sz="1000">
              <a:latin typeface="Arial"/>
              <a:cs typeface="Arial"/>
            </a:endParaRPr>
          </a:p>
          <a:p>
            <a:pPr marL="85852">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Mantener en reposo la extremidad o la zona afectada.</a:t>
            </a:r>
            <a:endParaRPr sz="1000">
              <a:latin typeface="Arial"/>
              <a:cs typeface="Arial"/>
            </a:endParaRPr>
          </a:p>
          <a:p>
            <a:pPr marL="85852" marR="19050">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Consultar a los servicios asistenciales más próximos.</a:t>
            </a:r>
            <a:endParaRPr sz="1000">
              <a:latin typeface="Arial"/>
              <a:cs typeface="Arial"/>
            </a:endParaRPr>
          </a:p>
        </p:txBody>
      </p:sp>
      <p:sp>
        <p:nvSpPr>
          <p:cNvPr id="2" name="object 2"/>
          <p:cNvSpPr txBox="1"/>
          <p:nvPr/>
        </p:nvSpPr>
        <p:spPr>
          <a:xfrm>
            <a:off x="2231495" y="4023574"/>
            <a:ext cx="7248246" cy="1185672"/>
          </a:xfrm>
          <a:prstGeom prst="rect">
            <a:avLst/>
          </a:prstGeom>
        </p:spPr>
        <p:txBody>
          <a:bodyPr wrap="square" lIns="0" tIns="7111" rIns="0" bIns="0" rtlCol="0">
            <a:noAutofit/>
          </a:bodyPr>
          <a:lstStyle/>
          <a:p>
            <a:pPr marL="12700" marR="21905">
              <a:lnSpc>
                <a:spcPts val="1120"/>
              </a:lnSpc>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 </a:t>
            </a:r>
            <a:r>
              <a:rPr sz="1200" b="1" spc="-21" dirty="0" smtClean="0">
                <a:solidFill>
                  <a:srgbClr val="262C32"/>
                </a:solidFill>
                <a:latin typeface="Aptos"/>
                <a:cs typeface="Arial"/>
              </a:rPr>
              <a:t>Qué no debemos hacer?</a:t>
            </a:r>
            <a:endParaRPr sz="1000">
              <a:latin typeface="Arial"/>
              <a:cs typeface="Arial"/>
            </a:endParaRPr>
          </a:p>
          <a:p>
            <a:pPr marL="88900" marR="21905">
              <a:lnSpc>
                <a:spcPct val="95825"/>
              </a:lnSpc>
              <a:spcBef>
                <a:spcPts val="47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Intentar sacar la garrapata aun viva</a:t>
            </a:r>
            <a:r>
              <a:rPr sz="1200" spc="-2" dirty="0" smtClean="0">
                <a:solidFill>
                  <a:srgbClr val="262C32"/>
                </a:solidFill>
                <a:latin typeface="Aptos"/>
                <a:cs typeface="Arial"/>
              </a:rPr>
              <a:t>, </a:t>
            </a:r>
            <a:r>
              <a:rPr sz="1200" spc="-2" dirty="0" smtClean="0">
                <a:solidFill>
                  <a:srgbClr val="262C32"/>
                </a:solidFill>
                <a:latin typeface="Aptos"/>
                <a:cs typeface="Arial"/>
              </a:rPr>
              <a:t>tirando de ella.</a:t>
            </a:r>
            <a:endParaRPr sz="1000">
              <a:latin typeface="Arial"/>
              <a:cs typeface="Arial"/>
            </a:endParaRPr>
          </a:p>
          <a:p>
            <a:pPr marL="88900">
              <a:lnSpc>
                <a:spcPct val="95825"/>
              </a:lnSpc>
              <a:spcBef>
                <a:spcPts val="554"/>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Intentar matar la garrapata con fuego</a:t>
            </a:r>
            <a:r>
              <a:rPr sz="1200" spc="-1" dirty="0" smtClean="0">
                <a:solidFill>
                  <a:srgbClr val="262C32"/>
                </a:solidFill>
                <a:latin typeface="Aptos"/>
                <a:cs typeface="Arial"/>
              </a:rPr>
              <a:t>, </a:t>
            </a:r>
            <a:r>
              <a:rPr sz="1200" spc="-1" dirty="0" smtClean="0">
                <a:solidFill>
                  <a:srgbClr val="262C32"/>
                </a:solidFill>
                <a:latin typeface="Aptos"/>
                <a:cs typeface="Arial"/>
              </a:rPr>
              <a:t>calor u otros medios no adecuados</a:t>
            </a:r>
            <a:endParaRPr sz="1000">
              <a:latin typeface="Arial"/>
              <a:cs typeface="Arial"/>
            </a:endParaRPr>
          </a:p>
          <a:p>
            <a:pPr marL="177291" marR="21905">
              <a:lnSpc>
                <a:spcPct val="95825"/>
              </a:lnSpc>
              <a:spcBef>
                <a:spcPts val="240"/>
              </a:spcBef>
              <a:spcAft>
                <a:spcPts val="300"/>
              </a:spcAft>
            </a:pPr>
            <a:r>
              <a:rPr sz="1200" spc="-19" dirty="0" smtClean="0">
                <a:solidFill>
                  <a:srgbClr val="262C32"/>
                </a:solidFill>
                <a:latin typeface="Aptos"/>
                <a:cs typeface="Arial"/>
              </a:rPr>
              <a:t>(venenos</a:t>
            </a:r>
            <a:r>
              <a:rPr sz="1200" spc="-19" dirty="0" smtClean="0">
                <a:solidFill>
                  <a:srgbClr val="262C32"/>
                </a:solidFill>
                <a:latin typeface="Aptos"/>
                <a:cs typeface="Arial"/>
              </a:rPr>
              <a:t>,  </a:t>
            </a:r>
            <a:r>
              <a:rPr sz="1200" spc="-19" dirty="0" smtClean="0">
                <a:solidFill>
                  <a:srgbClr val="262C32"/>
                </a:solidFill>
                <a:latin typeface="Aptos"/>
                <a:cs typeface="Arial"/>
              </a:rPr>
              <a:t>insecticidas no indicados ... ).</a:t>
            </a:r>
            <a:endParaRPr sz="1000">
              <a:latin typeface="Arial"/>
              <a:cs typeface="Arial"/>
            </a:endParaRPr>
          </a:p>
          <a:p>
            <a:pPr marL="88900" marR="21905">
              <a:lnSpc>
                <a:spcPct val="95825"/>
              </a:lnSpc>
              <a:spcBef>
                <a:spcPts val="530"/>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Aplicar calor local.</a:t>
            </a:r>
            <a:endParaRPr sz="1000">
              <a:latin typeface="Arial"/>
              <a:cs typeface="Arial"/>
            </a:endParaRPr>
          </a:p>
          <a:p>
            <a:pPr marL="88900" marR="21905">
              <a:lnSpc>
                <a:spcPct val="95825"/>
              </a:lnSpc>
              <a:spcBef>
                <a:spcPts val="530"/>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Aplicar un torniquete</a:t>
            </a:r>
            <a:r>
              <a:rPr sz="1200" spc="-5" dirty="0" smtClean="0">
                <a:solidFill>
                  <a:srgbClr val="262C32"/>
                </a:solidFill>
                <a:latin typeface="Aptos"/>
                <a:cs typeface="Arial"/>
              </a:rPr>
              <a:t>.</a:t>
            </a:r>
            <a:endParaRPr sz="1000">
              <a:latin typeface="Arial"/>
              <a:cs typeface="Arial"/>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8" name="object 8"/>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a:t>
            </a:r>
            <a:r>
              <a:rPr sz="1100" b="1" spc="-20" dirty="0" smtClean="0">
                <a:solidFill>
                  <a:srgbClr val="1E374E"/>
                </a:solidFill>
                <a:latin typeface="Aptos"/>
                <a:cs typeface="Times New Roman"/>
              </a:rPr>
              <a:t>xil</a:t>
            </a:r>
            <a:r>
              <a:rPr sz="1100" b="1" spc="-20" dirty="0" smtClean="0">
                <a:solidFill>
                  <a:srgbClr val="1E374E"/>
                </a:solidFill>
                <a:latin typeface="Aptos"/>
                <a:cs typeface="Times New Roman"/>
              </a:rPr>
              <a:t>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7" name="object 7"/>
          <p:cNvSpPr txBox="1"/>
          <p:nvPr/>
        </p:nvSpPr>
        <p:spPr>
          <a:xfrm>
            <a:off x="2358985" y="1353526"/>
            <a:ext cx="3783114" cy="582168"/>
          </a:xfrm>
          <a:prstGeom prst="rect">
            <a:avLst/>
          </a:prstGeom>
        </p:spPr>
        <p:txBody>
          <a:bodyPr wrap="square" lIns="0" tIns="7111" rIns="0" bIns="0" rtlCol="0">
            <a:noAutofit/>
          </a:bodyPr>
          <a:lstStyle/>
          <a:p>
            <a:pPr marL="12700" marR="19050">
              <a:lnSpc>
                <a:spcPts val="1120"/>
              </a:lnSpc>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Hacer cortes </a:t>
            </a:r>
            <a:r>
              <a:rPr sz="1200" spc="-1" dirty="0" smtClean="0">
                <a:solidFill>
                  <a:srgbClr val="262C32"/>
                </a:solidFill>
                <a:latin typeface="Aptos"/>
                <a:cs typeface="Arial"/>
              </a:rPr>
              <a:t>y </a:t>
            </a:r>
            <a:r>
              <a:rPr sz="1200" spc="-1" dirty="0" smtClean="0">
                <a:solidFill>
                  <a:srgbClr val="262C32"/>
                </a:solidFill>
                <a:latin typeface="Aptos"/>
                <a:cs typeface="Arial"/>
              </a:rPr>
              <a:t>succionar la sangre.</a:t>
            </a:r>
            <a:endParaRPr sz="1000">
              <a:latin typeface="Arial"/>
              <a:cs typeface="Arial"/>
            </a:endParaRPr>
          </a:p>
          <a:p>
            <a:pPr marL="12700" marR="19050">
              <a:lnSpc>
                <a:spcPct val="95825"/>
              </a:lnSpc>
              <a:spcBef>
                <a:spcPts val="474"/>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Poner emplastos o ungüentos.</a:t>
            </a:r>
            <a:endParaRPr sz="1000">
              <a:latin typeface="Arial"/>
              <a:cs typeface="Arial"/>
            </a:endParaRPr>
          </a:p>
          <a:p>
            <a:pPr marL="12700">
              <a:lnSpc>
                <a:spcPct val="95825"/>
              </a:lnSpc>
              <a:spcBef>
                <a:spcPts val="554"/>
              </a:spcBef>
              <a:spcAft>
                <a:spcPts val="300"/>
              </a:spcAft>
            </a:pPr>
            <a:r>
              <a:rPr sz="1200" spc="-7" dirty="0" smtClean="0">
                <a:solidFill>
                  <a:srgbClr val="262C32"/>
                </a:solidFill>
                <a:latin typeface="Aptos"/>
                <a:cs typeface="Arial"/>
              </a:rPr>
              <a:t>- </a:t>
            </a:r>
            <a:r>
              <a:rPr sz="1200" spc="-7" dirty="0" smtClean="0">
                <a:solidFill>
                  <a:srgbClr val="262C32"/>
                </a:solidFill>
                <a:latin typeface="Aptos"/>
                <a:cs typeface="Arial"/>
              </a:rPr>
              <a:t>Tomar medicación por nuestra cuenta.</a:t>
            </a:r>
            <a:endParaRPr sz="1000">
              <a:latin typeface="Arial"/>
              <a:cs typeface="Arial"/>
            </a:endParaRPr>
          </a:p>
        </p:txBody>
      </p:sp>
      <p:sp>
        <p:nvSpPr>
          <p:cNvPr id="6" name="object 6"/>
          <p:cNvSpPr txBox="1"/>
          <p:nvPr/>
        </p:nvSpPr>
        <p:spPr>
          <a:xfrm>
            <a:off x="2088710" y="2210014"/>
            <a:ext cx="7078821" cy="722376"/>
          </a:xfrm>
          <a:prstGeom prst="rect">
            <a:avLst/>
          </a:prstGeom>
        </p:spPr>
        <p:txBody>
          <a:bodyPr wrap="square" lIns="0" tIns="7111" rIns="0" bIns="0" rtlCol="0">
            <a:noAutofit/>
          </a:bodyPr>
          <a:lstStyle/>
          <a:p>
            <a:pPr marL="12700" marR="9205">
              <a:lnSpc>
                <a:spcPts val="1120"/>
              </a:lnSpc>
              <a:spcAft>
                <a:spcPts val="300"/>
              </a:spcAft>
            </a:pPr>
            <a:r>
              <a:rPr sz="1200" b="1" spc="-5" dirty="0" smtClean="0">
                <a:solidFill>
                  <a:srgbClr val="262C32"/>
                </a:solidFill>
                <a:latin typeface="Aptos"/>
                <a:cs typeface="Arial"/>
              </a:rPr>
              <a:t>Picaduras de aves</a:t>
            </a:r>
            <a:endParaRPr sz="1000">
              <a:latin typeface="Arial"/>
              <a:cs typeface="Arial"/>
            </a:endParaRPr>
          </a:p>
          <a:p>
            <a:pPr marL="12700" indent="0">
              <a:lnSpc>
                <a:spcPts val="1149"/>
              </a:lnSpc>
              <a:spcBef>
                <a:spcPts val="474"/>
              </a:spcBef>
              <a:spcAft>
                <a:spcPts val="300"/>
              </a:spcAft>
            </a:pPr>
            <a:r>
              <a:rPr sz="1200" spc="-1" dirty="0" smtClean="0">
                <a:solidFill>
                  <a:srgbClr val="262C32"/>
                </a:solidFill>
                <a:latin typeface="Aptos"/>
                <a:cs typeface="Arial"/>
              </a:rPr>
              <a:t>Las aves domésticas son fuente de numerosos contagios a través de las </a:t>
            </a:r>
            <a:endParaRPr sz="1000">
              <a:latin typeface="Arial"/>
              <a:cs typeface="Arial"/>
            </a:endParaRPr>
          </a:p>
          <a:p>
            <a:pPr marL="12700">
              <a:lnSpc>
                <a:spcPts val="1149"/>
              </a:lnSpc>
              <a:spcBef>
                <a:spcPts val="242"/>
              </a:spcBef>
              <a:spcAft>
                <a:spcPts val="300"/>
              </a:spcAft>
            </a:pPr>
            <a:r>
              <a:rPr sz="1200" spc="0" dirty="0" smtClean="0">
                <a:solidFill>
                  <a:srgbClr val="262C32"/>
                </a:solidFill>
                <a:latin typeface="Aptos"/>
                <a:cs typeface="Arial"/>
              </a:rPr>
              <a:t>lesiones que producen con el pico (por ejemplo</a:t>
            </a:r>
            <a:r>
              <a:rPr sz="1200" spc="0" dirty="0" smtClean="0">
                <a:solidFill>
                  <a:srgbClr val="262C32"/>
                </a:solidFill>
                <a:latin typeface="Aptos"/>
                <a:cs typeface="Arial"/>
              </a:rPr>
              <a:t>, </a:t>
            </a:r>
            <a:r>
              <a:rPr sz="1200" spc="0" dirty="0" smtClean="0">
                <a:solidFill>
                  <a:srgbClr val="262C32"/>
                </a:solidFill>
                <a:latin typeface="Aptos"/>
                <a:cs typeface="Arial"/>
              </a:rPr>
              <a:t>es típica la picadura de un</a:t>
            </a:r>
            <a:endParaRPr sz="1000">
              <a:latin typeface="Arial"/>
              <a:cs typeface="Arial"/>
            </a:endParaRPr>
          </a:p>
          <a:p>
            <a:pPr marL="12700" marR="9205">
              <a:lnSpc>
                <a:spcPct val="95825"/>
              </a:lnSpc>
              <a:spcBef>
                <a:spcPts val="272"/>
              </a:spcBef>
              <a:spcAft>
                <a:spcPts val="300"/>
              </a:spcAft>
            </a:pPr>
            <a:r>
              <a:rPr sz="1200" spc="-8" dirty="0" smtClean="0">
                <a:solidFill>
                  <a:srgbClr val="262C32"/>
                </a:solidFill>
                <a:latin typeface="Aptos"/>
                <a:cs typeface="Arial"/>
              </a:rPr>
              <a:t>loro en la oreja)</a:t>
            </a:r>
            <a:r>
              <a:rPr sz="1200" spc="-8" dirty="0" smtClean="0">
                <a:solidFill>
                  <a:srgbClr val="262C32"/>
                </a:solidFill>
                <a:latin typeface="Aptos"/>
                <a:cs typeface="Arial"/>
              </a:rPr>
              <a:t>.</a:t>
            </a:r>
            <a:endParaRPr sz="1000">
              <a:latin typeface="Arial"/>
              <a:cs typeface="Arial"/>
            </a:endParaRPr>
          </a:p>
        </p:txBody>
      </p:sp>
      <p:sp>
        <p:nvSpPr>
          <p:cNvPr id="5" name="object 5"/>
          <p:cNvSpPr txBox="1"/>
          <p:nvPr/>
        </p:nvSpPr>
        <p:spPr>
          <a:xfrm>
            <a:off x="2083610" y="3206710"/>
            <a:ext cx="7003468" cy="1149096"/>
          </a:xfrm>
          <a:prstGeom prst="rect">
            <a:avLst/>
          </a:prstGeom>
        </p:spPr>
        <p:txBody>
          <a:bodyPr wrap="square" lIns="0" tIns="7111" rIns="0" bIns="0" rtlCol="0">
            <a:noAutofit/>
          </a:bodyPr>
          <a:lstStyle/>
          <a:p>
            <a:pPr marL="12700" marR="21905">
              <a:lnSpc>
                <a:spcPts val="1120"/>
              </a:lnSpc>
              <a:spcAft>
                <a:spcPts val="300"/>
              </a:spcAft>
            </a:pPr>
            <a:r>
              <a:rPr sz="1200" b="1" spc="13" dirty="0" smtClean="0">
                <a:solidFill>
                  <a:srgbClr val="262C32"/>
                </a:solidFill>
                <a:latin typeface="Aptos"/>
                <a:cs typeface="Arial"/>
              </a:rPr>
              <a:t>•</a:t>
            </a:r>
            <a:r>
              <a:rPr sz="1200" b="1" spc="13" dirty="0" smtClean="0">
                <a:solidFill>
                  <a:srgbClr val="262C32"/>
                </a:solidFill>
                <a:latin typeface="Aptos"/>
                <a:cs typeface="Arial"/>
              </a:rPr>
              <a:t>Actuación</a:t>
            </a:r>
            <a:endParaRPr sz="1000">
              <a:latin typeface="Arial"/>
              <a:cs typeface="Arial"/>
            </a:endParaRPr>
          </a:p>
          <a:p>
            <a:pPr marL="104139">
              <a:lnSpc>
                <a:spcPct val="95825"/>
              </a:lnSpc>
              <a:spcBef>
                <a:spcPts val="474"/>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Limpiar la herida como se indica en el apartado de heridas </a:t>
            </a:r>
            <a:r>
              <a:rPr sz="1200" spc="0" dirty="0" smtClean="0">
                <a:solidFill>
                  <a:srgbClr val="262C32"/>
                </a:solidFill>
                <a:latin typeface="Aptos"/>
                <a:cs typeface="Arial"/>
              </a:rPr>
              <a:t>y </a:t>
            </a:r>
            <a:r>
              <a:rPr sz="1200" spc="0" dirty="0" smtClean="0">
                <a:solidFill>
                  <a:srgbClr val="262C32"/>
                </a:solidFill>
                <a:latin typeface="Aptos"/>
                <a:cs typeface="Arial"/>
              </a:rPr>
              <a:t>erosiones</a:t>
            </a:r>
            <a:endParaRPr sz="1000">
              <a:latin typeface="Arial"/>
              <a:cs typeface="Arial"/>
            </a:endParaRPr>
          </a:p>
          <a:p>
            <a:pPr marL="195579" marR="21905">
              <a:lnSpc>
                <a:spcPct val="95825"/>
              </a:lnSpc>
              <a:spcBef>
                <a:spcPts val="240"/>
              </a:spcBef>
              <a:spcAft>
                <a:spcPts val="300"/>
              </a:spcAft>
            </a:pPr>
            <a:r>
              <a:rPr sz="1200" spc="-12" dirty="0" smtClean="0">
                <a:solidFill>
                  <a:srgbClr val="262C32"/>
                </a:solidFill>
                <a:latin typeface="Aptos"/>
                <a:cs typeface="Arial"/>
              </a:rPr>
              <a:t>(página 70).</a:t>
            </a:r>
            <a:endParaRPr sz="1000">
              <a:latin typeface="Arial"/>
              <a:cs typeface="Arial"/>
            </a:endParaRPr>
          </a:p>
          <a:p>
            <a:pPr marL="189484" marR="293771" indent="-85344">
              <a:lnSpc>
                <a:spcPts val="1149"/>
              </a:lnSpc>
              <a:spcBef>
                <a:spcPts val="530"/>
              </a:spcBef>
              <a:spcAft>
                <a:spcPts val="300"/>
              </a:spcAft>
            </a:pPr>
            <a:r>
              <a:rPr sz="1200" dirty="0" smtClean="0">
                <a:solidFill>
                  <a:srgbClr val="262C32"/>
                </a:solidFill>
                <a:latin typeface="Aptos"/>
                <a:cs typeface="Arial"/>
              </a:rPr>
              <a:t>- </a:t>
            </a:r>
            <a:r>
              <a:rPr sz="1200" dirty="0" smtClean="0">
                <a:solidFill>
                  <a:srgbClr val="262C32"/>
                </a:solidFill>
                <a:latin typeface="Aptos"/>
                <a:cs typeface="Arial"/>
              </a:rPr>
              <a:t>Consultar a su centro de salud para programar si fuera preciso un </a:t>
            </a:r>
            <a:endParaRPr sz="1000">
              <a:latin typeface="Arial"/>
              <a:cs typeface="Arial"/>
            </a:endParaRPr>
          </a:p>
          <a:p>
            <a:pPr marL="189484" marR="293771">
              <a:lnSpc>
                <a:spcPts val="1149"/>
              </a:lnSpc>
              <a:spcBef>
                <a:spcPts val="265"/>
              </a:spcBef>
              <a:spcAft>
                <a:spcPts val="300"/>
              </a:spcAft>
            </a:pPr>
            <a:r>
              <a:rPr sz="1200" spc="-4" dirty="0" smtClean="0">
                <a:solidFill>
                  <a:srgbClr val="262C32"/>
                </a:solidFill>
                <a:latin typeface="Aptos"/>
                <a:cs typeface="Arial"/>
              </a:rPr>
              <a:t>tratamiento preventivo.</a:t>
            </a:r>
            <a:endParaRPr sz="1000">
              <a:latin typeface="Arial"/>
              <a:cs typeface="Arial"/>
            </a:endParaRPr>
          </a:p>
          <a:p>
            <a:pPr marL="104140" marR="21905">
              <a:lnSpc>
                <a:spcPct val="95825"/>
              </a:lnSpc>
              <a:spcBef>
                <a:spcPts val="535"/>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Consultar el estado vacunal.</a:t>
            </a:r>
            <a:endParaRPr sz="1000">
              <a:latin typeface="Arial"/>
              <a:cs typeface="Arial"/>
            </a:endParaRPr>
          </a:p>
        </p:txBody>
      </p:sp>
      <p:sp>
        <p:nvSpPr>
          <p:cNvPr id="4" name="object 4"/>
          <p:cNvSpPr txBox="1"/>
          <p:nvPr/>
        </p:nvSpPr>
        <p:spPr>
          <a:xfrm>
            <a:off x="2083610" y="4630126"/>
            <a:ext cx="7298466" cy="1682496"/>
          </a:xfrm>
          <a:prstGeom prst="rect">
            <a:avLst/>
          </a:prstGeom>
        </p:spPr>
        <p:txBody>
          <a:bodyPr wrap="square" lIns="0" tIns="7111" rIns="0" bIns="0" rtlCol="0">
            <a:noAutofit/>
          </a:bodyPr>
          <a:lstStyle/>
          <a:p>
            <a:pPr marL="15748" marR="19050">
              <a:lnSpc>
                <a:spcPts val="1120"/>
              </a:lnSpc>
              <a:spcAft>
                <a:spcPts val="300"/>
              </a:spcAft>
            </a:pPr>
            <a:r>
              <a:rPr sz="1200" b="1" spc="-3" dirty="0" smtClean="0">
                <a:solidFill>
                  <a:srgbClr val="262C32"/>
                </a:solidFill>
                <a:latin typeface="Aptos"/>
                <a:cs typeface="Arial"/>
              </a:rPr>
              <a:t>Mordeduras de animales</a:t>
            </a:r>
            <a:endParaRPr sz="1000">
              <a:latin typeface="Arial"/>
              <a:cs typeface="Arial"/>
            </a:endParaRPr>
          </a:p>
          <a:p>
            <a:pPr marL="12700" marR="19050">
              <a:lnSpc>
                <a:spcPct val="95825"/>
              </a:lnSpc>
              <a:spcBef>
                <a:spcPts val="474"/>
              </a:spcBef>
              <a:spcAft>
                <a:spcPts val="300"/>
              </a:spcAft>
            </a:pPr>
            <a:r>
              <a:rPr sz="1200" b="1" spc="-1" dirty="0" smtClean="0">
                <a:solidFill>
                  <a:srgbClr val="262C32"/>
                </a:solidFill>
                <a:latin typeface="Aptos"/>
                <a:cs typeface="Arial"/>
              </a:rPr>
              <a:t>• </a:t>
            </a:r>
            <a:r>
              <a:rPr sz="1200" b="1" spc="-1" dirty="0" smtClean="0">
                <a:solidFill>
                  <a:srgbClr val="262C32"/>
                </a:solidFill>
                <a:latin typeface="Aptos"/>
                <a:cs typeface="Arial"/>
              </a:rPr>
              <a:t>Mordedura de perro</a:t>
            </a:r>
            <a:endParaRPr sz="1000">
              <a:latin typeface="Arial"/>
              <a:cs typeface="Arial"/>
            </a:endParaRPr>
          </a:p>
          <a:p>
            <a:pPr marL="107188" marR="197055" indent="0">
              <a:lnSpc>
                <a:spcPts val="1149"/>
              </a:lnSpc>
              <a:spcBef>
                <a:spcPts val="530"/>
              </a:spcBef>
              <a:spcAft>
                <a:spcPts val="300"/>
              </a:spcAft>
            </a:pPr>
            <a:r>
              <a:rPr sz="1200" spc="-4" dirty="0" smtClean="0">
                <a:solidFill>
                  <a:srgbClr val="262C32"/>
                </a:solidFill>
                <a:latin typeface="Aptos"/>
                <a:cs typeface="Arial"/>
              </a:rPr>
              <a:t>De todas las mordeduras producidas por animales</a:t>
            </a:r>
            <a:r>
              <a:rPr sz="1200" spc="-4" dirty="0" smtClean="0">
                <a:solidFill>
                  <a:srgbClr val="262C32"/>
                </a:solidFill>
                <a:latin typeface="Aptos"/>
                <a:cs typeface="Arial"/>
              </a:rPr>
              <a:t>, </a:t>
            </a:r>
            <a:r>
              <a:rPr sz="1200" spc="-4" dirty="0" smtClean="0">
                <a:solidFill>
                  <a:srgbClr val="262C32"/>
                </a:solidFill>
                <a:latin typeface="Aptos"/>
                <a:cs typeface="Arial"/>
              </a:rPr>
              <a:t>aproximadamente el </a:t>
            </a:r>
            <a:endParaRPr sz="1000">
              <a:latin typeface="Arial"/>
              <a:cs typeface="Arial"/>
            </a:endParaRPr>
          </a:p>
          <a:p>
            <a:pPr marL="107188" marR="197055">
              <a:lnSpc>
                <a:spcPts val="1149"/>
              </a:lnSpc>
              <a:spcBef>
                <a:spcPts val="242"/>
              </a:spcBef>
              <a:spcAft>
                <a:spcPts val="300"/>
              </a:spcAft>
            </a:pPr>
            <a:r>
              <a:rPr sz="1200" spc="-5" dirty="0" smtClean="0">
                <a:solidFill>
                  <a:srgbClr val="262C32"/>
                </a:solidFill>
                <a:latin typeface="Aptos"/>
                <a:cs typeface="Arial"/>
              </a:rPr>
              <a:t>noventa por ciento son de perro</a:t>
            </a:r>
            <a:r>
              <a:rPr sz="1200" spc="-5" dirty="0" smtClean="0">
                <a:solidFill>
                  <a:srgbClr val="262C32"/>
                </a:solidFill>
                <a:latin typeface="Aptos"/>
                <a:cs typeface="Arial"/>
              </a:rPr>
              <a:t>.</a:t>
            </a:r>
            <a:endParaRPr sz="1000">
              <a:latin typeface="Arial"/>
              <a:cs typeface="Arial"/>
            </a:endParaRPr>
          </a:p>
          <a:p>
            <a:pPr marL="104139" marR="155665" indent="3048">
              <a:lnSpc>
                <a:spcPts val="1149"/>
              </a:lnSpc>
              <a:spcBef>
                <a:spcPts val="537"/>
              </a:spcBef>
              <a:spcAft>
                <a:spcPts val="300"/>
              </a:spcAft>
            </a:pPr>
            <a:r>
              <a:rPr sz="1200" spc="-2" dirty="0" smtClean="0">
                <a:solidFill>
                  <a:srgbClr val="262C32"/>
                </a:solidFill>
                <a:latin typeface="Aptos"/>
                <a:cs typeface="Arial"/>
              </a:rPr>
              <a:t>La mordedura de perro produce una herida que puede ir desde un simple </a:t>
            </a:r>
            <a:endParaRPr sz="1000">
              <a:latin typeface="Arial"/>
              <a:cs typeface="Arial"/>
            </a:endParaRPr>
          </a:p>
          <a:p>
            <a:pPr marL="104139" marR="155665">
              <a:lnSpc>
                <a:spcPts val="1149"/>
              </a:lnSpc>
              <a:spcBef>
                <a:spcPts val="254"/>
              </a:spcBef>
              <a:spcAft>
                <a:spcPts val="300"/>
              </a:spcAft>
            </a:pPr>
            <a:r>
              <a:rPr sz="1200" spc="-3" dirty="0" smtClean="0">
                <a:solidFill>
                  <a:srgbClr val="262C32"/>
                </a:solidFill>
                <a:latin typeface="Aptos"/>
                <a:cs typeface="Arial"/>
              </a:rPr>
              <a:t>rasguño a un arrancamiento</a:t>
            </a:r>
            <a:r>
              <a:rPr sz="1200" spc="-3" dirty="0" smtClean="0">
                <a:solidFill>
                  <a:srgbClr val="262C32"/>
                </a:solidFill>
                <a:latin typeface="Aptos"/>
                <a:cs typeface="Arial"/>
              </a:rPr>
              <a:t>, </a:t>
            </a:r>
            <a:r>
              <a:rPr sz="1200" spc="-3" dirty="0" smtClean="0">
                <a:solidFill>
                  <a:srgbClr val="262C32"/>
                </a:solidFill>
                <a:latin typeface="Aptos"/>
                <a:cs typeface="Arial"/>
              </a:rPr>
              <a:t>con la consiguiente hemorragia. Suelen </a:t>
            </a:r>
            <a:endParaRPr sz="1000">
              <a:latin typeface="Arial"/>
              <a:cs typeface="Arial"/>
            </a:endParaRPr>
          </a:p>
          <a:p>
            <a:pPr marL="104139" marR="155665">
              <a:lnSpc>
                <a:spcPts val="1149"/>
              </a:lnSpc>
              <a:spcBef>
                <a:spcPts val="254"/>
              </a:spcBef>
              <a:spcAft>
                <a:spcPts val="300"/>
              </a:spcAft>
            </a:pPr>
            <a:r>
              <a:rPr sz="1200" spc="-1" dirty="0" smtClean="0">
                <a:solidFill>
                  <a:srgbClr val="262C32"/>
                </a:solidFill>
                <a:latin typeface="Aptos"/>
                <a:cs typeface="Arial"/>
              </a:rPr>
              <a:t>producirse en las extremidades</a:t>
            </a:r>
            <a:r>
              <a:rPr sz="1200" spc="-1" dirty="0" smtClean="0">
                <a:solidFill>
                  <a:srgbClr val="262C32"/>
                </a:solidFill>
                <a:latin typeface="Aptos"/>
                <a:cs typeface="Arial"/>
              </a:rPr>
              <a:t>. </a:t>
            </a:r>
            <a:r>
              <a:rPr sz="1200" spc="-1" dirty="0" smtClean="0">
                <a:solidFill>
                  <a:srgbClr val="262C32"/>
                </a:solidFill>
                <a:latin typeface="Aptos"/>
                <a:cs typeface="Arial"/>
              </a:rPr>
              <a:t>Como la boca de los perros está</a:t>
            </a:r>
            <a:endParaRPr sz="1000">
              <a:latin typeface="Arial"/>
              <a:cs typeface="Arial"/>
            </a:endParaRPr>
          </a:p>
          <a:p>
            <a:pPr marL="104140">
              <a:lnSpc>
                <a:spcPts val="1145"/>
              </a:lnSpc>
              <a:spcBef>
                <a:spcPts val="311"/>
              </a:spcBef>
              <a:spcAft>
                <a:spcPts val="300"/>
              </a:spcAft>
            </a:pPr>
            <a:r>
              <a:rPr sz="1200" spc="-1" dirty="0" smtClean="0">
                <a:solidFill>
                  <a:srgbClr val="262C32"/>
                </a:solidFill>
                <a:latin typeface="Aptos"/>
                <a:cs typeface="Arial"/>
              </a:rPr>
              <a:t>contaminada</a:t>
            </a:r>
            <a:r>
              <a:rPr sz="1200" spc="-1" dirty="0" smtClean="0">
                <a:solidFill>
                  <a:srgbClr val="262C32"/>
                </a:solidFill>
                <a:latin typeface="Aptos"/>
                <a:cs typeface="Arial"/>
              </a:rPr>
              <a:t>, </a:t>
            </a:r>
            <a:r>
              <a:rPr sz="1200" spc="-1" dirty="0" smtClean="0">
                <a:solidFill>
                  <a:srgbClr val="262C32"/>
                </a:solidFill>
                <a:latin typeface="Aptos"/>
                <a:cs typeface="Arial"/>
              </a:rPr>
              <a:t>debemos considerar la mordedura</a:t>
            </a:r>
            <a:r>
              <a:rPr sz="1200" spc="-1" dirty="0" smtClean="0">
                <a:solidFill>
                  <a:srgbClr val="262C32"/>
                </a:solidFill>
                <a:latin typeface="Aptos"/>
                <a:cs typeface="Arial"/>
              </a:rPr>
              <a:t>, </a:t>
            </a:r>
            <a:r>
              <a:rPr sz="1200" spc="-1" dirty="0" smtClean="0">
                <a:solidFill>
                  <a:srgbClr val="262C32"/>
                </a:solidFill>
                <a:latin typeface="Aptos"/>
                <a:cs typeface="Arial"/>
              </a:rPr>
              <a:t>además del tipo de lesión</a:t>
            </a:r>
            <a:endParaRPr sz="1000">
              <a:latin typeface="Arial"/>
              <a:cs typeface="Arial"/>
            </a:endParaRPr>
          </a:p>
          <a:p>
            <a:pPr marL="101091" marR="19050">
              <a:lnSpc>
                <a:spcPct val="95825"/>
              </a:lnSpc>
              <a:spcBef>
                <a:spcPts val="207"/>
              </a:spcBef>
              <a:spcAft>
                <a:spcPts val="300"/>
              </a:spcAft>
            </a:pPr>
            <a:r>
              <a:rPr sz="1200" spc="-8" dirty="0" smtClean="0">
                <a:solidFill>
                  <a:srgbClr val="262C32"/>
                </a:solidFill>
                <a:latin typeface="Aptos"/>
                <a:cs typeface="Arial"/>
              </a:rPr>
              <a:t>que produzca</a:t>
            </a:r>
            <a:r>
              <a:rPr sz="1200" spc="-8" dirty="0" smtClean="0">
                <a:solidFill>
                  <a:srgbClr val="262C32"/>
                </a:solidFill>
                <a:latin typeface="Aptos"/>
                <a:cs typeface="Arial"/>
              </a:rPr>
              <a:t>,  </a:t>
            </a:r>
            <a:r>
              <a:rPr sz="1200" spc="-8" dirty="0" smtClean="0">
                <a:solidFill>
                  <a:srgbClr val="262C32"/>
                </a:solidFill>
                <a:latin typeface="Aptos"/>
                <a:cs typeface="Arial"/>
              </a:rPr>
              <a:t>una herida con riesgo de infección.</a:t>
            </a:r>
            <a:endParaRPr sz="1000">
              <a:latin typeface="Arial"/>
              <a:cs typeface="Arial"/>
            </a:endParaRPr>
          </a:p>
        </p:txBody>
      </p:sp>
      <p:sp>
        <p:nvSpPr>
          <p:cNvPr id="3" name="object 3"/>
          <p:cNvSpPr txBox="1"/>
          <p:nvPr/>
        </p:nvSpPr>
        <p:spPr>
          <a:xfrm>
            <a:off x="2083610" y="6586942"/>
            <a:ext cx="7471486" cy="899160"/>
          </a:xfrm>
          <a:prstGeom prst="rect">
            <a:avLst/>
          </a:prstGeom>
        </p:spPr>
        <p:txBody>
          <a:bodyPr wrap="square" lIns="0" tIns="7111" rIns="0" bIns="0" rtlCol="0">
            <a:noAutofit/>
          </a:bodyPr>
          <a:lstStyle/>
          <a:p>
            <a:pPr marL="12700" marR="9205">
              <a:lnSpc>
                <a:spcPts val="1120"/>
              </a:lnSpc>
              <a:spcAft>
                <a:spcPts val="300"/>
              </a:spcAft>
            </a:pPr>
            <a:r>
              <a:rPr sz="1200" b="1" spc="-2" dirty="0" smtClean="0">
                <a:solidFill>
                  <a:srgbClr val="262C32"/>
                </a:solidFill>
                <a:latin typeface="Aptos"/>
                <a:cs typeface="Arial"/>
              </a:rPr>
              <a:t>• </a:t>
            </a:r>
            <a:r>
              <a:rPr sz="1200" b="1" spc="-2" dirty="0" smtClean="0">
                <a:solidFill>
                  <a:srgbClr val="262C32"/>
                </a:solidFill>
                <a:latin typeface="Aptos"/>
                <a:cs typeface="Arial"/>
              </a:rPr>
              <a:t>Mordedura de gato</a:t>
            </a:r>
            <a:endParaRPr sz="1000">
              <a:latin typeface="Arial"/>
              <a:cs typeface="Arial"/>
            </a:endParaRPr>
          </a:p>
          <a:p>
            <a:pPr marL="107187" indent="0">
              <a:lnSpc>
                <a:spcPts val="1149"/>
              </a:lnSpc>
              <a:spcBef>
                <a:spcPts val="474"/>
              </a:spcBef>
              <a:spcAft>
                <a:spcPts val="300"/>
              </a:spcAft>
            </a:pPr>
            <a:r>
              <a:rPr sz="1200" spc="-5" dirty="0" smtClean="0">
                <a:solidFill>
                  <a:srgbClr val="262C32"/>
                </a:solidFill>
                <a:latin typeface="Aptos"/>
                <a:cs typeface="Arial"/>
              </a:rPr>
              <a:t>Las mordeduras de gato son menos frecuentes que las de perro</a:t>
            </a:r>
            <a:r>
              <a:rPr sz="1200" spc="-5" dirty="0" smtClean="0">
                <a:solidFill>
                  <a:srgbClr val="262C32"/>
                </a:solidFill>
                <a:latin typeface="Aptos"/>
                <a:cs typeface="Arial"/>
              </a:rPr>
              <a:t>,  </a:t>
            </a:r>
            <a:r>
              <a:rPr sz="1200" spc="-5" dirty="0" smtClean="0">
                <a:solidFill>
                  <a:srgbClr val="262C32"/>
                </a:solidFill>
                <a:latin typeface="Aptos"/>
                <a:cs typeface="Arial"/>
              </a:rPr>
              <a:t>pero son </a:t>
            </a:r>
            <a:endParaRPr sz="1000">
              <a:latin typeface="Arial"/>
              <a:cs typeface="Arial"/>
            </a:endParaRPr>
          </a:p>
          <a:p>
            <a:pPr marL="107187">
              <a:lnSpc>
                <a:spcPts val="1149"/>
              </a:lnSpc>
              <a:spcBef>
                <a:spcPts val="254"/>
              </a:spcBef>
              <a:spcAft>
                <a:spcPts val="300"/>
              </a:spcAft>
            </a:pPr>
            <a:r>
              <a:rPr sz="1200" spc="-8" dirty="0" smtClean="0">
                <a:solidFill>
                  <a:srgbClr val="262C32"/>
                </a:solidFill>
                <a:latin typeface="Aptos"/>
                <a:cs typeface="Arial"/>
              </a:rPr>
              <a:t>igualmente peligrosas</a:t>
            </a:r>
            <a:r>
              <a:rPr sz="1200" spc="-8" dirty="0" smtClean="0">
                <a:solidFill>
                  <a:srgbClr val="262C32"/>
                </a:solidFill>
                <a:latin typeface="Aptos"/>
                <a:cs typeface="Arial"/>
              </a:rPr>
              <a:t>,  </a:t>
            </a:r>
            <a:r>
              <a:rPr sz="1200" spc="-8" dirty="0" smtClean="0">
                <a:solidFill>
                  <a:srgbClr val="262C32"/>
                </a:solidFill>
                <a:latin typeface="Aptos"/>
                <a:cs typeface="Arial"/>
              </a:rPr>
              <a:t>porque son un foco de infecciones.  Los gatos no </a:t>
            </a:r>
            <a:endParaRPr sz="1000">
              <a:latin typeface="Arial"/>
              <a:cs typeface="Arial"/>
            </a:endParaRPr>
          </a:p>
          <a:p>
            <a:pPr marL="107187">
              <a:lnSpc>
                <a:spcPts val="1149"/>
              </a:lnSpc>
              <a:spcBef>
                <a:spcPts val="254"/>
              </a:spcBef>
              <a:spcAft>
                <a:spcPts val="300"/>
              </a:spcAft>
            </a:pPr>
            <a:r>
              <a:rPr sz="1200" spc="-5" dirty="0" smtClean="0">
                <a:solidFill>
                  <a:srgbClr val="262C32"/>
                </a:solidFill>
                <a:latin typeface="Aptos"/>
                <a:cs typeface="Arial"/>
              </a:rPr>
              <a:t>producen heridas con arrancamiento</a:t>
            </a:r>
            <a:r>
              <a:rPr sz="1200" spc="-5" dirty="0" smtClean="0">
                <a:solidFill>
                  <a:srgbClr val="262C32"/>
                </a:solidFill>
                <a:latin typeface="Aptos"/>
                <a:cs typeface="Arial"/>
              </a:rPr>
              <a:t>,  </a:t>
            </a:r>
            <a:r>
              <a:rPr sz="1200" spc="-5" dirty="0" smtClean="0">
                <a:solidFill>
                  <a:srgbClr val="262C32"/>
                </a:solidFill>
                <a:latin typeface="Aptos"/>
                <a:cs typeface="Arial"/>
              </a:rPr>
              <a:t>pero sus dientes pun</a:t>
            </a:r>
            <a:r>
              <a:rPr sz="1200" spc="-5" dirty="0" smtClean="0">
                <a:solidFill>
                  <a:srgbClr val="262C32"/>
                </a:solidFill>
                <a:latin typeface="Aptos"/>
                <a:cs typeface="Arial"/>
              </a:rPr>
              <a:t>t</a:t>
            </a:r>
            <a:r>
              <a:rPr sz="1200" spc="-5" dirty="0" smtClean="0">
                <a:solidFill>
                  <a:srgbClr val="262C32"/>
                </a:solidFill>
                <a:latin typeface="Aptos"/>
                <a:cs typeface="Arial"/>
              </a:rPr>
              <a:t>iagudos provocan</a:t>
            </a:r>
            <a:endParaRPr sz="1000">
              <a:latin typeface="Arial"/>
              <a:cs typeface="Arial"/>
            </a:endParaRPr>
          </a:p>
          <a:p>
            <a:pPr marL="107187" marR="9205">
              <a:lnSpc>
                <a:spcPts val="1145"/>
              </a:lnSpc>
              <a:spcBef>
                <a:spcPts val="311"/>
              </a:spcBef>
              <a:spcAft>
                <a:spcPts val="300"/>
              </a:spcAft>
            </a:pPr>
            <a:r>
              <a:rPr sz="1200" spc="-4" dirty="0" smtClean="0">
                <a:solidFill>
                  <a:srgbClr val="262C32"/>
                </a:solidFill>
                <a:latin typeface="Aptos"/>
                <a:cs typeface="Arial"/>
              </a:rPr>
              <a:t>heridas con alto riesgo de infección.</a:t>
            </a:r>
            <a:endParaRPr sz="1000">
              <a:latin typeface="Arial"/>
              <a:cs typeface="Arial"/>
            </a:endParaRPr>
          </a:p>
        </p:txBody>
      </p:sp>
      <p:sp>
        <p:nvSpPr>
          <p:cNvPr id="2" name="object 2"/>
          <p:cNvSpPr txBox="1"/>
          <p:nvPr/>
        </p:nvSpPr>
        <p:spPr>
          <a:xfrm>
            <a:off x="5376164" y="7421015"/>
            <a:ext cx="1" cy="1"/>
          </a:xfrm>
          <a:prstGeom prst="rect">
            <a:avLst/>
          </a:prstGeom>
        </p:spPr>
        <p:txBody>
          <a:bodyPr wrap="square" lIns="0" tIns="2540" rIns="0" bIns="0" rtlCol="0">
            <a:noAutofit/>
          </a:bodyPr>
          <a:lstStyle/>
          <a:p>
            <a:pPr marL="12700">
              <a:lnSpc>
                <a:spcPct val="95825"/>
              </a:lnSpc>
            </a:pPr>
            <a:r>
              <a:rPr sz="600" b="1" spc="-70" dirty="0" smtClean="0">
                <a:solidFill>
                  <a:srgbClr val="342F31"/>
                </a:solidFill>
                <a:latin typeface="Times New Roman"/>
                <a:cs typeface="Times New Roman"/>
              </a:rPr>
              <a:t>1</a:t>
            </a:r>
            <a:r>
              <a:rPr sz="600" b="1" spc="-70" dirty="0" smtClean="0">
                <a:solidFill>
                  <a:srgbClr val="231F21"/>
                </a:solidFill>
                <a:latin typeface="Times New Roman"/>
                <a:cs typeface="Times New Roman"/>
              </a:rPr>
              <a:t>05</a:t>
            </a:r>
            <a:endParaRPr sz="600">
              <a:latin typeface="Times New Roman"/>
              <a:cs typeface="Times New Roman"/>
            </a:endParaRPr>
          </a:p>
        </p:txBody>
      </p:sp>
      <p:pic>
        <p:nvPicPr>
          <p:cNvPr id="10" name="Picture 9"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2231495" y="1353526"/>
            <a:ext cx="7295525" cy="1932432"/>
          </a:xfrm>
          <a:prstGeom prst="rect">
            <a:avLst/>
          </a:prstGeom>
        </p:spPr>
        <p:txBody>
          <a:bodyPr wrap="square" lIns="0" tIns="7111" rIns="0" bIns="0" rtlCol="0">
            <a:noAutofit/>
          </a:bodyPr>
          <a:lstStyle/>
          <a:p>
            <a:pPr marL="12700" marR="9205">
              <a:lnSpc>
                <a:spcPts val="1120"/>
              </a:lnSpc>
              <a:spcAft>
                <a:spcPts val="300"/>
              </a:spcAft>
            </a:pPr>
            <a:r>
              <a:rPr sz="1200" b="1" spc="-17" dirty="0" smtClean="0">
                <a:solidFill>
                  <a:srgbClr val="262C32"/>
                </a:solidFill>
                <a:latin typeface="Aptos"/>
                <a:cs typeface="Arial"/>
              </a:rPr>
              <a:t>• </a:t>
            </a:r>
            <a:r>
              <a:rPr sz="1200" b="1" spc="-17" dirty="0" smtClean="0">
                <a:solidFill>
                  <a:srgbClr val="262C32"/>
                </a:solidFill>
                <a:latin typeface="Aptos"/>
                <a:cs typeface="Arial"/>
              </a:rPr>
              <a:t>Actuación</a:t>
            </a:r>
            <a:endParaRPr sz="1000">
              <a:latin typeface="Arial"/>
              <a:cs typeface="Arial"/>
            </a:endParaRPr>
          </a:p>
          <a:p>
            <a:pPr marL="85852" marR="9205">
              <a:lnSpc>
                <a:spcPct val="95825"/>
              </a:lnSpc>
              <a:spcBef>
                <a:spcPts val="474"/>
              </a:spcBef>
              <a:spcAft>
                <a:spcPts val="300"/>
              </a:spcAft>
            </a:pPr>
            <a:r>
              <a:rPr sz="1200" spc="-12" dirty="0" smtClean="0">
                <a:solidFill>
                  <a:srgbClr val="262C32"/>
                </a:solidFill>
                <a:latin typeface="Aptos"/>
                <a:cs typeface="Arial"/>
              </a:rPr>
              <a:t>• </a:t>
            </a:r>
            <a:r>
              <a:rPr sz="1200" spc="-12" dirty="0" smtClean="0">
                <a:solidFill>
                  <a:srgbClr val="262C32"/>
                </a:solidFill>
                <a:latin typeface="Aptos"/>
                <a:cs typeface="Arial"/>
              </a:rPr>
              <a:t>¿</a:t>
            </a:r>
            <a:r>
              <a:rPr sz="1200" b="1" spc="-12" dirty="0" smtClean="0">
                <a:solidFill>
                  <a:srgbClr val="262C32"/>
                </a:solidFill>
                <a:latin typeface="Aptos"/>
                <a:cs typeface="Arial"/>
              </a:rPr>
              <a:t>Qué debemos hacer?</a:t>
            </a:r>
            <a:endParaRPr sz="1000">
              <a:latin typeface="Arial"/>
              <a:cs typeface="Arial"/>
            </a:endParaRPr>
          </a:p>
          <a:p>
            <a:pPr marL="250444" marR="401019" indent="-91439">
              <a:lnSpc>
                <a:spcPts val="1149"/>
              </a:lnSpc>
              <a:spcBef>
                <a:spcPts val="554"/>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Limpiar las heridas superficiales como se indica en el apartado de </a:t>
            </a:r>
            <a:endParaRPr sz="1000">
              <a:latin typeface="Arial"/>
              <a:cs typeface="Arial"/>
            </a:endParaRPr>
          </a:p>
          <a:p>
            <a:pPr marL="250444" marR="401019">
              <a:lnSpc>
                <a:spcPts val="1149"/>
              </a:lnSpc>
              <a:spcBef>
                <a:spcPts val="242"/>
              </a:spcBef>
              <a:spcAft>
                <a:spcPts val="300"/>
              </a:spcAft>
            </a:pPr>
            <a:r>
              <a:rPr sz="1200" spc="-5" dirty="0" smtClean="0">
                <a:solidFill>
                  <a:srgbClr val="262C32"/>
                </a:solidFill>
                <a:latin typeface="Aptos"/>
                <a:cs typeface="Arial"/>
              </a:rPr>
              <a:t>heridas (ver página 70)</a:t>
            </a:r>
            <a:r>
              <a:rPr sz="1200" spc="-5" dirty="0" smtClean="0">
                <a:solidFill>
                  <a:srgbClr val="262C32"/>
                </a:solidFill>
                <a:latin typeface="Aptos"/>
                <a:cs typeface="Arial"/>
              </a:rPr>
              <a:t>.</a:t>
            </a:r>
            <a:endParaRPr sz="1000">
              <a:latin typeface="Arial"/>
              <a:cs typeface="Arial"/>
            </a:endParaRPr>
          </a:p>
          <a:p>
            <a:pPr marL="159004" marR="9205">
              <a:lnSpc>
                <a:spcPct val="95825"/>
              </a:lnSpc>
              <a:spcBef>
                <a:spcPts val="537"/>
              </a:spcBef>
              <a:spcAft>
                <a:spcPts val="300"/>
              </a:spcAft>
            </a:pPr>
            <a:r>
              <a:rPr sz="1200" spc="-2" dirty="0" smtClean="0">
                <a:solidFill>
                  <a:srgbClr val="262C32"/>
                </a:solidFill>
                <a:latin typeface="Aptos"/>
                <a:cs typeface="Arial"/>
              </a:rPr>
              <a:t>Contener la hemorragia y tapar las heridas graves</a:t>
            </a:r>
            <a:r>
              <a:rPr sz="1200" spc="-2" dirty="0" smtClean="0">
                <a:solidFill>
                  <a:srgbClr val="262C32"/>
                </a:solidFill>
                <a:latin typeface="Aptos"/>
                <a:cs typeface="Arial"/>
              </a:rPr>
              <a:t>.</a:t>
            </a:r>
            <a:endParaRPr sz="1000">
              <a:latin typeface="Arial"/>
              <a:cs typeface="Arial"/>
            </a:endParaRPr>
          </a:p>
          <a:p>
            <a:pPr marL="250443" indent="-91439" algn="just">
              <a:lnSpc>
                <a:spcPts val="1149"/>
              </a:lnSpc>
              <a:spcBef>
                <a:spcPts val="530"/>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Alertar al  112 o trasladar a la víctima a un centro sanitario</a:t>
            </a:r>
            <a:r>
              <a:rPr sz="1200" spc="-5" dirty="0" smtClean="0">
                <a:solidFill>
                  <a:srgbClr val="262C32"/>
                </a:solidFill>
                <a:latin typeface="Aptos"/>
                <a:cs typeface="Arial"/>
              </a:rPr>
              <a:t>, </a:t>
            </a:r>
            <a:r>
              <a:rPr sz="1200" spc="-5" dirty="0" smtClean="0">
                <a:solidFill>
                  <a:srgbClr val="262C32"/>
                </a:solidFill>
                <a:latin typeface="Aptos"/>
                <a:cs typeface="Arial"/>
              </a:rPr>
              <a:t>si las lesiones </a:t>
            </a:r>
            <a:endParaRPr sz="1000">
              <a:latin typeface="Arial"/>
              <a:cs typeface="Arial"/>
            </a:endParaRPr>
          </a:p>
          <a:p>
            <a:pPr marL="250443" algn="just">
              <a:lnSpc>
                <a:spcPts val="1149"/>
              </a:lnSpc>
              <a:spcBef>
                <a:spcPts val="254"/>
              </a:spcBef>
              <a:spcAft>
                <a:spcPts val="300"/>
              </a:spcAft>
            </a:pPr>
            <a:r>
              <a:rPr sz="1200" spc="-3" dirty="0" smtClean="0">
                <a:solidFill>
                  <a:srgbClr val="262C32"/>
                </a:solidFill>
                <a:latin typeface="Aptos"/>
                <a:cs typeface="Arial"/>
              </a:rPr>
              <a:t>lo permiten, para valorar si hace falta algún tipo de vacuna o tratamiento. </a:t>
            </a:r>
            <a:endParaRPr sz="1000">
              <a:latin typeface="Arial"/>
              <a:cs typeface="Arial"/>
            </a:endParaRPr>
          </a:p>
          <a:p>
            <a:pPr marL="250443" algn="just">
              <a:lnSpc>
                <a:spcPts val="1149"/>
              </a:lnSpc>
              <a:spcBef>
                <a:spcPts val="254"/>
              </a:spcBef>
              <a:spcAft>
                <a:spcPts val="300"/>
              </a:spcAft>
            </a:pPr>
            <a:r>
              <a:rPr sz="1200" spc="-2" dirty="0" smtClean="0">
                <a:solidFill>
                  <a:srgbClr val="262C32"/>
                </a:solidFill>
                <a:latin typeface="Aptos"/>
                <a:cs typeface="Arial"/>
              </a:rPr>
              <a:t>Por definición las mordeduras suponen siempre un riesgo de infección</a:t>
            </a:r>
            <a:r>
              <a:rPr sz="1200" spc="-2" dirty="0" smtClean="0">
                <a:solidFill>
                  <a:srgbClr val="262C32"/>
                </a:solidFill>
                <a:latin typeface="Aptos"/>
                <a:cs typeface="Arial"/>
              </a:rPr>
              <a:t>.</a:t>
            </a:r>
            <a:endParaRPr sz="1000">
              <a:latin typeface="Arial"/>
              <a:cs typeface="Arial"/>
            </a:endParaRPr>
          </a:p>
          <a:p>
            <a:pPr marL="247395" marR="68787" indent="-88391">
              <a:lnSpc>
                <a:spcPts val="1390"/>
              </a:lnSpc>
              <a:spcBef>
                <a:spcPts val="433"/>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Es importante controlar al animal atacante</a:t>
            </a:r>
            <a:r>
              <a:rPr sz="1200" spc="-5" dirty="0" smtClean="0">
                <a:solidFill>
                  <a:srgbClr val="262C32"/>
                </a:solidFill>
                <a:latin typeface="Aptos"/>
                <a:cs typeface="Arial"/>
              </a:rPr>
              <a:t>,  </a:t>
            </a:r>
            <a:r>
              <a:rPr sz="1200" spc="-5" dirty="0" smtClean="0">
                <a:solidFill>
                  <a:srgbClr val="262C32"/>
                </a:solidFill>
                <a:latin typeface="Aptos"/>
                <a:cs typeface="Arial"/>
              </a:rPr>
              <a:t>para saber si está vacunado contra la rabia.</a:t>
            </a:r>
            <a:endParaRPr sz="1000">
              <a:latin typeface="Arial"/>
              <a:cs typeface="Arial"/>
            </a:endParaRPr>
          </a:p>
        </p:txBody>
      </p:sp>
      <p:sp>
        <p:nvSpPr>
          <p:cNvPr id="5" name="object 5"/>
          <p:cNvSpPr txBox="1"/>
          <p:nvPr/>
        </p:nvSpPr>
        <p:spPr>
          <a:xfrm>
            <a:off x="2083609" y="3560278"/>
            <a:ext cx="7356720" cy="1292352"/>
          </a:xfrm>
          <a:prstGeom prst="rect">
            <a:avLst/>
          </a:prstGeom>
        </p:spPr>
        <p:txBody>
          <a:bodyPr wrap="square" lIns="0" tIns="7111" rIns="0" bIns="0" rtlCol="0">
            <a:noAutofit/>
          </a:bodyPr>
          <a:lstStyle/>
          <a:p>
            <a:pPr marL="12700" marR="9205">
              <a:lnSpc>
                <a:spcPts val="1120"/>
              </a:lnSpc>
              <a:spcAft>
                <a:spcPts val="300"/>
              </a:spcAft>
            </a:pPr>
            <a:r>
              <a:rPr sz="1200" b="1" spc="-2" dirty="0" smtClean="0">
                <a:solidFill>
                  <a:srgbClr val="262C32"/>
                </a:solidFill>
                <a:latin typeface="Aptos"/>
                <a:cs typeface="Arial"/>
              </a:rPr>
              <a:t>• </a:t>
            </a:r>
            <a:r>
              <a:rPr sz="1200" b="1" spc="-2" dirty="0" smtClean="0">
                <a:solidFill>
                  <a:srgbClr val="262C32"/>
                </a:solidFill>
                <a:latin typeface="Aptos"/>
                <a:cs typeface="Arial"/>
              </a:rPr>
              <a:t>Mordedura de serpiente</a:t>
            </a:r>
            <a:endParaRPr sz="1000">
              <a:latin typeface="Arial"/>
              <a:cs typeface="Arial"/>
            </a:endParaRPr>
          </a:p>
          <a:p>
            <a:pPr marL="101091" marR="54863" indent="6096">
              <a:lnSpc>
                <a:spcPts val="1149"/>
              </a:lnSpc>
              <a:spcBef>
                <a:spcPts val="474"/>
              </a:spcBef>
              <a:spcAft>
                <a:spcPts val="300"/>
              </a:spcAft>
            </a:pPr>
            <a:r>
              <a:rPr sz="1200" spc="-2" dirty="0" smtClean="0">
                <a:solidFill>
                  <a:srgbClr val="262C32"/>
                </a:solidFill>
                <a:latin typeface="Aptos"/>
                <a:cs typeface="Arial"/>
              </a:rPr>
              <a:t>En nuestro país podemos encontrar</a:t>
            </a:r>
            <a:r>
              <a:rPr sz="1200" spc="-2" dirty="0" smtClean="0">
                <a:solidFill>
                  <a:srgbClr val="262C32"/>
                </a:solidFill>
                <a:latin typeface="Aptos"/>
                <a:cs typeface="Arial"/>
              </a:rPr>
              <a:t>, </a:t>
            </a:r>
            <a:r>
              <a:rPr sz="1200" spc="-2" dirty="0" smtClean="0">
                <a:solidFill>
                  <a:srgbClr val="262C32"/>
                </a:solidFill>
                <a:latin typeface="Aptos"/>
                <a:cs typeface="Arial"/>
              </a:rPr>
              <a:t>víboras y culebras venenosas </a:t>
            </a:r>
            <a:endParaRPr sz="1000">
              <a:latin typeface="Arial"/>
              <a:cs typeface="Arial"/>
            </a:endParaRPr>
          </a:p>
          <a:p>
            <a:pPr marL="101091" marR="54863">
              <a:lnSpc>
                <a:spcPts val="1149"/>
              </a:lnSpc>
              <a:spcBef>
                <a:spcPts val="249"/>
              </a:spcBef>
              <a:spcAft>
                <a:spcPts val="300"/>
              </a:spcAft>
            </a:pPr>
            <a:r>
              <a:rPr sz="1200" spc="-6" dirty="0" smtClean="0">
                <a:solidFill>
                  <a:srgbClr val="262C32"/>
                </a:solidFill>
                <a:latin typeface="Aptos"/>
                <a:cs typeface="Arial"/>
              </a:rPr>
              <a:t>autóctonas</a:t>
            </a:r>
            <a:r>
              <a:rPr sz="1200" spc="-6" dirty="0" smtClean="0">
                <a:solidFill>
                  <a:srgbClr val="262C32"/>
                </a:solidFill>
                <a:latin typeface="Aptos"/>
                <a:cs typeface="Arial"/>
              </a:rPr>
              <a:t>.  </a:t>
            </a:r>
            <a:r>
              <a:rPr sz="1200" spc="-6" dirty="0" smtClean="0">
                <a:solidFill>
                  <a:srgbClr val="262C32"/>
                </a:solidFill>
                <a:latin typeface="Aptos"/>
                <a:cs typeface="Arial"/>
              </a:rPr>
              <a:t>En general la serpiente es un animal tranquilo y poco agresivo</a:t>
            </a:r>
            <a:r>
              <a:rPr sz="1200" spc="-6" dirty="0" smtClean="0">
                <a:solidFill>
                  <a:srgbClr val="262C32"/>
                </a:solidFill>
                <a:latin typeface="Aptos"/>
                <a:cs typeface="Arial"/>
              </a:rPr>
              <a:t>, </a:t>
            </a:r>
            <a:endParaRPr sz="1000">
              <a:latin typeface="Arial"/>
              <a:cs typeface="Arial"/>
            </a:endParaRPr>
          </a:p>
          <a:p>
            <a:pPr marL="101091" marR="54863">
              <a:lnSpc>
                <a:spcPts val="1149"/>
              </a:lnSpc>
              <a:spcBef>
                <a:spcPts val="249"/>
              </a:spcBef>
              <a:spcAft>
                <a:spcPts val="300"/>
              </a:spcAft>
            </a:pPr>
            <a:r>
              <a:rPr sz="1200" spc="-1" dirty="0" smtClean="0">
                <a:solidFill>
                  <a:srgbClr val="262C32"/>
                </a:solidFill>
                <a:latin typeface="Aptos"/>
                <a:cs typeface="Arial"/>
              </a:rPr>
              <a:t>que cuando oye ruido se escapa</a:t>
            </a:r>
            <a:r>
              <a:rPr sz="1200" spc="-1" dirty="0" smtClean="0">
                <a:solidFill>
                  <a:srgbClr val="262C32"/>
                </a:solidFill>
                <a:latin typeface="Aptos"/>
                <a:cs typeface="Arial"/>
              </a:rPr>
              <a:t>. </a:t>
            </a:r>
            <a:r>
              <a:rPr sz="1200" spc="-1" dirty="0" smtClean="0">
                <a:solidFill>
                  <a:srgbClr val="262C32"/>
                </a:solidFill>
                <a:latin typeface="Aptos"/>
                <a:cs typeface="Arial"/>
              </a:rPr>
              <a:t>Sólo ataca si se ve amenazada o alguien </a:t>
            </a:r>
            <a:endParaRPr sz="1000">
              <a:latin typeface="Arial"/>
              <a:cs typeface="Arial"/>
            </a:endParaRPr>
          </a:p>
          <a:p>
            <a:pPr marL="101091" marR="54863">
              <a:lnSpc>
                <a:spcPts val="1149"/>
              </a:lnSpc>
              <a:spcBef>
                <a:spcPts val="249"/>
              </a:spcBef>
              <a:spcAft>
                <a:spcPts val="300"/>
              </a:spcAft>
            </a:pPr>
            <a:r>
              <a:rPr sz="1200" spc="-5" dirty="0" smtClean="0">
                <a:solidFill>
                  <a:srgbClr val="262C32"/>
                </a:solidFill>
                <a:latin typeface="Aptos"/>
                <a:cs typeface="Arial"/>
              </a:rPr>
              <a:t>se interpone en su camino.</a:t>
            </a:r>
            <a:endParaRPr sz="1000">
              <a:latin typeface="Arial"/>
              <a:cs typeface="Arial"/>
            </a:endParaRPr>
          </a:p>
          <a:p>
            <a:pPr marL="107187" indent="0">
              <a:lnSpc>
                <a:spcPts val="1420"/>
              </a:lnSpc>
              <a:spcBef>
                <a:spcPts val="410"/>
              </a:spcBef>
              <a:spcAft>
                <a:spcPts val="300"/>
              </a:spcAft>
            </a:pPr>
            <a:r>
              <a:rPr sz="1200" spc="-3" dirty="0" smtClean="0">
                <a:solidFill>
                  <a:srgbClr val="262C32"/>
                </a:solidFill>
                <a:latin typeface="Aptos"/>
                <a:cs typeface="Arial"/>
              </a:rPr>
              <a:t>Las mordeduras son básicamente una herida y como tal deben ser tratadas. La mayoría de serpientes muerden en las extremidades inferiores.</a:t>
            </a:r>
            <a:endParaRPr sz="1000">
              <a:latin typeface="Arial"/>
              <a:cs typeface="Arial"/>
            </a:endParaRPr>
          </a:p>
        </p:txBody>
      </p:sp>
      <p:sp>
        <p:nvSpPr>
          <p:cNvPr id="4" name="object 4"/>
          <p:cNvSpPr txBox="1"/>
          <p:nvPr/>
        </p:nvSpPr>
        <p:spPr>
          <a:xfrm>
            <a:off x="2083609" y="5133046"/>
            <a:ext cx="3433824" cy="792480"/>
          </a:xfrm>
          <a:prstGeom prst="rect">
            <a:avLst/>
          </a:prstGeom>
        </p:spPr>
        <p:txBody>
          <a:bodyPr wrap="square" lIns="0" tIns="7143" rIns="0" bIns="0" rtlCol="0">
            <a:noAutofit/>
          </a:bodyPr>
          <a:lstStyle/>
          <a:p>
            <a:pPr marL="12700" marR="19050">
              <a:lnSpc>
                <a:spcPts val="1125"/>
              </a:lnSpc>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Signos </a:t>
            </a:r>
            <a:r>
              <a:rPr sz="1200" b="1" spc="44" dirty="0" smtClean="0">
                <a:solidFill>
                  <a:srgbClr val="262C32"/>
                </a:solidFill>
                <a:latin typeface="Aptos"/>
                <a:cs typeface="Times New Roman"/>
              </a:rPr>
              <a:t>y </a:t>
            </a:r>
            <a:r>
              <a:rPr sz="1200" b="1" spc="-4" dirty="0" smtClean="0">
                <a:solidFill>
                  <a:srgbClr val="262C32"/>
                </a:solidFill>
                <a:latin typeface="Aptos"/>
                <a:cs typeface="Arial"/>
              </a:rPr>
              <a:t>síntomas</a:t>
            </a:r>
            <a:endParaRPr sz="1000">
              <a:latin typeface="Arial"/>
              <a:cs typeface="Arial"/>
            </a:endParaRPr>
          </a:p>
          <a:p>
            <a:pPr marL="177292" marR="19050">
              <a:lnSpc>
                <a:spcPct val="95825"/>
              </a:lnSpc>
              <a:spcBef>
                <a:spcPts val="469"/>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Inflamación local</a:t>
            </a:r>
            <a:endParaRPr sz="1000">
              <a:latin typeface="Arial"/>
              <a:cs typeface="Arial"/>
            </a:endParaRPr>
          </a:p>
          <a:p>
            <a:pPr marL="177292" marR="19050">
              <a:lnSpc>
                <a:spcPct val="95825"/>
              </a:lnSpc>
              <a:spcBef>
                <a:spcPts val="530"/>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Dolor</a:t>
            </a:r>
            <a:endParaRPr sz="1000">
              <a:latin typeface="Arial"/>
              <a:cs typeface="Arial"/>
            </a:endParaRPr>
          </a:p>
          <a:p>
            <a:pPr marL="177292">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Huella dejada por la mordedura</a:t>
            </a:r>
            <a:endParaRPr sz="1000">
              <a:latin typeface="Arial"/>
              <a:cs typeface="Arial"/>
            </a:endParaRPr>
          </a:p>
        </p:txBody>
      </p:sp>
      <p:sp>
        <p:nvSpPr>
          <p:cNvPr id="3" name="object 3"/>
          <p:cNvSpPr txBox="1"/>
          <p:nvPr/>
        </p:nvSpPr>
        <p:spPr>
          <a:xfrm>
            <a:off x="2292690" y="6199846"/>
            <a:ext cx="6827736" cy="579119"/>
          </a:xfrm>
          <a:prstGeom prst="rect">
            <a:avLst/>
          </a:prstGeom>
        </p:spPr>
        <p:txBody>
          <a:bodyPr wrap="square" lIns="0" tIns="7111" rIns="0" bIns="0" rtlCol="0">
            <a:noAutofit/>
          </a:bodyPr>
          <a:lstStyle/>
          <a:p>
            <a:pPr marL="12700" marR="19050">
              <a:lnSpc>
                <a:spcPts val="1120"/>
              </a:lnSpc>
              <a:spcAft>
                <a:spcPts val="300"/>
              </a:spcAft>
            </a:pPr>
            <a:r>
              <a:rPr sz="1200" b="1" spc="-5" dirty="0" smtClean="0">
                <a:solidFill>
                  <a:srgbClr val="262C32"/>
                </a:solidFill>
                <a:latin typeface="Aptos"/>
                <a:cs typeface="Arial"/>
              </a:rPr>
              <a:t>• </a:t>
            </a:r>
            <a:r>
              <a:rPr sz="1200" b="1" spc="-5" dirty="0" smtClean="0">
                <a:solidFill>
                  <a:srgbClr val="262C32"/>
                </a:solidFill>
                <a:latin typeface="Aptos"/>
                <a:cs typeface="Arial"/>
              </a:rPr>
              <a:t>Si  ha habido inoculación de veneno, puede producir</a:t>
            </a:r>
            <a:endParaRPr sz="1000">
              <a:latin typeface="Arial"/>
              <a:cs typeface="Arial"/>
            </a:endParaRPr>
          </a:p>
          <a:p>
            <a:pPr marL="52323">
              <a:lnSpc>
                <a:spcPct val="95825"/>
              </a:lnSpc>
              <a:spcBef>
                <a:spcPts val="474"/>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Alteraciones neurológicas</a:t>
            </a:r>
            <a:r>
              <a:rPr sz="1200" spc="-5" dirty="0" smtClean="0">
                <a:solidFill>
                  <a:srgbClr val="262C32"/>
                </a:solidFill>
                <a:latin typeface="Aptos"/>
                <a:cs typeface="Arial"/>
              </a:rPr>
              <a:t>: </a:t>
            </a:r>
            <a:r>
              <a:rPr sz="1200" spc="-5" dirty="0" smtClean="0">
                <a:solidFill>
                  <a:srgbClr val="262C32"/>
                </a:solidFill>
                <a:latin typeface="Aptos"/>
                <a:cs typeface="Arial"/>
              </a:rPr>
              <a:t>ansiedad</a:t>
            </a:r>
            <a:r>
              <a:rPr sz="1200" spc="-5" dirty="0" smtClean="0">
                <a:solidFill>
                  <a:srgbClr val="262C32"/>
                </a:solidFill>
                <a:latin typeface="Aptos"/>
                <a:cs typeface="Arial"/>
              </a:rPr>
              <a:t>, </a:t>
            </a:r>
            <a:r>
              <a:rPr sz="1200" spc="-5" dirty="0" smtClean="0">
                <a:solidFill>
                  <a:srgbClr val="262C32"/>
                </a:solidFill>
                <a:latin typeface="Aptos"/>
                <a:cs typeface="Arial"/>
              </a:rPr>
              <a:t>vómitos</a:t>
            </a:r>
            <a:r>
              <a:rPr sz="1200" spc="-5" dirty="0" smtClean="0">
                <a:solidFill>
                  <a:srgbClr val="262C32"/>
                </a:solidFill>
                <a:latin typeface="Aptos"/>
                <a:cs typeface="Arial"/>
              </a:rPr>
              <a:t>,  </a:t>
            </a:r>
            <a:r>
              <a:rPr sz="1200" spc="-5" dirty="0" smtClean="0">
                <a:solidFill>
                  <a:srgbClr val="262C32"/>
                </a:solidFill>
                <a:latin typeface="Aptos"/>
                <a:cs typeface="Arial"/>
              </a:rPr>
              <a:t>náuseas</a:t>
            </a:r>
            <a:r>
              <a:rPr sz="1200" spc="-5" dirty="0" smtClean="0">
                <a:solidFill>
                  <a:srgbClr val="262C32"/>
                </a:solidFill>
                <a:latin typeface="Aptos"/>
                <a:cs typeface="Arial"/>
              </a:rPr>
              <a:t>, </a:t>
            </a:r>
            <a:r>
              <a:rPr sz="1200" spc="-5" dirty="0" smtClean="0">
                <a:solidFill>
                  <a:srgbClr val="262C32"/>
                </a:solidFill>
                <a:latin typeface="Aptos"/>
                <a:cs typeface="Arial"/>
              </a:rPr>
              <a:t>convulsiones</a:t>
            </a:r>
            <a:r>
              <a:rPr sz="1200" spc="-5" dirty="0" smtClean="0">
                <a:solidFill>
                  <a:srgbClr val="262C32"/>
                </a:solidFill>
                <a:latin typeface="Aptos"/>
                <a:cs typeface="Arial"/>
              </a:rPr>
              <a:t>.</a:t>
            </a:r>
            <a:endParaRPr sz="1000">
              <a:latin typeface="Arial"/>
              <a:cs typeface="Arial"/>
            </a:endParaRPr>
          </a:p>
          <a:p>
            <a:pPr marL="52323" marR="19050">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Alteración o pérdida de la conciencia.</a:t>
            </a:r>
            <a:endParaRPr sz="10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b="1" spc="-69" dirty="0" smtClean="0">
                <a:solidFill>
                  <a:srgbClr val="231F21"/>
                </a:solidFill>
                <a:latin typeface="Times New Roman"/>
                <a:cs typeface="Times New Roman"/>
              </a:rPr>
              <a:t>106</a:t>
            </a:r>
            <a:endParaRPr sz="600">
              <a:latin typeface="Times New Roman"/>
              <a:cs typeface="Times New Roman"/>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231497" y="1363817"/>
            <a:ext cx="6864338" cy="1727069"/>
          </a:xfrm>
          <a:prstGeom prst="rect">
            <a:avLst/>
          </a:prstGeom>
        </p:spPr>
        <p:txBody>
          <a:bodyPr wrap="square" lIns="0" tIns="6477" rIns="0" bIns="0" rtlCol="0">
            <a:noAutofit/>
          </a:bodyPr>
          <a:lstStyle/>
          <a:p>
            <a:pPr marL="12700" marR="19050">
              <a:lnSpc>
                <a:spcPts val="1019"/>
              </a:lnSpc>
              <a:spcAft>
                <a:spcPts val="300"/>
              </a:spcAft>
            </a:pPr>
            <a:r>
              <a:rPr sz="1200" b="1" spc="26" dirty="0" smtClean="0">
                <a:solidFill>
                  <a:srgbClr val="262C32"/>
                </a:solidFill>
                <a:latin typeface="Aptos"/>
                <a:cs typeface="Arial"/>
              </a:rPr>
              <a:t>• </a:t>
            </a:r>
            <a:r>
              <a:rPr sz="1200" b="1" spc="26" dirty="0" smtClean="0">
                <a:solidFill>
                  <a:srgbClr val="262C32"/>
                </a:solidFill>
                <a:latin typeface="Aptos"/>
                <a:cs typeface="Arial"/>
              </a:rPr>
              <a:t>Actuación</a:t>
            </a:r>
            <a:endParaRPr sz="900">
              <a:latin typeface="Arial"/>
              <a:cs typeface="Arial"/>
            </a:endParaRPr>
          </a:p>
          <a:p>
            <a:pPr marL="63627" marR="2586692" algn="ctr">
              <a:lnSpc>
                <a:spcPct val="95825"/>
              </a:lnSpc>
              <a:spcBef>
                <a:spcPts val="404"/>
              </a:spcBef>
              <a:spcAft>
                <a:spcPts val="300"/>
              </a:spcAft>
            </a:pPr>
            <a:r>
              <a:rPr sz="1200" spc="20" dirty="0" smtClean="0">
                <a:solidFill>
                  <a:srgbClr val="262C32"/>
                </a:solidFill>
                <a:latin typeface="Aptos"/>
                <a:cs typeface="Arial"/>
              </a:rPr>
              <a:t>• </a:t>
            </a:r>
            <a:r>
              <a:rPr sz="1200" spc="20" dirty="0" smtClean="0">
                <a:solidFill>
                  <a:srgbClr val="262C32"/>
                </a:solidFill>
                <a:latin typeface="Aptos"/>
                <a:cs typeface="Arial"/>
              </a:rPr>
              <a:t>¿</a:t>
            </a:r>
            <a:r>
              <a:rPr sz="1200" b="1" spc="20" dirty="0" smtClean="0">
                <a:solidFill>
                  <a:srgbClr val="262C32"/>
                </a:solidFill>
                <a:latin typeface="Aptos"/>
                <a:cs typeface="Arial"/>
              </a:rPr>
              <a:t>Qué  debemos hacer?</a:t>
            </a:r>
            <a:endParaRPr sz="900">
              <a:latin typeface="Arial"/>
              <a:cs typeface="Arial"/>
            </a:endParaRPr>
          </a:p>
          <a:p>
            <a:pPr marL="159004" marR="19050">
              <a:lnSpc>
                <a:spcPct val="95825"/>
              </a:lnSpc>
              <a:spcBef>
                <a:spcPts val="434"/>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Calmar a la víctima</a:t>
            </a:r>
            <a:r>
              <a:rPr sz="1200" spc="-6" dirty="0" smtClean="0">
                <a:solidFill>
                  <a:srgbClr val="262C32"/>
                </a:solidFill>
                <a:latin typeface="Aptos"/>
                <a:cs typeface="Arial"/>
              </a:rPr>
              <a:t>.</a:t>
            </a:r>
            <a:endParaRPr sz="1000">
              <a:latin typeface="Arial"/>
              <a:cs typeface="Arial"/>
            </a:endParaRPr>
          </a:p>
          <a:p>
            <a:pPr marL="247395" marR="88434" indent="-88391">
              <a:lnSpc>
                <a:spcPts val="1149"/>
              </a:lnSpc>
              <a:spcBef>
                <a:spcPts val="434"/>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Tenderla en el suelo </a:t>
            </a:r>
            <a:r>
              <a:rPr sz="1200" spc="-1" dirty="0" smtClean="0">
                <a:solidFill>
                  <a:srgbClr val="262C32"/>
                </a:solidFill>
                <a:latin typeface="Aptos"/>
                <a:cs typeface="Arial"/>
              </a:rPr>
              <a:t>y </a:t>
            </a:r>
            <a:r>
              <a:rPr sz="1200" spc="-1" dirty="0" smtClean="0">
                <a:solidFill>
                  <a:srgbClr val="262C32"/>
                </a:solidFill>
                <a:latin typeface="Aptos"/>
                <a:cs typeface="Arial"/>
              </a:rPr>
              <a:t>procurar que no se mueva para evitar que la </a:t>
            </a:r>
            <a:endParaRPr sz="1000">
              <a:latin typeface="Arial"/>
              <a:cs typeface="Arial"/>
            </a:endParaRPr>
          </a:p>
          <a:p>
            <a:pPr marL="247395" marR="88434">
              <a:lnSpc>
                <a:spcPts val="1149"/>
              </a:lnSpc>
              <a:spcBef>
                <a:spcPts val="146"/>
              </a:spcBef>
              <a:spcAft>
                <a:spcPts val="300"/>
              </a:spcAft>
            </a:pPr>
            <a:r>
              <a:rPr sz="1200" spc="-2" dirty="0" smtClean="0">
                <a:solidFill>
                  <a:srgbClr val="262C32"/>
                </a:solidFill>
                <a:latin typeface="Aptos"/>
                <a:cs typeface="Arial"/>
              </a:rPr>
              <a:t>circulación sanguínea incremente la absorción</a:t>
            </a:r>
            <a:r>
              <a:rPr sz="1200" spc="-2" dirty="0" smtClean="0">
                <a:solidFill>
                  <a:srgbClr val="262C32"/>
                </a:solidFill>
                <a:latin typeface="Aptos"/>
                <a:cs typeface="Arial"/>
              </a:rPr>
              <a:t>.</a:t>
            </a:r>
            <a:endParaRPr sz="1000">
              <a:latin typeface="Arial"/>
              <a:cs typeface="Arial"/>
            </a:endParaRPr>
          </a:p>
          <a:p>
            <a:pPr marL="159003">
              <a:lnSpc>
                <a:spcPct val="95825"/>
              </a:lnSpc>
              <a:spcBef>
                <a:spcPts val="436"/>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Limpiar la herida como se indica en el apartado heridas.  (Página 70)</a:t>
            </a:r>
            <a:endParaRPr sz="1000">
              <a:latin typeface="Arial"/>
              <a:cs typeface="Arial"/>
            </a:endParaRPr>
          </a:p>
          <a:p>
            <a:pPr marL="159003" marR="19050">
              <a:lnSpc>
                <a:spcPct val="95825"/>
              </a:lnSpc>
              <a:spcBef>
                <a:spcPts val="434"/>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Aplicar una compresa fría a la herida.</a:t>
            </a:r>
            <a:endParaRPr sz="1000">
              <a:latin typeface="Arial"/>
              <a:cs typeface="Arial"/>
            </a:endParaRPr>
          </a:p>
          <a:p>
            <a:pPr marL="159003" marR="19050">
              <a:lnSpc>
                <a:spcPct val="95825"/>
              </a:lnSpc>
              <a:spcBef>
                <a:spcPts val="43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Si la mordedura ha sido en una extremidad</a:t>
            </a:r>
            <a:r>
              <a:rPr sz="1200" spc="-2" dirty="0" smtClean="0">
                <a:solidFill>
                  <a:srgbClr val="262C32"/>
                </a:solidFill>
                <a:latin typeface="Aptos"/>
                <a:cs typeface="Arial"/>
              </a:rPr>
              <a:t>, </a:t>
            </a:r>
            <a:r>
              <a:rPr sz="1200" spc="-2" dirty="0" smtClean="0">
                <a:solidFill>
                  <a:srgbClr val="262C32"/>
                </a:solidFill>
                <a:latin typeface="Aptos"/>
                <a:cs typeface="Arial"/>
              </a:rPr>
              <a:t>inmovilizarla</a:t>
            </a:r>
            <a:r>
              <a:rPr sz="1200" spc="-2" dirty="0" smtClean="0">
                <a:solidFill>
                  <a:srgbClr val="262C32"/>
                </a:solidFill>
                <a:latin typeface="Aptos"/>
                <a:cs typeface="Arial"/>
              </a:rPr>
              <a:t>.</a:t>
            </a:r>
            <a:endParaRPr sz="1000">
              <a:latin typeface="Arial"/>
              <a:cs typeface="Arial"/>
            </a:endParaRPr>
          </a:p>
          <a:p>
            <a:pPr marL="159003" marR="19050">
              <a:lnSpc>
                <a:spcPct val="95825"/>
              </a:lnSpc>
              <a:spcBef>
                <a:spcPts val="530"/>
              </a:spcBef>
              <a:spcAft>
                <a:spcPts val="300"/>
              </a:spcAft>
            </a:pPr>
            <a:r>
              <a:rPr sz="1200" spc="-26" dirty="0" smtClean="0">
                <a:solidFill>
                  <a:srgbClr val="262C32"/>
                </a:solidFill>
                <a:latin typeface="Aptos"/>
                <a:cs typeface="Arial"/>
              </a:rPr>
              <a:t>- </a:t>
            </a:r>
            <a:r>
              <a:rPr sz="1200" spc="-26" dirty="0" smtClean="0">
                <a:solidFill>
                  <a:srgbClr val="262C32"/>
                </a:solidFill>
                <a:latin typeface="Aptos"/>
                <a:cs typeface="Arial"/>
              </a:rPr>
              <a:t>Alertar al  112.</a:t>
            </a:r>
            <a:endParaRPr sz="1000">
              <a:latin typeface="Arial"/>
              <a:cs typeface="Arial"/>
            </a:endParaRPr>
          </a:p>
        </p:txBody>
      </p:sp>
      <p:sp>
        <p:nvSpPr>
          <p:cNvPr id="3" name="object 3"/>
          <p:cNvSpPr txBox="1"/>
          <p:nvPr/>
        </p:nvSpPr>
        <p:spPr>
          <a:xfrm>
            <a:off x="2353884" y="3365206"/>
            <a:ext cx="6843870" cy="1825752"/>
          </a:xfrm>
          <a:prstGeom prst="rect">
            <a:avLst/>
          </a:prstGeom>
        </p:spPr>
        <p:txBody>
          <a:bodyPr wrap="square" lIns="0" tIns="7111" rIns="0" bIns="0" rtlCol="0">
            <a:noAutofit/>
          </a:bodyPr>
          <a:lstStyle/>
          <a:p>
            <a:pPr marR="2461682" algn="ctr">
              <a:lnSpc>
                <a:spcPts val="1120"/>
              </a:lnSpc>
              <a:spcAft>
                <a:spcPts val="300"/>
              </a:spcAft>
            </a:pPr>
            <a:r>
              <a:rPr sz="1200" spc="22" dirty="0" smtClean="0">
                <a:solidFill>
                  <a:srgbClr val="262C32"/>
                </a:solidFill>
                <a:latin typeface="Aptos"/>
                <a:cs typeface="Arial"/>
              </a:rPr>
              <a:t>• </a:t>
            </a:r>
            <a:r>
              <a:rPr sz="1200" spc="22" dirty="0" smtClean="0">
                <a:solidFill>
                  <a:srgbClr val="262C32"/>
                </a:solidFill>
                <a:latin typeface="Aptos"/>
                <a:cs typeface="Arial"/>
              </a:rPr>
              <a:t>¿</a:t>
            </a:r>
            <a:r>
              <a:rPr sz="1200" b="1" spc="22" dirty="0" smtClean="0">
                <a:solidFill>
                  <a:srgbClr val="262C32"/>
                </a:solidFill>
                <a:latin typeface="Aptos"/>
                <a:cs typeface="Arial"/>
              </a:rPr>
              <a:t>Qué  no debemos hacer?</a:t>
            </a:r>
            <a:endParaRPr sz="900">
              <a:latin typeface="Arial"/>
              <a:cs typeface="Arial"/>
            </a:endParaRPr>
          </a:p>
          <a:p>
            <a:pPr marL="85852" marR="9205">
              <a:lnSpc>
                <a:spcPct val="95825"/>
              </a:lnSpc>
              <a:spcBef>
                <a:spcPts val="498"/>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Aplicar hielo directo (sin proteger) sobre la herida.</a:t>
            </a:r>
            <a:endParaRPr sz="1000">
              <a:latin typeface="Arial"/>
              <a:cs typeface="Arial"/>
            </a:endParaRPr>
          </a:p>
          <a:p>
            <a:pPr marL="85851" marR="9205">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Hacer un corte en la herida</a:t>
            </a:r>
            <a:r>
              <a:rPr sz="1200" spc="-4" dirty="0" smtClean="0">
                <a:solidFill>
                  <a:srgbClr val="262C32"/>
                </a:solidFill>
                <a:latin typeface="Aptos"/>
                <a:cs typeface="Arial"/>
              </a:rPr>
              <a:t>.</a:t>
            </a:r>
            <a:endParaRPr sz="1000">
              <a:latin typeface="Arial"/>
              <a:cs typeface="Arial"/>
            </a:endParaRPr>
          </a:p>
          <a:p>
            <a:pPr marL="85851" marR="9205">
              <a:lnSpc>
                <a:spcPct val="95825"/>
              </a:lnSpc>
              <a:spcBef>
                <a:spcPts val="530"/>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Succionar el veneno</a:t>
            </a:r>
            <a:r>
              <a:rPr sz="1200" spc="-5" dirty="0" smtClean="0">
                <a:solidFill>
                  <a:srgbClr val="262C32"/>
                </a:solidFill>
                <a:latin typeface="Aptos"/>
                <a:cs typeface="Arial"/>
              </a:rPr>
              <a:t>.</a:t>
            </a:r>
            <a:endParaRPr sz="1000">
              <a:latin typeface="Arial"/>
              <a:cs typeface="Arial"/>
            </a:endParaRPr>
          </a:p>
          <a:p>
            <a:pPr marL="85851" marR="9205">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Aplicar calor local.</a:t>
            </a:r>
            <a:endParaRPr sz="1000">
              <a:latin typeface="Arial"/>
              <a:cs typeface="Arial"/>
            </a:endParaRPr>
          </a:p>
          <a:p>
            <a:pPr marL="85851"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Favorecer la actividad física</a:t>
            </a:r>
            <a:r>
              <a:rPr sz="1200" spc="-3" dirty="0" smtClean="0">
                <a:solidFill>
                  <a:srgbClr val="262C32"/>
                </a:solidFill>
                <a:latin typeface="Aptos"/>
                <a:cs typeface="Arial"/>
              </a:rPr>
              <a:t>.</a:t>
            </a:r>
            <a:endParaRPr sz="1000">
              <a:latin typeface="Arial"/>
              <a:cs typeface="Arial"/>
            </a:endParaRPr>
          </a:p>
          <a:p>
            <a:pPr marL="85851" marR="9205">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Aplicar remedios caseros.</a:t>
            </a:r>
            <a:endParaRPr sz="1000">
              <a:latin typeface="Arial"/>
              <a:cs typeface="Arial"/>
            </a:endParaRPr>
          </a:p>
          <a:p>
            <a:pPr marL="171195" indent="-85343">
              <a:lnSpc>
                <a:spcPts val="1390"/>
              </a:lnSpc>
              <a:spcBef>
                <a:spcPts val="424"/>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Retrasar la evacuación por no estar seguros de si era venenosa, </a:t>
            </a:r>
            <a:r>
              <a:rPr sz="1200" spc="0" dirty="0" smtClean="0">
                <a:solidFill>
                  <a:srgbClr val="262C32"/>
                </a:solidFill>
                <a:latin typeface="Aptos"/>
                <a:cs typeface="Arial"/>
              </a:rPr>
              <a:t>y </a:t>
            </a:r>
            <a:r>
              <a:rPr sz="1200" spc="0" dirty="0" smtClean="0">
                <a:solidFill>
                  <a:srgbClr val="262C32"/>
                </a:solidFill>
                <a:latin typeface="Aptos"/>
                <a:cs typeface="Arial"/>
              </a:rPr>
              <a:t>no tener todavía síntomas.</a:t>
            </a:r>
            <a:endParaRPr sz="10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spc="-70" dirty="0" smtClean="0">
                <a:solidFill>
                  <a:srgbClr val="231F21"/>
                </a:solidFill>
                <a:latin typeface="Times New Roman"/>
                <a:cs typeface="Times New Roman"/>
              </a:rPr>
              <a:t>107</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2078509" y="1411438"/>
            <a:ext cx="7290049" cy="719328"/>
          </a:xfrm>
          <a:prstGeom prst="rect">
            <a:avLst/>
          </a:prstGeom>
        </p:spPr>
        <p:txBody>
          <a:bodyPr wrap="square" lIns="0" tIns="7111" rIns="0" bIns="0" rtlCol="0">
            <a:noAutofit/>
          </a:bodyPr>
          <a:lstStyle/>
          <a:p>
            <a:pPr marL="18796" marR="9205">
              <a:lnSpc>
                <a:spcPts val="1120"/>
              </a:lnSpc>
              <a:spcAft>
                <a:spcPts val="300"/>
              </a:spcAft>
            </a:pPr>
            <a:r>
              <a:rPr sz="1200" b="1" spc="-2" dirty="0" smtClean="0">
                <a:solidFill>
                  <a:srgbClr val="262C32"/>
                </a:solidFill>
                <a:latin typeface="Aptos"/>
                <a:cs typeface="Arial"/>
              </a:rPr>
              <a:t>Lesiones producidas por animales marinos</a:t>
            </a:r>
            <a:endParaRPr sz="1000">
              <a:latin typeface="Arial"/>
              <a:cs typeface="Arial"/>
            </a:endParaRPr>
          </a:p>
          <a:p>
            <a:pPr marL="12700" indent="0">
              <a:lnSpc>
                <a:spcPts val="1390"/>
              </a:lnSpc>
              <a:spcBef>
                <a:spcPts val="368"/>
              </a:spcBef>
              <a:spcAft>
                <a:spcPts val="300"/>
              </a:spcAft>
            </a:pPr>
            <a:r>
              <a:rPr sz="1200" spc="7" dirty="0" smtClean="0">
                <a:solidFill>
                  <a:srgbClr val="262C32"/>
                </a:solidFill>
                <a:latin typeface="Aptos"/>
                <a:cs typeface="Arial"/>
              </a:rPr>
              <a:t>A</a:t>
            </a:r>
            <a:r>
              <a:rPr sz="1200" spc="-53" dirty="0" smtClean="0">
                <a:solidFill>
                  <a:srgbClr val="262C32"/>
                </a:solidFill>
                <a:latin typeface="Aptos"/>
                <a:cs typeface="Arial"/>
              </a:rPr>
              <a:t>l</a:t>
            </a:r>
            <a:r>
              <a:rPr sz="1200" spc="18" dirty="0" smtClean="0">
                <a:solidFill>
                  <a:srgbClr val="262C32"/>
                </a:solidFill>
                <a:latin typeface="Aptos"/>
                <a:cs typeface="Arial"/>
              </a:rPr>
              <a:t>g</a:t>
            </a:r>
            <a:r>
              <a:rPr sz="1200" spc="-3" dirty="0" smtClean="0">
                <a:solidFill>
                  <a:srgbClr val="262C32"/>
                </a:solidFill>
                <a:latin typeface="Aptos"/>
                <a:cs typeface="Arial"/>
              </a:rPr>
              <a:t>un</a:t>
            </a:r>
            <a:r>
              <a:rPr sz="1200" spc="18" dirty="0" smtClean="0">
                <a:solidFill>
                  <a:srgbClr val="262C32"/>
                </a:solidFill>
                <a:latin typeface="Aptos"/>
                <a:cs typeface="Arial"/>
              </a:rPr>
              <a:t>o</a:t>
            </a:r>
            <a:r>
              <a:rPr sz="1200" spc="-25" dirty="0" smtClean="0">
                <a:solidFill>
                  <a:srgbClr val="262C32"/>
                </a:solidFill>
                <a:latin typeface="Aptos"/>
                <a:cs typeface="Arial"/>
              </a:rPr>
              <a:t>s</a:t>
            </a:r>
            <a:r>
              <a:rPr sz="1200" spc="64"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78" dirty="0" smtClean="0">
                <a:solidFill>
                  <a:srgbClr val="262C32"/>
                </a:solidFill>
                <a:latin typeface="Aptos"/>
                <a:cs typeface="Arial"/>
              </a:rPr>
              <a:t>l</a:t>
            </a:r>
            <a:r>
              <a:rPr sz="1200" spc="-3" dirty="0" smtClean="0">
                <a:solidFill>
                  <a:srgbClr val="262C32"/>
                </a:solidFill>
                <a:latin typeface="Aptos"/>
                <a:cs typeface="Arial"/>
              </a:rPr>
              <a:t>o</a:t>
            </a:r>
            <a:r>
              <a:rPr sz="1200" spc="0" dirty="0" smtClean="0">
                <a:solidFill>
                  <a:srgbClr val="262C32"/>
                </a:solidFill>
                <a:latin typeface="Aptos"/>
                <a:cs typeface="Arial"/>
              </a:rPr>
              <a:t>s</a:t>
            </a:r>
            <a:r>
              <a:rPr sz="1200" spc="39" dirty="0" smtClean="0">
                <a:solidFill>
                  <a:srgbClr val="262C32"/>
                </a:solidFill>
                <a:latin typeface="Aptos"/>
                <a:cs typeface="Arial"/>
              </a:rPr>
              <a:t> </a:t>
            </a:r>
            <a:r>
              <a:rPr sz="1200" spc="-14" dirty="0" smtClean="0">
                <a:solidFill>
                  <a:srgbClr val="262C32"/>
                </a:solidFill>
                <a:latin typeface="Aptos"/>
                <a:cs typeface="Arial"/>
              </a:rPr>
              <a:t>a</a:t>
            </a:r>
            <a:r>
              <a:rPr sz="1200" spc="-19" dirty="0" smtClean="0">
                <a:solidFill>
                  <a:srgbClr val="262C32"/>
                </a:solidFill>
                <a:latin typeface="Aptos"/>
                <a:cs typeface="Arial"/>
              </a:rPr>
              <a:t>n</a:t>
            </a:r>
            <a:r>
              <a:rPr sz="1200" spc="-9" dirty="0" smtClean="0">
                <a:solidFill>
                  <a:srgbClr val="262C32"/>
                </a:solidFill>
                <a:latin typeface="Aptos"/>
                <a:cs typeface="Arial"/>
              </a:rPr>
              <a:t>i</a:t>
            </a:r>
            <a:r>
              <a:rPr sz="1200" spc="-34" dirty="0" smtClean="0">
                <a:solidFill>
                  <a:srgbClr val="262C32"/>
                </a:solidFill>
                <a:latin typeface="Aptos"/>
                <a:cs typeface="Arial"/>
              </a:rPr>
              <a:t>m</a:t>
            </a:r>
            <a:r>
              <a:rPr sz="1200" spc="-19" dirty="0" smtClean="0">
                <a:solidFill>
                  <a:srgbClr val="262C32"/>
                </a:solidFill>
                <a:latin typeface="Aptos"/>
                <a:cs typeface="Arial"/>
              </a:rPr>
              <a:t>a</a:t>
            </a:r>
            <a:r>
              <a:rPr sz="1200" spc="-9" dirty="0" smtClean="0">
                <a:solidFill>
                  <a:srgbClr val="262C32"/>
                </a:solidFill>
                <a:latin typeface="Aptos"/>
                <a:cs typeface="Arial"/>
              </a:rPr>
              <a:t>l</a:t>
            </a:r>
            <a:r>
              <a:rPr sz="1200" spc="-19" dirty="0" smtClean="0">
                <a:solidFill>
                  <a:srgbClr val="262C32"/>
                </a:solidFill>
                <a:latin typeface="Aptos"/>
                <a:cs typeface="Arial"/>
              </a:rPr>
              <a:t>e</a:t>
            </a:r>
            <a:r>
              <a:rPr sz="1200" spc="0" dirty="0" smtClean="0">
                <a:solidFill>
                  <a:srgbClr val="262C32"/>
                </a:solidFill>
                <a:latin typeface="Aptos"/>
                <a:cs typeface="Arial"/>
              </a:rPr>
              <a:t>s</a:t>
            </a:r>
            <a:r>
              <a:rPr sz="1200" spc="149" dirty="0" smtClean="0">
                <a:solidFill>
                  <a:srgbClr val="262C32"/>
                </a:solidFill>
                <a:latin typeface="Aptos"/>
                <a:cs typeface="Arial"/>
              </a:rPr>
              <a:t> </a:t>
            </a:r>
            <a:r>
              <a:rPr sz="1200" spc="-19" dirty="0" smtClean="0">
                <a:solidFill>
                  <a:srgbClr val="262C32"/>
                </a:solidFill>
                <a:latin typeface="Aptos"/>
                <a:cs typeface="Arial"/>
              </a:rPr>
              <a:t>qu</a:t>
            </a:r>
            <a:r>
              <a:rPr sz="1200" spc="0" dirty="0" smtClean="0">
                <a:solidFill>
                  <a:srgbClr val="262C32"/>
                </a:solidFill>
                <a:latin typeface="Aptos"/>
                <a:cs typeface="Arial"/>
              </a:rPr>
              <a:t>e</a:t>
            </a:r>
            <a:r>
              <a:rPr sz="1200" spc="12" dirty="0" smtClean="0">
                <a:solidFill>
                  <a:srgbClr val="262C32"/>
                </a:solidFill>
                <a:latin typeface="Aptos"/>
                <a:cs typeface="Arial"/>
              </a:rPr>
              <a:t> </a:t>
            </a:r>
            <a:r>
              <a:rPr sz="1200" spc="5" dirty="0" smtClean="0">
                <a:solidFill>
                  <a:srgbClr val="262C32"/>
                </a:solidFill>
                <a:latin typeface="Aptos"/>
                <a:cs typeface="Arial"/>
              </a:rPr>
              <a:t>v</a:t>
            </a:r>
            <a:r>
              <a:rPr sz="1200" spc="-53" dirty="0" smtClean="0">
                <a:solidFill>
                  <a:srgbClr val="262C32"/>
                </a:solidFill>
                <a:latin typeface="Aptos"/>
                <a:cs typeface="Arial"/>
              </a:rPr>
              <a:t>i</a:t>
            </a:r>
            <a:r>
              <a:rPr sz="1200" spc="30" dirty="0" smtClean="0">
                <a:solidFill>
                  <a:srgbClr val="262C32"/>
                </a:solidFill>
                <a:latin typeface="Aptos"/>
                <a:cs typeface="Arial"/>
              </a:rPr>
              <a:t>v</a:t>
            </a:r>
            <a:r>
              <a:rPr sz="1200" spc="-3" dirty="0" smtClean="0">
                <a:solidFill>
                  <a:srgbClr val="262C32"/>
                </a:solidFill>
                <a:latin typeface="Aptos"/>
                <a:cs typeface="Arial"/>
              </a:rPr>
              <a:t>e</a:t>
            </a:r>
            <a:r>
              <a:rPr sz="1200" spc="-33" dirty="0" smtClean="0">
                <a:solidFill>
                  <a:srgbClr val="262C32"/>
                </a:solidFill>
                <a:latin typeface="Aptos"/>
                <a:cs typeface="Arial"/>
              </a:rPr>
              <a:t>n</a:t>
            </a:r>
            <a:r>
              <a:rPr sz="1200" spc="89" dirty="0" smtClean="0">
                <a:solidFill>
                  <a:srgbClr val="262C32"/>
                </a:solidFill>
                <a:latin typeface="Aptos"/>
                <a:cs typeface="Arial"/>
              </a:rPr>
              <a:t> </a:t>
            </a:r>
            <a:r>
              <a:rPr sz="1200" spc="-19" dirty="0" smtClean="0">
                <a:solidFill>
                  <a:srgbClr val="262C32"/>
                </a:solidFill>
                <a:latin typeface="Aptos"/>
                <a:cs typeface="Arial"/>
              </a:rPr>
              <a:t>e</a:t>
            </a:r>
            <a:r>
              <a:rPr sz="1200" spc="0" dirty="0" smtClean="0">
                <a:solidFill>
                  <a:srgbClr val="262C32"/>
                </a:solidFill>
                <a:latin typeface="Aptos"/>
                <a:cs typeface="Arial"/>
              </a:rPr>
              <a:t>n</a:t>
            </a:r>
            <a:r>
              <a:rPr sz="1200" spc="47" dirty="0" smtClean="0">
                <a:solidFill>
                  <a:srgbClr val="262C32"/>
                </a:solidFill>
                <a:latin typeface="Aptos"/>
                <a:cs typeface="Arial"/>
              </a:rPr>
              <a:t> </a:t>
            </a:r>
            <a:r>
              <a:rPr sz="1200" spc="-102" dirty="0" smtClean="0">
                <a:solidFill>
                  <a:srgbClr val="262C32"/>
                </a:solidFill>
                <a:latin typeface="Aptos"/>
                <a:cs typeface="Arial"/>
              </a:rPr>
              <a:t>l</a:t>
            </a:r>
            <a:r>
              <a:rPr sz="1200" spc="18" dirty="0" smtClean="0">
                <a:solidFill>
                  <a:srgbClr val="262C32"/>
                </a:solidFill>
                <a:latin typeface="Aptos"/>
                <a:cs typeface="Arial"/>
              </a:rPr>
              <a:t>o</a:t>
            </a:r>
            <a:r>
              <a:rPr sz="1200" spc="0" dirty="0" smtClean="0">
                <a:solidFill>
                  <a:srgbClr val="262C32"/>
                </a:solidFill>
                <a:latin typeface="Aptos"/>
                <a:cs typeface="Arial"/>
              </a:rPr>
              <a:t>s</a:t>
            </a:r>
            <a:r>
              <a:rPr sz="1200" spc="64" dirty="0" smtClean="0">
                <a:solidFill>
                  <a:srgbClr val="262C32"/>
                </a:solidFill>
                <a:latin typeface="Aptos"/>
                <a:cs typeface="Arial"/>
              </a:rPr>
              <a:t> </a:t>
            </a:r>
            <a:r>
              <a:rPr sz="1200" spc="-29" dirty="0" smtClean="0">
                <a:solidFill>
                  <a:srgbClr val="262C32"/>
                </a:solidFill>
                <a:latin typeface="Aptos"/>
                <a:cs typeface="Arial"/>
              </a:rPr>
              <a:t>m</a:t>
            </a:r>
            <a:r>
              <a:rPr sz="1200" spc="-19" dirty="0" smtClean="0">
                <a:solidFill>
                  <a:srgbClr val="262C32"/>
                </a:solidFill>
                <a:latin typeface="Aptos"/>
                <a:cs typeface="Arial"/>
              </a:rPr>
              <a:t>a</a:t>
            </a:r>
            <a:r>
              <a:rPr sz="1200" spc="-14" dirty="0" smtClean="0">
                <a:solidFill>
                  <a:srgbClr val="262C32"/>
                </a:solidFill>
                <a:latin typeface="Aptos"/>
                <a:cs typeface="Arial"/>
              </a:rPr>
              <a:t>re</a:t>
            </a:r>
            <a:r>
              <a:rPr sz="1200" spc="0" dirty="0" smtClean="0">
                <a:solidFill>
                  <a:srgbClr val="262C32"/>
                </a:solidFill>
                <a:latin typeface="Aptos"/>
                <a:cs typeface="Arial"/>
              </a:rPr>
              <a:t>s</a:t>
            </a:r>
            <a:r>
              <a:rPr sz="1200" spc="52" dirty="0" smtClean="0">
                <a:solidFill>
                  <a:srgbClr val="262C32"/>
                </a:solidFill>
                <a:latin typeface="Aptos"/>
                <a:cs typeface="Arial"/>
              </a:rPr>
              <a:t> </a:t>
            </a:r>
            <a:r>
              <a:rPr sz="1200" spc="-14" dirty="0" smtClean="0">
                <a:solidFill>
                  <a:srgbClr val="262C32"/>
                </a:solidFill>
                <a:latin typeface="Aptos"/>
                <a:cs typeface="Arial"/>
              </a:rPr>
              <a:t>qu</a:t>
            </a:r>
            <a:r>
              <a:rPr sz="1200" spc="0" dirty="0" smtClean="0">
                <a:solidFill>
                  <a:srgbClr val="262C32"/>
                </a:solidFill>
                <a:latin typeface="Aptos"/>
                <a:cs typeface="Arial"/>
              </a:rPr>
              <a:t>e</a:t>
            </a:r>
            <a:r>
              <a:rPr sz="1200" spc="81" dirty="0" smtClean="0">
                <a:solidFill>
                  <a:srgbClr val="262C32"/>
                </a:solidFill>
                <a:latin typeface="Aptos"/>
                <a:cs typeface="Arial"/>
              </a:rPr>
              <a:t> </a:t>
            </a:r>
            <a:r>
              <a:rPr sz="1200" spc="0" dirty="0" smtClean="0">
                <a:solidFill>
                  <a:srgbClr val="262C32"/>
                </a:solidFill>
                <a:latin typeface="Aptos"/>
                <a:cs typeface="Arial"/>
              </a:rPr>
              <a:t>r</a:t>
            </a:r>
            <a:r>
              <a:rPr sz="1200" spc="-25" dirty="0" smtClean="0">
                <a:solidFill>
                  <a:srgbClr val="262C32"/>
                </a:solidFill>
                <a:latin typeface="Aptos"/>
                <a:cs typeface="Arial"/>
              </a:rPr>
              <a:t>o</a:t>
            </a:r>
            <a:r>
              <a:rPr sz="1200" spc="-19" dirty="0" smtClean="0">
                <a:solidFill>
                  <a:srgbClr val="262C32"/>
                </a:solidFill>
                <a:latin typeface="Aptos"/>
                <a:cs typeface="Arial"/>
              </a:rPr>
              <a:t>dea</a:t>
            </a:r>
            <a:r>
              <a:rPr sz="1200" spc="0" dirty="0" smtClean="0">
                <a:solidFill>
                  <a:srgbClr val="262C32"/>
                </a:solidFill>
                <a:latin typeface="Aptos"/>
                <a:cs typeface="Arial"/>
              </a:rPr>
              <a:t>n</a:t>
            </a:r>
            <a:r>
              <a:rPr sz="1200" spc="77" dirty="0" smtClean="0">
                <a:solidFill>
                  <a:srgbClr val="262C32"/>
                </a:solidFill>
                <a:latin typeface="Aptos"/>
                <a:cs typeface="Arial"/>
              </a:rPr>
              <a:t> </a:t>
            </a:r>
            <a:r>
              <a:rPr sz="1200" spc="-14" dirty="0" smtClean="0">
                <a:solidFill>
                  <a:srgbClr val="262C32"/>
                </a:solidFill>
                <a:latin typeface="Aptos"/>
                <a:cs typeface="Arial"/>
              </a:rPr>
              <a:t>n</a:t>
            </a:r>
            <a:r>
              <a:rPr sz="1200" spc="-19" dirty="0" smtClean="0">
                <a:solidFill>
                  <a:srgbClr val="262C32"/>
                </a:solidFill>
                <a:latin typeface="Aptos"/>
                <a:cs typeface="Arial"/>
              </a:rPr>
              <a:t>ues</a:t>
            </a:r>
            <a:r>
              <a:rPr sz="1200" spc="-9" dirty="0" smtClean="0">
                <a:solidFill>
                  <a:srgbClr val="262C32"/>
                </a:solidFill>
                <a:latin typeface="Aptos"/>
                <a:cs typeface="Arial"/>
              </a:rPr>
              <a:t>t</a:t>
            </a:r>
            <a:r>
              <a:rPr sz="1200" spc="0" dirty="0" smtClean="0">
                <a:solidFill>
                  <a:srgbClr val="262C32"/>
                </a:solidFill>
                <a:latin typeface="Aptos"/>
                <a:cs typeface="Arial"/>
              </a:rPr>
              <a:t>ro</a:t>
            </a:r>
            <a:r>
              <a:rPr sz="1200" spc="79" dirty="0" smtClean="0">
                <a:solidFill>
                  <a:srgbClr val="262C32"/>
                </a:solidFill>
                <a:latin typeface="Aptos"/>
                <a:cs typeface="Arial"/>
              </a:rPr>
              <a:t> </a:t>
            </a:r>
            <a:r>
              <a:rPr sz="1200" spc="-14" dirty="0" smtClean="0">
                <a:solidFill>
                  <a:srgbClr val="262C32"/>
                </a:solidFill>
                <a:latin typeface="Aptos"/>
                <a:cs typeface="Arial"/>
              </a:rPr>
              <a:t>p</a:t>
            </a:r>
            <a:r>
              <a:rPr sz="1200" spc="-25" dirty="0" smtClean="0">
                <a:solidFill>
                  <a:srgbClr val="262C32"/>
                </a:solidFill>
                <a:latin typeface="Aptos"/>
                <a:cs typeface="Arial"/>
              </a:rPr>
              <a:t>a</a:t>
            </a:r>
            <a:r>
              <a:rPr sz="1200" spc="-9" dirty="0" smtClean="0">
                <a:solidFill>
                  <a:srgbClr val="262C32"/>
                </a:solidFill>
                <a:latin typeface="Aptos"/>
                <a:cs typeface="Arial"/>
              </a:rPr>
              <a:t>í</a:t>
            </a:r>
            <a:r>
              <a:rPr sz="1200" spc="0" dirty="0" smtClean="0">
                <a:solidFill>
                  <a:srgbClr val="262C32"/>
                </a:solidFill>
                <a:latin typeface="Aptos"/>
                <a:cs typeface="Arial"/>
              </a:rPr>
              <a:t>s </a:t>
            </a:r>
            <a:r>
              <a:rPr sz="1200" spc="-9" dirty="0" smtClean="0">
                <a:solidFill>
                  <a:srgbClr val="262C32"/>
                </a:solidFill>
                <a:latin typeface="Aptos"/>
                <a:cs typeface="Arial"/>
              </a:rPr>
              <a:t>ti</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19" dirty="0" smtClean="0">
                <a:solidFill>
                  <a:srgbClr val="262C32"/>
                </a:solidFill>
                <a:latin typeface="Aptos"/>
                <a:cs typeface="Arial"/>
              </a:rPr>
              <a:t>e</a:t>
            </a:r>
            <a:r>
              <a:rPr sz="1200" spc="0" dirty="0" smtClean="0">
                <a:solidFill>
                  <a:srgbClr val="262C32"/>
                </a:solidFill>
                <a:latin typeface="Aptos"/>
                <a:cs typeface="Arial"/>
              </a:rPr>
              <a:t>n</a:t>
            </a:r>
            <a:r>
              <a:rPr sz="1200" spc="120" dirty="0" smtClean="0">
                <a:solidFill>
                  <a:srgbClr val="262C32"/>
                </a:solidFill>
                <a:latin typeface="Aptos"/>
                <a:cs typeface="Arial"/>
              </a:rPr>
              <a:t> </a:t>
            </a:r>
            <a:r>
              <a:rPr sz="1200" spc="-29" dirty="0" smtClean="0">
                <a:solidFill>
                  <a:srgbClr val="262C32"/>
                </a:solidFill>
                <a:latin typeface="Aptos"/>
                <a:cs typeface="Arial"/>
              </a:rPr>
              <a:t>m</a:t>
            </a:r>
            <a:r>
              <a:rPr sz="1200" spc="-19" dirty="0" smtClean="0">
                <a:solidFill>
                  <a:srgbClr val="262C32"/>
                </a:solidFill>
                <a:latin typeface="Aptos"/>
                <a:cs typeface="Arial"/>
              </a:rPr>
              <a:t>ec</a:t>
            </a:r>
            <a:r>
              <a:rPr sz="1200" spc="-14" dirty="0" smtClean="0">
                <a:solidFill>
                  <a:srgbClr val="262C32"/>
                </a:solidFill>
                <a:latin typeface="Aptos"/>
                <a:cs typeface="Arial"/>
              </a:rPr>
              <a:t>a</a:t>
            </a:r>
            <a:r>
              <a:rPr sz="1200" spc="-19" dirty="0" smtClean="0">
                <a:solidFill>
                  <a:srgbClr val="262C32"/>
                </a:solidFill>
                <a:latin typeface="Aptos"/>
                <a:cs typeface="Arial"/>
              </a:rPr>
              <a:t>n</a:t>
            </a:r>
            <a:r>
              <a:rPr sz="1200" spc="-9" dirty="0" smtClean="0">
                <a:solidFill>
                  <a:srgbClr val="262C32"/>
                </a:solidFill>
                <a:latin typeface="Aptos"/>
                <a:cs typeface="Arial"/>
              </a:rPr>
              <a:t>i</a:t>
            </a:r>
            <a:r>
              <a:rPr sz="1200" spc="-19" dirty="0" smtClean="0">
                <a:solidFill>
                  <a:srgbClr val="262C32"/>
                </a:solidFill>
                <a:latin typeface="Aptos"/>
                <a:cs typeface="Arial"/>
              </a:rPr>
              <a:t>s</a:t>
            </a:r>
            <a:r>
              <a:rPr sz="1200" spc="-34" dirty="0" smtClean="0">
                <a:solidFill>
                  <a:srgbClr val="262C32"/>
                </a:solidFill>
                <a:latin typeface="Aptos"/>
                <a:cs typeface="Arial"/>
              </a:rPr>
              <a:t>m</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158"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20" dirty="0" smtClean="0">
                <a:solidFill>
                  <a:srgbClr val="262C32"/>
                </a:solidFill>
                <a:latin typeface="Aptos"/>
                <a:cs typeface="Arial"/>
              </a:rPr>
              <a:t> </a:t>
            </a:r>
            <a:r>
              <a:rPr sz="1200" spc="-53" dirty="0" smtClean="0">
                <a:solidFill>
                  <a:srgbClr val="262C32"/>
                </a:solidFill>
                <a:latin typeface="Aptos"/>
                <a:cs typeface="Arial"/>
              </a:rPr>
              <a:t>d</a:t>
            </a:r>
            <a:r>
              <a:rPr sz="1200" spc="-3" dirty="0" smtClean="0">
                <a:solidFill>
                  <a:srgbClr val="262C32"/>
                </a:solidFill>
                <a:latin typeface="Aptos"/>
                <a:cs typeface="Arial"/>
              </a:rPr>
              <a:t>e</a:t>
            </a:r>
            <a:r>
              <a:rPr sz="1200" spc="57" dirty="0" smtClean="0">
                <a:solidFill>
                  <a:srgbClr val="262C32"/>
                </a:solidFill>
                <a:latin typeface="Aptos"/>
                <a:cs typeface="Arial"/>
              </a:rPr>
              <a:t>f</a:t>
            </a:r>
            <a:r>
              <a:rPr sz="1200" spc="-26" dirty="0" smtClean="0">
                <a:solidFill>
                  <a:srgbClr val="262C32"/>
                </a:solidFill>
                <a:latin typeface="Aptos"/>
                <a:cs typeface="Arial"/>
              </a:rPr>
              <a:t>en</a:t>
            </a:r>
            <a:r>
              <a:rPr sz="1200" spc="5" dirty="0" smtClean="0">
                <a:solidFill>
                  <a:srgbClr val="262C32"/>
                </a:solidFill>
                <a:latin typeface="Aptos"/>
                <a:cs typeface="Arial"/>
              </a:rPr>
              <a:t>s</a:t>
            </a:r>
            <a:r>
              <a:rPr sz="1200" spc="-33" dirty="0" smtClean="0">
                <a:solidFill>
                  <a:srgbClr val="262C32"/>
                </a:solidFill>
                <a:latin typeface="Aptos"/>
                <a:cs typeface="Arial"/>
              </a:rPr>
              <a:t>a</a:t>
            </a:r>
            <a:r>
              <a:rPr sz="1200" spc="89" dirty="0" smtClean="0">
                <a:solidFill>
                  <a:srgbClr val="262C32"/>
                </a:solidFill>
                <a:latin typeface="Aptos"/>
                <a:cs typeface="Arial"/>
              </a:rPr>
              <a:t> </a:t>
            </a:r>
            <a:r>
              <a:rPr sz="1200" spc="0" dirty="0" smtClean="0">
                <a:solidFill>
                  <a:srgbClr val="262C32"/>
                </a:solidFill>
                <a:latin typeface="Aptos"/>
                <a:cs typeface="Arial"/>
              </a:rPr>
              <a:t>o</a:t>
            </a:r>
            <a:r>
              <a:rPr sz="1200" spc="-16"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20" dirty="0" smtClean="0">
                <a:solidFill>
                  <a:srgbClr val="262C32"/>
                </a:solidFill>
                <a:latin typeface="Aptos"/>
                <a:cs typeface="Arial"/>
              </a:rPr>
              <a:t> </a:t>
            </a:r>
            <a:r>
              <a:rPr sz="1200" spc="-19" dirty="0" smtClean="0">
                <a:solidFill>
                  <a:srgbClr val="262C32"/>
                </a:solidFill>
                <a:latin typeface="Aptos"/>
                <a:cs typeface="Arial"/>
              </a:rPr>
              <a:t>c</a:t>
            </a:r>
            <a:r>
              <a:rPr sz="1200" spc="-14" dirty="0" smtClean="0">
                <a:solidFill>
                  <a:srgbClr val="262C32"/>
                </a:solidFill>
                <a:latin typeface="Aptos"/>
                <a:cs typeface="Arial"/>
              </a:rPr>
              <a:t>a</a:t>
            </a:r>
            <a:r>
              <a:rPr sz="1200" spc="-19" dirty="0" smtClean="0">
                <a:solidFill>
                  <a:srgbClr val="262C32"/>
                </a:solidFill>
                <a:latin typeface="Aptos"/>
                <a:cs typeface="Arial"/>
              </a:rPr>
              <a:t>z</a:t>
            </a:r>
            <a:r>
              <a:rPr sz="1200" spc="0" dirty="0" smtClean="0">
                <a:solidFill>
                  <a:srgbClr val="262C32"/>
                </a:solidFill>
                <a:latin typeface="Aptos"/>
                <a:cs typeface="Arial"/>
              </a:rPr>
              <a:t>a</a:t>
            </a:r>
            <a:r>
              <a:rPr sz="1200" spc="70" dirty="0" smtClean="0">
                <a:solidFill>
                  <a:srgbClr val="262C32"/>
                </a:solidFill>
                <a:latin typeface="Aptos"/>
                <a:cs typeface="Arial"/>
              </a:rPr>
              <a:t> </a:t>
            </a:r>
            <a:r>
              <a:rPr sz="1200" spc="-19" dirty="0" smtClean="0">
                <a:solidFill>
                  <a:srgbClr val="262C32"/>
                </a:solidFill>
                <a:latin typeface="Aptos"/>
                <a:cs typeface="Arial"/>
              </a:rPr>
              <a:t>qu</a:t>
            </a:r>
            <a:r>
              <a:rPr sz="1200" spc="0" dirty="0" smtClean="0">
                <a:solidFill>
                  <a:srgbClr val="262C32"/>
                </a:solidFill>
                <a:latin typeface="Aptos"/>
                <a:cs typeface="Arial"/>
              </a:rPr>
              <a:t>e</a:t>
            </a:r>
            <a:r>
              <a:rPr sz="1200" spc="62" dirty="0" smtClean="0">
                <a:solidFill>
                  <a:srgbClr val="262C32"/>
                </a:solidFill>
                <a:latin typeface="Aptos"/>
                <a:cs typeface="Arial"/>
              </a:rPr>
              <a:t> </a:t>
            </a:r>
            <a:r>
              <a:rPr sz="1200" spc="-14" dirty="0" smtClean="0">
                <a:solidFill>
                  <a:srgbClr val="262C32"/>
                </a:solidFill>
                <a:latin typeface="Aptos"/>
                <a:cs typeface="Arial"/>
              </a:rPr>
              <a:t>n</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40" dirty="0" smtClean="0">
                <a:solidFill>
                  <a:srgbClr val="262C32"/>
                </a:solidFill>
                <a:latin typeface="Aptos"/>
                <a:cs typeface="Arial"/>
              </a:rPr>
              <a:t> </a:t>
            </a:r>
            <a:r>
              <a:rPr sz="1200" spc="-19" dirty="0" smtClean="0">
                <a:solidFill>
                  <a:srgbClr val="262C32"/>
                </a:solidFill>
                <a:latin typeface="Aptos"/>
                <a:cs typeface="Arial"/>
              </a:rPr>
              <a:t>puede</a:t>
            </a:r>
            <a:r>
              <a:rPr sz="1200" spc="0" dirty="0" smtClean="0">
                <a:solidFill>
                  <a:srgbClr val="262C32"/>
                </a:solidFill>
                <a:latin typeface="Aptos"/>
                <a:cs typeface="Arial"/>
              </a:rPr>
              <a:t>n</a:t>
            </a:r>
            <a:r>
              <a:rPr sz="1200" spc="56" dirty="0" smtClean="0">
                <a:solidFill>
                  <a:srgbClr val="262C32"/>
                </a:solidFill>
                <a:latin typeface="Aptos"/>
                <a:cs typeface="Arial"/>
              </a:rPr>
              <a:t> </a:t>
            </a:r>
            <a:r>
              <a:rPr sz="1200" spc="-19" dirty="0" smtClean="0">
                <a:solidFill>
                  <a:srgbClr val="262C32"/>
                </a:solidFill>
                <a:latin typeface="Aptos"/>
                <a:cs typeface="Arial"/>
              </a:rPr>
              <a:t>c</a:t>
            </a:r>
            <a:r>
              <a:rPr sz="1200" spc="-14" dirty="0" smtClean="0">
                <a:solidFill>
                  <a:srgbClr val="262C32"/>
                </a:solidFill>
                <a:latin typeface="Aptos"/>
                <a:cs typeface="Arial"/>
              </a:rPr>
              <a:t>a</a:t>
            </a:r>
            <a:r>
              <a:rPr sz="1200" spc="-19" dirty="0" smtClean="0">
                <a:solidFill>
                  <a:srgbClr val="262C32"/>
                </a:solidFill>
                <a:latin typeface="Aptos"/>
                <a:cs typeface="Arial"/>
              </a:rPr>
              <a:t>usa</a:t>
            </a:r>
            <a:r>
              <a:rPr sz="1200" spc="0" dirty="0" smtClean="0">
                <a:solidFill>
                  <a:srgbClr val="262C32"/>
                </a:solidFill>
                <a:latin typeface="Aptos"/>
                <a:cs typeface="Arial"/>
              </a:rPr>
              <a:t>r</a:t>
            </a:r>
            <a:r>
              <a:rPr sz="1200" spc="132" dirty="0" smtClean="0">
                <a:solidFill>
                  <a:srgbClr val="262C32"/>
                </a:solidFill>
                <a:latin typeface="Aptos"/>
                <a:cs typeface="Arial"/>
              </a:rPr>
              <a:t> </a:t>
            </a:r>
            <a:r>
              <a:rPr sz="1200" spc="-102" dirty="0" smtClean="0">
                <a:solidFill>
                  <a:srgbClr val="262C32"/>
                </a:solidFill>
                <a:latin typeface="Aptos"/>
                <a:cs typeface="Arial"/>
              </a:rPr>
              <a:t>l</a:t>
            </a:r>
            <a:r>
              <a:rPr sz="1200" spc="18" dirty="0" smtClean="0">
                <a:solidFill>
                  <a:srgbClr val="262C32"/>
                </a:solidFill>
                <a:latin typeface="Aptos"/>
                <a:cs typeface="Arial"/>
              </a:rPr>
              <a:t>e</a:t>
            </a:r>
            <a:r>
              <a:rPr sz="1200" spc="30" dirty="0" smtClean="0">
                <a:solidFill>
                  <a:srgbClr val="262C32"/>
                </a:solidFill>
                <a:latin typeface="Aptos"/>
                <a:cs typeface="Arial"/>
              </a:rPr>
              <a:t>s</a:t>
            </a:r>
            <a:r>
              <a:rPr sz="1200" spc="-32" dirty="0" smtClean="0">
                <a:solidFill>
                  <a:srgbClr val="262C32"/>
                </a:solidFill>
                <a:latin typeface="Aptos"/>
                <a:cs typeface="Arial"/>
              </a:rPr>
              <a:t>i</a:t>
            </a:r>
            <a:r>
              <a:rPr sz="1200" spc="18" dirty="0" smtClean="0">
                <a:solidFill>
                  <a:srgbClr val="262C32"/>
                </a:solidFill>
                <a:latin typeface="Aptos"/>
                <a:cs typeface="Arial"/>
              </a:rPr>
              <a:t>o</a:t>
            </a:r>
            <a:r>
              <a:rPr sz="1200" spc="-26" dirty="0" smtClean="0">
                <a:solidFill>
                  <a:srgbClr val="262C32"/>
                </a:solidFill>
                <a:latin typeface="Aptos"/>
                <a:cs typeface="Arial"/>
              </a:rPr>
              <a:t>n</a:t>
            </a:r>
            <a:r>
              <a:rPr sz="1200" spc="18" dirty="0" smtClean="0">
                <a:solidFill>
                  <a:srgbClr val="262C32"/>
                </a:solidFill>
                <a:latin typeface="Aptos"/>
                <a:cs typeface="Arial"/>
              </a:rPr>
              <a:t>e</a:t>
            </a:r>
            <a:r>
              <a:rPr sz="1200" spc="-25" dirty="0" smtClean="0">
                <a:solidFill>
                  <a:srgbClr val="262C32"/>
                </a:solidFill>
                <a:latin typeface="Aptos"/>
                <a:cs typeface="Arial"/>
              </a:rPr>
              <a:t>s</a:t>
            </a:r>
            <a:r>
              <a:rPr sz="1200" spc="64" dirty="0" smtClean="0">
                <a:solidFill>
                  <a:srgbClr val="262C32"/>
                </a:solidFill>
                <a:latin typeface="Aptos"/>
                <a:cs typeface="Arial"/>
              </a:rPr>
              <a:t> </a:t>
            </a:r>
            <a:r>
              <a:rPr sz="1200" spc="-19" dirty="0" smtClean="0">
                <a:solidFill>
                  <a:srgbClr val="262C32"/>
                </a:solidFill>
                <a:latin typeface="Aptos"/>
                <a:cs typeface="Arial"/>
              </a:rPr>
              <a:t>s</a:t>
            </a:r>
            <a:r>
              <a:rPr sz="1200" spc="-73" dirty="0" smtClean="0">
                <a:solidFill>
                  <a:srgbClr val="262C32"/>
                </a:solidFill>
                <a:latin typeface="Aptos"/>
                <a:cs typeface="Arial"/>
              </a:rPr>
              <a:t>i</a:t>
            </a:r>
            <a:r>
              <a:rPr sz="1200" spc="-91" dirty="0" smtClean="0">
                <a:solidFill>
                  <a:srgbClr val="262C32"/>
                </a:solidFill>
                <a:latin typeface="Aptos"/>
                <a:cs typeface="Arial"/>
              </a:rPr>
              <a:t> </a:t>
            </a:r>
            <a:r>
              <a:rPr sz="1200" spc="-9" dirty="0" smtClean="0">
                <a:solidFill>
                  <a:srgbClr val="262C32"/>
                </a:solidFill>
                <a:latin typeface="Aptos"/>
                <a:cs typeface="Arial"/>
              </a:rPr>
              <a:t>a</a:t>
            </a:r>
            <a:r>
              <a:rPr sz="1200" spc="-10" dirty="0" smtClean="0">
                <a:solidFill>
                  <a:srgbClr val="262C32"/>
                </a:solidFill>
                <a:latin typeface="Aptos"/>
                <a:cs typeface="Arial"/>
              </a:rPr>
              <a:t>c</a:t>
            </a:r>
            <a:r>
              <a:rPr sz="1200" spc="9" dirty="0" smtClean="0">
                <a:solidFill>
                  <a:srgbClr val="262C32"/>
                </a:solidFill>
                <a:latin typeface="Aptos"/>
                <a:cs typeface="Arial"/>
              </a:rPr>
              <a:t>c</a:t>
            </a:r>
            <a:r>
              <a:rPr sz="1200" spc="-21" dirty="0" smtClean="0">
                <a:solidFill>
                  <a:srgbClr val="262C32"/>
                </a:solidFill>
                <a:latin typeface="Aptos"/>
                <a:cs typeface="Arial"/>
              </a:rPr>
              <a:t>i</a:t>
            </a:r>
            <a:r>
              <a:rPr sz="1200" spc="-9" dirty="0" smtClean="0">
                <a:solidFill>
                  <a:srgbClr val="262C32"/>
                </a:solidFill>
                <a:latin typeface="Aptos"/>
                <a:cs typeface="Arial"/>
              </a:rPr>
              <a:t>de</a:t>
            </a:r>
            <a:r>
              <a:rPr sz="1200" spc="-4" dirty="0" smtClean="0">
                <a:solidFill>
                  <a:srgbClr val="262C32"/>
                </a:solidFill>
                <a:latin typeface="Aptos"/>
                <a:cs typeface="Arial"/>
              </a:rPr>
              <a:t>n</a:t>
            </a:r>
            <a:r>
              <a:rPr sz="1200" spc="-5" dirty="0" smtClean="0">
                <a:solidFill>
                  <a:srgbClr val="262C32"/>
                </a:solidFill>
                <a:latin typeface="Aptos"/>
                <a:cs typeface="Arial"/>
              </a:rPr>
              <a:t>t</a:t>
            </a:r>
            <a:r>
              <a:rPr sz="1200" spc="-4" dirty="0" smtClean="0">
                <a:solidFill>
                  <a:srgbClr val="262C32"/>
                </a:solidFill>
                <a:latin typeface="Aptos"/>
                <a:cs typeface="Arial"/>
              </a:rPr>
              <a:t>a</a:t>
            </a:r>
            <a:r>
              <a:rPr sz="1200" spc="-6" dirty="0" smtClean="0">
                <a:solidFill>
                  <a:srgbClr val="262C32"/>
                </a:solidFill>
                <a:latin typeface="Aptos"/>
                <a:cs typeface="Arial"/>
              </a:rPr>
              <a:t>l</a:t>
            </a:r>
            <a:r>
              <a:rPr sz="1200" spc="-19" dirty="0" smtClean="0">
                <a:solidFill>
                  <a:srgbClr val="262C32"/>
                </a:solidFill>
                <a:latin typeface="Aptos"/>
                <a:cs typeface="Arial"/>
              </a:rPr>
              <a:t>m</a:t>
            </a:r>
            <a:r>
              <a:rPr sz="1200" spc="-9" dirty="0" smtClean="0">
                <a:solidFill>
                  <a:srgbClr val="262C32"/>
                </a:solidFill>
                <a:latin typeface="Aptos"/>
                <a:cs typeface="Arial"/>
              </a:rPr>
              <a:t>en</a:t>
            </a:r>
            <a:r>
              <a:rPr sz="1200" spc="-10" dirty="0" smtClean="0">
                <a:solidFill>
                  <a:srgbClr val="262C32"/>
                </a:solidFill>
                <a:latin typeface="Aptos"/>
                <a:cs typeface="Arial"/>
              </a:rPr>
              <a:t>t</a:t>
            </a:r>
            <a:r>
              <a:rPr sz="1200" spc="10" dirty="0" smtClean="0">
                <a:solidFill>
                  <a:srgbClr val="262C32"/>
                </a:solidFill>
                <a:latin typeface="Aptos"/>
                <a:cs typeface="Arial"/>
              </a:rPr>
              <a:t>e</a:t>
            </a:r>
            <a:r>
              <a:rPr sz="1200" spc="108" dirty="0" smtClean="0">
                <a:solidFill>
                  <a:srgbClr val="262C32"/>
                </a:solidFill>
                <a:latin typeface="Aptos"/>
                <a:cs typeface="Arial"/>
              </a:rPr>
              <a:t> </a:t>
            </a:r>
            <a:r>
              <a:rPr sz="1200" spc="-19" dirty="0" smtClean="0">
                <a:solidFill>
                  <a:srgbClr val="262C32"/>
                </a:solidFill>
                <a:latin typeface="Aptos"/>
                <a:cs typeface="Arial"/>
              </a:rPr>
              <a:t>es</a:t>
            </a:r>
            <a:r>
              <a:rPr sz="1200" spc="-9" dirty="0" smtClean="0">
                <a:solidFill>
                  <a:srgbClr val="262C32"/>
                </a:solidFill>
                <a:latin typeface="Aptos"/>
                <a:cs typeface="Arial"/>
              </a:rPr>
              <a:t>t</a:t>
            </a:r>
            <a:r>
              <a:rPr sz="1200" spc="-19" dirty="0" smtClean="0">
                <a:solidFill>
                  <a:srgbClr val="262C32"/>
                </a:solidFill>
                <a:latin typeface="Aptos"/>
                <a:cs typeface="Arial"/>
              </a:rPr>
              <a:t>ab</a:t>
            </a:r>
            <a:r>
              <a:rPr sz="1200" spc="-9" dirty="0" smtClean="0">
                <a:solidFill>
                  <a:srgbClr val="262C32"/>
                </a:solidFill>
                <a:latin typeface="Aptos"/>
                <a:cs typeface="Arial"/>
              </a:rPr>
              <a:t>l</a:t>
            </a:r>
            <a:r>
              <a:rPr sz="1200" spc="-19" dirty="0" smtClean="0">
                <a:solidFill>
                  <a:srgbClr val="262C32"/>
                </a:solidFill>
                <a:latin typeface="Aptos"/>
                <a:cs typeface="Arial"/>
              </a:rPr>
              <a:t>ece</a:t>
            </a:r>
            <a:r>
              <a:rPr sz="1200" spc="-34" dirty="0" smtClean="0">
                <a:solidFill>
                  <a:srgbClr val="262C32"/>
                </a:solidFill>
                <a:latin typeface="Aptos"/>
                <a:cs typeface="Arial"/>
              </a:rPr>
              <a:t>m</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201" dirty="0" smtClean="0">
                <a:solidFill>
                  <a:srgbClr val="262C32"/>
                </a:solidFill>
                <a:latin typeface="Aptos"/>
                <a:cs typeface="Arial"/>
              </a:rPr>
              <a:t> </a:t>
            </a:r>
            <a:r>
              <a:rPr sz="1200" spc="-15" dirty="0" smtClean="0">
                <a:solidFill>
                  <a:srgbClr val="262C32"/>
                </a:solidFill>
                <a:latin typeface="Aptos"/>
                <a:cs typeface="Arial"/>
              </a:rPr>
              <a:t>con</a:t>
            </a:r>
            <a:r>
              <a:rPr sz="1200" spc="-12" dirty="0" smtClean="0">
                <a:solidFill>
                  <a:srgbClr val="262C32"/>
                </a:solidFill>
                <a:latin typeface="Aptos"/>
                <a:cs typeface="Arial"/>
              </a:rPr>
              <a:t>t</a:t>
            </a:r>
            <a:r>
              <a:rPr sz="1200" spc="-9" dirty="0" smtClean="0">
                <a:solidFill>
                  <a:srgbClr val="262C32"/>
                </a:solidFill>
                <a:latin typeface="Aptos"/>
                <a:cs typeface="Arial"/>
              </a:rPr>
              <a:t>a</a:t>
            </a:r>
            <a:r>
              <a:rPr sz="1200" spc="-15" dirty="0" smtClean="0">
                <a:solidFill>
                  <a:srgbClr val="262C32"/>
                </a:solidFill>
                <a:latin typeface="Aptos"/>
                <a:cs typeface="Arial"/>
              </a:rPr>
              <a:t>c</a:t>
            </a:r>
            <a:r>
              <a:rPr sz="1200" spc="-8" dirty="0" smtClean="0">
                <a:solidFill>
                  <a:srgbClr val="262C32"/>
                </a:solidFill>
                <a:latin typeface="Aptos"/>
                <a:cs typeface="Arial"/>
              </a:rPr>
              <a:t>t</a:t>
            </a:r>
            <a:r>
              <a:rPr sz="1200" spc="4" dirty="0" smtClean="0">
                <a:solidFill>
                  <a:srgbClr val="262C32"/>
                </a:solidFill>
                <a:latin typeface="Aptos"/>
                <a:cs typeface="Arial"/>
              </a:rPr>
              <a:t>o</a:t>
            </a:r>
            <a:r>
              <a:rPr sz="1200" spc="85" dirty="0" smtClean="0">
                <a:solidFill>
                  <a:srgbClr val="262C32"/>
                </a:solidFill>
                <a:latin typeface="Aptos"/>
                <a:cs typeface="Arial"/>
              </a:rPr>
              <a:t> </a:t>
            </a:r>
            <a:r>
              <a:rPr sz="1200" spc="-19" dirty="0" smtClean="0">
                <a:solidFill>
                  <a:srgbClr val="262C32"/>
                </a:solidFill>
                <a:latin typeface="Aptos"/>
                <a:cs typeface="Arial"/>
              </a:rPr>
              <a:t>co</a:t>
            </a:r>
            <a:r>
              <a:rPr sz="1200" spc="0" dirty="0" smtClean="0">
                <a:solidFill>
                  <a:srgbClr val="262C32"/>
                </a:solidFill>
                <a:latin typeface="Aptos"/>
                <a:cs typeface="Arial"/>
              </a:rPr>
              <a:t>n</a:t>
            </a:r>
            <a:r>
              <a:rPr sz="1200" spc="45" dirty="0" smtClean="0">
                <a:solidFill>
                  <a:srgbClr val="262C32"/>
                </a:solidFill>
                <a:latin typeface="Aptos"/>
                <a:cs typeface="Arial"/>
              </a:rPr>
              <a:t> </a:t>
            </a:r>
            <a:r>
              <a:rPr sz="1200" spc="-53" dirty="0" smtClean="0">
                <a:solidFill>
                  <a:srgbClr val="262C32"/>
                </a:solidFill>
                <a:latin typeface="Aptos"/>
                <a:cs typeface="Arial"/>
              </a:rPr>
              <a:t>e</a:t>
            </a:r>
            <a:r>
              <a:rPr sz="1200" spc="1" dirty="0" smtClean="0">
                <a:solidFill>
                  <a:srgbClr val="262C32"/>
                </a:solidFill>
                <a:latin typeface="Aptos"/>
                <a:cs typeface="Arial"/>
              </a:rPr>
              <a:t>l</a:t>
            </a:r>
            <a:r>
              <a:rPr sz="1200" spc="-12" dirty="0" smtClean="0">
                <a:solidFill>
                  <a:srgbClr val="262C32"/>
                </a:solidFill>
                <a:latin typeface="Aptos"/>
                <a:cs typeface="Arial"/>
              </a:rPr>
              <a:t>l</a:t>
            </a:r>
            <a:r>
              <a:rPr sz="1200" spc="18" dirty="0" smtClean="0">
                <a:solidFill>
                  <a:srgbClr val="262C32"/>
                </a:solidFill>
                <a:latin typeface="Aptos"/>
                <a:cs typeface="Arial"/>
              </a:rPr>
              <a:t>o</a:t>
            </a:r>
            <a:r>
              <a:rPr sz="1200" spc="5" dirty="0" smtClean="0">
                <a:solidFill>
                  <a:srgbClr val="262C32"/>
                </a:solidFill>
                <a:latin typeface="Aptos"/>
                <a:cs typeface="Arial"/>
              </a:rPr>
              <a:t>s</a:t>
            </a:r>
            <a:r>
              <a:rPr sz="1200" spc="-77" dirty="0" smtClean="0">
                <a:solidFill>
                  <a:srgbClr val="262C32"/>
                </a:solidFill>
                <a:latin typeface="Aptos"/>
                <a:cs typeface="Arial"/>
              </a:rPr>
              <a:t>.</a:t>
            </a:r>
            <a:endParaRPr sz="1000">
              <a:latin typeface="Arial"/>
              <a:cs typeface="Arial"/>
            </a:endParaRPr>
          </a:p>
        </p:txBody>
      </p:sp>
      <p:sp>
        <p:nvSpPr>
          <p:cNvPr id="5" name="object 5"/>
          <p:cNvSpPr txBox="1"/>
          <p:nvPr/>
        </p:nvSpPr>
        <p:spPr>
          <a:xfrm>
            <a:off x="2093808" y="2408134"/>
            <a:ext cx="7313027" cy="1075944"/>
          </a:xfrm>
          <a:prstGeom prst="rect">
            <a:avLst/>
          </a:prstGeom>
        </p:spPr>
        <p:txBody>
          <a:bodyPr wrap="square" lIns="0" tIns="7111" rIns="0" bIns="0" rtlCol="0">
            <a:noAutofit/>
          </a:bodyPr>
          <a:lstStyle/>
          <a:p>
            <a:pPr marL="12700" marR="9205">
              <a:lnSpc>
                <a:spcPts val="1120"/>
              </a:lnSpc>
              <a:spcAft>
                <a:spcPts val="300"/>
              </a:spcAft>
            </a:pPr>
            <a:r>
              <a:rPr sz="1200" b="1" spc="-8" dirty="0" smtClean="0">
                <a:solidFill>
                  <a:srgbClr val="262C32"/>
                </a:solidFill>
                <a:latin typeface="Aptos"/>
                <a:cs typeface="Arial"/>
              </a:rPr>
              <a:t>1. Contacto con animales urticantes (medusas, anémonas, ... )</a:t>
            </a:r>
            <a:endParaRPr sz="1000">
              <a:latin typeface="Arial"/>
              <a:cs typeface="Arial"/>
            </a:endParaRPr>
          </a:p>
          <a:p>
            <a:pPr marL="94995" indent="3048">
              <a:lnSpc>
                <a:spcPts val="1149"/>
              </a:lnSpc>
              <a:spcBef>
                <a:spcPts val="474"/>
              </a:spcBef>
              <a:spcAft>
                <a:spcPts val="300"/>
              </a:spcAft>
            </a:pPr>
            <a:r>
              <a:rPr sz="1200" spc="0" dirty="0" smtClean="0">
                <a:solidFill>
                  <a:srgbClr val="262C32"/>
                </a:solidFill>
                <a:latin typeface="Aptos"/>
                <a:cs typeface="Arial"/>
              </a:rPr>
              <a:t>Cuando una persona entra en contacto con una anémona o una medusa se </a:t>
            </a:r>
            <a:endParaRPr sz="1000">
              <a:latin typeface="Arial"/>
              <a:cs typeface="Arial"/>
            </a:endParaRPr>
          </a:p>
          <a:p>
            <a:pPr marL="94995">
              <a:lnSpc>
                <a:spcPts val="1149"/>
              </a:lnSpc>
              <a:spcBef>
                <a:spcPts val="249"/>
              </a:spcBef>
              <a:spcAft>
                <a:spcPts val="300"/>
              </a:spcAft>
            </a:pPr>
            <a:r>
              <a:rPr sz="1200" spc="-1" dirty="0" smtClean="0">
                <a:solidFill>
                  <a:srgbClr val="262C32"/>
                </a:solidFill>
                <a:latin typeface="Aptos"/>
                <a:cs typeface="Arial"/>
              </a:rPr>
              <a:t>produce una lesión urticante que puede llegar a ser muy dolorosa y que</a:t>
            </a:r>
            <a:r>
              <a:rPr sz="1200" spc="-1" dirty="0" smtClean="0">
                <a:solidFill>
                  <a:srgbClr val="262C32"/>
                </a:solidFill>
                <a:latin typeface="Aptos"/>
                <a:cs typeface="Arial"/>
              </a:rPr>
              <a:t>, </a:t>
            </a:r>
            <a:r>
              <a:rPr sz="1200" spc="-1" dirty="0" smtClean="0">
                <a:solidFill>
                  <a:srgbClr val="262C32"/>
                </a:solidFill>
                <a:latin typeface="Aptos"/>
                <a:cs typeface="Arial"/>
              </a:rPr>
              <a:t>en </a:t>
            </a:r>
            <a:endParaRPr sz="1000">
              <a:latin typeface="Arial"/>
              <a:cs typeface="Arial"/>
            </a:endParaRPr>
          </a:p>
          <a:p>
            <a:pPr marL="94995">
              <a:lnSpc>
                <a:spcPts val="1149"/>
              </a:lnSpc>
              <a:spcBef>
                <a:spcPts val="249"/>
              </a:spcBef>
              <a:spcAft>
                <a:spcPts val="300"/>
              </a:spcAft>
            </a:pPr>
            <a:r>
              <a:rPr sz="1200" spc="-1" dirty="0" smtClean="0">
                <a:solidFill>
                  <a:srgbClr val="262C32"/>
                </a:solidFill>
                <a:latin typeface="Aptos"/>
                <a:cs typeface="Arial"/>
              </a:rPr>
              <a:t>algunos casos de hipersensibilidad</a:t>
            </a:r>
            <a:r>
              <a:rPr sz="1200" spc="-1" dirty="0" smtClean="0">
                <a:solidFill>
                  <a:srgbClr val="262C32"/>
                </a:solidFill>
                <a:latin typeface="Aptos"/>
                <a:cs typeface="Arial"/>
              </a:rPr>
              <a:t>, </a:t>
            </a:r>
            <a:r>
              <a:rPr sz="1200" spc="-1" dirty="0" smtClean="0">
                <a:solidFill>
                  <a:srgbClr val="262C32"/>
                </a:solidFill>
                <a:latin typeface="Aptos"/>
                <a:cs typeface="Arial"/>
              </a:rPr>
              <a:t>puede complicarse con una reacción </a:t>
            </a:r>
            <a:endParaRPr sz="1000">
              <a:latin typeface="Arial"/>
              <a:cs typeface="Arial"/>
            </a:endParaRPr>
          </a:p>
          <a:p>
            <a:pPr marL="94995">
              <a:lnSpc>
                <a:spcPts val="1149"/>
              </a:lnSpc>
              <a:spcBef>
                <a:spcPts val="249"/>
              </a:spcBef>
              <a:spcAft>
                <a:spcPts val="300"/>
              </a:spcAft>
            </a:pPr>
            <a:r>
              <a:rPr sz="1200" spc="-4" dirty="0" smtClean="0">
                <a:solidFill>
                  <a:srgbClr val="262C32"/>
                </a:solidFill>
                <a:latin typeface="Aptos"/>
                <a:cs typeface="Arial"/>
              </a:rPr>
              <a:t>anafiláctica generalizada y problemas respiratorios.  No hace falta que esté</a:t>
            </a:r>
            <a:endParaRPr sz="1000">
              <a:latin typeface="Arial"/>
              <a:cs typeface="Arial"/>
            </a:endParaRPr>
          </a:p>
          <a:p>
            <a:pPr marL="94995" marR="9205">
              <a:lnSpc>
                <a:spcPct val="95825"/>
              </a:lnSpc>
              <a:spcBef>
                <a:spcPts val="249"/>
              </a:spcBef>
              <a:spcAft>
                <a:spcPts val="300"/>
              </a:spcAft>
            </a:pPr>
            <a:r>
              <a:rPr sz="1200" spc="-2" dirty="0" smtClean="0">
                <a:solidFill>
                  <a:srgbClr val="262C32"/>
                </a:solidFill>
                <a:latin typeface="Aptos"/>
                <a:cs typeface="Arial"/>
              </a:rPr>
              <a:t>viva ni en</a:t>
            </a:r>
            <a:r>
              <a:rPr sz="1200" spc="-2" dirty="0" smtClean="0">
                <a:solidFill>
                  <a:srgbClr val="262C32"/>
                </a:solidFill>
                <a:latin typeface="Aptos"/>
                <a:cs typeface="Arial"/>
              </a:rPr>
              <a:t>t</a:t>
            </a:r>
            <a:r>
              <a:rPr sz="1200" spc="-2" dirty="0" smtClean="0">
                <a:solidFill>
                  <a:srgbClr val="262C32"/>
                </a:solidFill>
                <a:latin typeface="Aptos"/>
                <a:cs typeface="Arial"/>
              </a:rPr>
              <a:t>era para que nos cause lesiones.</a:t>
            </a:r>
            <a:endParaRPr sz="1000">
              <a:latin typeface="Arial"/>
              <a:cs typeface="Arial"/>
            </a:endParaRPr>
          </a:p>
        </p:txBody>
      </p:sp>
      <p:sp>
        <p:nvSpPr>
          <p:cNvPr id="4" name="object 4"/>
          <p:cNvSpPr txBox="1"/>
          <p:nvPr/>
        </p:nvSpPr>
        <p:spPr>
          <a:xfrm>
            <a:off x="2083609" y="3764494"/>
            <a:ext cx="6756145" cy="1219200"/>
          </a:xfrm>
          <a:prstGeom prst="rect">
            <a:avLst/>
          </a:prstGeom>
        </p:spPr>
        <p:txBody>
          <a:bodyPr wrap="square" lIns="0" tIns="7143" rIns="0" bIns="0" rtlCol="0">
            <a:noAutofit/>
          </a:bodyPr>
          <a:lstStyle/>
          <a:p>
            <a:pPr marR="2811384" algn="ctr">
              <a:lnSpc>
                <a:spcPts val="1125"/>
              </a:lnSpc>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Signos </a:t>
            </a:r>
            <a:r>
              <a:rPr sz="1200" b="1" spc="44" dirty="0" smtClean="0">
                <a:solidFill>
                  <a:srgbClr val="262C32"/>
                </a:solidFill>
                <a:latin typeface="Aptos"/>
                <a:cs typeface="Times New Roman"/>
              </a:rPr>
              <a:t>y </a:t>
            </a:r>
            <a:r>
              <a:rPr sz="1200" b="1" spc="-4" dirty="0" smtClean="0">
                <a:solidFill>
                  <a:srgbClr val="262C32"/>
                </a:solidFill>
                <a:latin typeface="Aptos"/>
                <a:cs typeface="Arial"/>
              </a:rPr>
              <a:t>síntomas</a:t>
            </a:r>
            <a:endParaRPr sz="1000">
              <a:latin typeface="Arial"/>
              <a:cs typeface="Arial"/>
            </a:endParaRPr>
          </a:p>
          <a:p>
            <a:pPr marL="195580" marR="19050">
              <a:lnSpc>
                <a:spcPct val="95825"/>
              </a:lnSpc>
              <a:spcBef>
                <a:spcPts val="469"/>
              </a:spcBef>
              <a:spcAft>
                <a:spcPts val="300"/>
              </a:spcAft>
            </a:pPr>
            <a:r>
              <a:rPr sz="1200" spc="-9" dirty="0" smtClean="0">
                <a:solidFill>
                  <a:srgbClr val="262C32"/>
                </a:solidFill>
                <a:latin typeface="Aptos"/>
                <a:cs typeface="Arial"/>
              </a:rPr>
              <a:t>- </a:t>
            </a:r>
            <a:r>
              <a:rPr sz="1200" spc="-9" dirty="0" smtClean="0">
                <a:solidFill>
                  <a:srgbClr val="262C32"/>
                </a:solidFill>
                <a:latin typeface="Aptos"/>
                <a:cs typeface="Arial"/>
              </a:rPr>
              <a:t>Dolor intenso.</a:t>
            </a:r>
            <a:endParaRPr sz="1000">
              <a:latin typeface="Arial"/>
              <a:cs typeface="Arial"/>
            </a:endParaRPr>
          </a:p>
          <a:p>
            <a:pPr marL="195580">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La zona de la lesión se encuentra enrojecida</a:t>
            </a:r>
            <a:r>
              <a:rPr sz="1200" spc="-2" dirty="0" smtClean="0">
                <a:solidFill>
                  <a:srgbClr val="262C32"/>
                </a:solidFill>
                <a:latin typeface="Aptos"/>
                <a:cs typeface="Arial"/>
              </a:rPr>
              <a:t>, </a:t>
            </a:r>
            <a:r>
              <a:rPr sz="1200" spc="-2" dirty="0" smtClean="0">
                <a:solidFill>
                  <a:srgbClr val="262C32"/>
                </a:solidFill>
                <a:latin typeface="Aptos"/>
                <a:cs typeface="Arial"/>
              </a:rPr>
              <a:t>caliente e inflamada.</a:t>
            </a:r>
            <a:endParaRPr sz="1000">
              <a:latin typeface="Arial"/>
              <a:cs typeface="Arial"/>
            </a:endParaRPr>
          </a:p>
          <a:p>
            <a:pPr marL="195579" marR="19050">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La lesión puede tener la forma y el trayecto de los tentáculos.</a:t>
            </a:r>
            <a:endParaRPr sz="1000">
              <a:latin typeface="Arial"/>
              <a:cs typeface="Arial"/>
            </a:endParaRPr>
          </a:p>
          <a:p>
            <a:pPr marL="195579" marR="19050">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Pueden quedar en ella restos de los tentáculos adheridos.</a:t>
            </a:r>
            <a:endParaRPr sz="1000">
              <a:latin typeface="Arial"/>
              <a:cs typeface="Arial"/>
            </a:endParaRPr>
          </a:p>
          <a:p>
            <a:pPr marL="195579" marR="19050">
              <a:lnSpc>
                <a:spcPct val="95825"/>
              </a:lnSpc>
              <a:spcBef>
                <a:spcPts val="530"/>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Dolor de cabeza</a:t>
            </a:r>
            <a:r>
              <a:rPr sz="1200" spc="-5" dirty="0" smtClean="0">
                <a:solidFill>
                  <a:srgbClr val="262C32"/>
                </a:solidFill>
                <a:latin typeface="Aptos"/>
                <a:cs typeface="Arial"/>
              </a:rPr>
              <a:t>, </a:t>
            </a:r>
            <a:r>
              <a:rPr sz="1200" spc="-5" dirty="0" smtClean="0">
                <a:solidFill>
                  <a:srgbClr val="262C32"/>
                </a:solidFill>
                <a:latin typeface="Aptos"/>
                <a:cs typeface="Arial"/>
              </a:rPr>
              <a:t>angustia.</a:t>
            </a:r>
            <a:endParaRPr sz="1000">
              <a:latin typeface="Arial"/>
              <a:cs typeface="Arial"/>
            </a:endParaRPr>
          </a:p>
        </p:txBody>
      </p:sp>
      <p:sp>
        <p:nvSpPr>
          <p:cNvPr id="3" name="object 3"/>
          <p:cNvSpPr txBox="1"/>
          <p:nvPr/>
        </p:nvSpPr>
        <p:spPr>
          <a:xfrm>
            <a:off x="2231495" y="5258014"/>
            <a:ext cx="7271545" cy="2109216"/>
          </a:xfrm>
          <a:prstGeom prst="rect">
            <a:avLst/>
          </a:prstGeom>
        </p:spPr>
        <p:txBody>
          <a:bodyPr wrap="square" lIns="0" tIns="7111" rIns="0" bIns="0" rtlCol="0">
            <a:noAutofit/>
          </a:bodyPr>
          <a:lstStyle/>
          <a:p>
            <a:pPr marL="12700" marR="9205">
              <a:lnSpc>
                <a:spcPts val="1120"/>
              </a:lnSpc>
              <a:spcAft>
                <a:spcPts val="300"/>
              </a:spcAft>
            </a:pPr>
            <a:r>
              <a:rPr sz="1200" b="1" spc="-17" dirty="0" smtClean="0">
                <a:solidFill>
                  <a:srgbClr val="262C32"/>
                </a:solidFill>
                <a:latin typeface="Aptos"/>
                <a:cs typeface="Arial"/>
              </a:rPr>
              <a:t>• </a:t>
            </a:r>
            <a:r>
              <a:rPr sz="1200" b="1" spc="-17" dirty="0" smtClean="0">
                <a:solidFill>
                  <a:srgbClr val="262C32"/>
                </a:solidFill>
                <a:latin typeface="Aptos"/>
                <a:cs typeface="Arial"/>
              </a:rPr>
              <a:t>Actuación</a:t>
            </a:r>
            <a:endParaRPr sz="1000">
              <a:latin typeface="Arial"/>
              <a:cs typeface="Arial"/>
            </a:endParaRPr>
          </a:p>
          <a:p>
            <a:pPr marL="85852" marR="9205">
              <a:lnSpc>
                <a:spcPct val="95825"/>
              </a:lnSpc>
              <a:spcBef>
                <a:spcPts val="498"/>
              </a:spcBef>
              <a:spcAft>
                <a:spcPts val="300"/>
              </a:spcAft>
            </a:pPr>
            <a:r>
              <a:rPr sz="1200" spc="-12" dirty="0" smtClean="0">
                <a:solidFill>
                  <a:srgbClr val="262C32"/>
                </a:solidFill>
                <a:latin typeface="Aptos"/>
                <a:cs typeface="Arial"/>
              </a:rPr>
              <a:t>• </a:t>
            </a:r>
            <a:r>
              <a:rPr sz="1200" spc="-12" dirty="0" smtClean="0">
                <a:solidFill>
                  <a:srgbClr val="262C32"/>
                </a:solidFill>
                <a:latin typeface="Aptos"/>
                <a:cs typeface="Arial"/>
              </a:rPr>
              <a:t>¿</a:t>
            </a:r>
            <a:r>
              <a:rPr sz="1200" b="1" spc="-12" dirty="0" smtClean="0">
                <a:solidFill>
                  <a:srgbClr val="262C32"/>
                </a:solidFill>
                <a:latin typeface="Aptos"/>
                <a:cs typeface="Arial"/>
              </a:rPr>
              <a:t>Qué debemos hacer?</a:t>
            </a:r>
            <a:endParaRPr sz="1000">
              <a:latin typeface="Arial"/>
              <a:cs typeface="Arial"/>
            </a:endParaRPr>
          </a:p>
          <a:p>
            <a:pPr marL="250443" indent="-91439">
              <a:lnSpc>
                <a:spcPts val="1149"/>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Acudir a un puesto de socorro de la playa o centro sanitario para realizar </a:t>
            </a:r>
            <a:endParaRPr sz="1000">
              <a:latin typeface="Arial"/>
              <a:cs typeface="Arial"/>
            </a:endParaRPr>
          </a:p>
          <a:p>
            <a:pPr marL="250443">
              <a:lnSpc>
                <a:spcPts val="1149"/>
              </a:lnSpc>
              <a:spcBef>
                <a:spcPts val="242"/>
              </a:spcBef>
              <a:spcAft>
                <a:spcPts val="300"/>
              </a:spcAft>
            </a:pPr>
            <a:r>
              <a:rPr sz="1200" spc="-9" dirty="0" smtClean="0">
                <a:solidFill>
                  <a:srgbClr val="262C32"/>
                </a:solidFill>
                <a:latin typeface="Aptos"/>
                <a:cs typeface="Arial"/>
              </a:rPr>
              <a:t>la primera cura.</a:t>
            </a:r>
            <a:endParaRPr sz="1000">
              <a:latin typeface="Arial"/>
              <a:cs typeface="Arial"/>
            </a:endParaRPr>
          </a:p>
          <a:p>
            <a:pPr marL="159003" marR="9205">
              <a:lnSpc>
                <a:spcPct val="95825"/>
              </a:lnSpc>
              <a:spcBef>
                <a:spcPts val="537"/>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En caso de no existencia del puesto socorro</a:t>
            </a:r>
            <a:r>
              <a:rPr sz="1200" spc="-3" dirty="0" smtClean="0">
                <a:solidFill>
                  <a:srgbClr val="262C32"/>
                </a:solidFill>
                <a:latin typeface="Aptos"/>
                <a:cs typeface="Arial"/>
              </a:rPr>
              <a:t>:</a:t>
            </a:r>
            <a:endParaRPr sz="1000">
              <a:latin typeface="Arial"/>
              <a:cs typeface="Arial"/>
            </a:endParaRPr>
          </a:p>
          <a:p>
            <a:pPr marL="320547" marR="429616" indent="-88391">
              <a:lnSpc>
                <a:spcPts val="1149"/>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Lavar la piel con agua salada (agua de mar o suero salino) para </a:t>
            </a:r>
            <a:endParaRPr sz="1000">
              <a:latin typeface="Arial"/>
              <a:cs typeface="Arial"/>
            </a:endParaRPr>
          </a:p>
          <a:p>
            <a:pPr marL="320547" marR="429616">
              <a:lnSpc>
                <a:spcPts val="1149"/>
              </a:lnSpc>
              <a:spcBef>
                <a:spcPts val="242"/>
              </a:spcBef>
              <a:spcAft>
                <a:spcPts val="300"/>
              </a:spcAft>
            </a:pPr>
            <a:r>
              <a:rPr sz="1200" spc="-2" dirty="0" smtClean="0">
                <a:solidFill>
                  <a:srgbClr val="262C32"/>
                </a:solidFill>
                <a:latin typeface="Aptos"/>
                <a:cs typeface="Arial"/>
              </a:rPr>
              <a:t>arrastrar los restos inactivados que queden en la herida</a:t>
            </a:r>
            <a:r>
              <a:rPr sz="1200" spc="-2" dirty="0" smtClean="0">
                <a:solidFill>
                  <a:srgbClr val="262C32"/>
                </a:solidFill>
                <a:latin typeface="Aptos"/>
                <a:cs typeface="Arial"/>
              </a:rPr>
              <a:t>.</a:t>
            </a:r>
            <a:endParaRPr sz="1000">
              <a:latin typeface="Arial"/>
              <a:cs typeface="Arial"/>
            </a:endParaRPr>
          </a:p>
          <a:p>
            <a:pPr marL="320547" marR="11512" indent="-88391">
              <a:lnSpc>
                <a:spcPts val="1390"/>
              </a:lnSpc>
              <a:spcBef>
                <a:spcPts val="457"/>
              </a:spcBef>
              <a:spcAft>
                <a:spcPts val="300"/>
              </a:spcAft>
            </a:pPr>
            <a:r>
              <a:rPr sz="1200" spc="-59" dirty="0" smtClean="0">
                <a:solidFill>
                  <a:srgbClr val="262C32"/>
                </a:solidFill>
                <a:latin typeface="Aptos"/>
                <a:cs typeface="Arial"/>
              </a:rPr>
              <a:t>-</a:t>
            </a:r>
            <a:r>
              <a:rPr sz="1200" spc="49" dirty="0" smtClean="0">
                <a:solidFill>
                  <a:srgbClr val="262C32"/>
                </a:solidFill>
                <a:latin typeface="Aptos"/>
                <a:cs typeface="Arial"/>
              </a:rPr>
              <a:t> </a:t>
            </a:r>
            <a:r>
              <a:rPr sz="1200" spc="-19" dirty="0" smtClean="0">
                <a:solidFill>
                  <a:srgbClr val="262C32"/>
                </a:solidFill>
                <a:latin typeface="Aptos"/>
                <a:cs typeface="Arial"/>
              </a:rPr>
              <a:t>S</a:t>
            </a:r>
            <a:r>
              <a:rPr sz="1200" spc="0" dirty="0" smtClean="0">
                <a:solidFill>
                  <a:srgbClr val="262C32"/>
                </a:solidFill>
                <a:latin typeface="Aptos"/>
                <a:cs typeface="Arial"/>
              </a:rPr>
              <a:t>e</a:t>
            </a:r>
            <a:r>
              <a:rPr sz="1200" spc="36" dirty="0" smtClean="0">
                <a:solidFill>
                  <a:srgbClr val="262C32"/>
                </a:solidFill>
                <a:latin typeface="Aptos"/>
                <a:cs typeface="Arial"/>
              </a:rPr>
              <a:t> </a:t>
            </a:r>
            <a:r>
              <a:rPr sz="1200" spc="-19" dirty="0" smtClean="0">
                <a:solidFill>
                  <a:srgbClr val="262C32"/>
                </a:solidFill>
                <a:latin typeface="Aptos"/>
                <a:cs typeface="Arial"/>
              </a:rPr>
              <a:t>p</a:t>
            </a:r>
            <a:r>
              <a:rPr sz="1200" spc="-14" dirty="0" smtClean="0">
                <a:solidFill>
                  <a:srgbClr val="262C32"/>
                </a:solidFill>
                <a:latin typeface="Aptos"/>
                <a:cs typeface="Arial"/>
              </a:rPr>
              <a:t>u</a:t>
            </a:r>
            <a:r>
              <a:rPr sz="1200" spc="-19" dirty="0" smtClean="0">
                <a:solidFill>
                  <a:srgbClr val="262C32"/>
                </a:solidFill>
                <a:latin typeface="Aptos"/>
                <a:cs typeface="Arial"/>
              </a:rPr>
              <a:t>ed</a:t>
            </a:r>
            <a:r>
              <a:rPr sz="1200" spc="0" dirty="0" smtClean="0">
                <a:solidFill>
                  <a:srgbClr val="262C32"/>
                </a:solidFill>
                <a:latin typeface="Aptos"/>
                <a:cs typeface="Arial"/>
              </a:rPr>
              <a:t>e</a:t>
            </a:r>
            <a:r>
              <a:rPr sz="1200" spc="90" dirty="0" smtClean="0">
                <a:solidFill>
                  <a:srgbClr val="262C32"/>
                </a:solidFill>
                <a:latin typeface="Aptos"/>
                <a:cs typeface="Arial"/>
              </a:rPr>
              <a:t> </a:t>
            </a:r>
            <a:r>
              <a:rPr sz="1200" spc="-102" dirty="0" smtClean="0">
                <a:solidFill>
                  <a:srgbClr val="262C32"/>
                </a:solidFill>
                <a:latin typeface="Aptos"/>
                <a:cs typeface="Arial"/>
              </a:rPr>
              <a:t>l</a:t>
            </a:r>
            <a:r>
              <a:rPr sz="1200" spc="-3" dirty="0" smtClean="0">
                <a:solidFill>
                  <a:srgbClr val="262C32"/>
                </a:solidFill>
                <a:latin typeface="Aptos"/>
                <a:cs typeface="Arial"/>
              </a:rPr>
              <a:t>a</a:t>
            </a:r>
            <a:r>
              <a:rPr sz="1200" spc="30" dirty="0" smtClean="0">
                <a:solidFill>
                  <a:srgbClr val="262C32"/>
                </a:solidFill>
                <a:latin typeface="Aptos"/>
                <a:cs typeface="Arial"/>
              </a:rPr>
              <a:t>v</a:t>
            </a:r>
            <a:r>
              <a:rPr sz="1200" spc="-3" dirty="0" smtClean="0">
                <a:solidFill>
                  <a:srgbClr val="262C32"/>
                </a:solidFill>
                <a:latin typeface="Aptos"/>
                <a:cs typeface="Arial"/>
              </a:rPr>
              <a:t>a</a:t>
            </a:r>
            <a:r>
              <a:rPr sz="1200" spc="38" dirty="0" smtClean="0">
                <a:solidFill>
                  <a:srgbClr val="262C32"/>
                </a:solidFill>
                <a:latin typeface="Aptos"/>
                <a:cs typeface="Arial"/>
              </a:rPr>
              <a:t>r</a:t>
            </a:r>
            <a:r>
              <a:rPr sz="1200" spc="19"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39" dirty="0" smtClean="0">
                <a:solidFill>
                  <a:srgbClr val="262C32"/>
                </a:solidFill>
                <a:latin typeface="Aptos"/>
                <a:cs typeface="Arial"/>
              </a:rPr>
              <a:t> </a:t>
            </a:r>
            <a:r>
              <a:rPr sz="1200" spc="-19" dirty="0" smtClean="0">
                <a:solidFill>
                  <a:srgbClr val="262C32"/>
                </a:solidFill>
                <a:latin typeface="Aptos"/>
                <a:cs typeface="Arial"/>
              </a:rPr>
              <a:t>zo</a:t>
            </a:r>
            <a:r>
              <a:rPr sz="1200" spc="-14" dirty="0" smtClean="0">
                <a:solidFill>
                  <a:srgbClr val="262C32"/>
                </a:solidFill>
                <a:latin typeface="Aptos"/>
                <a:cs typeface="Arial"/>
              </a:rPr>
              <a:t>n</a:t>
            </a:r>
            <a:r>
              <a:rPr sz="1200" spc="0" dirty="0" smtClean="0">
                <a:solidFill>
                  <a:srgbClr val="262C32"/>
                </a:solidFill>
                <a:latin typeface="Aptos"/>
                <a:cs typeface="Arial"/>
              </a:rPr>
              <a:t>a</a:t>
            </a:r>
            <a:r>
              <a:rPr sz="1200" spc="109" dirty="0" smtClean="0">
                <a:solidFill>
                  <a:srgbClr val="262C32"/>
                </a:solidFill>
                <a:latin typeface="Aptos"/>
                <a:cs typeface="Arial"/>
              </a:rPr>
              <a:t> </a:t>
            </a:r>
            <a:r>
              <a:rPr sz="1200" spc="-78" dirty="0" smtClean="0">
                <a:solidFill>
                  <a:srgbClr val="262C32"/>
                </a:solidFill>
                <a:latin typeface="Aptos"/>
                <a:cs typeface="Arial"/>
              </a:rPr>
              <a:t>l</a:t>
            </a:r>
            <a:r>
              <a:rPr sz="1200" spc="18" dirty="0" smtClean="0">
                <a:solidFill>
                  <a:srgbClr val="262C32"/>
                </a:solidFill>
                <a:latin typeface="Aptos"/>
                <a:cs typeface="Arial"/>
              </a:rPr>
              <a:t>e</a:t>
            </a:r>
            <a:r>
              <a:rPr sz="1200" spc="5" dirty="0" smtClean="0">
                <a:solidFill>
                  <a:srgbClr val="262C32"/>
                </a:solidFill>
                <a:latin typeface="Aptos"/>
                <a:cs typeface="Arial"/>
              </a:rPr>
              <a:t>s</a:t>
            </a:r>
            <a:r>
              <a:rPr sz="1200" spc="-32" dirty="0" smtClean="0">
                <a:solidFill>
                  <a:srgbClr val="262C32"/>
                </a:solidFill>
                <a:latin typeface="Aptos"/>
                <a:cs typeface="Arial"/>
              </a:rPr>
              <a:t>i</a:t>
            </a:r>
            <a:r>
              <a:rPr sz="1200" spc="40" dirty="0" smtClean="0">
                <a:solidFill>
                  <a:srgbClr val="262C32"/>
                </a:solidFill>
                <a:latin typeface="Aptos"/>
                <a:cs typeface="Arial"/>
              </a:rPr>
              <a:t>o</a:t>
            </a:r>
            <a:r>
              <a:rPr sz="1200" spc="-53" dirty="0" smtClean="0">
                <a:solidFill>
                  <a:srgbClr val="262C32"/>
                </a:solidFill>
                <a:latin typeface="Aptos"/>
                <a:cs typeface="Arial"/>
              </a:rPr>
              <a:t>n</a:t>
            </a:r>
            <a:r>
              <a:rPr sz="1200" spc="18" dirty="0" smtClean="0">
                <a:solidFill>
                  <a:srgbClr val="262C32"/>
                </a:solidFill>
                <a:latin typeface="Aptos"/>
                <a:cs typeface="Arial"/>
              </a:rPr>
              <a:t>a</a:t>
            </a:r>
            <a:r>
              <a:rPr sz="1200" spc="-3" dirty="0" smtClean="0">
                <a:solidFill>
                  <a:srgbClr val="262C32"/>
                </a:solidFill>
                <a:latin typeface="Aptos"/>
                <a:cs typeface="Arial"/>
              </a:rPr>
              <a:t>d</a:t>
            </a:r>
            <a:r>
              <a:rPr sz="1200" spc="-11" dirty="0" smtClean="0">
                <a:solidFill>
                  <a:srgbClr val="262C32"/>
                </a:solidFill>
                <a:latin typeface="Aptos"/>
                <a:cs typeface="Arial"/>
              </a:rPr>
              <a:t>a</a:t>
            </a:r>
            <a:r>
              <a:rPr sz="1200" spc="64" dirty="0" smtClean="0">
                <a:solidFill>
                  <a:srgbClr val="262C32"/>
                </a:solidFill>
                <a:latin typeface="Aptos"/>
                <a:cs typeface="Arial"/>
              </a:rPr>
              <a:t> </a:t>
            </a:r>
            <a:r>
              <a:rPr sz="1200" spc="-19" dirty="0" smtClean="0">
                <a:solidFill>
                  <a:srgbClr val="262C32"/>
                </a:solidFill>
                <a:latin typeface="Aptos"/>
                <a:cs typeface="Arial"/>
              </a:rPr>
              <a:t>co</a:t>
            </a:r>
            <a:r>
              <a:rPr sz="1200" spc="0" dirty="0" smtClean="0">
                <a:solidFill>
                  <a:srgbClr val="262C32"/>
                </a:solidFill>
                <a:latin typeface="Aptos"/>
                <a:cs typeface="Arial"/>
              </a:rPr>
              <a:t>n</a:t>
            </a:r>
            <a:r>
              <a:rPr sz="1200" spc="22" dirty="0" smtClean="0">
                <a:solidFill>
                  <a:srgbClr val="262C32"/>
                </a:solidFill>
                <a:latin typeface="Aptos"/>
                <a:cs typeface="Arial"/>
              </a:rPr>
              <a:t> </a:t>
            </a:r>
            <a:r>
              <a:rPr sz="1200" spc="-19" dirty="0" smtClean="0">
                <a:solidFill>
                  <a:srgbClr val="262C32"/>
                </a:solidFill>
                <a:latin typeface="Aptos"/>
                <a:cs typeface="Arial"/>
              </a:rPr>
              <a:t>v</a:t>
            </a:r>
            <a:r>
              <a:rPr sz="1200" spc="-9" dirty="0" smtClean="0">
                <a:solidFill>
                  <a:srgbClr val="262C32"/>
                </a:solidFill>
                <a:latin typeface="Aptos"/>
                <a:cs typeface="Arial"/>
              </a:rPr>
              <a:t>i</a:t>
            </a:r>
            <a:r>
              <a:rPr sz="1200" spc="-14" dirty="0" smtClean="0">
                <a:solidFill>
                  <a:srgbClr val="262C32"/>
                </a:solidFill>
                <a:latin typeface="Aptos"/>
                <a:cs typeface="Arial"/>
              </a:rPr>
              <a:t>n</a:t>
            </a:r>
            <a:r>
              <a:rPr sz="1200" spc="-19" dirty="0" smtClean="0">
                <a:solidFill>
                  <a:srgbClr val="262C32"/>
                </a:solidFill>
                <a:latin typeface="Aptos"/>
                <a:cs typeface="Arial"/>
              </a:rPr>
              <a:t>ag</a:t>
            </a:r>
            <a:r>
              <a:rPr sz="1200" spc="-14" dirty="0" smtClean="0">
                <a:solidFill>
                  <a:srgbClr val="262C32"/>
                </a:solidFill>
                <a:latin typeface="Aptos"/>
                <a:cs typeface="Arial"/>
              </a:rPr>
              <a:t>r</a:t>
            </a:r>
            <a:r>
              <a:rPr sz="1200" spc="0" dirty="0" smtClean="0">
                <a:solidFill>
                  <a:srgbClr val="262C32"/>
                </a:solidFill>
                <a:latin typeface="Aptos"/>
                <a:cs typeface="Arial"/>
              </a:rPr>
              <a:t>e</a:t>
            </a:r>
            <a:r>
              <a:rPr sz="1200" spc="93" dirty="0" smtClean="0">
                <a:solidFill>
                  <a:srgbClr val="262C32"/>
                </a:solidFill>
                <a:latin typeface="Aptos"/>
                <a:cs typeface="Arial"/>
              </a:rPr>
              <a:t> </a:t>
            </a:r>
            <a:r>
              <a:rPr sz="1200" spc="0" dirty="0" smtClean="0">
                <a:solidFill>
                  <a:srgbClr val="262C32"/>
                </a:solidFill>
                <a:latin typeface="Aptos"/>
                <a:cs typeface="Arial"/>
              </a:rPr>
              <a:t>o</a:t>
            </a:r>
            <a:r>
              <a:rPr sz="1200" spc="-63" dirty="0" smtClean="0">
                <a:solidFill>
                  <a:srgbClr val="262C32"/>
                </a:solidFill>
                <a:latin typeface="Aptos"/>
                <a:cs typeface="Arial"/>
              </a:rPr>
              <a:t> </a:t>
            </a:r>
            <a:r>
              <a:rPr sz="1200" spc="-9" dirty="0" smtClean="0">
                <a:solidFill>
                  <a:srgbClr val="262C32"/>
                </a:solidFill>
                <a:latin typeface="Aptos"/>
                <a:cs typeface="Arial"/>
              </a:rPr>
              <a:t>j</a:t>
            </a:r>
            <a:r>
              <a:rPr sz="1200" spc="-14" dirty="0" smtClean="0">
                <a:solidFill>
                  <a:srgbClr val="262C32"/>
                </a:solidFill>
                <a:latin typeface="Aptos"/>
                <a:cs typeface="Arial"/>
              </a:rPr>
              <a:t>u</a:t>
            </a:r>
            <a:r>
              <a:rPr sz="1200" spc="-19" dirty="0" smtClean="0">
                <a:solidFill>
                  <a:srgbClr val="262C32"/>
                </a:solidFill>
                <a:latin typeface="Aptos"/>
                <a:cs typeface="Arial"/>
              </a:rPr>
              <a:t>g</a:t>
            </a:r>
            <a:r>
              <a:rPr sz="1200" spc="0" dirty="0" smtClean="0">
                <a:solidFill>
                  <a:srgbClr val="262C32"/>
                </a:solidFill>
                <a:latin typeface="Aptos"/>
                <a:cs typeface="Arial"/>
              </a:rPr>
              <a:t>o</a:t>
            </a:r>
            <a:r>
              <a:rPr sz="1200" spc="107"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68" dirty="0" smtClean="0">
                <a:solidFill>
                  <a:srgbClr val="262C32"/>
                </a:solidFill>
                <a:latin typeface="Aptos"/>
                <a:cs typeface="Arial"/>
              </a:rPr>
              <a:t> </a:t>
            </a:r>
            <a:r>
              <a:rPr sz="1200" spc="-78" dirty="0" smtClean="0">
                <a:solidFill>
                  <a:srgbClr val="262C32"/>
                </a:solidFill>
                <a:latin typeface="Aptos"/>
                <a:cs typeface="Arial"/>
              </a:rPr>
              <a:t>l</a:t>
            </a:r>
            <a:r>
              <a:rPr sz="1200" spc="-7" dirty="0" smtClean="0">
                <a:solidFill>
                  <a:srgbClr val="262C32"/>
                </a:solidFill>
                <a:latin typeface="Aptos"/>
                <a:cs typeface="Arial"/>
              </a:rPr>
              <a:t>i</a:t>
            </a:r>
            <a:r>
              <a:rPr sz="1200" spc="-18" dirty="0" smtClean="0">
                <a:solidFill>
                  <a:srgbClr val="262C32"/>
                </a:solidFill>
                <a:latin typeface="Aptos"/>
                <a:cs typeface="Arial"/>
              </a:rPr>
              <a:t>m</a:t>
            </a:r>
            <a:r>
              <a:rPr sz="1200" spc="40" dirty="0" smtClean="0">
                <a:solidFill>
                  <a:srgbClr val="262C32"/>
                </a:solidFill>
                <a:latin typeface="Aptos"/>
                <a:cs typeface="Arial"/>
              </a:rPr>
              <a:t>ó</a:t>
            </a:r>
            <a:r>
              <a:rPr sz="1200" spc="-3" dirty="0" smtClean="0">
                <a:solidFill>
                  <a:srgbClr val="262C32"/>
                </a:solidFill>
                <a:latin typeface="Aptos"/>
                <a:cs typeface="Arial"/>
              </a:rPr>
              <a:t>n</a:t>
            </a:r>
            <a:r>
              <a:rPr sz="1200" spc="-102" dirty="0" smtClean="0">
                <a:solidFill>
                  <a:srgbClr val="262C32"/>
                </a:solidFill>
                <a:latin typeface="Aptos"/>
                <a:cs typeface="Arial"/>
              </a:rPr>
              <a:t>:</a:t>
            </a:r>
            <a:r>
              <a:rPr sz="1200" spc="0" dirty="0" smtClean="0">
                <a:solidFill>
                  <a:srgbClr val="262C32"/>
                </a:solidFill>
                <a:latin typeface="Aptos"/>
                <a:cs typeface="Arial"/>
              </a:rPr>
              <a:t> </a:t>
            </a:r>
            <a:r>
              <a:rPr sz="1200" spc="-129" dirty="0" smtClean="0">
                <a:solidFill>
                  <a:srgbClr val="262C32"/>
                </a:solidFill>
                <a:latin typeface="Aptos"/>
                <a:cs typeface="Arial"/>
              </a:rPr>
              <a:t> </a:t>
            </a:r>
            <a:r>
              <a:rPr sz="1200" spc="-78" dirty="0" smtClean="0">
                <a:solidFill>
                  <a:srgbClr val="262C32"/>
                </a:solidFill>
                <a:latin typeface="Aptos"/>
                <a:cs typeface="Arial"/>
              </a:rPr>
              <a:t>l</a:t>
            </a:r>
            <a:r>
              <a:rPr sz="1200" spc="18" dirty="0" smtClean="0">
                <a:solidFill>
                  <a:srgbClr val="262C32"/>
                </a:solidFill>
                <a:latin typeface="Aptos"/>
                <a:cs typeface="Arial"/>
              </a:rPr>
              <a:t>o</a:t>
            </a:r>
            <a:r>
              <a:rPr sz="1200" spc="-25" dirty="0" smtClean="0">
                <a:solidFill>
                  <a:srgbClr val="262C32"/>
                </a:solidFill>
                <a:latin typeface="Aptos"/>
                <a:cs typeface="Arial"/>
              </a:rPr>
              <a:t>s</a:t>
            </a:r>
            <a:r>
              <a:rPr sz="1200" spc="-13" dirty="0" smtClean="0">
                <a:solidFill>
                  <a:srgbClr val="262C32"/>
                </a:solidFill>
                <a:latin typeface="Aptos"/>
                <a:cs typeface="Arial"/>
              </a:rPr>
              <a:t> </a:t>
            </a:r>
            <a:r>
              <a:rPr sz="1200" spc="-19" dirty="0" smtClean="0">
                <a:solidFill>
                  <a:srgbClr val="262C32"/>
                </a:solidFill>
                <a:latin typeface="Aptos"/>
                <a:cs typeface="Arial"/>
              </a:rPr>
              <a:t>á</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19" dirty="0" smtClean="0">
                <a:solidFill>
                  <a:srgbClr val="262C32"/>
                </a:solidFill>
                <a:latin typeface="Aptos"/>
                <a:cs typeface="Arial"/>
              </a:rPr>
              <a:t>do</a:t>
            </a:r>
            <a:r>
              <a:rPr sz="1200" spc="0" dirty="0" smtClean="0">
                <a:solidFill>
                  <a:srgbClr val="262C32"/>
                </a:solidFill>
                <a:latin typeface="Aptos"/>
                <a:cs typeface="Arial"/>
              </a:rPr>
              <a:t>s</a:t>
            </a:r>
            <a:r>
              <a:rPr sz="1200" spc="61" dirty="0" smtClean="0">
                <a:solidFill>
                  <a:srgbClr val="262C32"/>
                </a:solidFill>
                <a:latin typeface="Aptos"/>
                <a:cs typeface="Arial"/>
              </a:rPr>
              <a:t> </a:t>
            </a:r>
            <a:r>
              <a:rPr sz="1200" spc="-19" dirty="0" smtClean="0">
                <a:solidFill>
                  <a:srgbClr val="262C32"/>
                </a:solidFill>
                <a:latin typeface="Aptos"/>
                <a:cs typeface="Arial"/>
              </a:rPr>
              <a:t>d</a:t>
            </a:r>
            <a:r>
              <a:rPr sz="1200" spc="-25" dirty="0" smtClean="0">
                <a:solidFill>
                  <a:srgbClr val="262C32"/>
                </a:solidFill>
                <a:latin typeface="Aptos"/>
                <a:cs typeface="Arial"/>
              </a:rPr>
              <a:t>é</a:t>
            </a:r>
            <a:r>
              <a:rPr sz="1200" spc="-19" dirty="0" smtClean="0">
                <a:solidFill>
                  <a:srgbClr val="262C32"/>
                </a:solidFill>
                <a:latin typeface="Aptos"/>
                <a:cs typeface="Arial"/>
              </a:rPr>
              <a:t>b</a:t>
            </a:r>
            <a:r>
              <a:rPr sz="1200" spc="-9" dirty="0" smtClean="0">
                <a:solidFill>
                  <a:srgbClr val="262C32"/>
                </a:solidFill>
                <a:latin typeface="Aptos"/>
                <a:cs typeface="Arial"/>
              </a:rPr>
              <a:t>il</a:t>
            </a:r>
            <a:r>
              <a:rPr sz="1200" spc="-19" dirty="0" smtClean="0">
                <a:solidFill>
                  <a:srgbClr val="262C32"/>
                </a:solidFill>
                <a:latin typeface="Aptos"/>
                <a:cs typeface="Arial"/>
              </a:rPr>
              <a:t>e</a:t>
            </a:r>
            <a:r>
              <a:rPr sz="1200" spc="0" dirty="0" smtClean="0">
                <a:solidFill>
                  <a:srgbClr val="262C32"/>
                </a:solidFill>
                <a:latin typeface="Aptos"/>
                <a:cs typeface="Arial"/>
              </a:rPr>
              <a:t>s</a:t>
            </a:r>
            <a:r>
              <a:rPr sz="1200" spc="133" dirty="0" smtClean="0">
                <a:solidFill>
                  <a:srgbClr val="262C32"/>
                </a:solidFill>
                <a:latin typeface="Aptos"/>
                <a:cs typeface="Arial"/>
              </a:rPr>
              <a:t> </a:t>
            </a:r>
            <a:r>
              <a:rPr sz="1200" spc="-78" dirty="0" smtClean="0">
                <a:solidFill>
                  <a:srgbClr val="262C32"/>
                </a:solidFill>
                <a:latin typeface="Aptos"/>
                <a:cs typeface="Arial"/>
              </a:rPr>
              <a:t>i</a:t>
            </a:r>
            <a:r>
              <a:rPr sz="1200" spc="-3" dirty="0" smtClean="0">
                <a:solidFill>
                  <a:srgbClr val="262C32"/>
                </a:solidFill>
                <a:latin typeface="Aptos"/>
                <a:cs typeface="Arial"/>
              </a:rPr>
              <a:t>n</a:t>
            </a:r>
            <a:r>
              <a:rPr sz="1200" spc="18" dirty="0" smtClean="0">
                <a:solidFill>
                  <a:srgbClr val="262C32"/>
                </a:solidFill>
                <a:latin typeface="Aptos"/>
                <a:cs typeface="Arial"/>
              </a:rPr>
              <a:t>a</a:t>
            </a:r>
            <a:r>
              <a:rPr sz="1200" spc="5" dirty="0" smtClean="0">
                <a:solidFill>
                  <a:srgbClr val="262C32"/>
                </a:solidFill>
                <a:latin typeface="Aptos"/>
                <a:cs typeface="Arial"/>
              </a:rPr>
              <a:t>c</a:t>
            </a:r>
            <a:r>
              <a:rPr sz="1200" spc="12" dirty="0" smtClean="0">
                <a:solidFill>
                  <a:srgbClr val="262C32"/>
                </a:solidFill>
                <a:latin typeface="Aptos"/>
                <a:cs typeface="Arial"/>
              </a:rPr>
              <a:t>t</a:t>
            </a:r>
            <a:r>
              <a:rPr sz="1200" spc="-32" dirty="0" smtClean="0">
                <a:solidFill>
                  <a:srgbClr val="262C32"/>
                </a:solidFill>
                <a:latin typeface="Aptos"/>
                <a:cs typeface="Arial"/>
              </a:rPr>
              <a:t>i</a:t>
            </a:r>
            <a:r>
              <a:rPr sz="1200" spc="30" dirty="0" smtClean="0">
                <a:solidFill>
                  <a:srgbClr val="262C32"/>
                </a:solidFill>
                <a:latin typeface="Aptos"/>
                <a:cs typeface="Arial"/>
              </a:rPr>
              <a:t>v</a:t>
            </a:r>
            <a:r>
              <a:rPr sz="1200" spc="-3" dirty="0" smtClean="0">
                <a:solidFill>
                  <a:srgbClr val="262C32"/>
                </a:solidFill>
                <a:latin typeface="Aptos"/>
                <a:cs typeface="Arial"/>
              </a:rPr>
              <a:t>a</a:t>
            </a:r>
            <a:r>
              <a:rPr sz="1200" spc="-61" dirty="0" smtClean="0">
                <a:solidFill>
                  <a:srgbClr val="262C32"/>
                </a:solidFill>
                <a:latin typeface="Aptos"/>
                <a:cs typeface="Arial"/>
              </a:rPr>
              <a:t>n</a:t>
            </a:r>
            <a:r>
              <a:rPr sz="1200" spc="114" dirty="0" smtClean="0">
                <a:solidFill>
                  <a:srgbClr val="262C32"/>
                </a:solidFill>
                <a:latin typeface="Aptos"/>
                <a:cs typeface="Arial"/>
              </a:rPr>
              <a:t> </a:t>
            </a:r>
            <a:r>
              <a:rPr sz="1200" spc="-78" dirty="0" smtClean="0">
                <a:solidFill>
                  <a:srgbClr val="262C32"/>
                </a:solidFill>
                <a:latin typeface="Aptos"/>
                <a:cs typeface="Arial"/>
              </a:rPr>
              <a:t>l</a:t>
            </a:r>
            <a:r>
              <a:rPr sz="1200" spc="-3" dirty="0" smtClean="0">
                <a:solidFill>
                  <a:srgbClr val="262C32"/>
                </a:solidFill>
                <a:latin typeface="Aptos"/>
                <a:cs typeface="Arial"/>
              </a:rPr>
              <a:t>a</a:t>
            </a:r>
            <a:r>
              <a:rPr sz="1200" spc="0" dirty="0" smtClean="0">
                <a:solidFill>
                  <a:srgbClr val="262C32"/>
                </a:solidFill>
                <a:latin typeface="Aptos"/>
                <a:cs typeface="Arial"/>
              </a:rPr>
              <a:t>s</a:t>
            </a:r>
            <a:r>
              <a:rPr sz="1200" spc="64" dirty="0" smtClean="0">
                <a:solidFill>
                  <a:srgbClr val="262C32"/>
                </a:solidFill>
                <a:latin typeface="Aptos"/>
                <a:cs typeface="Arial"/>
              </a:rPr>
              <a:t> </a:t>
            </a:r>
            <a:r>
              <a:rPr sz="1200" spc="-19" dirty="0" smtClean="0">
                <a:solidFill>
                  <a:srgbClr val="262C32"/>
                </a:solidFill>
                <a:latin typeface="Aptos"/>
                <a:cs typeface="Arial"/>
              </a:rPr>
              <a:t>cé</a:t>
            </a:r>
            <a:r>
              <a:rPr sz="1200" spc="-9" dirty="0" smtClean="0">
                <a:solidFill>
                  <a:srgbClr val="262C32"/>
                </a:solidFill>
                <a:latin typeface="Aptos"/>
                <a:cs typeface="Arial"/>
              </a:rPr>
              <a:t>l</a:t>
            </a:r>
            <a:r>
              <a:rPr sz="1200" spc="-19" dirty="0" smtClean="0">
                <a:solidFill>
                  <a:srgbClr val="262C32"/>
                </a:solidFill>
                <a:latin typeface="Aptos"/>
                <a:cs typeface="Arial"/>
              </a:rPr>
              <a:t>u</a:t>
            </a:r>
            <a:r>
              <a:rPr sz="1200" spc="-9" dirty="0" smtClean="0">
                <a:solidFill>
                  <a:srgbClr val="262C32"/>
                </a:solidFill>
                <a:latin typeface="Aptos"/>
                <a:cs typeface="Arial"/>
              </a:rPr>
              <a:t>l</a:t>
            </a:r>
            <a:r>
              <a:rPr sz="1200" spc="-19" dirty="0" smtClean="0">
                <a:solidFill>
                  <a:srgbClr val="262C32"/>
                </a:solidFill>
                <a:latin typeface="Aptos"/>
                <a:cs typeface="Arial"/>
              </a:rPr>
              <a:t>a</a:t>
            </a:r>
            <a:r>
              <a:rPr sz="1200" spc="0" dirty="0" smtClean="0">
                <a:solidFill>
                  <a:srgbClr val="262C32"/>
                </a:solidFill>
                <a:latin typeface="Aptos"/>
                <a:cs typeface="Arial"/>
              </a:rPr>
              <a:t>s</a:t>
            </a:r>
            <a:r>
              <a:rPr sz="1200" spc="116" dirty="0" smtClean="0">
                <a:solidFill>
                  <a:srgbClr val="262C32"/>
                </a:solidFill>
                <a:latin typeface="Aptos"/>
                <a:cs typeface="Arial"/>
              </a:rPr>
              <a:t> </a:t>
            </a:r>
            <a:r>
              <a:rPr sz="1200" spc="-14" dirty="0" smtClean="0">
                <a:solidFill>
                  <a:srgbClr val="262C32"/>
                </a:solidFill>
                <a:latin typeface="Aptos"/>
                <a:cs typeface="Arial"/>
              </a:rPr>
              <a:t>u</a:t>
            </a:r>
            <a:r>
              <a:rPr sz="1200" spc="0" dirty="0" smtClean="0">
                <a:solidFill>
                  <a:srgbClr val="262C32"/>
                </a:solidFill>
                <a:latin typeface="Aptos"/>
                <a:cs typeface="Arial"/>
              </a:rPr>
              <a:t>r</a:t>
            </a:r>
            <a:r>
              <a:rPr sz="1200" spc="-25" dirty="0" smtClean="0">
                <a:solidFill>
                  <a:srgbClr val="262C32"/>
                </a:solidFill>
                <a:latin typeface="Aptos"/>
                <a:cs typeface="Arial"/>
              </a:rPr>
              <a:t>t</a:t>
            </a:r>
            <a:r>
              <a:rPr sz="1200" spc="-9" dirty="0" smtClean="0">
                <a:solidFill>
                  <a:srgbClr val="262C32"/>
                </a:solidFill>
                <a:latin typeface="Aptos"/>
                <a:cs typeface="Arial"/>
              </a:rPr>
              <a:t>i</a:t>
            </a:r>
            <a:r>
              <a:rPr sz="1200" spc="-19" dirty="0" smtClean="0">
                <a:solidFill>
                  <a:srgbClr val="262C32"/>
                </a:solidFill>
                <a:latin typeface="Aptos"/>
                <a:cs typeface="Arial"/>
              </a:rPr>
              <a:t>c</a:t>
            </a:r>
            <a:r>
              <a:rPr sz="1200" spc="-14" dirty="0" smtClean="0">
                <a:solidFill>
                  <a:srgbClr val="262C32"/>
                </a:solidFill>
                <a:latin typeface="Aptos"/>
                <a:cs typeface="Arial"/>
              </a:rPr>
              <a:t>an</a:t>
            </a:r>
            <a:r>
              <a:rPr sz="1200" spc="-9" dirty="0" smtClean="0">
                <a:solidFill>
                  <a:srgbClr val="262C32"/>
                </a:solidFill>
                <a:latin typeface="Aptos"/>
                <a:cs typeface="Arial"/>
              </a:rPr>
              <a:t>t</a:t>
            </a:r>
            <a:r>
              <a:rPr sz="1200" spc="-19" dirty="0" smtClean="0">
                <a:solidFill>
                  <a:srgbClr val="262C32"/>
                </a:solidFill>
                <a:latin typeface="Aptos"/>
                <a:cs typeface="Arial"/>
              </a:rPr>
              <a:t>e</a:t>
            </a:r>
            <a:r>
              <a:rPr sz="1200" spc="0" dirty="0" smtClean="0">
                <a:solidFill>
                  <a:srgbClr val="262C32"/>
                </a:solidFill>
                <a:latin typeface="Aptos"/>
                <a:cs typeface="Arial"/>
              </a:rPr>
              <a:t>s</a:t>
            </a:r>
            <a:r>
              <a:rPr sz="1200" spc="109" dirty="0" smtClean="0">
                <a:solidFill>
                  <a:srgbClr val="262C32"/>
                </a:solidFill>
                <a:latin typeface="Aptos"/>
                <a:cs typeface="Arial"/>
              </a:rPr>
              <a:t> </a:t>
            </a:r>
            <a:r>
              <a:rPr sz="1200" spc="-19" dirty="0" smtClean="0">
                <a:solidFill>
                  <a:srgbClr val="262C32"/>
                </a:solidFill>
                <a:latin typeface="Aptos"/>
                <a:cs typeface="Arial"/>
              </a:rPr>
              <a:t>qu</a:t>
            </a:r>
            <a:r>
              <a:rPr sz="1200" spc="0" dirty="0" smtClean="0">
                <a:solidFill>
                  <a:srgbClr val="262C32"/>
                </a:solidFill>
                <a:latin typeface="Aptos"/>
                <a:cs typeface="Arial"/>
              </a:rPr>
              <a:t>e</a:t>
            </a:r>
            <a:r>
              <a:rPr sz="1200" spc="62" dirty="0" smtClean="0">
                <a:solidFill>
                  <a:srgbClr val="262C32"/>
                </a:solidFill>
                <a:latin typeface="Aptos"/>
                <a:cs typeface="Arial"/>
              </a:rPr>
              <a:t> </a:t>
            </a:r>
            <a:r>
              <a:rPr sz="1200" spc="-14" dirty="0" smtClean="0">
                <a:solidFill>
                  <a:srgbClr val="262C32"/>
                </a:solidFill>
                <a:latin typeface="Aptos"/>
                <a:cs typeface="Arial"/>
              </a:rPr>
              <a:t>n</a:t>
            </a:r>
            <a:r>
              <a:rPr sz="1200" spc="0" dirty="0" smtClean="0">
                <a:solidFill>
                  <a:srgbClr val="262C32"/>
                </a:solidFill>
                <a:latin typeface="Aptos"/>
                <a:cs typeface="Arial"/>
              </a:rPr>
              <a:t>o</a:t>
            </a:r>
            <a:r>
              <a:rPr sz="1200" spc="-7" dirty="0" smtClean="0">
                <a:solidFill>
                  <a:srgbClr val="262C32"/>
                </a:solidFill>
                <a:latin typeface="Aptos"/>
                <a:cs typeface="Arial"/>
              </a:rPr>
              <a:t> </a:t>
            </a:r>
            <a:r>
              <a:rPr sz="1200" spc="-19" dirty="0" smtClean="0">
                <a:solidFill>
                  <a:srgbClr val="262C32"/>
                </a:solidFill>
                <a:latin typeface="Aptos"/>
                <a:cs typeface="Arial"/>
              </a:rPr>
              <a:t>s</a:t>
            </a:r>
            <a:r>
              <a:rPr sz="1200" spc="0" dirty="0" smtClean="0">
                <a:solidFill>
                  <a:srgbClr val="262C32"/>
                </a:solidFill>
                <a:latin typeface="Aptos"/>
                <a:cs typeface="Arial"/>
              </a:rPr>
              <a:t>e</a:t>
            </a:r>
            <a:r>
              <a:rPr sz="1200" spc="51" dirty="0" smtClean="0">
                <a:solidFill>
                  <a:srgbClr val="262C32"/>
                </a:solidFill>
                <a:latin typeface="Aptos"/>
                <a:cs typeface="Arial"/>
              </a:rPr>
              <a:t> </a:t>
            </a:r>
            <a:r>
              <a:rPr sz="1200" spc="-14" dirty="0" smtClean="0">
                <a:solidFill>
                  <a:srgbClr val="262C32"/>
                </a:solidFill>
                <a:latin typeface="Aptos"/>
                <a:cs typeface="Arial"/>
              </a:rPr>
              <a:t>h</a:t>
            </a:r>
            <a:r>
              <a:rPr sz="1200" spc="-19" dirty="0" smtClean="0">
                <a:solidFill>
                  <a:srgbClr val="262C32"/>
                </a:solidFill>
                <a:latin typeface="Aptos"/>
                <a:cs typeface="Arial"/>
              </a:rPr>
              <a:t>a</a:t>
            </a:r>
            <a:r>
              <a:rPr sz="1200" spc="0" dirty="0" smtClean="0">
                <a:solidFill>
                  <a:srgbClr val="262C32"/>
                </a:solidFill>
                <a:latin typeface="Aptos"/>
                <a:cs typeface="Arial"/>
              </a:rPr>
              <a:t>n</a:t>
            </a:r>
            <a:r>
              <a:rPr sz="1200" spc="-15" dirty="0" smtClean="0">
                <a:solidFill>
                  <a:srgbClr val="262C32"/>
                </a:solidFill>
                <a:latin typeface="Aptos"/>
                <a:cs typeface="Arial"/>
              </a:rPr>
              <a:t> </a:t>
            </a:r>
            <a:r>
              <a:rPr sz="1200" spc="-14" dirty="0" smtClean="0">
                <a:solidFill>
                  <a:srgbClr val="262C32"/>
                </a:solidFill>
                <a:latin typeface="Aptos"/>
                <a:cs typeface="Arial"/>
              </a:rPr>
              <a:t>a</a:t>
            </a:r>
            <a:r>
              <a:rPr sz="1200" spc="-19" dirty="0" smtClean="0">
                <a:solidFill>
                  <a:srgbClr val="262C32"/>
                </a:solidFill>
                <a:latin typeface="Aptos"/>
                <a:cs typeface="Arial"/>
              </a:rPr>
              <a:t>c</a:t>
            </a:r>
            <a:r>
              <a:rPr sz="1200" spc="-9" dirty="0" smtClean="0">
                <a:solidFill>
                  <a:srgbClr val="262C32"/>
                </a:solidFill>
                <a:latin typeface="Aptos"/>
                <a:cs typeface="Arial"/>
              </a:rPr>
              <a:t>ti</a:t>
            </a:r>
            <a:r>
              <a:rPr sz="1200" spc="-19" dirty="0" smtClean="0">
                <a:solidFill>
                  <a:srgbClr val="262C32"/>
                </a:solidFill>
                <a:latin typeface="Aptos"/>
                <a:cs typeface="Arial"/>
              </a:rPr>
              <a:t>v</a:t>
            </a:r>
            <a:r>
              <a:rPr sz="1200" spc="-14" dirty="0" smtClean="0">
                <a:solidFill>
                  <a:srgbClr val="262C32"/>
                </a:solidFill>
                <a:latin typeface="Aptos"/>
                <a:cs typeface="Arial"/>
              </a:rPr>
              <a:t>a</a:t>
            </a:r>
            <a:r>
              <a:rPr sz="1200" spc="-19" dirty="0" smtClean="0">
                <a:solidFill>
                  <a:srgbClr val="262C32"/>
                </a:solidFill>
                <a:latin typeface="Aptos"/>
                <a:cs typeface="Arial"/>
              </a:rPr>
              <a:t>d</a:t>
            </a:r>
            <a:r>
              <a:rPr sz="1200" spc="0" dirty="0" smtClean="0">
                <a:solidFill>
                  <a:srgbClr val="262C32"/>
                </a:solidFill>
                <a:latin typeface="Aptos"/>
                <a:cs typeface="Arial"/>
              </a:rPr>
              <a:t>o</a:t>
            </a:r>
            <a:r>
              <a:rPr sz="1200" spc="98" dirty="0" smtClean="0">
                <a:solidFill>
                  <a:srgbClr val="262C32"/>
                </a:solidFill>
                <a:latin typeface="Aptos"/>
                <a:cs typeface="Arial"/>
              </a:rPr>
              <a:t> </a:t>
            </a:r>
            <a:r>
              <a:rPr sz="1200" spc="0" dirty="0" smtClean="0">
                <a:solidFill>
                  <a:srgbClr val="262C32"/>
                </a:solidFill>
                <a:latin typeface="Aptos"/>
                <a:cs typeface="Arial"/>
              </a:rPr>
              <a:t>y </a:t>
            </a:r>
            <a:r>
              <a:rPr sz="1200" spc="-19" dirty="0" smtClean="0">
                <a:solidFill>
                  <a:srgbClr val="262C32"/>
                </a:solidFill>
                <a:latin typeface="Aptos"/>
                <a:cs typeface="Arial"/>
              </a:rPr>
              <a:t>qu</a:t>
            </a:r>
            <a:r>
              <a:rPr sz="1200" spc="0" dirty="0" smtClean="0">
                <a:solidFill>
                  <a:srgbClr val="262C32"/>
                </a:solidFill>
                <a:latin typeface="Aptos"/>
                <a:cs typeface="Arial"/>
              </a:rPr>
              <a:t>e</a:t>
            </a:r>
            <a:r>
              <a:rPr sz="1200" spc="62" dirty="0" smtClean="0">
                <a:solidFill>
                  <a:srgbClr val="262C32"/>
                </a:solidFill>
                <a:latin typeface="Aptos"/>
                <a:cs typeface="Arial"/>
              </a:rPr>
              <a:t> </a:t>
            </a:r>
            <a:r>
              <a:rPr sz="1200" spc="-19" dirty="0" smtClean="0">
                <a:solidFill>
                  <a:srgbClr val="262C32"/>
                </a:solidFill>
                <a:latin typeface="Aptos"/>
                <a:cs typeface="Arial"/>
              </a:rPr>
              <a:t>p</a:t>
            </a:r>
            <a:r>
              <a:rPr sz="1200" spc="-14" dirty="0" smtClean="0">
                <a:solidFill>
                  <a:srgbClr val="262C32"/>
                </a:solidFill>
                <a:latin typeface="Aptos"/>
                <a:cs typeface="Arial"/>
              </a:rPr>
              <a:t>u</a:t>
            </a:r>
            <a:r>
              <a:rPr sz="1200" spc="-19" dirty="0" smtClean="0">
                <a:solidFill>
                  <a:srgbClr val="262C32"/>
                </a:solidFill>
                <a:latin typeface="Aptos"/>
                <a:cs typeface="Arial"/>
              </a:rPr>
              <a:t>ede</a:t>
            </a:r>
            <a:r>
              <a:rPr sz="1200" spc="0" dirty="0" smtClean="0">
                <a:solidFill>
                  <a:srgbClr val="262C32"/>
                </a:solidFill>
                <a:latin typeface="Aptos"/>
                <a:cs typeface="Arial"/>
              </a:rPr>
              <a:t>n</a:t>
            </a:r>
            <a:r>
              <a:rPr sz="1200" spc="56" dirty="0" smtClean="0">
                <a:solidFill>
                  <a:srgbClr val="262C32"/>
                </a:solidFill>
                <a:latin typeface="Aptos"/>
                <a:cs typeface="Arial"/>
              </a:rPr>
              <a:t> </a:t>
            </a:r>
            <a:r>
              <a:rPr sz="1200" spc="-14" dirty="0" smtClean="0">
                <a:solidFill>
                  <a:srgbClr val="262C32"/>
                </a:solidFill>
                <a:latin typeface="Aptos"/>
                <a:cs typeface="Arial"/>
              </a:rPr>
              <a:t>qu</a:t>
            </a:r>
            <a:r>
              <a:rPr sz="1200" spc="-19" dirty="0" smtClean="0">
                <a:solidFill>
                  <a:srgbClr val="262C32"/>
                </a:solidFill>
                <a:latin typeface="Aptos"/>
                <a:cs typeface="Arial"/>
              </a:rPr>
              <a:t>eda</a:t>
            </a:r>
            <a:r>
              <a:rPr sz="1200" spc="0" dirty="0" smtClean="0">
                <a:solidFill>
                  <a:srgbClr val="262C32"/>
                </a:solidFill>
                <a:latin typeface="Aptos"/>
                <a:cs typeface="Arial"/>
              </a:rPr>
              <a:t>r</a:t>
            </a:r>
            <a:r>
              <a:rPr sz="1200" spc="89" dirty="0" smtClean="0">
                <a:solidFill>
                  <a:srgbClr val="262C32"/>
                </a:solidFill>
                <a:latin typeface="Aptos"/>
                <a:cs typeface="Arial"/>
              </a:rPr>
              <a:t> </a:t>
            </a:r>
            <a:r>
              <a:rPr sz="1200" spc="-19" dirty="0" smtClean="0">
                <a:solidFill>
                  <a:srgbClr val="262C32"/>
                </a:solidFill>
                <a:latin typeface="Aptos"/>
                <a:cs typeface="Arial"/>
              </a:rPr>
              <a:t>adhe</a:t>
            </a:r>
            <a:r>
              <a:rPr sz="1200" spc="-14" dirty="0" smtClean="0">
                <a:solidFill>
                  <a:srgbClr val="262C32"/>
                </a:solidFill>
                <a:latin typeface="Aptos"/>
                <a:cs typeface="Arial"/>
              </a:rPr>
              <a:t>r</a:t>
            </a:r>
            <a:r>
              <a:rPr sz="1200" spc="-9" dirty="0" smtClean="0">
                <a:solidFill>
                  <a:srgbClr val="262C32"/>
                </a:solidFill>
                <a:latin typeface="Aptos"/>
                <a:cs typeface="Arial"/>
              </a:rPr>
              <a:t>i</a:t>
            </a:r>
            <a:r>
              <a:rPr sz="1200" spc="-19" dirty="0" smtClean="0">
                <a:solidFill>
                  <a:srgbClr val="262C32"/>
                </a:solidFill>
                <a:latin typeface="Aptos"/>
                <a:cs typeface="Arial"/>
              </a:rPr>
              <a:t>da</a:t>
            </a:r>
            <a:r>
              <a:rPr sz="1200" spc="0" dirty="0" smtClean="0">
                <a:solidFill>
                  <a:srgbClr val="262C32"/>
                </a:solidFill>
                <a:latin typeface="Aptos"/>
                <a:cs typeface="Arial"/>
              </a:rPr>
              <a:t>s</a:t>
            </a:r>
            <a:r>
              <a:rPr sz="1200" spc="151" dirty="0" smtClean="0">
                <a:solidFill>
                  <a:srgbClr val="262C32"/>
                </a:solidFill>
                <a:latin typeface="Aptos"/>
                <a:cs typeface="Arial"/>
              </a:rPr>
              <a:t> </a:t>
            </a:r>
            <a:r>
              <a:rPr sz="1200" spc="0" dirty="0" smtClean="0">
                <a:solidFill>
                  <a:srgbClr val="262C32"/>
                </a:solidFill>
                <a:latin typeface="Aptos"/>
                <a:cs typeface="Arial"/>
              </a:rPr>
              <a:t>a</a:t>
            </a:r>
            <a:r>
              <a:rPr sz="1200" spc="31" dirty="0" smtClean="0">
                <a:solidFill>
                  <a:srgbClr val="262C32"/>
                </a:solidFill>
                <a:latin typeface="Aptos"/>
                <a:cs typeface="Arial"/>
              </a:rPr>
              <a:t> </a:t>
            </a:r>
            <a:r>
              <a:rPr sz="1200" spc="-102" dirty="0" smtClean="0">
                <a:solidFill>
                  <a:srgbClr val="262C32"/>
                </a:solidFill>
                <a:latin typeface="Aptos"/>
                <a:cs typeface="Arial"/>
              </a:rPr>
              <a:t>l</a:t>
            </a:r>
            <a:r>
              <a:rPr sz="1200" spc="-11" dirty="0" smtClean="0">
                <a:solidFill>
                  <a:srgbClr val="262C32"/>
                </a:solidFill>
                <a:latin typeface="Aptos"/>
                <a:cs typeface="Arial"/>
              </a:rPr>
              <a:t>a</a:t>
            </a:r>
            <a:r>
              <a:rPr sz="1200" spc="114" dirty="0" smtClean="0">
                <a:solidFill>
                  <a:srgbClr val="262C32"/>
                </a:solidFill>
                <a:latin typeface="Aptos"/>
                <a:cs typeface="Arial"/>
              </a:rPr>
              <a:t> </a:t>
            </a:r>
            <a:r>
              <a:rPr sz="1200" spc="-53" dirty="0" smtClean="0">
                <a:solidFill>
                  <a:srgbClr val="262C32"/>
                </a:solidFill>
                <a:latin typeface="Aptos"/>
                <a:cs typeface="Arial"/>
              </a:rPr>
              <a:t>p</a:t>
            </a:r>
            <a:r>
              <a:rPr sz="1200" spc="-32" dirty="0" smtClean="0">
                <a:solidFill>
                  <a:srgbClr val="262C32"/>
                </a:solidFill>
                <a:latin typeface="Aptos"/>
                <a:cs typeface="Arial"/>
              </a:rPr>
              <a:t>i</a:t>
            </a:r>
            <a:r>
              <a:rPr sz="1200" spc="18" dirty="0" smtClean="0">
                <a:solidFill>
                  <a:srgbClr val="262C32"/>
                </a:solidFill>
                <a:latin typeface="Aptos"/>
                <a:cs typeface="Arial"/>
              </a:rPr>
              <a:t>e</a:t>
            </a:r>
            <a:r>
              <a:rPr sz="1200" spc="-73" dirty="0" smtClean="0">
                <a:solidFill>
                  <a:srgbClr val="262C32"/>
                </a:solidFill>
                <a:latin typeface="Aptos"/>
                <a:cs typeface="Arial"/>
              </a:rPr>
              <a:t>l</a:t>
            </a:r>
            <a:r>
              <a:rPr sz="1200" spc="100" dirty="0" smtClean="0">
                <a:solidFill>
                  <a:srgbClr val="262C32"/>
                </a:solidFill>
                <a:latin typeface="Aptos"/>
                <a:cs typeface="Arial"/>
              </a:rPr>
              <a:t> </a:t>
            </a:r>
            <a:r>
              <a:rPr sz="1200" spc="-14" dirty="0" smtClean="0">
                <a:solidFill>
                  <a:srgbClr val="262C32"/>
                </a:solidFill>
                <a:latin typeface="Aptos"/>
                <a:cs typeface="Arial"/>
              </a:rPr>
              <a:t>e</a:t>
            </a:r>
            <a:r>
              <a:rPr sz="1200" spc="0" dirty="0" smtClean="0">
                <a:solidFill>
                  <a:srgbClr val="262C32"/>
                </a:solidFill>
                <a:latin typeface="Aptos"/>
                <a:cs typeface="Arial"/>
              </a:rPr>
              <a:t>n</a:t>
            </a:r>
            <a:r>
              <a:rPr sz="1200" spc="42" dirty="0" smtClean="0">
                <a:solidFill>
                  <a:srgbClr val="262C32"/>
                </a:solidFill>
                <a:latin typeface="Aptos"/>
                <a:cs typeface="Arial"/>
              </a:rPr>
              <a:t> </a:t>
            </a:r>
            <a:r>
              <a:rPr sz="1200" spc="-78" dirty="0" smtClean="0">
                <a:solidFill>
                  <a:srgbClr val="262C32"/>
                </a:solidFill>
                <a:latin typeface="Aptos"/>
                <a:cs typeface="Arial"/>
              </a:rPr>
              <a:t>l</a:t>
            </a:r>
            <a:r>
              <a:rPr sz="1200" spc="-3" dirty="0" smtClean="0">
                <a:solidFill>
                  <a:srgbClr val="262C32"/>
                </a:solidFill>
                <a:latin typeface="Aptos"/>
                <a:cs typeface="Arial"/>
              </a:rPr>
              <a:t>o</a:t>
            </a:r>
            <a:r>
              <a:rPr sz="1200" spc="0" dirty="0" smtClean="0">
                <a:solidFill>
                  <a:srgbClr val="262C32"/>
                </a:solidFill>
                <a:latin typeface="Aptos"/>
                <a:cs typeface="Arial"/>
              </a:rPr>
              <a:t>s</a:t>
            </a:r>
            <a:r>
              <a:rPr sz="1200" spc="84" dirty="0" smtClean="0">
                <a:solidFill>
                  <a:srgbClr val="262C32"/>
                </a:solidFill>
                <a:latin typeface="Aptos"/>
                <a:cs typeface="Arial"/>
              </a:rPr>
              <a:t> </a:t>
            </a:r>
            <a:r>
              <a:rPr sz="1200" spc="-69" dirty="0" smtClean="0">
                <a:solidFill>
                  <a:srgbClr val="262C32"/>
                </a:solidFill>
                <a:latin typeface="Aptos"/>
                <a:cs typeface="Arial"/>
              </a:rPr>
              <a:t>r</a:t>
            </a:r>
            <a:r>
              <a:rPr sz="1200" spc="-3" dirty="0" smtClean="0">
                <a:solidFill>
                  <a:srgbClr val="262C32"/>
                </a:solidFill>
                <a:latin typeface="Aptos"/>
                <a:cs typeface="Arial"/>
              </a:rPr>
              <a:t>e</a:t>
            </a:r>
            <a:r>
              <a:rPr sz="1200" spc="-19" dirty="0" smtClean="0">
                <a:solidFill>
                  <a:srgbClr val="262C32"/>
                </a:solidFill>
                <a:latin typeface="Aptos"/>
                <a:cs typeface="Arial"/>
              </a:rPr>
              <a:t>s</a:t>
            </a:r>
            <a:r>
              <a:rPr sz="1200" spc="37" dirty="0" smtClean="0">
                <a:solidFill>
                  <a:srgbClr val="262C32"/>
                </a:solidFill>
                <a:latin typeface="Aptos"/>
                <a:cs typeface="Arial"/>
              </a:rPr>
              <a:t>t</a:t>
            </a:r>
            <a:r>
              <a:rPr sz="1200" spc="-26" dirty="0" smtClean="0">
                <a:solidFill>
                  <a:srgbClr val="262C32"/>
                </a:solidFill>
                <a:latin typeface="Aptos"/>
                <a:cs typeface="Arial"/>
              </a:rPr>
              <a:t>o</a:t>
            </a:r>
            <a:r>
              <a:rPr sz="1200" spc="0" dirty="0" smtClean="0">
                <a:solidFill>
                  <a:srgbClr val="262C32"/>
                </a:solidFill>
                <a:latin typeface="Aptos"/>
                <a:cs typeface="Arial"/>
              </a:rPr>
              <a:t>s</a:t>
            </a:r>
            <a:r>
              <a:rPr sz="1200" spc="39"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78" dirty="0" smtClean="0">
                <a:solidFill>
                  <a:srgbClr val="262C32"/>
                </a:solidFill>
                <a:latin typeface="Aptos"/>
                <a:cs typeface="Arial"/>
              </a:rPr>
              <a:t>l</a:t>
            </a:r>
            <a:r>
              <a:rPr sz="1200" spc="18" dirty="0" smtClean="0">
                <a:solidFill>
                  <a:srgbClr val="262C32"/>
                </a:solidFill>
                <a:latin typeface="Aptos"/>
                <a:cs typeface="Arial"/>
              </a:rPr>
              <a:t>o</a:t>
            </a:r>
            <a:r>
              <a:rPr sz="1200" spc="0" dirty="0" smtClean="0">
                <a:solidFill>
                  <a:srgbClr val="262C32"/>
                </a:solidFill>
                <a:latin typeface="Aptos"/>
                <a:cs typeface="Arial"/>
              </a:rPr>
              <a:t>s</a:t>
            </a:r>
            <a:r>
              <a:rPr sz="1200" spc="14" dirty="0" smtClean="0">
                <a:solidFill>
                  <a:srgbClr val="262C32"/>
                </a:solidFill>
                <a:latin typeface="Aptos"/>
                <a:cs typeface="Arial"/>
              </a:rPr>
              <a:t> </a:t>
            </a:r>
            <a:r>
              <a:rPr sz="1200" spc="-12" dirty="0" smtClean="0">
                <a:solidFill>
                  <a:srgbClr val="262C32"/>
                </a:solidFill>
                <a:latin typeface="Aptos"/>
                <a:cs typeface="Arial"/>
              </a:rPr>
              <a:t>t</a:t>
            </a:r>
            <a:r>
              <a:rPr sz="1200" spc="-3" dirty="0" smtClean="0">
                <a:solidFill>
                  <a:srgbClr val="262C32"/>
                </a:solidFill>
                <a:latin typeface="Aptos"/>
                <a:cs typeface="Arial"/>
              </a:rPr>
              <a:t>e</a:t>
            </a:r>
            <a:r>
              <a:rPr sz="1200" spc="-26" dirty="0" smtClean="0">
                <a:solidFill>
                  <a:srgbClr val="262C32"/>
                </a:solidFill>
                <a:latin typeface="Aptos"/>
                <a:cs typeface="Arial"/>
              </a:rPr>
              <a:t>n</a:t>
            </a:r>
            <a:r>
              <a:rPr sz="1200" spc="37" dirty="0" smtClean="0">
                <a:solidFill>
                  <a:srgbClr val="262C32"/>
                </a:solidFill>
                <a:latin typeface="Aptos"/>
                <a:cs typeface="Arial"/>
              </a:rPr>
              <a:t>t</a:t>
            </a:r>
            <a:r>
              <a:rPr sz="1200" spc="-3" dirty="0" smtClean="0">
                <a:solidFill>
                  <a:srgbClr val="262C32"/>
                </a:solidFill>
                <a:latin typeface="Aptos"/>
                <a:cs typeface="Arial"/>
              </a:rPr>
              <a:t>á</a:t>
            </a:r>
            <a:r>
              <a:rPr sz="1200" spc="30" dirty="0" smtClean="0">
                <a:solidFill>
                  <a:srgbClr val="262C32"/>
                </a:solidFill>
                <a:latin typeface="Aptos"/>
                <a:cs typeface="Arial"/>
              </a:rPr>
              <a:t>c</a:t>
            </a:r>
            <a:r>
              <a:rPr sz="1200" spc="-26" dirty="0" smtClean="0">
                <a:solidFill>
                  <a:srgbClr val="262C32"/>
                </a:solidFill>
                <a:latin typeface="Aptos"/>
                <a:cs typeface="Arial"/>
              </a:rPr>
              <a:t>u</a:t>
            </a:r>
            <a:r>
              <a:rPr sz="1200" spc="-32" dirty="0" smtClean="0">
                <a:solidFill>
                  <a:srgbClr val="262C32"/>
                </a:solidFill>
                <a:latin typeface="Aptos"/>
                <a:cs typeface="Arial"/>
              </a:rPr>
              <a:t>l</a:t>
            </a:r>
            <a:r>
              <a:rPr sz="1200" spc="18" dirty="0" smtClean="0">
                <a:solidFill>
                  <a:srgbClr val="262C32"/>
                </a:solidFill>
                <a:latin typeface="Aptos"/>
                <a:cs typeface="Arial"/>
              </a:rPr>
              <a:t>o</a:t>
            </a:r>
            <a:r>
              <a:rPr sz="1200" spc="30" dirty="0" smtClean="0">
                <a:solidFill>
                  <a:srgbClr val="262C32"/>
                </a:solidFill>
                <a:latin typeface="Aptos"/>
                <a:cs typeface="Arial"/>
              </a:rPr>
              <a:t>s</a:t>
            </a:r>
            <a:r>
              <a:rPr sz="1200" spc="-102" dirty="0" smtClean="0">
                <a:solidFill>
                  <a:srgbClr val="262C32"/>
                </a:solidFill>
                <a:latin typeface="Aptos"/>
                <a:cs typeface="Arial"/>
              </a:rPr>
              <a:t>; </a:t>
            </a:r>
            <a:r>
              <a:rPr sz="1200" spc="-19" dirty="0" smtClean="0">
                <a:solidFill>
                  <a:srgbClr val="262C32"/>
                </a:solidFill>
                <a:latin typeface="Aptos"/>
                <a:cs typeface="Arial"/>
              </a:rPr>
              <a:t>de</a:t>
            </a:r>
            <a:r>
              <a:rPr sz="1200" spc="-14" dirty="0" smtClean="0">
                <a:solidFill>
                  <a:srgbClr val="262C32"/>
                </a:solidFill>
                <a:latin typeface="Aptos"/>
                <a:cs typeface="Arial"/>
              </a:rPr>
              <a:t>b</a:t>
            </a:r>
            <a:r>
              <a:rPr sz="1200" spc="-19" dirty="0" smtClean="0">
                <a:solidFill>
                  <a:srgbClr val="262C32"/>
                </a:solidFill>
                <a:latin typeface="Aptos"/>
                <a:cs typeface="Arial"/>
              </a:rPr>
              <a:t>e</a:t>
            </a:r>
            <a:r>
              <a:rPr sz="1200" spc="-34" dirty="0" smtClean="0">
                <a:solidFill>
                  <a:srgbClr val="262C32"/>
                </a:solidFill>
                <a:latin typeface="Aptos"/>
                <a:cs typeface="Arial"/>
              </a:rPr>
              <a:t>m</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106" dirty="0" smtClean="0">
                <a:solidFill>
                  <a:srgbClr val="262C32"/>
                </a:solidFill>
                <a:latin typeface="Aptos"/>
                <a:cs typeface="Arial"/>
              </a:rPr>
              <a:t> </a:t>
            </a:r>
            <a:r>
              <a:rPr sz="1200" spc="-19" dirty="0" smtClean="0">
                <a:solidFill>
                  <a:srgbClr val="262C32"/>
                </a:solidFill>
                <a:latin typeface="Aptos"/>
                <a:cs typeface="Arial"/>
              </a:rPr>
              <a:t>de</a:t>
            </a:r>
            <a:r>
              <a:rPr sz="1200" spc="-9" dirty="0" smtClean="0">
                <a:solidFill>
                  <a:srgbClr val="262C32"/>
                </a:solidFill>
                <a:latin typeface="Aptos"/>
                <a:cs typeface="Arial"/>
              </a:rPr>
              <a:t>j</a:t>
            </a:r>
            <a:r>
              <a:rPr sz="1200" spc="-19" dirty="0" smtClean="0">
                <a:solidFill>
                  <a:srgbClr val="262C32"/>
                </a:solidFill>
                <a:latin typeface="Aptos"/>
                <a:cs typeface="Arial"/>
              </a:rPr>
              <a:t>a</a:t>
            </a:r>
            <a:r>
              <a:rPr sz="1200" spc="0" dirty="0" smtClean="0">
                <a:solidFill>
                  <a:srgbClr val="262C32"/>
                </a:solidFill>
                <a:latin typeface="Aptos"/>
                <a:cs typeface="Arial"/>
              </a:rPr>
              <a:t>r</a:t>
            </a:r>
            <a:r>
              <a:rPr sz="1200" spc="65" dirty="0" smtClean="0">
                <a:solidFill>
                  <a:srgbClr val="262C32"/>
                </a:solidFill>
                <a:latin typeface="Aptos"/>
                <a:cs typeface="Arial"/>
              </a:rPr>
              <a:t> </a:t>
            </a:r>
            <a:r>
              <a:rPr sz="1200" spc="-14" dirty="0" smtClean="0">
                <a:solidFill>
                  <a:srgbClr val="262C32"/>
                </a:solidFill>
                <a:latin typeface="Aptos"/>
                <a:cs typeface="Arial"/>
              </a:rPr>
              <a:t>q</a:t>
            </a:r>
            <a:r>
              <a:rPr sz="1200" spc="-19" dirty="0" smtClean="0">
                <a:solidFill>
                  <a:srgbClr val="262C32"/>
                </a:solidFill>
                <a:latin typeface="Aptos"/>
                <a:cs typeface="Arial"/>
              </a:rPr>
              <a:t>u</a:t>
            </a:r>
            <a:r>
              <a:rPr sz="1200" spc="0" dirty="0" smtClean="0">
                <a:solidFill>
                  <a:srgbClr val="262C32"/>
                </a:solidFill>
                <a:latin typeface="Aptos"/>
                <a:cs typeface="Arial"/>
              </a:rPr>
              <a:t>e</a:t>
            </a:r>
            <a:r>
              <a:rPr sz="1200" spc="59" dirty="0" smtClean="0">
                <a:solidFill>
                  <a:srgbClr val="262C32"/>
                </a:solidFill>
                <a:latin typeface="Aptos"/>
                <a:cs typeface="Arial"/>
              </a:rPr>
              <a:t> </a:t>
            </a:r>
            <a:r>
              <a:rPr sz="1200" spc="-19" dirty="0" smtClean="0">
                <a:solidFill>
                  <a:srgbClr val="262C32"/>
                </a:solidFill>
                <a:latin typeface="Aptos"/>
                <a:cs typeface="Arial"/>
              </a:rPr>
              <a:t>ac</a:t>
            </a:r>
            <a:r>
              <a:rPr sz="1200" spc="-9" dirty="0" smtClean="0">
                <a:solidFill>
                  <a:srgbClr val="262C32"/>
                </a:solidFill>
                <a:latin typeface="Aptos"/>
                <a:cs typeface="Arial"/>
              </a:rPr>
              <a:t>t</a:t>
            </a:r>
            <a:r>
              <a:rPr sz="1200" spc="-14" dirty="0" smtClean="0">
                <a:solidFill>
                  <a:srgbClr val="262C32"/>
                </a:solidFill>
                <a:latin typeface="Aptos"/>
                <a:cs typeface="Arial"/>
              </a:rPr>
              <a:t>ú</a:t>
            </a:r>
            <a:r>
              <a:rPr sz="1200" spc="0" dirty="0" smtClean="0">
                <a:solidFill>
                  <a:srgbClr val="262C32"/>
                </a:solidFill>
                <a:latin typeface="Aptos"/>
                <a:cs typeface="Arial"/>
              </a:rPr>
              <a:t>e</a:t>
            </a:r>
            <a:r>
              <a:rPr sz="1200" spc="81" dirty="0" smtClean="0">
                <a:solidFill>
                  <a:srgbClr val="262C32"/>
                </a:solidFill>
                <a:latin typeface="Aptos"/>
                <a:cs typeface="Arial"/>
              </a:rPr>
              <a:t> </a:t>
            </a:r>
            <a:r>
              <a:rPr sz="1200" spc="-14" dirty="0" smtClean="0">
                <a:solidFill>
                  <a:srgbClr val="262C32"/>
                </a:solidFill>
                <a:latin typeface="Aptos"/>
                <a:cs typeface="Arial"/>
              </a:rPr>
              <a:t>u</a:t>
            </a:r>
            <a:r>
              <a:rPr sz="1200" spc="-19" dirty="0" smtClean="0">
                <a:solidFill>
                  <a:srgbClr val="262C32"/>
                </a:solidFill>
                <a:latin typeface="Aptos"/>
                <a:cs typeface="Arial"/>
              </a:rPr>
              <a:t>no</a:t>
            </a:r>
            <a:r>
              <a:rPr sz="1200" spc="0" dirty="0" smtClean="0">
                <a:solidFill>
                  <a:srgbClr val="262C32"/>
                </a:solidFill>
                <a:latin typeface="Aptos"/>
                <a:cs typeface="Arial"/>
              </a:rPr>
              <a:t>s</a:t>
            </a:r>
            <a:r>
              <a:rPr sz="1200" spc="34" dirty="0" smtClean="0">
                <a:solidFill>
                  <a:srgbClr val="262C32"/>
                </a:solidFill>
                <a:latin typeface="Aptos"/>
                <a:cs typeface="Arial"/>
              </a:rPr>
              <a:t> </a:t>
            </a:r>
            <a:r>
              <a:rPr sz="1200" spc="-15" dirty="0" smtClean="0">
                <a:solidFill>
                  <a:srgbClr val="262C32"/>
                </a:solidFill>
                <a:latin typeface="Aptos"/>
                <a:cs typeface="Arial"/>
              </a:rPr>
              <a:t>c</a:t>
            </a:r>
            <a:r>
              <a:rPr sz="1200" spc="-9" dirty="0" smtClean="0">
                <a:solidFill>
                  <a:srgbClr val="262C32"/>
                </a:solidFill>
                <a:latin typeface="Aptos"/>
                <a:cs typeface="Arial"/>
              </a:rPr>
              <a:t>u</a:t>
            </a:r>
            <a:r>
              <a:rPr sz="1200" spc="-15" dirty="0" smtClean="0">
                <a:solidFill>
                  <a:srgbClr val="262C32"/>
                </a:solidFill>
                <a:latin typeface="Aptos"/>
                <a:cs typeface="Arial"/>
              </a:rPr>
              <a:t>a</a:t>
            </a:r>
            <a:r>
              <a:rPr sz="1200" spc="-9" dirty="0" smtClean="0">
                <a:solidFill>
                  <a:srgbClr val="262C32"/>
                </a:solidFill>
                <a:latin typeface="Aptos"/>
                <a:cs typeface="Arial"/>
              </a:rPr>
              <a:t>n</a:t>
            </a:r>
            <a:r>
              <a:rPr sz="1200" spc="-12" dirty="0" smtClean="0">
                <a:solidFill>
                  <a:srgbClr val="262C32"/>
                </a:solidFill>
                <a:latin typeface="Aptos"/>
                <a:cs typeface="Arial"/>
              </a:rPr>
              <a:t>t</a:t>
            </a:r>
            <a:r>
              <a:rPr sz="1200" spc="-9" dirty="0" smtClean="0">
                <a:solidFill>
                  <a:srgbClr val="262C32"/>
                </a:solidFill>
                <a:latin typeface="Aptos"/>
                <a:cs typeface="Arial"/>
              </a:rPr>
              <a:t>o</a:t>
            </a:r>
            <a:r>
              <a:rPr sz="1200" spc="4" dirty="0" smtClean="0">
                <a:solidFill>
                  <a:srgbClr val="262C32"/>
                </a:solidFill>
                <a:latin typeface="Aptos"/>
                <a:cs typeface="Arial"/>
              </a:rPr>
              <a:t>s</a:t>
            </a:r>
            <a:r>
              <a:rPr sz="1200" spc="85" dirty="0" smtClean="0">
                <a:solidFill>
                  <a:srgbClr val="262C32"/>
                </a:solidFill>
                <a:latin typeface="Aptos"/>
                <a:cs typeface="Arial"/>
              </a:rPr>
              <a:t> </a:t>
            </a:r>
            <a:r>
              <a:rPr sz="1200" spc="-63" dirty="0" smtClean="0">
                <a:solidFill>
                  <a:srgbClr val="262C32"/>
                </a:solidFill>
                <a:latin typeface="Aptos"/>
                <a:cs typeface="Arial"/>
              </a:rPr>
              <a:t>m</a:t>
            </a:r>
            <a:r>
              <a:rPr sz="1200" spc="-7" dirty="0" smtClean="0">
                <a:solidFill>
                  <a:srgbClr val="262C32"/>
                </a:solidFill>
                <a:latin typeface="Aptos"/>
                <a:cs typeface="Arial"/>
              </a:rPr>
              <a:t>i</a:t>
            </a:r>
            <a:r>
              <a:rPr sz="1200" spc="18" dirty="0" smtClean="0">
                <a:solidFill>
                  <a:srgbClr val="262C32"/>
                </a:solidFill>
                <a:latin typeface="Aptos"/>
                <a:cs typeface="Arial"/>
              </a:rPr>
              <a:t>n</a:t>
            </a:r>
            <a:r>
              <a:rPr sz="1200" spc="-26" dirty="0" smtClean="0">
                <a:solidFill>
                  <a:srgbClr val="262C32"/>
                </a:solidFill>
                <a:latin typeface="Aptos"/>
                <a:cs typeface="Arial"/>
              </a:rPr>
              <a:t>u</a:t>
            </a:r>
            <a:r>
              <a:rPr sz="1200" spc="37" dirty="0" smtClean="0">
                <a:solidFill>
                  <a:srgbClr val="262C32"/>
                </a:solidFill>
                <a:latin typeface="Aptos"/>
                <a:cs typeface="Arial"/>
              </a:rPr>
              <a:t>t</a:t>
            </a:r>
            <a:r>
              <a:rPr sz="1200" spc="-26" dirty="0" smtClean="0">
                <a:solidFill>
                  <a:srgbClr val="262C32"/>
                </a:solidFill>
                <a:latin typeface="Aptos"/>
                <a:cs typeface="Arial"/>
              </a:rPr>
              <a:t>o</a:t>
            </a:r>
            <a:r>
              <a:rPr sz="1200" spc="30" dirty="0" smtClean="0">
                <a:solidFill>
                  <a:srgbClr val="262C32"/>
                </a:solidFill>
                <a:latin typeface="Aptos"/>
                <a:cs typeface="Arial"/>
              </a:rPr>
              <a:t>s</a:t>
            </a:r>
            <a:r>
              <a:rPr sz="1200" spc="-77"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spc="-69" dirty="0" smtClean="0">
                <a:solidFill>
                  <a:srgbClr val="231F21"/>
                </a:solidFill>
                <a:latin typeface="Times New Roman"/>
                <a:cs typeface="Times New Roman"/>
              </a:rPr>
              <a:t>108</a:t>
            </a:r>
            <a:endParaRPr sz="600">
              <a:latin typeface="Times New Roman"/>
              <a:cs typeface="Times New Roman"/>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598662" y="1353526"/>
            <a:ext cx="6916809" cy="1328928"/>
          </a:xfrm>
          <a:prstGeom prst="rect">
            <a:avLst/>
          </a:prstGeom>
        </p:spPr>
        <p:txBody>
          <a:bodyPr wrap="square" lIns="0" tIns="7111" rIns="0" bIns="0" rtlCol="0">
            <a:noAutofit/>
          </a:bodyPr>
          <a:lstStyle/>
          <a:p>
            <a:pPr marL="12700">
              <a:lnSpc>
                <a:spcPts val="1120"/>
              </a:lnSpc>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Si la lesión es extensa</a:t>
            </a:r>
            <a:r>
              <a:rPr sz="1200" spc="0" dirty="0" smtClean="0">
                <a:solidFill>
                  <a:srgbClr val="262C32"/>
                </a:solidFill>
                <a:latin typeface="Aptos"/>
                <a:cs typeface="Arial"/>
              </a:rPr>
              <a:t>, </a:t>
            </a:r>
            <a:r>
              <a:rPr sz="1200" spc="0" dirty="0" smtClean="0">
                <a:solidFill>
                  <a:srgbClr val="262C32"/>
                </a:solidFill>
                <a:latin typeface="Aptos"/>
                <a:cs typeface="Arial"/>
              </a:rPr>
              <a:t>o se produce en las articulaciones</a:t>
            </a:r>
            <a:r>
              <a:rPr sz="1200" spc="0" dirty="0" smtClean="0">
                <a:solidFill>
                  <a:srgbClr val="262C32"/>
                </a:solidFill>
                <a:latin typeface="Aptos"/>
                <a:cs typeface="Arial"/>
              </a:rPr>
              <a:t>, </a:t>
            </a:r>
            <a:r>
              <a:rPr sz="1200" spc="0" dirty="0" smtClean="0">
                <a:solidFill>
                  <a:srgbClr val="262C32"/>
                </a:solidFill>
                <a:latin typeface="Aptos"/>
                <a:cs typeface="Arial"/>
              </a:rPr>
              <a:t>en la cara</a:t>
            </a:r>
            <a:r>
              <a:rPr sz="1200" spc="0" dirty="0" smtClean="0">
                <a:solidFill>
                  <a:srgbClr val="262C32"/>
                </a:solidFill>
                <a:latin typeface="Aptos"/>
                <a:cs typeface="Arial"/>
              </a:rPr>
              <a:t>, </a:t>
            </a:r>
            <a:r>
              <a:rPr sz="1200" spc="0" dirty="0" smtClean="0">
                <a:solidFill>
                  <a:srgbClr val="262C32"/>
                </a:solidFill>
                <a:latin typeface="Aptos"/>
                <a:cs typeface="Arial"/>
              </a:rPr>
              <a:t>o</a:t>
            </a:r>
            <a:endParaRPr sz="1000">
              <a:latin typeface="Arial"/>
              <a:cs typeface="Arial"/>
            </a:endParaRPr>
          </a:p>
          <a:p>
            <a:pPr marL="101092" marR="19050">
              <a:lnSpc>
                <a:spcPct val="95825"/>
              </a:lnSpc>
              <a:spcBef>
                <a:spcPts val="209"/>
              </a:spcBef>
              <a:spcAft>
                <a:spcPts val="300"/>
              </a:spcAft>
            </a:pPr>
            <a:r>
              <a:rPr sz="1200" spc="-2" dirty="0" smtClean="0">
                <a:solidFill>
                  <a:srgbClr val="262C32"/>
                </a:solidFill>
                <a:latin typeface="Aptos"/>
                <a:cs typeface="Arial"/>
              </a:rPr>
              <a:t>en zonas próximas a orificios naturales</a:t>
            </a:r>
            <a:r>
              <a:rPr sz="1200" spc="-2" dirty="0" smtClean="0">
                <a:solidFill>
                  <a:srgbClr val="262C32"/>
                </a:solidFill>
                <a:latin typeface="Aptos"/>
                <a:cs typeface="Arial"/>
              </a:rPr>
              <a:t>, </a:t>
            </a:r>
            <a:r>
              <a:rPr sz="1200" spc="-2" dirty="0" smtClean="0">
                <a:solidFill>
                  <a:srgbClr val="262C32"/>
                </a:solidFill>
                <a:latin typeface="Aptos"/>
                <a:cs typeface="Arial"/>
              </a:rPr>
              <a:t>acudir a un centro médico.</a:t>
            </a:r>
            <a:endParaRPr sz="1000">
              <a:latin typeface="Arial"/>
              <a:cs typeface="Arial"/>
            </a:endParaRPr>
          </a:p>
          <a:p>
            <a:pPr marL="104140" marR="104966" indent="-91439">
              <a:lnSpc>
                <a:spcPts val="1149"/>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Poner compresas frías sobre la zona lesionada para aliviar el escozor </a:t>
            </a:r>
            <a:endParaRPr sz="1000">
              <a:latin typeface="Arial"/>
              <a:cs typeface="Arial"/>
            </a:endParaRPr>
          </a:p>
          <a:p>
            <a:pPr marL="104140" marR="104966">
              <a:lnSpc>
                <a:spcPts val="1149"/>
              </a:lnSpc>
              <a:spcBef>
                <a:spcPts val="242"/>
              </a:spcBef>
              <a:spcAft>
                <a:spcPts val="300"/>
              </a:spcAft>
            </a:pPr>
            <a:r>
              <a:rPr sz="1200" spc="-20" dirty="0" smtClean="0">
                <a:solidFill>
                  <a:srgbClr val="262C32"/>
                </a:solidFill>
                <a:latin typeface="Aptos"/>
                <a:cs typeface="Arial"/>
              </a:rPr>
              <a:t>posterior.</a:t>
            </a:r>
            <a:endParaRPr sz="1000">
              <a:latin typeface="Arial"/>
              <a:cs typeface="Arial"/>
            </a:endParaRPr>
          </a:p>
          <a:p>
            <a:pPr marL="12700" marR="19050">
              <a:lnSpc>
                <a:spcPct val="95825"/>
              </a:lnSpc>
              <a:spcBef>
                <a:spcPts val="537"/>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Calmar la angustia de la víctima.</a:t>
            </a:r>
            <a:endParaRPr sz="1000">
              <a:latin typeface="Arial"/>
              <a:cs typeface="Arial"/>
            </a:endParaRPr>
          </a:p>
          <a:p>
            <a:pPr marL="104139" marR="641749" indent="-91439">
              <a:lnSpc>
                <a:spcPts val="1420"/>
              </a:lnSpc>
              <a:spcBef>
                <a:spcPts val="401"/>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Si aparece dificultad respiratoria</a:t>
            </a:r>
            <a:r>
              <a:rPr sz="1200" spc="-6" dirty="0" smtClean="0">
                <a:solidFill>
                  <a:srgbClr val="262C32"/>
                </a:solidFill>
                <a:latin typeface="Aptos"/>
                <a:cs typeface="Arial"/>
              </a:rPr>
              <a:t>, </a:t>
            </a:r>
            <a:r>
              <a:rPr sz="1200" spc="-6" dirty="0" smtClean="0">
                <a:solidFill>
                  <a:srgbClr val="262C32"/>
                </a:solidFill>
                <a:latin typeface="Aptos"/>
                <a:cs typeface="Arial"/>
              </a:rPr>
              <a:t>dolor de cabeza o un dolor insoportable</a:t>
            </a:r>
            <a:r>
              <a:rPr sz="1200" spc="-6" dirty="0" smtClean="0">
                <a:solidFill>
                  <a:srgbClr val="262C32"/>
                </a:solidFill>
                <a:latin typeface="Aptos"/>
                <a:cs typeface="Arial"/>
              </a:rPr>
              <a:t>, </a:t>
            </a:r>
            <a:r>
              <a:rPr sz="1200" spc="-6" dirty="0" smtClean="0">
                <a:solidFill>
                  <a:srgbClr val="262C32"/>
                </a:solidFill>
                <a:latin typeface="Aptos"/>
                <a:cs typeface="Arial"/>
              </a:rPr>
              <a:t>alertar al  112.</a:t>
            </a:r>
            <a:endParaRPr sz="1000">
              <a:latin typeface="Arial"/>
              <a:cs typeface="Arial"/>
            </a:endParaRPr>
          </a:p>
        </p:txBody>
      </p:sp>
      <p:sp>
        <p:nvSpPr>
          <p:cNvPr id="3" name="object 3"/>
          <p:cNvSpPr txBox="1"/>
          <p:nvPr/>
        </p:nvSpPr>
        <p:spPr>
          <a:xfrm>
            <a:off x="2231495" y="2944582"/>
            <a:ext cx="6615053" cy="1395984"/>
          </a:xfrm>
          <a:prstGeom prst="rect">
            <a:avLst/>
          </a:prstGeom>
        </p:spPr>
        <p:txBody>
          <a:bodyPr wrap="square" lIns="0" tIns="7111" rIns="0" bIns="0" rtlCol="0">
            <a:noAutofit/>
          </a:bodyPr>
          <a:lstStyle/>
          <a:p>
            <a:pPr marL="12700" marR="9205">
              <a:lnSpc>
                <a:spcPts val="1120"/>
              </a:lnSpc>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 </a:t>
            </a:r>
            <a:r>
              <a:rPr sz="1200" b="1" spc="21" dirty="0" smtClean="0">
                <a:solidFill>
                  <a:srgbClr val="262C32"/>
                </a:solidFill>
                <a:latin typeface="Aptos"/>
                <a:cs typeface="Arial"/>
              </a:rPr>
              <a:t>Qué no debemos hacer?</a:t>
            </a:r>
            <a:endParaRPr sz="900">
              <a:latin typeface="Arial"/>
              <a:cs typeface="Arial"/>
            </a:endParaRPr>
          </a:p>
          <a:p>
            <a:pPr marL="250443" indent="-91439">
              <a:lnSpc>
                <a:spcPts val="1149"/>
              </a:lnSpc>
              <a:spcBef>
                <a:spcPts val="474"/>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Frotar</a:t>
            </a:r>
            <a:r>
              <a:rPr sz="1200" spc="-1" dirty="0" smtClean="0">
                <a:solidFill>
                  <a:srgbClr val="262C32"/>
                </a:solidFill>
                <a:latin typeface="Aptos"/>
                <a:cs typeface="Arial"/>
              </a:rPr>
              <a:t>, </a:t>
            </a:r>
            <a:r>
              <a:rPr sz="1200" spc="-1" dirty="0" smtClean="0">
                <a:solidFill>
                  <a:srgbClr val="262C32"/>
                </a:solidFill>
                <a:latin typeface="Aptos"/>
                <a:cs typeface="Arial"/>
              </a:rPr>
              <a:t>ya que se rompen las vesículas urticantes y producen más </a:t>
            </a:r>
            <a:endParaRPr sz="1000">
              <a:latin typeface="Arial"/>
              <a:cs typeface="Arial"/>
            </a:endParaRPr>
          </a:p>
          <a:p>
            <a:pPr marL="250443">
              <a:lnSpc>
                <a:spcPts val="1149"/>
              </a:lnSpc>
              <a:spcBef>
                <a:spcPts val="242"/>
              </a:spcBef>
              <a:spcAft>
                <a:spcPts val="300"/>
              </a:spcAft>
            </a:pPr>
            <a:r>
              <a:rPr sz="1200" spc="-12" dirty="0" smtClean="0">
                <a:solidFill>
                  <a:srgbClr val="262C32"/>
                </a:solidFill>
                <a:latin typeface="Aptos"/>
                <a:cs typeface="Arial"/>
              </a:rPr>
              <a:t>irritación.</a:t>
            </a:r>
            <a:endParaRPr sz="1000">
              <a:latin typeface="Arial"/>
              <a:cs typeface="Arial"/>
            </a:endParaRPr>
          </a:p>
          <a:p>
            <a:pPr marL="159003" marR="9205">
              <a:lnSpc>
                <a:spcPct val="95825"/>
              </a:lnSpc>
              <a:spcBef>
                <a:spcPts val="537"/>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Aplicar calor local.</a:t>
            </a:r>
            <a:endParaRPr sz="1000">
              <a:latin typeface="Arial"/>
              <a:cs typeface="Arial"/>
            </a:endParaRPr>
          </a:p>
          <a:p>
            <a:pPr marL="159003" marR="9205">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Ducharse con agua dulce</a:t>
            </a:r>
            <a:r>
              <a:rPr sz="1200" spc="-4" dirty="0" smtClean="0">
                <a:solidFill>
                  <a:srgbClr val="262C32"/>
                </a:solidFill>
                <a:latin typeface="Aptos"/>
                <a:cs typeface="Arial"/>
              </a:rPr>
              <a:t>.</a:t>
            </a:r>
            <a:endParaRPr sz="1000">
              <a:latin typeface="Arial"/>
              <a:cs typeface="Arial"/>
            </a:endParaRPr>
          </a:p>
          <a:p>
            <a:pPr marL="159003" marR="9205">
              <a:lnSpc>
                <a:spcPct val="95825"/>
              </a:lnSpc>
              <a:spcBef>
                <a:spcPts val="530"/>
              </a:spcBef>
              <a:spcAft>
                <a:spcPts val="300"/>
              </a:spcAft>
            </a:pPr>
            <a:r>
              <a:rPr sz="1200" spc="-8" dirty="0" smtClean="0">
                <a:solidFill>
                  <a:srgbClr val="262C32"/>
                </a:solidFill>
                <a:latin typeface="Aptos"/>
                <a:cs typeface="Arial"/>
              </a:rPr>
              <a:t>- </a:t>
            </a:r>
            <a:r>
              <a:rPr sz="1200" spc="-8" dirty="0" smtClean="0">
                <a:solidFill>
                  <a:srgbClr val="262C32"/>
                </a:solidFill>
                <a:latin typeface="Aptos"/>
                <a:cs typeface="Arial"/>
              </a:rPr>
              <a:t>Aplicarse pomadas</a:t>
            </a:r>
            <a:r>
              <a:rPr sz="1200" spc="-8" dirty="0" smtClean="0">
                <a:solidFill>
                  <a:srgbClr val="262C32"/>
                </a:solidFill>
                <a:latin typeface="Aptos"/>
                <a:cs typeface="Arial"/>
              </a:rPr>
              <a:t>, </a:t>
            </a:r>
            <a:r>
              <a:rPr sz="1200" spc="-8" dirty="0" smtClean="0">
                <a:solidFill>
                  <a:srgbClr val="262C32"/>
                </a:solidFill>
                <a:latin typeface="Aptos"/>
                <a:cs typeface="Arial"/>
              </a:rPr>
              <a:t>ungüen</a:t>
            </a:r>
            <a:r>
              <a:rPr sz="1200" spc="-8" dirty="0" smtClean="0">
                <a:solidFill>
                  <a:srgbClr val="262C32"/>
                </a:solidFill>
                <a:latin typeface="Aptos"/>
                <a:cs typeface="Arial"/>
              </a:rPr>
              <a:t>t</a:t>
            </a:r>
            <a:r>
              <a:rPr sz="1200" spc="-8" dirty="0" smtClean="0">
                <a:solidFill>
                  <a:srgbClr val="262C32"/>
                </a:solidFill>
                <a:latin typeface="Aptos"/>
                <a:cs typeface="Arial"/>
              </a:rPr>
              <a:t>os ...</a:t>
            </a:r>
            <a:endParaRPr sz="1000">
              <a:latin typeface="Arial"/>
              <a:cs typeface="Arial"/>
            </a:endParaRPr>
          </a:p>
          <a:p>
            <a:pPr marL="159003"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Exponer la zona al sol después de una picada.</a:t>
            </a:r>
            <a:endParaRPr sz="10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spc="-70" dirty="0" smtClean="0">
                <a:solidFill>
                  <a:srgbClr val="332F2F"/>
                </a:solidFill>
                <a:latin typeface="Times New Roman"/>
                <a:cs typeface="Times New Roman"/>
              </a:rPr>
              <a:t>1</a:t>
            </a:r>
            <a:r>
              <a:rPr sz="600" spc="-70" dirty="0" smtClean="0">
                <a:solidFill>
                  <a:srgbClr val="231F21"/>
                </a:solidFill>
                <a:latin typeface="Times New Roman"/>
                <a:cs typeface="Times New Roman"/>
              </a:rPr>
              <a:t>09</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083609" y="1353526"/>
            <a:ext cx="6200295" cy="365760"/>
          </a:xfrm>
          <a:prstGeom prst="rect">
            <a:avLst/>
          </a:prstGeom>
        </p:spPr>
        <p:txBody>
          <a:bodyPr wrap="square" lIns="0" tIns="7111" rIns="0" bIns="0" rtlCol="0">
            <a:noAutofit/>
          </a:bodyPr>
          <a:lstStyle/>
          <a:p>
            <a:pPr marL="12700" marR="19050">
              <a:lnSpc>
                <a:spcPts val="1120"/>
              </a:lnSpc>
              <a:spcAft>
                <a:spcPts val="300"/>
              </a:spcAft>
            </a:pPr>
            <a:r>
              <a:rPr sz="1200" b="1" spc="-12" dirty="0" smtClean="0">
                <a:solidFill>
                  <a:srgbClr val="262C32"/>
                </a:solidFill>
                <a:latin typeface="Aptos"/>
                <a:cs typeface="Arial"/>
              </a:rPr>
              <a:t>2. Contacto con determinados  peces (pez araña, rayas ... )</a:t>
            </a:r>
            <a:endParaRPr sz="1000">
              <a:latin typeface="Arial"/>
              <a:cs typeface="Arial"/>
            </a:endParaRPr>
          </a:p>
          <a:p>
            <a:pPr marL="159003">
              <a:lnSpc>
                <a:spcPct val="95825"/>
              </a:lnSpc>
              <a:spcBef>
                <a:spcPts val="474"/>
              </a:spcBef>
              <a:spcAft>
                <a:spcPts val="300"/>
              </a:spcAft>
            </a:pPr>
            <a:r>
              <a:rPr sz="1200" spc="-2" dirty="0" smtClean="0">
                <a:solidFill>
                  <a:srgbClr val="262C32"/>
                </a:solidFill>
                <a:latin typeface="Aptos"/>
                <a:cs typeface="Arial"/>
              </a:rPr>
              <a:t>Son picaduras muy dolorosas pero rara vez revisten gravedad.</a:t>
            </a:r>
            <a:endParaRPr sz="1000">
              <a:latin typeface="Arial"/>
              <a:cs typeface="Arial"/>
            </a:endParaRPr>
          </a:p>
        </p:txBody>
      </p:sp>
      <p:sp>
        <p:nvSpPr>
          <p:cNvPr id="4" name="object 4"/>
          <p:cNvSpPr txBox="1"/>
          <p:nvPr/>
        </p:nvSpPr>
        <p:spPr>
          <a:xfrm>
            <a:off x="2083609" y="1996654"/>
            <a:ext cx="6832638" cy="1825752"/>
          </a:xfrm>
          <a:prstGeom prst="rect">
            <a:avLst/>
          </a:prstGeom>
        </p:spPr>
        <p:txBody>
          <a:bodyPr wrap="square" lIns="0" tIns="7111" rIns="0" bIns="0" rtlCol="0">
            <a:noAutofit/>
          </a:bodyPr>
          <a:lstStyle/>
          <a:p>
            <a:pPr marL="12700" marR="19050">
              <a:lnSpc>
                <a:spcPts val="1120"/>
              </a:lnSpc>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Signos y síntomas</a:t>
            </a:r>
            <a:endParaRPr sz="1000">
              <a:latin typeface="Arial"/>
              <a:cs typeface="Arial"/>
            </a:endParaRPr>
          </a:p>
          <a:p>
            <a:pPr marL="104140" marR="19050">
              <a:lnSpc>
                <a:spcPct val="95825"/>
              </a:lnSpc>
              <a:spcBef>
                <a:spcPts val="474"/>
              </a:spcBef>
              <a:spcAft>
                <a:spcPts val="300"/>
              </a:spcAft>
            </a:pPr>
            <a:r>
              <a:rPr sz="1200" spc="-8" dirty="0" smtClean="0">
                <a:solidFill>
                  <a:srgbClr val="262C32"/>
                </a:solidFill>
                <a:latin typeface="Aptos"/>
                <a:cs typeface="Arial"/>
              </a:rPr>
              <a:t>- </a:t>
            </a:r>
            <a:r>
              <a:rPr sz="1200" spc="-8" dirty="0" smtClean="0">
                <a:solidFill>
                  <a:srgbClr val="262C32"/>
                </a:solidFill>
                <a:latin typeface="Aptos"/>
                <a:cs typeface="Arial"/>
              </a:rPr>
              <a:t>Dolor intenso</a:t>
            </a:r>
            <a:r>
              <a:rPr sz="1200" spc="-8" dirty="0" smtClean="0">
                <a:solidFill>
                  <a:srgbClr val="262C32"/>
                </a:solidFill>
                <a:latin typeface="Aptos"/>
                <a:cs typeface="Arial"/>
              </a:rPr>
              <a:t>.</a:t>
            </a:r>
            <a:endParaRPr sz="1000">
              <a:latin typeface="Arial"/>
              <a:cs typeface="Arial"/>
            </a:endParaRPr>
          </a:p>
          <a:p>
            <a:pPr marL="104139" marR="19050">
              <a:lnSpc>
                <a:spcPct val="95825"/>
              </a:lnSpc>
              <a:spcBef>
                <a:spcPts val="530"/>
              </a:spcBef>
              <a:spcAft>
                <a:spcPts val="300"/>
              </a:spcAft>
            </a:pPr>
            <a:r>
              <a:rPr sz="1200" spc="-10" dirty="0" smtClean="0">
                <a:solidFill>
                  <a:srgbClr val="262C32"/>
                </a:solidFill>
                <a:latin typeface="Aptos"/>
                <a:cs typeface="Arial"/>
              </a:rPr>
              <a:t>- </a:t>
            </a:r>
            <a:r>
              <a:rPr sz="1200" spc="-10" dirty="0" smtClean="0">
                <a:solidFill>
                  <a:srgbClr val="262C32"/>
                </a:solidFill>
                <a:latin typeface="Aptos"/>
                <a:cs typeface="Arial"/>
              </a:rPr>
              <a:t>Inflamación.</a:t>
            </a:r>
            <a:endParaRPr sz="1000">
              <a:latin typeface="Arial"/>
              <a:cs typeface="Arial"/>
            </a:endParaRPr>
          </a:p>
          <a:p>
            <a:pPr marL="104140" marR="19050">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Sensación de calor local.</a:t>
            </a:r>
            <a:endParaRPr sz="1000">
              <a:latin typeface="Arial"/>
              <a:cs typeface="Arial"/>
            </a:endParaRPr>
          </a:p>
          <a:p>
            <a:pPr marL="104139" marR="11575" indent="0">
              <a:lnSpc>
                <a:spcPts val="1149"/>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Generalmente de una a tres pequeñas heridas incisas y poco o nada </a:t>
            </a:r>
            <a:endParaRPr sz="1000">
              <a:latin typeface="Arial"/>
              <a:cs typeface="Arial"/>
            </a:endParaRPr>
          </a:p>
          <a:p>
            <a:pPr marL="104139" marR="11575">
              <a:lnSpc>
                <a:spcPts val="1149"/>
              </a:lnSpc>
              <a:spcBef>
                <a:spcPts val="242"/>
              </a:spcBef>
              <a:spcAft>
                <a:spcPts val="300"/>
              </a:spcAft>
            </a:pPr>
            <a:r>
              <a:rPr sz="1200" spc="-11" dirty="0" smtClean="0">
                <a:solidFill>
                  <a:srgbClr val="262C32"/>
                </a:solidFill>
                <a:latin typeface="Aptos"/>
                <a:cs typeface="Arial"/>
              </a:rPr>
              <a:t>sangrantes.</a:t>
            </a:r>
            <a:endParaRPr sz="1000">
              <a:latin typeface="Arial"/>
              <a:cs typeface="Arial"/>
            </a:endParaRPr>
          </a:p>
          <a:p>
            <a:pPr marL="104139">
              <a:lnSpc>
                <a:spcPct val="95825"/>
              </a:lnSpc>
              <a:spcBef>
                <a:spcPts val="537"/>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Es frecuente hallar un pequeño hematoma en la zona de la picadura.</a:t>
            </a:r>
            <a:endParaRPr sz="1000">
              <a:latin typeface="Arial"/>
              <a:cs typeface="Arial"/>
            </a:endParaRPr>
          </a:p>
          <a:p>
            <a:pPr marL="104139" marR="19050">
              <a:lnSpc>
                <a:spcPct val="95825"/>
              </a:lnSpc>
              <a:spcBef>
                <a:spcPts val="554"/>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Impotencia para mover la parte afectada</a:t>
            </a:r>
            <a:r>
              <a:rPr sz="1200" spc="-3" dirty="0" smtClean="0">
                <a:solidFill>
                  <a:srgbClr val="262C32"/>
                </a:solidFill>
                <a:latin typeface="Aptos"/>
                <a:cs typeface="Arial"/>
              </a:rPr>
              <a:t>.</a:t>
            </a:r>
            <a:endParaRPr sz="1000">
              <a:latin typeface="Arial"/>
              <a:cs typeface="Arial"/>
            </a:endParaRPr>
          </a:p>
          <a:p>
            <a:pPr marL="104140" marR="19050">
              <a:lnSpc>
                <a:spcPct val="95825"/>
              </a:lnSpc>
              <a:spcBef>
                <a:spcPts val="530"/>
              </a:spcBef>
              <a:spcAft>
                <a:spcPts val="300"/>
              </a:spcAft>
            </a:pPr>
            <a:r>
              <a:rPr sz="1200" spc="12" dirty="0" smtClean="0">
                <a:solidFill>
                  <a:srgbClr val="262C32"/>
                </a:solidFill>
                <a:latin typeface="Aptos"/>
                <a:cs typeface="Arial"/>
              </a:rPr>
              <a:t>-</a:t>
            </a:r>
            <a:r>
              <a:rPr sz="1200" spc="12" dirty="0" smtClean="0">
                <a:solidFill>
                  <a:srgbClr val="262C32"/>
                </a:solidFill>
                <a:latin typeface="Aptos"/>
                <a:cs typeface="Arial"/>
              </a:rPr>
              <a:t>Angustia.</a:t>
            </a:r>
            <a:endParaRPr sz="1000">
              <a:latin typeface="Arial"/>
              <a:cs typeface="Arial"/>
            </a:endParaRPr>
          </a:p>
        </p:txBody>
      </p:sp>
      <p:sp>
        <p:nvSpPr>
          <p:cNvPr id="3" name="object 3"/>
          <p:cNvSpPr txBox="1"/>
          <p:nvPr/>
        </p:nvSpPr>
        <p:spPr>
          <a:xfrm>
            <a:off x="2231495" y="4096726"/>
            <a:ext cx="7277993" cy="3496055"/>
          </a:xfrm>
          <a:prstGeom prst="rect">
            <a:avLst/>
          </a:prstGeom>
        </p:spPr>
        <p:txBody>
          <a:bodyPr wrap="square" lIns="0" tIns="7111" rIns="0" bIns="0" rtlCol="0">
            <a:noAutofit/>
          </a:bodyPr>
          <a:lstStyle/>
          <a:p>
            <a:pPr marL="12700" marR="9205">
              <a:lnSpc>
                <a:spcPts val="1120"/>
              </a:lnSpc>
              <a:spcAft>
                <a:spcPts val="300"/>
              </a:spcAft>
            </a:pPr>
            <a:r>
              <a:rPr sz="1200" b="1" spc="-17" dirty="0" smtClean="0">
                <a:solidFill>
                  <a:srgbClr val="262C32"/>
                </a:solidFill>
                <a:latin typeface="Aptos"/>
                <a:cs typeface="Arial"/>
              </a:rPr>
              <a:t>• </a:t>
            </a:r>
            <a:r>
              <a:rPr sz="1200" b="1" spc="-17" dirty="0" smtClean="0">
                <a:solidFill>
                  <a:srgbClr val="262C32"/>
                </a:solidFill>
                <a:latin typeface="Aptos"/>
                <a:cs typeface="Arial"/>
              </a:rPr>
              <a:t>Actuación</a:t>
            </a:r>
            <a:endParaRPr sz="1000">
              <a:latin typeface="Arial"/>
              <a:cs typeface="Arial"/>
            </a:endParaRPr>
          </a:p>
          <a:p>
            <a:pPr marL="63627" marR="2827272" algn="ctr">
              <a:lnSpc>
                <a:spcPct val="95825"/>
              </a:lnSpc>
              <a:spcBef>
                <a:spcPts val="474"/>
              </a:spcBef>
              <a:spcAft>
                <a:spcPts val="300"/>
              </a:spcAft>
            </a:pPr>
            <a:r>
              <a:rPr sz="1200" spc="-12" dirty="0" smtClean="0">
                <a:solidFill>
                  <a:srgbClr val="262C32"/>
                </a:solidFill>
                <a:latin typeface="Aptos"/>
                <a:cs typeface="Arial"/>
              </a:rPr>
              <a:t>• </a:t>
            </a:r>
            <a:r>
              <a:rPr sz="1200" spc="-12" dirty="0" smtClean="0">
                <a:solidFill>
                  <a:srgbClr val="262C32"/>
                </a:solidFill>
                <a:latin typeface="Aptos"/>
                <a:cs typeface="Arial"/>
              </a:rPr>
              <a:t>¿</a:t>
            </a:r>
            <a:r>
              <a:rPr sz="1200" b="1" spc="-12" dirty="0" smtClean="0">
                <a:solidFill>
                  <a:srgbClr val="262C32"/>
                </a:solidFill>
                <a:latin typeface="Aptos"/>
                <a:cs typeface="Arial"/>
              </a:rPr>
              <a:t>Qué debemos hacer?</a:t>
            </a:r>
            <a:endParaRPr sz="1000">
              <a:latin typeface="Arial"/>
              <a:cs typeface="Arial"/>
            </a:endParaRPr>
          </a:p>
          <a:p>
            <a:pPr marL="247395" marR="68679" indent="-88391">
              <a:lnSpc>
                <a:spcPts val="1149"/>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Sin apoyar la zona lesionada en el suelo, acudir a un puesto de socorro </a:t>
            </a:r>
            <a:endParaRPr sz="1000">
              <a:latin typeface="Arial"/>
              <a:cs typeface="Arial"/>
            </a:endParaRPr>
          </a:p>
          <a:p>
            <a:pPr marL="247395" marR="68679">
              <a:lnSpc>
                <a:spcPts val="1149"/>
              </a:lnSpc>
              <a:spcBef>
                <a:spcPts val="242"/>
              </a:spcBef>
              <a:spcAft>
                <a:spcPts val="300"/>
              </a:spcAft>
            </a:pPr>
            <a:r>
              <a:rPr sz="1200" spc="-2" dirty="0" smtClean="0">
                <a:solidFill>
                  <a:srgbClr val="262C32"/>
                </a:solidFill>
                <a:latin typeface="Aptos"/>
                <a:cs typeface="Arial"/>
              </a:rPr>
              <a:t>de la playa o centro sanitario para realizar la primera cura.</a:t>
            </a:r>
            <a:endParaRPr sz="1000">
              <a:latin typeface="Arial"/>
              <a:cs typeface="Arial"/>
            </a:endParaRPr>
          </a:p>
          <a:p>
            <a:pPr marL="159004" marR="9205">
              <a:lnSpc>
                <a:spcPct val="95825"/>
              </a:lnSpc>
              <a:spcBef>
                <a:spcPts val="557"/>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En caso de no existencia del puesto socorro</a:t>
            </a:r>
            <a:r>
              <a:rPr sz="1200" spc="-3" dirty="0" smtClean="0">
                <a:solidFill>
                  <a:srgbClr val="262C32"/>
                </a:solidFill>
                <a:latin typeface="Aptos"/>
                <a:cs typeface="Arial"/>
              </a:rPr>
              <a:t>:</a:t>
            </a:r>
            <a:endParaRPr sz="1000">
              <a:latin typeface="Arial"/>
              <a:cs typeface="Arial"/>
            </a:endParaRPr>
          </a:p>
          <a:p>
            <a:pPr marL="247395" marR="399460" indent="-88391" algn="just">
              <a:lnSpc>
                <a:spcPts val="1149"/>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Extraer los restos de espinas que puedan quedar en la herida sin </a:t>
            </a:r>
            <a:endParaRPr sz="1000">
              <a:latin typeface="Arial"/>
              <a:cs typeface="Arial"/>
            </a:endParaRPr>
          </a:p>
          <a:p>
            <a:pPr marL="247395" marR="399460" algn="just">
              <a:lnSpc>
                <a:spcPts val="1149"/>
              </a:lnSpc>
              <a:spcBef>
                <a:spcPts val="242"/>
              </a:spcBef>
              <a:spcAft>
                <a:spcPts val="300"/>
              </a:spcAft>
            </a:pPr>
            <a:r>
              <a:rPr sz="1200" spc="-13" dirty="0" smtClean="0">
                <a:solidFill>
                  <a:srgbClr val="262C32"/>
                </a:solidFill>
                <a:latin typeface="Aptos"/>
                <a:cs typeface="Arial"/>
              </a:rPr>
              <a:t>comprimir o pellizcar, si sabe cómo hacerlo y dispone de material </a:t>
            </a:r>
            <a:endParaRPr sz="1000">
              <a:latin typeface="Arial"/>
              <a:cs typeface="Arial"/>
            </a:endParaRPr>
          </a:p>
          <a:p>
            <a:pPr marL="247395" marR="399460" algn="just">
              <a:lnSpc>
                <a:spcPts val="1149"/>
              </a:lnSpc>
              <a:spcBef>
                <a:spcPts val="242"/>
              </a:spcBef>
              <a:spcAft>
                <a:spcPts val="300"/>
              </a:spcAft>
            </a:pPr>
            <a:r>
              <a:rPr sz="1200" spc="-15" dirty="0" smtClean="0">
                <a:solidFill>
                  <a:srgbClr val="262C32"/>
                </a:solidFill>
                <a:latin typeface="Aptos"/>
                <a:cs typeface="Arial"/>
              </a:rPr>
              <a:t>necesario.</a:t>
            </a:r>
            <a:endParaRPr sz="1000">
              <a:latin typeface="Arial"/>
              <a:cs typeface="Arial"/>
            </a:endParaRPr>
          </a:p>
          <a:p>
            <a:pPr marL="244347" indent="-85343">
              <a:lnSpc>
                <a:spcPts val="1149"/>
              </a:lnSpc>
              <a:spcBef>
                <a:spcPts val="537"/>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Sumergir la parte afectada en agua tibia, y añadir poco a poco agua más </a:t>
            </a:r>
            <a:endParaRPr sz="1000">
              <a:latin typeface="Arial"/>
              <a:cs typeface="Arial"/>
            </a:endParaRPr>
          </a:p>
          <a:p>
            <a:pPr marL="244347">
              <a:lnSpc>
                <a:spcPts val="1149"/>
              </a:lnSpc>
              <a:spcBef>
                <a:spcPts val="254"/>
              </a:spcBef>
              <a:spcAft>
                <a:spcPts val="300"/>
              </a:spcAft>
            </a:pPr>
            <a:r>
              <a:rPr sz="1200" spc="-5" dirty="0" smtClean="0">
                <a:solidFill>
                  <a:srgbClr val="262C32"/>
                </a:solidFill>
                <a:latin typeface="Aptos"/>
                <a:cs typeface="Arial"/>
              </a:rPr>
              <a:t>caliente hasta el límite de tolerancia de la persona.  La elevación de la </a:t>
            </a:r>
            <a:endParaRPr sz="1000">
              <a:latin typeface="Arial"/>
              <a:cs typeface="Arial"/>
            </a:endParaRPr>
          </a:p>
          <a:p>
            <a:pPr marL="244347">
              <a:lnSpc>
                <a:spcPts val="1149"/>
              </a:lnSpc>
              <a:spcBef>
                <a:spcPts val="254"/>
              </a:spcBef>
              <a:spcAft>
                <a:spcPts val="300"/>
              </a:spcAft>
            </a:pPr>
            <a:r>
              <a:rPr sz="1200" spc="-1" dirty="0" smtClean="0">
                <a:solidFill>
                  <a:srgbClr val="262C32"/>
                </a:solidFill>
                <a:latin typeface="Aptos"/>
                <a:cs typeface="Arial"/>
              </a:rPr>
              <a:t>temperatura inactiva la toxina que inocula el pez</a:t>
            </a:r>
            <a:r>
              <a:rPr sz="1200" spc="-1" dirty="0" smtClean="0">
                <a:solidFill>
                  <a:srgbClr val="262C32"/>
                </a:solidFill>
                <a:latin typeface="Aptos"/>
                <a:cs typeface="Arial"/>
              </a:rPr>
              <a:t>.</a:t>
            </a:r>
            <a:endParaRPr sz="1000">
              <a:latin typeface="Arial"/>
              <a:cs typeface="Arial"/>
            </a:endParaRPr>
          </a:p>
          <a:p>
            <a:pPr marL="159003" marR="9205">
              <a:lnSpc>
                <a:spcPct val="95825"/>
              </a:lnSpc>
              <a:spcBef>
                <a:spcPts val="534"/>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Calmar la angustia</a:t>
            </a:r>
            <a:r>
              <a:rPr sz="1200" spc="-6" dirty="0" smtClean="0">
                <a:solidFill>
                  <a:srgbClr val="262C32"/>
                </a:solidFill>
                <a:latin typeface="Aptos"/>
                <a:cs typeface="Arial"/>
              </a:rPr>
              <a:t>.</a:t>
            </a:r>
            <a:endParaRPr sz="1000">
              <a:latin typeface="Arial"/>
              <a:cs typeface="Arial"/>
            </a:endParaRPr>
          </a:p>
          <a:p>
            <a:pPr marL="250443" marR="271668" indent="-91440">
              <a:lnSpc>
                <a:spcPts val="1149"/>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Una vez aliviado el dolor se puede aplicar frío local para disminuir la </a:t>
            </a:r>
            <a:endParaRPr sz="1000">
              <a:latin typeface="Arial"/>
              <a:cs typeface="Arial"/>
            </a:endParaRPr>
          </a:p>
          <a:p>
            <a:pPr marL="250443" marR="271668">
              <a:lnSpc>
                <a:spcPts val="1149"/>
              </a:lnSpc>
              <a:spcBef>
                <a:spcPts val="242"/>
              </a:spcBef>
              <a:spcAft>
                <a:spcPts val="300"/>
              </a:spcAft>
            </a:pPr>
            <a:r>
              <a:rPr sz="1200" spc="-12" dirty="0" smtClean="0">
                <a:solidFill>
                  <a:srgbClr val="262C32"/>
                </a:solidFill>
                <a:latin typeface="Aptos"/>
                <a:cs typeface="Arial"/>
              </a:rPr>
              <a:t>inflamación.</a:t>
            </a:r>
            <a:endParaRPr sz="1000">
              <a:latin typeface="Arial"/>
              <a:cs typeface="Arial"/>
            </a:endParaRPr>
          </a:p>
          <a:p>
            <a:pPr marL="159003" marR="9205">
              <a:lnSpc>
                <a:spcPct val="95825"/>
              </a:lnSpc>
              <a:spcBef>
                <a:spcPts val="557"/>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Curar las heridas</a:t>
            </a:r>
            <a:r>
              <a:rPr sz="1200" spc="-6" dirty="0" smtClean="0">
                <a:solidFill>
                  <a:srgbClr val="262C32"/>
                </a:solidFill>
                <a:latin typeface="Aptos"/>
                <a:cs typeface="Arial"/>
              </a:rPr>
              <a:t>.</a:t>
            </a:r>
            <a:endParaRPr sz="1000">
              <a:latin typeface="Arial"/>
              <a:cs typeface="Arial"/>
            </a:endParaRPr>
          </a:p>
          <a:p>
            <a:pPr marL="250443" marR="36748" indent="-91439">
              <a:lnSpc>
                <a:spcPts val="1390"/>
              </a:lnSpc>
              <a:spcBef>
                <a:spcPts val="424"/>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Si persiste el dolor o la extremidad se inflama mucho, acuda a un centro médico</a:t>
            </a:r>
            <a:r>
              <a:rPr sz="1200" spc="-3" dirty="0" smtClean="0">
                <a:solidFill>
                  <a:srgbClr val="262C32"/>
                </a:solidFill>
                <a:latin typeface="Aptos"/>
                <a:cs typeface="Arial"/>
              </a:rPr>
              <a:t>.  </a:t>
            </a:r>
            <a:r>
              <a:rPr sz="1200" spc="-3" dirty="0" smtClean="0">
                <a:solidFill>
                  <a:srgbClr val="262C32"/>
                </a:solidFill>
                <a:latin typeface="Aptos"/>
                <a:cs typeface="Arial"/>
              </a:rPr>
              <a:t>En gran número de ocasiones se requerirá tratamiento médico para tratar la lesión y calmar el intenso dolor</a:t>
            </a:r>
            <a:r>
              <a:rPr sz="1200" spc="-3"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spc="-70" dirty="0" smtClean="0">
                <a:solidFill>
                  <a:srgbClr val="231F21"/>
                </a:solidFill>
                <a:latin typeface="Times New Roman"/>
                <a:cs typeface="Times New Roman"/>
              </a:rPr>
              <a:t>110</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353886" y="1353526"/>
            <a:ext cx="7189803" cy="1008888"/>
          </a:xfrm>
          <a:prstGeom prst="rect">
            <a:avLst/>
          </a:prstGeom>
        </p:spPr>
        <p:txBody>
          <a:bodyPr wrap="square" lIns="0" tIns="7111" rIns="0" bIns="0" rtlCol="0">
            <a:noAutofit/>
          </a:bodyPr>
          <a:lstStyle/>
          <a:p>
            <a:pPr marL="12700" marR="19050">
              <a:lnSpc>
                <a:spcPts val="1120"/>
              </a:lnSpc>
              <a:spcAft>
                <a:spcPts val="300"/>
              </a:spcAft>
            </a:pPr>
            <a:r>
              <a:rPr sz="1200" spc="22" dirty="0" smtClean="0">
                <a:solidFill>
                  <a:srgbClr val="262C32"/>
                </a:solidFill>
                <a:latin typeface="Aptos"/>
                <a:cs typeface="Arial"/>
              </a:rPr>
              <a:t>• </a:t>
            </a:r>
            <a:r>
              <a:rPr sz="1200" spc="22" dirty="0" smtClean="0">
                <a:solidFill>
                  <a:srgbClr val="262C32"/>
                </a:solidFill>
                <a:latin typeface="Aptos"/>
                <a:cs typeface="Arial"/>
              </a:rPr>
              <a:t>¿</a:t>
            </a:r>
            <a:r>
              <a:rPr sz="1200" b="1" spc="22" dirty="0" smtClean="0">
                <a:solidFill>
                  <a:srgbClr val="262C32"/>
                </a:solidFill>
                <a:latin typeface="Aptos"/>
                <a:cs typeface="Arial"/>
              </a:rPr>
              <a:t>Qué  no debemos hacer?</a:t>
            </a:r>
            <a:endParaRPr sz="900">
              <a:latin typeface="Arial"/>
              <a:cs typeface="Arial"/>
            </a:endParaRPr>
          </a:p>
          <a:p>
            <a:pPr marL="15748" marR="19050">
              <a:lnSpc>
                <a:spcPct val="95825"/>
              </a:lnSpc>
              <a:spcBef>
                <a:spcPts val="474"/>
              </a:spcBef>
              <a:spcAft>
                <a:spcPts val="300"/>
              </a:spcAft>
            </a:pPr>
            <a:r>
              <a:rPr sz="1200" spc="-7" dirty="0" smtClean="0">
                <a:solidFill>
                  <a:srgbClr val="262C32"/>
                </a:solidFill>
                <a:latin typeface="Aptos"/>
                <a:cs typeface="Arial"/>
              </a:rPr>
              <a:t>- </a:t>
            </a:r>
            <a:r>
              <a:rPr sz="1200" spc="-7" dirty="0" smtClean="0">
                <a:solidFill>
                  <a:srgbClr val="262C32"/>
                </a:solidFill>
                <a:latin typeface="Aptos"/>
                <a:cs typeface="Arial"/>
              </a:rPr>
              <a:t>Frotar la zona</a:t>
            </a:r>
            <a:r>
              <a:rPr sz="1200" spc="-7" dirty="0" smtClean="0">
                <a:solidFill>
                  <a:srgbClr val="262C32"/>
                </a:solidFill>
                <a:latin typeface="Aptos"/>
                <a:cs typeface="Arial"/>
              </a:rPr>
              <a:t>.</a:t>
            </a:r>
            <a:endParaRPr sz="1000">
              <a:latin typeface="Arial"/>
              <a:cs typeface="Arial"/>
            </a:endParaRPr>
          </a:p>
          <a:p>
            <a:pPr marL="15748" marR="19050">
              <a:lnSpc>
                <a:spcPct val="95825"/>
              </a:lnSpc>
              <a:spcBef>
                <a:spcPts val="55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Intentar sacar espinas o restos muy introducidos.</a:t>
            </a:r>
            <a:endParaRPr sz="1000">
              <a:latin typeface="Arial"/>
              <a:cs typeface="Arial"/>
            </a:endParaRPr>
          </a:p>
          <a:p>
            <a:pPr marL="15747">
              <a:lnSpc>
                <a:spcPct val="95825"/>
              </a:lnSpc>
              <a:spcBef>
                <a:spcPts val="530"/>
              </a:spcBef>
              <a:spcAft>
                <a:spcPts val="300"/>
              </a:spcAft>
            </a:pPr>
            <a:r>
              <a:rPr sz="1200" spc="-3" dirty="0" smtClean="0">
                <a:solidFill>
                  <a:srgbClr val="262C32"/>
                </a:solidFill>
                <a:latin typeface="Aptos"/>
                <a:cs typeface="Arial"/>
              </a:rPr>
              <a:t>-</a:t>
            </a:r>
            <a:r>
              <a:rPr sz="1200" spc="-3" dirty="0" smtClean="0">
                <a:solidFill>
                  <a:srgbClr val="262C32"/>
                </a:solidFill>
                <a:latin typeface="Aptos"/>
                <a:cs typeface="Arial"/>
              </a:rPr>
              <a:t>Aplicar pomadas o ungüentos u otros remedios caseros (orinar encima ... )</a:t>
            </a:r>
            <a:r>
              <a:rPr sz="1200" spc="-3" dirty="0" smtClean="0">
                <a:solidFill>
                  <a:srgbClr val="262C32"/>
                </a:solidFill>
                <a:latin typeface="Aptos"/>
                <a:cs typeface="Arial"/>
              </a:rPr>
              <a:t>.</a:t>
            </a:r>
            <a:endParaRPr sz="1000">
              <a:latin typeface="Arial"/>
              <a:cs typeface="Arial"/>
            </a:endParaRPr>
          </a:p>
          <a:p>
            <a:pPr marL="15747" marR="19050">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Si duele y se inflama mucho retrasar el traslado al centro médico.</a:t>
            </a:r>
            <a:endParaRPr sz="1000">
              <a:latin typeface="Arial"/>
              <a:cs typeface="Arial"/>
            </a:endParaRPr>
          </a:p>
        </p:txBody>
      </p:sp>
      <p:sp>
        <p:nvSpPr>
          <p:cNvPr id="4" name="object 4"/>
          <p:cNvSpPr txBox="1"/>
          <p:nvPr/>
        </p:nvSpPr>
        <p:spPr>
          <a:xfrm>
            <a:off x="2083609" y="2647025"/>
            <a:ext cx="7422637" cy="2135501"/>
          </a:xfrm>
          <a:prstGeom prst="rect">
            <a:avLst/>
          </a:prstGeom>
        </p:spPr>
        <p:txBody>
          <a:bodyPr wrap="square" lIns="0" tIns="6477" rIns="0" bIns="0" rtlCol="0">
            <a:noAutofit/>
          </a:bodyPr>
          <a:lstStyle/>
          <a:p>
            <a:pPr marR="2603261" algn="ctr">
              <a:lnSpc>
                <a:spcPts val="1019"/>
              </a:lnSpc>
              <a:spcAft>
                <a:spcPts val="300"/>
              </a:spcAft>
            </a:pPr>
            <a:r>
              <a:rPr sz="1200" b="1" spc="20" dirty="0" smtClean="0">
                <a:solidFill>
                  <a:srgbClr val="262C32"/>
                </a:solidFill>
                <a:latin typeface="Aptos"/>
                <a:cs typeface="Arial"/>
              </a:rPr>
              <a:t>3.  Contacto  con erizos  de mar</a:t>
            </a:r>
            <a:endParaRPr sz="900">
              <a:latin typeface="Arial"/>
              <a:cs typeface="Arial"/>
            </a:endParaRPr>
          </a:p>
          <a:p>
            <a:pPr marL="101092" marR="9205">
              <a:lnSpc>
                <a:spcPct val="95825"/>
              </a:lnSpc>
              <a:spcBef>
                <a:spcPts val="594"/>
              </a:spcBef>
              <a:spcAft>
                <a:spcPts val="300"/>
              </a:spcAft>
            </a:pPr>
            <a:r>
              <a:rPr sz="1200" b="1" spc="26" dirty="0" smtClean="0">
                <a:solidFill>
                  <a:srgbClr val="262C32"/>
                </a:solidFill>
                <a:latin typeface="Aptos"/>
                <a:cs typeface="Arial"/>
              </a:rPr>
              <a:t>• </a:t>
            </a:r>
            <a:r>
              <a:rPr sz="1200" b="1" spc="26" dirty="0" smtClean="0">
                <a:solidFill>
                  <a:srgbClr val="262C32"/>
                </a:solidFill>
                <a:latin typeface="Aptos"/>
                <a:cs typeface="Arial"/>
              </a:rPr>
              <a:t>Actuación</a:t>
            </a:r>
            <a:endParaRPr sz="900">
              <a:latin typeface="Arial"/>
              <a:cs typeface="Arial"/>
            </a:endParaRPr>
          </a:p>
          <a:p>
            <a:pPr marL="152019" marR="2831996" algn="ctr">
              <a:lnSpc>
                <a:spcPct val="95825"/>
              </a:lnSpc>
              <a:spcBef>
                <a:spcPts val="551"/>
              </a:spcBef>
              <a:spcAft>
                <a:spcPts val="300"/>
              </a:spcAft>
            </a:pPr>
            <a:r>
              <a:rPr sz="1200" spc="20" dirty="0" smtClean="0">
                <a:solidFill>
                  <a:srgbClr val="262C32"/>
                </a:solidFill>
                <a:latin typeface="Aptos"/>
                <a:cs typeface="Arial"/>
              </a:rPr>
              <a:t>• </a:t>
            </a:r>
            <a:r>
              <a:rPr sz="1200" spc="20" dirty="0" smtClean="0">
                <a:solidFill>
                  <a:srgbClr val="262C32"/>
                </a:solidFill>
                <a:latin typeface="Aptos"/>
                <a:cs typeface="Arial"/>
              </a:rPr>
              <a:t>¿</a:t>
            </a:r>
            <a:r>
              <a:rPr sz="1200" b="1" spc="20" dirty="0" smtClean="0">
                <a:solidFill>
                  <a:srgbClr val="262C32"/>
                </a:solidFill>
                <a:latin typeface="Aptos"/>
                <a:cs typeface="Arial"/>
              </a:rPr>
              <a:t>Qué  debemos hacer?</a:t>
            </a:r>
            <a:endParaRPr sz="900">
              <a:latin typeface="Arial"/>
              <a:cs typeface="Arial"/>
            </a:endParaRPr>
          </a:p>
          <a:p>
            <a:pPr marL="247396" marR="9205">
              <a:lnSpc>
                <a:spcPct val="95825"/>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Acudir a un puesto de socorro de la playa (si lo hubiera) o centro</a:t>
            </a:r>
            <a:endParaRPr sz="1000">
              <a:latin typeface="Arial"/>
              <a:cs typeface="Arial"/>
            </a:endParaRPr>
          </a:p>
          <a:p>
            <a:pPr marL="335787" indent="0">
              <a:lnSpc>
                <a:spcPts val="1149"/>
              </a:lnSpc>
              <a:spcBef>
                <a:spcPts val="265"/>
              </a:spcBef>
              <a:spcAft>
                <a:spcPts val="300"/>
              </a:spcAft>
            </a:pPr>
            <a:r>
              <a:rPr sz="1200" spc="-2" dirty="0" smtClean="0">
                <a:solidFill>
                  <a:srgbClr val="262C32"/>
                </a:solidFill>
                <a:latin typeface="Aptos"/>
                <a:cs typeface="Arial"/>
              </a:rPr>
              <a:t>sanitario para realizar la primera cura</a:t>
            </a:r>
            <a:r>
              <a:rPr sz="1200" spc="-2" dirty="0" smtClean="0">
                <a:solidFill>
                  <a:srgbClr val="262C32"/>
                </a:solidFill>
                <a:latin typeface="Aptos"/>
                <a:cs typeface="Arial"/>
              </a:rPr>
              <a:t>, </a:t>
            </a:r>
            <a:r>
              <a:rPr sz="1200" spc="-2" dirty="0" smtClean="0">
                <a:solidFill>
                  <a:srgbClr val="262C32"/>
                </a:solidFill>
                <a:latin typeface="Aptos"/>
                <a:cs typeface="Arial"/>
              </a:rPr>
              <a:t>sin apoyar la zona lesionada en el </a:t>
            </a:r>
            <a:endParaRPr sz="1000">
              <a:latin typeface="Arial"/>
              <a:cs typeface="Arial"/>
            </a:endParaRPr>
          </a:p>
          <a:p>
            <a:pPr marL="335787">
              <a:lnSpc>
                <a:spcPts val="1149"/>
              </a:lnSpc>
              <a:spcBef>
                <a:spcPts val="242"/>
              </a:spcBef>
              <a:spcAft>
                <a:spcPts val="300"/>
              </a:spcAft>
            </a:pPr>
            <a:r>
              <a:rPr sz="1200" spc="-20" dirty="0" smtClean="0">
                <a:solidFill>
                  <a:srgbClr val="262C32"/>
                </a:solidFill>
                <a:latin typeface="Aptos"/>
                <a:cs typeface="Arial"/>
              </a:rPr>
              <a:t>suelo.</a:t>
            </a:r>
            <a:endParaRPr sz="1000">
              <a:latin typeface="Arial"/>
              <a:cs typeface="Arial"/>
            </a:endParaRPr>
          </a:p>
          <a:p>
            <a:pPr marL="247395" marR="9205">
              <a:lnSpc>
                <a:spcPct val="95825"/>
              </a:lnSpc>
              <a:spcBef>
                <a:spcPts val="537"/>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En caso de no existencia del puesto socorro</a:t>
            </a:r>
            <a:r>
              <a:rPr sz="1200" spc="-3" dirty="0" smtClean="0">
                <a:solidFill>
                  <a:srgbClr val="262C32"/>
                </a:solidFill>
                <a:latin typeface="Aptos"/>
                <a:cs typeface="Arial"/>
              </a:rPr>
              <a:t>:</a:t>
            </a:r>
            <a:endParaRPr sz="1000">
              <a:latin typeface="Arial"/>
              <a:cs typeface="Arial"/>
            </a:endParaRPr>
          </a:p>
          <a:p>
            <a:pPr marL="338835" marR="190741" indent="-91440">
              <a:lnSpc>
                <a:spcPts val="1149"/>
              </a:lnSpc>
              <a:spcBef>
                <a:spcPts val="530"/>
              </a:spcBef>
              <a:spcAft>
                <a:spcPts val="300"/>
              </a:spcAft>
            </a:pPr>
            <a:r>
              <a:rPr sz="1200" dirty="0" smtClean="0">
                <a:solidFill>
                  <a:srgbClr val="262C32"/>
                </a:solidFill>
                <a:latin typeface="Aptos"/>
                <a:cs typeface="Arial"/>
              </a:rPr>
              <a:t>- </a:t>
            </a:r>
            <a:r>
              <a:rPr sz="1200" dirty="0" smtClean="0">
                <a:solidFill>
                  <a:srgbClr val="262C32"/>
                </a:solidFill>
                <a:latin typeface="Aptos"/>
                <a:cs typeface="Arial"/>
              </a:rPr>
              <a:t>Extraer las espinas que no estén totalmente clavadas sin comprimir o </a:t>
            </a:r>
            <a:endParaRPr sz="1000">
              <a:latin typeface="Arial"/>
              <a:cs typeface="Arial"/>
            </a:endParaRPr>
          </a:p>
          <a:p>
            <a:pPr marL="338835" marR="190741">
              <a:lnSpc>
                <a:spcPts val="1149"/>
              </a:lnSpc>
              <a:spcBef>
                <a:spcPts val="242"/>
              </a:spcBef>
              <a:spcAft>
                <a:spcPts val="300"/>
              </a:spcAft>
            </a:pPr>
            <a:r>
              <a:rPr sz="1200" spc="-14" dirty="0" smtClean="0">
                <a:solidFill>
                  <a:srgbClr val="262C32"/>
                </a:solidFill>
                <a:latin typeface="Aptos"/>
                <a:cs typeface="Arial"/>
              </a:rPr>
              <a:t>pellizcar.</a:t>
            </a:r>
            <a:endParaRPr sz="1000">
              <a:latin typeface="Arial"/>
              <a:cs typeface="Arial"/>
            </a:endParaRPr>
          </a:p>
          <a:p>
            <a:pPr marL="332739" marR="227468" indent="-85343">
              <a:lnSpc>
                <a:spcPts val="1420"/>
              </a:lnSpc>
              <a:spcBef>
                <a:spcPts val="408"/>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Realizar una segunda cura en un centro médico donde se pueda dar tratamiento y fórmulas para sacar las espinas más inaccesibles.</a:t>
            </a:r>
            <a:endParaRPr sz="1000">
              <a:latin typeface="Arial"/>
              <a:cs typeface="Arial"/>
            </a:endParaRPr>
          </a:p>
        </p:txBody>
      </p:sp>
      <p:sp>
        <p:nvSpPr>
          <p:cNvPr id="3" name="object 3"/>
          <p:cNvSpPr txBox="1"/>
          <p:nvPr/>
        </p:nvSpPr>
        <p:spPr>
          <a:xfrm>
            <a:off x="2353884" y="5044654"/>
            <a:ext cx="6695550" cy="1399032"/>
          </a:xfrm>
          <a:prstGeom prst="rect">
            <a:avLst/>
          </a:prstGeom>
        </p:spPr>
        <p:txBody>
          <a:bodyPr wrap="square" lIns="0" tIns="7111" rIns="0" bIns="0" rtlCol="0">
            <a:noAutofit/>
          </a:bodyPr>
          <a:lstStyle/>
          <a:p>
            <a:pPr marR="2373031" algn="ctr">
              <a:lnSpc>
                <a:spcPts val="1120"/>
              </a:lnSpc>
              <a:spcAft>
                <a:spcPts val="300"/>
              </a:spcAft>
            </a:pPr>
            <a:r>
              <a:rPr sz="1200" spc="22" dirty="0" smtClean="0">
                <a:solidFill>
                  <a:srgbClr val="262C32"/>
                </a:solidFill>
                <a:latin typeface="Aptos"/>
                <a:cs typeface="Arial"/>
              </a:rPr>
              <a:t>• </a:t>
            </a:r>
            <a:r>
              <a:rPr sz="1200" spc="22" dirty="0" smtClean="0">
                <a:solidFill>
                  <a:srgbClr val="262C32"/>
                </a:solidFill>
                <a:latin typeface="Aptos"/>
                <a:cs typeface="Arial"/>
              </a:rPr>
              <a:t>¿</a:t>
            </a:r>
            <a:r>
              <a:rPr sz="1200" b="1" spc="22" dirty="0" smtClean="0">
                <a:solidFill>
                  <a:srgbClr val="262C32"/>
                </a:solidFill>
                <a:latin typeface="Aptos"/>
                <a:cs typeface="Arial"/>
              </a:rPr>
              <a:t>Qué  no debemos hacer?</a:t>
            </a:r>
            <a:endParaRPr sz="900">
              <a:latin typeface="Arial"/>
              <a:cs typeface="Arial"/>
            </a:endParaRPr>
          </a:p>
          <a:p>
            <a:pPr marL="177291" indent="-91439">
              <a:lnSpc>
                <a:spcPts val="1149"/>
              </a:lnSpc>
              <a:spcBef>
                <a:spcPts val="474"/>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Intentar sacar las espinas si están muy introducidas (se rompen con </a:t>
            </a:r>
            <a:endParaRPr sz="1000">
              <a:latin typeface="Arial"/>
              <a:cs typeface="Arial"/>
            </a:endParaRPr>
          </a:p>
          <a:p>
            <a:pPr marL="177291">
              <a:lnSpc>
                <a:spcPts val="1149"/>
              </a:lnSpc>
              <a:spcBef>
                <a:spcPts val="242"/>
              </a:spcBef>
              <a:spcAft>
                <a:spcPts val="300"/>
              </a:spcAft>
            </a:pPr>
            <a:r>
              <a:rPr sz="1200" spc="-7" dirty="0" smtClean="0">
                <a:solidFill>
                  <a:srgbClr val="262C32"/>
                </a:solidFill>
                <a:latin typeface="Aptos"/>
                <a:cs typeface="Arial"/>
              </a:rPr>
              <a:t>mucha facilidad)</a:t>
            </a:r>
            <a:r>
              <a:rPr sz="1200" spc="-7" dirty="0" smtClean="0">
                <a:solidFill>
                  <a:srgbClr val="262C32"/>
                </a:solidFill>
                <a:latin typeface="Aptos"/>
                <a:cs typeface="Arial"/>
              </a:rPr>
              <a:t>.</a:t>
            </a:r>
            <a:endParaRPr sz="1000">
              <a:latin typeface="Arial"/>
              <a:cs typeface="Arial"/>
            </a:endParaRPr>
          </a:p>
          <a:p>
            <a:pPr marL="85851" marR="9205">
              <a:lnSpc>
                <a:spcPct val="95825"/>
              </a:lnSpc>
              <a:spcBef>
                <a:spcPts val="537"/>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Apoyar la zona afectada</a:t>
            </a:r>
            <a:r>
              <a:rPr sz="1200" spc="-4" dirty="0" smtClean="0">
                <a:solidFill>
                  <a:srgbClr val="262C32"/>
                </a:solidFill>
                <a:latin typeface="Aptos"/>
                <a:cs typeface="Arial"/>
              </a:rPr>
              <a:t>.</a:t>
            </a:r>
            <a:endParaRPr sz="1000">
              <a:latin typeface="Arial"/>
              <a:cs typeface="Arial"/>
            </a:endParaRPr>
          </a:p>
          <a:p>
            <a:pPr marL="85851"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Poner ungüentos o remedios caseros.</a:t>
            </a:r>
            <a:endParaRPr sz="1000">
              <a:latin typeface="Arial"/>
              <a:cs typeface="Arial"/>
            </a:endParaRPr>
          </a:p>
          <a:p>
            <a:pPr marL="85851" marR="9205">
              <a:lnSpc>
                <a:spcPct val="95825"/>
              </a:lnSpc>
              <a:spcBef>
                <a:spcPts val="554"/>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Tomar medicación por nuestra cuenta.</a:t>
            </a:r>
            <a:endParaRPr sz="1000">
              <a:latin typeface="Arial"/>
              <a:cs typeface="Arial"/>
            </a:endParaRPr>
          </a:p>
          <a:p>
            <a:pPr marL="85851"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No acudir al centro de salud o puesto de socorro.</a:t>
            </a:r>
            <a:endParaRPr sz="10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spc="-83" dirty="0" smtClean="0">
                <a:solidFill>
                  <a:srgbClr val="231F21"/>
                </a:solidFill>
                <a:latin typeface="Times New Roman"/>
                <a:cs typeface="Times New Roman"/>
              </a:rPr>
              <a:t>111</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078509" y="1359085"/>
            <a:ext cx="2301784" cy="203200"/>
          </a:xfrm>
          <a:prstGeom prst="rect">
            <a:avLst/>
          </a:prstGeom>
        </p:spPr>
        <p:txBody>
          <a:bodyPr wrap="square" lIns="0" tIns="9715" rIns="0" bIns="0" rtlCol="0">
            <a:noAutofit/>
          </a:bodyPr>
          <a:lstStyle/>
          <a:p>
            <a:pPr marL="12700">
              <a:lnSpc>
                <a:spcPts val="1530"/>
              </a:lnSpc>
              <a:spcAft>
                <a:spcPts val="300"/>
              </a:spcAft>
            </a:pPr>
            <a:r>
              <a:rPr sz="1600" b="1" spc="-60" dirty="0" smtClean="0">
                <a:solidFill>
                  <a:srgbClr val="1E374E"/>
                </a:solidFill>
                <a:latin typeface="Aptos"/>
                <a:cs typeface="Times New Roman"/>
              </a:rPr>
              <a:t>Urgencias  médicas</a:t>
            </a:r>
            <a:endParaRPr sz="1400">
              <a:latin typeface="Times New Roman"/>
              <a:cs typeface="Times New Roman"/>
            </a:endParaRPr>
          </a:p>
        </p:txBody>
      </p:sp>
      <p:sp>
        <p:nvSpPr>
          <p:cNvPr id="4" name="object 4"/>
          <p:cNvSpPr txBox="1"/>
          <p:nvPr/>
        </p:nvSpPr>
        <p:spPr>
          <a:xfrm>
            <a:off x="2083609" y="1829014"/>
            <a:ext cx="7068912" cy="2356104"/>
          </a:xfrm>
          <a:prstGeom prst="rect">
            <a:avLst/>
          </a:prstGeom>
        </p:spPr>
        <p:txBody>
          <a:bodyPr wrap="square" lIns="0" tIns="7111" rIns="0" bIns="0" rtlCol="0">
            <a:noAutofit/>
          </a:bodyPr>
          <a:lstStyle/>
          <a:p>
            <a:pPr marL="12700" marR="9205">
              <a:lnSpc>
                <a:spcPts val="1120"/>
              </a:lnSpc>
              <a:spcAft>
                <a:spcPts val="300"/>
              </a:spcAft>
            </a:pPr>
            <a:r>
              <a:rPr sz="1200" b="1" spc="-2" dirty="0" smtClean="0">
                <a:solidFill>
                  <a:srgbClr val="262C32"/>
                </a:solidFill>
                <a:latin typeface="Aptos"/>
                <a:cs typeface="Arial"/>
              </a:rPr>
              <a:t>Sindrome coronario</a:t>
            </a:r>
            <a:endParaRPr sz="1000">
              <a:latin typeface="Arial"/>
              <a:cs typeface="Arial"/>
            </a:endParaRPr>
          </a:p>
          <a:p>
            <a:pPr marL="12700" indent="3048">
              <a:lnSpc>
                <a:spcPts val="1149"/>
              </a:lnSpc>
              <a:spcBef>
                <a:spcPts val="474"/>
              </a:spcBef>
              <a:spcAft>
                <a:spcPts val="300"/>
              </a:spcAft>
            </a:pPr>
            <a:r>
              <a:rPr sz="1200" spc="-2" dirty="0" smtClean="0">
                <a:solidFill>
                  <a:srgbClr val="262C32"/>
                </a:solidFill>
                <a:latin typeface="Aptos"/>
                <a:cs typeface="Arial"/>
              </a:rPr>
              <a:t>Por la alta incidencia de mortalidad y la trascendencia de una actuación </a:t>
            </a:r>
            <a:endParaRPr sz="1000">
              <a:latin typeface="Arial"/>
              <a:cs typeface="Arial"/>
            </a:endParaRPr>
          </a:p>
          <a:p>
            <a:pPr marL="12700">
              <a:lnSpc>
                <a:spcPts val="1149"/>
              </a:lnSpc>
              <a:spcBef>
                <a:spcPts val="242"/>
              </a:spcBef>
              <a:spcAft>
                <a:spcPts val="300"/>
              </a:spcAft>
            </a:pPr>
            <a:r>
              <a:rPr sz="1200" spc="-53" dirty="0" smtClean="0">
                <a:solidFill>
                  <a:srgbClr val="262C32"/>
                </a:solidFill>
                <a:latin typeface="Aptos"/>
                <a:cs typeface="Arial"/>
              </a:rPr>
              <a:t>p</a:t>
            </a:r>
            <a:r>
              <a:rPr sz="1200" spc="0" dirty="0" smtClean="0">
                <a:solidFill>
                  <a:srgbClr val="262C32"/>
                </a:solidFill>
                <a:latin typeface="Aptos"/>
                <a:cs typeface="Arial"/>
              </a:rPr>
              <a:t>r</a:t>
            </a:r>
            <a:r>
              <a:rPr sz="1200" spc="-26" dirty="0" smtClean="0">
                <a:solidFill>
                  <a:srgbClr val="262C32"/>
                </a:solidFill>
                <a:latin typeface="Aptos"/>
                <a:cs typeface="Arial"/>
              </a:rPr>
              <a:t>e</a:t>
            </a:r>
            <a:r>
              <a:rPr sz="1200" spc="30" dirty="0" smtClean="0">
                <a:solidFill>
                  <a:srgbClr val="262C32"/>
                </a:solidFill>
                <a:latin typeface="Aptos"/>
                <a:cs typeface="Arial"/>
              </a:rPr>
              <a:t>c</a:t>
            </a:r>
            <a:r>
              <a:rPr sz="1200" spc="-26" dirty="0" smtClean="0">
                <a:solidFill>
                  <a:srgbClr val="262C32"/>
                </a:solidFill>
                <a:latin typeface="Aptos"/>
                <a:cs typeface="Arial"/>
              </a:rPr>
              <a:t>o</a:t>
            </a:r>
            <a:r>
              <a:rPr sz="1200" spc="50" dirty="0" smtClean="0">
                <a:solidFill>
                  <a:srgbClr val="262C32"/>
                </a:solidFill>
                <a:latin typeface="Aptos"/>
                <a:cs typeface="Arial"/>
              </a:rPr>
              <a:t>z</a:t>
            </a:r>
            <a:r>
              <a:rPr sz="1200" spc="-127" dirty="0" smtClean="0">
                <a:solidFill>
                  <a:srgbClr val="262C32"/>
                </a:solidFill>
                <a:latin typeface="Aptos"/>
                <a:cs typeface="Arial"/>
              </a:rPr>
              <a:t>,</a:t>
            </a:r>
            <a:r>
              <a:rPr sz="1200" spc="125" dirty="0" smtClean="0">
                <a:solidFill>
                  <a:srgbClr val="262C32"/>
                </a:solidFill>
                <a:latin typeface="Aptos"/>
                <a:cs typeface="Arial"/>
              </a:rPr>
              <a:t> </a:t>
            </a:r>
            <a:r>
              <a:rPr sz="1200" spc="-19" dirty="0" smtClean="0">
                <a:solidFill>
                  <a:srgbClr val="262C32"/>
                </a:solidFill>
                <a:latin typeface="Aptos"/>
                <a:cs typeface="Arial"/>
              </a:rPr>
              <a:t>e</a:t>
            </a:r>
            <a:r>
              <a:rPr sz="1200" spc="0" dirty="0" smtClean="0">
                <a:solidFill>
                  <a:srgbClr val="262C32"/>
                </a:solidFill>
                <a:latin typeface="Aptos"/>
                <a:cs typeface="Arial"/>
              </a:rPr>
              <a:t>s</a:t>
            </a:r>
            <a:r>
              <a:rPr sz="1200" spc="51" dirty="0" smtClean="0">
                <a:solidFill>
                  <a:srgbClr val="262C32"/>
                </a:solidFill>
                <a:latin typeface="Aptos"/>
                <a:cs typeface="Arial"/>
              </a:rPr>
              <a:t> </a:t>
            </a:r>
            <a:r>
              <a:rPr sz="1200" spc="-29" dirty="0" smtClean="0">
                <a:solidFill>
                  <a:srgbClr val="262C32"/>
                </a:solidFill>
                <a:latin typeface="Aptos"/>
                <a:cs typeface="Arial"/>
              </a:rPr>
              <a:t>m</a:t>
            </a:r>
            <a:r>
              <a:rPr sz="1200" spc="-19" dirty="0" smtClean="0">
                <a:solidFill>
                  <a:srgbClr val="262C32"/>
                </a:solidFill>
                <a:latin typeface="Aptos"/>
                <a:cs typeface="Arial"/>
              </a:rPr>
              <a:t>u</a:t>
            </a:r>
            <a:r>
              <a:rPr sz="1200" spc="0" dirty="0" smtClean="0">
                <a:solidFill>
                  <a:srgbClr val="262C32"/>
                </a:solidFill>
                <a:latin typeface="Aptos"/>
                <a:cs typeface="Arial"/>
              </a:rPr>
              <a:t>y</a:t>
            </a:r>
            <a:r>
              <a:rPr sz="1200" spc="43" dirty="0" smtClean="0">
                <a:solidFill>
                  <a:srgbClr val="262C32"/>
                </a:solidFill>
                <a:latin typeface="Aptos"/>
                <a:cs typeface="Arial"/>
              </a:rPr>
              <a:t> </a:t>
            </a:r>
            <a:r>
              <a:rPr sz="1200" spc="-78" dirty="0" smtClean="0">
                <a:solidFill>
                  <a:srgbClr val="262C32"/>
                </a:solidFill>
                <a:latin typeface="Aptos"/>
                <a:cs typeface="Arial"/>
              </a:rPr>
              <a:t>i</a:t>
            </a:r>
            <a:r>
              <a:rPr sz="1200" spc="5" dirty="0" smtClean="0">
                <a:solidFill>
                  <a:srgbClr val="262C32"/>
                </a:solidFill>
                <a:latin typeface="Aptos"/>
                <a:cs typeface="Arial"/>
              </a:rPr>
              <a:t>m</a:t>
            </a:r>
            <a:r>
              <a:rPr sz="1200" spc="-3" dirty="0" smtClean="0">
                <a:solidFill>
                  <a:srgbClr val="262C32"/>
                </a:solidFill>
                <a:latin typeface="Aptos"/>
                <a:cs typeface="Arial"/>
              </a:rPr>
              <a:t>p</a:t>
            </a:r>
            <a:r>
              <a:rPr sz="1200" spc="18" dirty="0" smtClean="0">
                <a:solidFill>
                  <a:srgbClr val="262C32"/>
                </a:solidFill>
                <a:latin typeface="Aptos"/>
                <a:cs typeface="Arial"/>
              </a:rPr>
              <a:t>o</a:t>
            </a:r>
            <a:r>
              <a:rPr sz="1200" spc="5" dirty="0" smtClean="0">
                <a:solidFill>
                  <a:srgbClr val="262C32"/>
                </a:solidFill>
                <a:latin typeface="Aptos"/>
                <a:cs typeface="Arial"/>
              </a:rPr>
              <a:t>r</a:t>
            </a:r>
            <a:r>
              <a:rPr sz="1200" spc="-14" dirty="0" smtClean="0">
                <a:solidFill>
                  <a:srgbClr val="262C32"/>
                </a:solidFill>
                <a:latin typeface="Aptos"/>
                <a:cs typeface="Arial"/>
              </a:rPr>
              <a:t>t</a:t>
            </a:r>
            <a:r>
              <a:rPr sz="1200" spc="-3" dirty="0" smtClean="0">
                <a:solidFill>
                  <a:srgbClr val="262C32"/>
                </a:solidFill>
                <a:latin typeface="Aptos"/>
                <a:cs typeface="Arial"/>
              </a:rPr>
              <a:t>a</a:t>
            </a:r>
            <a:r>
              <a:rPr sz="1200" spc="-26" dirty="0" smtClean="0">
                <a:solidFill>
                  <a:srgbClr val="262C32"/>
                </a:solidFill>
                <a:latin typeface="Aptos"/>
                <a:cs typeface="Arial"/>
              </a:rPr>
              <a:t>n</a:t>
            </a:r>
            <a:r>
              <a:rPr sz="1200" spc="37" dirty="0" smtClean="0">
                <a:solidFill>
                  <a:srgbClr val="262C32"/>
                </a:solidFill>
                <a:latin typeface="Aptos"/>
                <a:cs typeface="Arial"/>
              </a:rPr>
              <a:t>t</a:t>
            </a:r>
            <a:r>
              <a:rPr sz="1200" spc="-33" dirty="0" smtClean="0">
                <a:solidFill>
                  <a:srgbClr val="262C32"/>
                </a:solidFill>
                <a:latin typeface="Aptos"/>
                <a:cs typeface="Arial"/>
              </a:rPr>
              <a:t>e</a:t>
            </a:r>
            <a:r>
              <a:rPr sz="1200" spc="64" dirty="0" smtClean="0">
                <a:solidFill>
                  <a:srgbClr val="262C32"/>
                </a:solidFill>
                <a:latin typeface="Aptos"/>
                <a:cs typeface="Arial"/>
              </a:rPr>
              <a:t> </a:t>
            </a:r>
            <a:r>
              <a:rPr sz="1200" spc="-19" dirty="0" smtClean="0">
                <a:solidFill>
                  <a:srgbClr val="262C32"/>
                </a:solidFill>
                <a:latin typeface="Aptos"/>
                <a:cs typeface="Arial"/>
              </a:rPr>
              <a:t>qu</a:t>
            </a:r>
            <a:r>
              <a:rPr sz="1200" spc="0" dirty="0" smtClean="0">
                <a:solidFill>
                  <a:srgbClr val="262C32"/>
                </a:solidFill>
                <a:latin typeface="Aptos"/>
                <a:cs typeface="Arial"/>
              </a:rPr>
              <a:t>e</a:t>
            </a:r>
            <a:r>
              <a:rPr sz="1200" spc="37" dirty="0" smtClean="0">
                <a:solidFill>
                  <a:srgbClr val="262C32"/>
                </a:solidFill>
                <a:latin typeface="Aptos"/>
                <a:cs typeface="Arial"/>
              </a:rPr>
              <a:t> </a:t>
            </a:r>
            <a:r>
              <a:rPr sz="1200" spc="-26" dirty="0" smtClean="0">
                <a:solidFill>
                  <a:srgbClr val="262C32"/>
                </a:solidFill>
                <a:latin typeface="Aptos"/>
                <a:cs typeface="Arial"/>
              </a:rPr>
              <a:t>e</a:t>
            </a:r>
            <a:r>
              <a:rPr sz="1200" spc="-73" dirty="0" smtClean="0">
                <a:solidFill>
                  <a:srgbClr val="262C32"/>
                </a:solidFill>
                <a:latin typeface="Aptos"/>
                <a:cs typeface="Arial"/>
              </a:rPr>
              <a:t>l</a:t>
            </a:r>
            <a:r>
              <a:rPr sz="1200" spc="125" dirty="0" smtClean="0">
                <a:solidFill>
                  <a:srgbClr val="262C32"/>
                </a:solidFill>
                <a:latin typeface="Aptos"/>
                <a:cs typeface="Arial"/>
              </a:rPr>
              <a:t> </a:t>
            </a:r>
            <a:r>
              <a:rPr sz="1200" spc="-9" dirty="0" smtClean="0">
                <a:solidFill>
                  <a:srgbClr val="262C32"/>
                </a:solidFill>
                <a:latin typeface="Aptos"/>
                <a:cs typeface="Arial"/>
              </a:rPr>
              <a:t>r</a:t>
            </a:r>
            <a:r>
              <a:rPr sz="1200" spc="-14" dirty="0" smtClean="0">
                <a:solidFill>
                  <a:srgbClr val="262C32"/>
                </a:solidFill>
                <a:latin typeface="Aptos"/>
                <a:cs typeface="Arial"/>
              </a:rPr>
              <a:t>e</a:t>
            </a:r>
            <a:r>
              <a:rPr sz="1200" spc="-19" dirty="0" smtClean="0">
                <a:solidFill>
                  <a:srgbClr val="262C32"/>
                </a:solidFill>
                <a:latin typeface="Aptos"/>
                <a:cs typeface="Arial"/>
              </a:rPr>
              <a:t>co</a:t>
            </a:r>
            <a:r>
              <a:rPr sz="1200" spc="-14" dirty="0" smtClean="0">
                <a:solidFill>
                  <a:srgbClr val="262C32"/>
                </a:solidFill>
                <a:latin typeface="Aptos"/>
                <a:cs typeface="Arial"/>
              </a:rPr>
              <a:t>n</a:t>
            </a:r>
            <a:r>
              <a:rPr sz="1200" spc="-19" dirty="0" smtClean="0">
                <a:solidFill>
                  <a:srgbClr val="262C32"/>
                </a:solidFill>
                <a:latin typeface="Aptos"/>
                <a:cs typeface="Arial"/>
              </a:rPr>
              <a:t>o</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34" dirty="0" smtClean="0">
                <a:solidFill>
                  <a:srgbClr val="262C32"/>
                </a:solidFill>
                <a:latin typeface="Aptos"/>
                <a:cs typeface="Arial"/>
              </a:rPr>
              <a:t>m</a:t>
            </a:r>
            <a:r>
              <a:rPr sz="1200" spc="-9" dirty="0" smtClean="0">
                <a:solidFill>
                  <a:srgbClr val="262C32"/>
                </a:solidFill>
                <a:latin typeface="Aptos"/>
                <a:cs typeface="Arial"/>
              </a:rPr>
              <a:t>i</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0" dirty="0" smtClean="0">
                <a:solidFill>
                  <a:srgbClr val="262C32"/>
                </a:solidFill>
                <a:latin typeface="Aptos"/>
                <a:cs typeface="Arial"/>
              </a:rPr>
              <a:t>o</a:t>
            </a:r>
            <a:r>
              <a:rPr sz="1200" spc="199"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78" dirty="0" smtClean="0">
                <a:solidFill>
                  <a:srgbClr val="262C32"/>
                </a:solidFill>
                <a:latin typeface="Aptos"/>
                <a:cs typeface="Arial"/>
              </a:rPr>
              <a:t>l</a:t>
            </a:r>
            <a:r>
              <a:rPr sz="1200" spc="-3" dirty="0" smtClean="0">
                <a:solidFill>
                  <a:srgbClr val="262C32"/>
                </a:solidFill>
                <a:latin typeface="Aptos"/>
                <a:cs typeface="Arial"/>
              </a:rPr>
              <a:t>o</a:t>
            </a:r>
            <a:r>
              <a:rPr sz="1200" spc="0" dirty="0" smtClean="0">
                <a:solidFill>
                  <a:srgbClr val="262C32"/>
                </a:solidFill>
                <a:latin typeface="Aptos"/>
                <a:cs typeface="Arial"/>
              </a:rPr>
              <a:t>s</a:t>
            </a:r>
            <a:r>
              <a:rPr sz="1200" spc="64" dirty="0" smtClean="0">
                <a:solidFill>
                  <a:srgbClr val="262C32"/>
                </a:solidFill>
                <a:latin typeface="Aptos"/>
                <a:cs typeface="Arial"/>
              </a:rPr>
              <a:t> </a:t>
            </a:r>
            <a:r>
              <a:rPr sz="1200" spc="-19" dirty="0" smtClean="0">
                <a:solidFill>
                  <a:srgbClr val="262C32"/>
                </a:solidFill>
                <a:latin typeface="Aptos"/>
                <a:cs typeface="Arial"/>
              </a:rPr>
              <a:t>s</a:t>
            </a:r>
            <a:r>
              <a:rPr sz="1200" spc="-9" dirty="0" smtClean="0">
                <a:solidFill>
                  <a:srgbClr val="262C32"/>
                </a:solidFill>
                <a:latin typeface="Aptos"/>
                <a:cs typeface="Arial"/>
              </a:rPr>
              <a:t>í</a:t>
            </a:r>
            <a:r>
              <a:rPr sz="1200" spc="-19" dirty="0" smtClean="0">
                <a:solidFill>
                  <a:srgbClr val="262C32"/>
                </a:solidFill>
                <a:latin typeface="Aptos"/>
                <a:cs typeface="Arial"/>
              </a:rPr>
              <a:t>n</a:t>
            </a:r>
            <a:r>
              <a:rPr sz="1200" spc="-9" dirty="0" smtClean="0">
                <a:solidFill>
                  <a:srgbClr val="262C32"/>
                </a:solidFill>
                <a:latin typeface="Aptos"/>
                <a:cs typeface="Arial"/>
              </a:rPr>
              <a:t>t</a:t>
            </a:r>
            <a:r>
              <a:rPr sz="1200" spc="-19" dirty="0" smtClean="0">
                <a:solidFill>
                  <a:srgbClr val="262C32"/>
                </a:solidFill>
                <a:latin typeface="Aptos"/>
                <a:cs typeface="Arial"/>
              </a:rPr>
              <a:t>o</a:t>
            </a:r>
            <a:r>
              <a:rPr sz="1200" spc="-34" dirty="0" smtClean="0">
                <a:solidFill>
                  <a:srgbClr val="262C32"/>
                </a:solidFill>
                <a:latin typeface="Aptos"/>
                <a:cs typeface="Arial"/>
              </a:rPr>
              <a:t>m</a:t>
            </a:r>
            <a:r>
              <a:rPr sz="1200" spc="-19" dirty="0" smtClean="0">
                <a:solidFill>
                  <a:srgbClr val="262C32"/>
                </a:solidFill>
                <a:latin typeface="Aptos"/>
                <a:cs typeface="Arial"/>
              </a:rPr>
              <a:t>a</a:t>
            </a:r>
            <a:r>
              <a:rPr sz="1200" spc="0" dirty="0" smtClean="0">
                <a:solidFill>
                  <a:srgbClr val="262C32"/>
                </a:solidFill>
                <a:latin typeface="Aptos"/>
                <a:cs typeface="Arial"/>
              </a:rPr>
              <a:t>s</a:t>
            </a:r>
            <a:r>
              <a:rPr sz="1200" spc="95" dirty="0" smtClean="0">
                <a:solidFill>
                  <a:srgbClr val="262C32"/>
                </a:solidFill>
                <a:latin typeface="Aptos"/>
                <a:cs typeface="Arial"/>
              </a:rPr>
              <a:t> </a:t>
            </a:r>
            <a:r>
              <a:rPr sz="1200" spc="0" dirty="0" smtClean="0">
                <a:solidFill>
                  <a:srgbClr val="262C32"/>
                </a:solidFill>
                <a:latin typeface="Aptos"/>
                <a:cs typeface="Arial"/>
              </a:rPr>
              <a:t>y</a:t>
            </a:r>
            <a:r>
              <a:rPr sz="1200" spc="39" dirty="0" smtClean="0">
                <a:solidFill>
                  <a:srgbClr val="262C32"/>
                </a:solidFill>
                <a:latin typeface="Aptos"/>
                <a:cs typeface="Arial"/>
              </a:rPr>
              <a:t> </a:t>
            </a:r>
            <a:r>
              <a:rPr sz="1200" spc="-44" dirty="0" smtClean="0">
                <a:solidFill>
                  <a:srgbClr val="262C32"/>
                </a:solidFill>
                <a:latin typeface="Aptos"/>
                <a:cs typeface="Arial"/>
              </a:rPr>
              <a:t>s</a:t>
            </a:r>
            <a:r>
              <a:rPr sz="1200" spc="-32" dirty="0" smtClean="0">
                <a:solidFill>
                  <a:srgbClr val="262C32"/>
                </a:solidFill>
                <a:latin typeface="Aptos"/>
                <a:cs typeface="Arial"/>
              </a:rPr>
              <a:t>i</a:t>
            </a:r>
            <a:r>
              <a:rPr sz="1200" spc="18" dirty="0" smtClean="0">
                <a:solidFill>
                  <a:srgbClr val="262C32"/>
                </a:solidFill>
                <a:latin typeface="Aptos"/>
                <a:cs typeface="Arial"/>
              </a:rPr>
              <a:t>g</a:t>
            </a:r>
            <a:r>
              <a:rPr sz="1200" spc="-26" dirty="0" smtClean="0">
                <a:solidFill>
                  <a:srgbClr val="262C32"/>
                </a:solidFill>
                <a:latin typeface="Aptos"/>
                <a:cs typeface="Arial"/>
              </a:rPr>
              <a:t>n</a:t>
            </a:r>
            <a:r>
              <a:rPr sz="1200" spc="18" dirty="0" smtClean="0">
                <a:solidFill>
                  <a:srgbClr val="262C32"/>
                </a:solidFill>
                <a:latin typeface="Aptos"/>
                <a:cs typeface="Arial"/>
              </a:rPr>
              <a:t>o</a:t>
            </a:r>
            <a:r>
              <a:rPr sz="1200" spc="0" dirty="0" smtClean="0">
                <a:solidFill>
                  <a:srgbClr val="262C32"/>
                </a:solidFill>
                <a:latin typeface="Aptos"/>
                <a:cs typeface="Arial"/>
              </a:rPr>
              <a:t>s </a:t>
            </a:r>
            <a:endParaRPr sz="1000">
              <a:latin typeface="Arial"/>
              <a:cs typeface="Arial"/>
            </a:endParaRPr>
          </a:p>
          <a:p>
            <a:pPr marL="12700">
              <a:lnSpc>
                <a:spcPts val="1149"/>
              </a:lnSpc>
              <a:spcBef>
                <a:spcPts val="242"/>
              </a:spcBef>
              <a:spcAft>
                <a:spcPts val="300"/>
              </a:spcAft>
            </a:pPr>
            <a:r>
              <a:rPr sz="1200" spc="-2" dirty="0" smtClean="0">
                <a:solidFill>
                  <a:srgbClr val="262C32"/>
                </a:solidFill>
                <a:latin typeface="Aptos"/>
                <a:cs typeface="Arial"/>
              </a:rPr>
              <a:t>característicos relacionados con un síndrome coronario agudo</a:t>
            </a:r>
            <a:r>
              <a:rPr sz="1200" spc="-2" dirty="0" smtClean="0">
                <a:solidFill>
                  <a:srgbClr val="262C32"/>
                </a:solidFill>
                <a:latin typeface="Aptos"/>
                <a:cs typeface="Arial"/>
              </a:rPr>
              <a:t>, </a:t>
            </a:r>
            <a:r>
              <a:rPr sz="1200" spc="-2" dirty="0" smtClean="0">
                <a:solidFill>
                  <a:srgbClr val="262C32"/>
                </a:solidFill>
                <a:latin typeface="Aptos"/>
                <a:cs typeface="Arial"/>
              </a:rPr>
              <a:t>es decir</a:t>
            </a:r>
            <a:r>
              <a:rPr sz="1200" spc="-2" dirty="0" smtClean="0">
                <a:solidFill>
                  <a:srgbClr val="262C32"/>
                </a:solidFill>
                <a:latin typeface="Aptos"/>
                <a:cs typeface="Arial"/>
              </a:rPr>
              <a:t>,</a:t>
            </a:r>
            <a:endParaRPr sz="1000">
              <a:latin typeface="Arial"/>
              <a:cs typeface="Arial"/>
            </a:endParaRPr>
          </a:p>
          <a:p>
            <a:pPr marL="15748" marR="7691" indent="0">
              <a:lnSpc>
                <a:spcPts val="1149"/>
              </a:lnSpc>
              <a:spcBef>
                <a:spcPts val="272"/>
              </a:spcBef>
              <a:spcAft>
                <a:spcPts val="300"/>
              </a:spcAft>
            </a:pPr>
            <a:r>
              <a:rPr sz="1200" spc="-5" dirty="0" smtClean="0">
                <a:solidFill>
                  <a:srgbClr val="262C32"/>
                </a:solidFill>
                <a:latin typeface="Aptos"/>
                <a:cs typeface="Arial"/>
              </a:rPr>
              <a:t>un posible ataque cardiaco</a:t>
            </a:r>
            <a:r>
              <a:rPr sz="1200" spc="-5" dirty="0" smtClean="0">
                <a:solidFill>
                  <a:srgbClr val="262C32"/>
                </a:solidFill>
                <a:latin typeface="Aptos"/>
                <a:cs typeface="Arial"/>
              </a:rPr>
              <a:t>,  </a:t>
            </a:r>
            <a:r>
              <a:rPr sz="1200" spc="-5" dirty="0" smtClean="0">
                <a:solidFill>
                  <a:srgbClr val="262C32"/>
                </a:solidFill>
                <a:latin typeface="Aptos"/>
                <a:cs typeface="Arial"/>
              </a:rPr>
              <a:t>pueda ser hecho sin demora por parte de los </a:t>
            </a:r>
            <a:endParaRPr sz="1000">
              <a:latin typeface="Arial"/>
              <a:cs typeface="Arial"/>
            </a:endParaRPr>
          </a:p>
          <a:p>
            <a:pPr marL="15748" marR="7691">
              <a:lnSpc>
                <a:spcPts val="1149"/>
              </a:lnSpc>
              <a:spcBef>
                <a:spcPts val="242"/>
              </a:spcBef>
              <a:spcAft>
                <a:spcPts val="300"/>
              </a:spcAft>
            </a:pPr>
            <a:r>
              <a:rPr sz="1200" spc="-6" dirty="0" smtClean="0">
                <a:solidFill>
                  <a:srgbClr val="262C32"/>
                </a:solidFill>
                <a:latin typeface="Aptos"/>
                <a:cs typeface="Arial"/>
              </a:rPr>
              <a:t>primeros actuantes y activar, de este modo,  la cadena de la supervivencia</a:t>
            </a:r>
            <a:r>
              <a:rPr sz="1200" spc="-6" dirty="0" smtClean="0">
                <a:solidFill>
                  <a:srgbClr val="262C32"/>
                </a:solidFill>
                <a:latin typeface="Aptos"/>
                <a:cs typeface="Arial"/>
              </a:rPr>
              <a:t>.</a:t>
            </a:r>
            <a:endParaRPr sz="1000">
              <a:latin typeface="Arial"/>
              <a:cs typeface="Arial"/>
            </a:endParaRPr>
          </a:p>
          <a:p>
            <a:pPr marL="15748" marR="9205">
              <a:lnSpc>
                <a:spcPct val="95825"/>
              </a:lnSpc>
              <a:spcBef>
                <a:spcPts val="537"/>
              </a:spcBef>
              <a:spcAft>
                <a:spcPts val="300"/>
              </a:spcAft>
            </a:pPr>
            <a:r>
              <a:rPr sz="1200" spc="-3" dirty="0" smtClean="0">
                <a:solidFill>
                  <a:srgbClr val="262C32"/>
                </a:solidFill>
                <a:latin typeface="Aptos"/>
                <a:cs typeface="Arial"/>
              </a:rPr>
              <a:t>Motivos frecuentes por los que se retrasa la activación de la </a:t>
            </a:r>
            <a:r>
              <a:rPr sz="1200" b="1" spc="-3" dirty="0" smtClean="0">
                <a:solidFill>
                  <a:srgbClr val="262C32"/>
                </a:solidFill>
                <a:latin typeface="Aptos"/>
                <a:cs typeface="Arial"/>
              </a:rPr>
              <a:t>ayuda</a:t>
            </a:r>
            <a:r>
              <a:rPr sz="1200" b="1" spc="-3" dirty="0" smtClean="0">
                <a:solidFill>
                  <a:srgbClr val="262C32"/>
                </a:solidFill>
                <a:latin typeface="Aptos"/>
                <a:cs typeface="Arial"/>
              </a:rPr>
              <a:t>:</a:t>
            </a:r>
            <a:endParaRPr sz="1000">
              <a:latin typeface="Arial"/>
              <a:cs typeface="Arial"/>
            </a:endParaRPr>
          </a:p>
          <a:p>
            <a:pPr marL="12700"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No se reconocen los síntomas</a:t>
            </a:r>
            <a:r>
              <a:rPr sz="1200" spc="-3" dirty="0" smtClean="0">
                <a:solidFill>
                  <a:srgbClr val="262C32"/>
                </a:solidFill>
                <a:latin typeface="Aptos"/>
                <a:cs typeface="Arial"/>
              </a:rPr>
              <a:t>.</a:t>
            </a:r>
            <a:endParaRPr sz="1000">
              <a:latin typeface="Arial"/>
              <a:cs typeface="Arial"/>
            </a:endParaRPr>
          </a:p>
          <a:p>
            <a:pPr marL="12700" marR="9205">
              <a:lnSpc>
                <a:spcPct val="95825"/>
              </a:lnSpc>
              <a:spcBef>
                <a:spcPts val="530"/>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Perciben los síntomas</a:t>
            </a:r>
            <a:r>
              <a:rPr sz="1200" spc="-6" dirty="0" smtClean="0">
                <a:solidFill>
                  <a:srgbClr val="262C32"/>
                </a:solidFill>
                <a:latin typeface="Aptos"/>
                <a:cs typeface="Arial"/>
              </a:rPr>
              <a:t>,  </a:t>
            </a:r>
            <a:r>
              <a:rPr sz="1200" spc="-6" dirty="0" smtClean="0">
                <a:solidFill>
                  <a:srgbClr val="262C32"/>
                </a:solidFill>
                <a:latin typeface="Aptos"/>
                <a:cs typeface="Arial"/>
              </a:rPr>
              <a:t>pero los atribuyen a otras causas.</a:t>
            </a:r>
            <a:endParaRPr sz="1000">
              <a:latin typeface="Arial"/>
              <a:cs typeface="Arial"/>
            </a:endParaRPr>
          </a:p>
          <a:p>
            <a:pPr marL="12700" marR="9205">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Niegan tener los síntomas.</a:t>
            </a:r>
            <a:endParaRPr sz="1000">
              <a:latin typeface="Arial"/>
              <a:cs typeface="Arial"/>
            </a:endParaRPr>
          </a:p>
          <a:p>
            <a:pPr marL="12700" marR="9205">
              <a:lnSpc>
                <a:spcPct val="95825"/>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No quieren hacer una escena</a:t>
            </a:r>
            <a:r>
              <a:rPr sz="1200" spc="-1" dirty="0" smtClean="0">
                <a:solidFill>
                  <a:srgbClr val="262C32"/>
                </a:solidFill>
                <a:latin typeface="Aptos"/>
                <a:cs typeface="Arial"/>
              </a:rPr>
              <a:t>, </a:t>
            </a:r>
            <a:r>
              <a:rPr sz="1200" spc="-1" dirty="0" smtClean="0">
                <a:solidFill>
                  <a:srgbClr val="262C32"/>
                </a:solidFill>
                <a:latin typeface="Aptos"/>
                <a:cs typeface="Arial"/>
              </a:rPr>
              <a:t>o no quieren estar equivocadas</a:t>
            </a:r>
            <a:endParaRPr sz="1000">
              <a:latin typeface="Arial"/>
              <a:cs typeface="Arial"/>
            </a:endParaRPr>
          </a:p>
          <a:p>
            <a:pPr marL="12700" marR="9205">
              <a:lnSpc>
                <a:spcPct val="95825"/>
              </a:lnSpc>
              <a:spcBef>
                <a:spcPts val="530"/>
              </a:spcBef>
              <a:spcAft>
                <a:spcPts val="300"/>
              </a:spcAft>
            </a:pPr>
            <a:r>
              <a:rPr sz="1200" spc="-13" dirty="0" smtClean="0">
                <a:solidFill>
                  <a:srgbClr val="262C32"/>
                </a:solidFill>
                <a:latin typeface="Aptos"/>
                <a:cs typeface="Arial"/>
              </a:rPr>
              <a:t>• </a:t>
            </a:r>
            <a:r>
              <a:rPr sz="1200" spc="-13" dirty="0" smtClean="0">
                <a:solidFill>
                  <a:srgbClr val="262C32"/>
                </a:solidFill>
                <a:latin typeface="Aptos"/>
                <a:cs typeface="Arial"/>
              </a:rPr>
              <a:t>No saben que pueden llamar al  112.</a:t>
            </a:r>
            <a:endParaRPr sz="1000">
              <a:latin typeface="Arial"/>
              <a:cs typeface="Arial"/>
            </a:endParaRPr>
          </a:p>
        </p:txBody>
      </p:sp>
      <p:sp>
        <p:nvSpPr>
          <p:cNvPr id="3" name="object 3"/>
          <p:cNvSpPr txBox="1"/>
          <p:nvPr/>
        </p:nvSpPr>
        <p:spPr>
          <a:xfrm>
            <a:off x="2083609" y="4462486"/>
            <a:ext cx="7384871" cy="2676144"/>
          </a:xfrm>
          <a:prstGeom prst="rect">
            <a:avLst/>
          </a:prstGeom>
        </p:spPr>
        <p:txBody>
          <a:bodyPr wrap="square" lIns="0" tIns="7111" rIns="0" bIns="0" rtlCol="0">
            <a:noAutofit/>
          </a:bodyPr>
          <a:lstStyle/>
          <a:p>
            <a:pPr marL="12700" marR="9205">
              <a:lnSpc>
                <a:spcPts val="1120"/>
              </a:lnSpc>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Signos y síntomas</a:t>
            </a:r>
            <a:endParaRPr sz="1000">
              <a:latin typeface="Arial"/>
              <a:cs typeface="Arial"/>
            </a:endParaRPr>
          </a:p>
          <a:p>
            <a:pPr marL="192531" marR="22804" indent="-88391">
              <a:lnSpc>
                <a:spcPts val="1149"/>
              </a:lnSpc>
              <a:spcBef>
                <a:spcPts val="474"/>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Dolor o sensación de opresión en medio del pecho</a:t>
            </a:r>
            <a:r>
              <a:rPr sz="1200" spc="0" dirty="0" smtClean="0">
                <a:solidFill>
                  <a:srgbClr val="262C32"/>
                </a:solidFill>
                <a:latin typeface="Aptos"/>
                <a:cs typeface="Arial"/>
              </a:rPr>
              <a:t>, </a:t>
            </a:r>
            <a:r>
              <a:rPr sz="1200" spc="0" dirty="0" smtClean="0">
                <a:solidFill>
                  <a:srgbClr val="262C32"/>
                </a:solidFill>
                <a:latin typeface="Aptos"/>
                <a:cs typeface="Arial"/>
              </a:rPr>
              <a:t>acompañado de </a:t>
            </a:r>
            <a:endParaRPr sz="1000">
              <a:latin typeface="Arial"/>
              <a:cs typeface="Arial"/>
            </a:endParaRPr>
          </a:p>
          <a:p>
            <a:pPr marL="192531" marR="22804">
              <a:lnSpc>
                <a:spcPts val="1149"/>
              </a:lnSpc>
              <a:spcBef>
                <a:spcPts val="249"/>
              </a:spcBef>
              <a:spcAft>
                <a:spcPts val="300"/>
              </a:spcAft>
            </a:pPr>
            <a:r>
              <a:rPr sz="1200" spc="-1" dirty="0" smtClean="0">
                <a:solidFill>
                  <a:srgbClr val="262C32"/>
                </a:solidFill>
                <a:latin typeface="Aptos"/>
                <a:cs typeface="Arial"/>
              </a:rPr>
              <a:t>sensación de malestar</a:t>
            </a:r>
            <a:r>
              <a:rPr sz="1200" spc="-1" dirty="0" smtClean="0">
                <a:solidFill>
                  <a:srgbClr val="262C32"/>
                </a:solidFill>
                <a:latin typeface="Aptos"/>
                <a:cs typeface="Arial"/>
              </a:rPr>
              <a:t>, </a:t>
            </a:r>
            <a:r>
              <a:rPr sz="1200" spc="-1" dirty="0" smtClean="0">
                <a:solidFill>
                  <a:srgbClr val="262C32"/>
                </a:solidFill>
                <a:latin typeface="Aptos"/>
                <a:cs typeface="Arial"/>
              </a:rPr>
              <a:t>que es constante y progresivo o que va </a:t>
            </a:r>
            <a:endParaRPr sz="1000">
              <a:latin typeface="Arial"/>
              <a:cs typeface="Arial"/>
            </a:endParaRPr>
          </a:p>
          <a:p>
            <a:pPr marL="192531" marR="22804">
              <a:lnSpc>
                <a:spcPts val="1149"/>
              </a:lnSpc>
              <a:spcBef>
                <a:spcPts val="249"/>
              </a:spcBef>
              <a:spcAft>
                <a:spcPts val="300"/>
              </a:spcAft>
            </a:pPr>
            <a:r>
              <a:rPr sz="1200" spc="-3" dirty="0" smtClean="0">
                <a:solidFill>
                  <a:srgbClr val="262C32"/>
                </a:solidFill>
                <a:latin typeface="Aptos"/>
                <a:cs typeface="Arial"/>
              </a:rPr>
              <a:t>desapareciendo sin acabar de mejorar</a:t>
            </a:r>
            <a:r>
              <a:rPr sz="1200" spc="-3" dirty="0" smtClean="0">
                <a:solidFill>
                  <a:srgbClr val="262C32"/>
                </a:solidFill>
                <a:latin typeface="Aptos"/>
                <a:cs typeface="Arial"/>
              </a:rPr>
              <a:t>. </a:t>
            </a:r>
            <a:r>
              <a:rPr sz="1200" spc="-3" dirty="0" smtClean="0">
                <a:solidFill>
                  <a:srgbClr val="262C32"/>
                </a:solidFill>
                <a:latin typeface="Aptos"/>
                <a:cs typeface="Arial"/>
              </a:rPr>
              <a:t>Se puede sentir presión incómoda</a:t>
            </a:r>
            <a:r>
              <a:rPr sz="1200" spc="-3" dirty="0" smtClean="0">
                <a:solidFill>
                  <a:srgbClr val="262C32"/>
                </a:solidFill>
                <a:latin typeface="Aptos"/>
                <a:cs typeface="Arial"/>
              </a:rPr>
              <a:t>, </a:t>
            </a:r>
            <a:endParaRPr sz="1000">
              <a:latin typeface="Arial"/>
              <a:cs typeface="Arial"/>
            </a:endParaRPr>
          </a:p>
          <a:p>
            <a:pPr marL="192531" marR="22804">
              <a:lnSpc>
                <a:spcPts val="1149"/>
              </a:lnSpc>
              <a:spcBef>
                <a:spcPts val="249"/>
              </a:spcBef>
              <a:spcAft>
                <a:spcPts val="300"/>
              </a:spcAft>
            </a:pPr>
            <a:r>
              <a:rPr sz="1200" spc="-8" dirty="0" smtClean="0">
                <a:solidFill>
                  <a:srgbClr val="262C32"/>
                </a:solidFill>
                <a:latin typeface="Aptos"/>
                <a:cs typeface="Arial"/>
              </a:rPr>
              <a:t>constricción o dolor</a:t>
            </a:r>
            <a:r>
              <a:rPr sz="1200" spc="-8" dirty="0" smtClean="0">
                <a:solidFill>
                  <a:srgbClr val="262C32"/>
                </a:solidFill>
                <a:latin typeface="Aptos"/>
                <a:cs typeface="Arial"/>
              </a:rPr>
              <a:t>.</a:t>
            </a:r>
            <a:endParaRPr sz="1000">
              <a:latin typeface="Arial"/>
              <a:cs typeface="Arial"/>
            </a:endParaRPr>
          </a:p>
          <a:p>
            <a:pPr marL="195579" marR="551957" indent="-91439">
              <a:lnSpc>
                <a:spcPts val="1149"/>
              </a:lnSpc>
              <a:spcBef>
                <a:spcPts val="534"/>
              </a:spcBef>
              <a:spcAft>
                <a:spcPts val="300"/>
              </a:spcAft>
            </a:pPr>
            <a:r>
              <a:rPr sz="1200" spc="-9" dirty="0" smtClean="0">
                <a:solidFill>
                  <a:srgbClr val="262C32"/>
                </a:solidFill>
                <a:latin typeface="Aptos"/>
                <a:cs typeface="Arial"/>
              </a:rPr>
              <a:t>- </a:t>
            </a:r>
            <a:r>
              <a:rPr sz="1200" spc="-9" dirty="0" smtClean="0">
                <a:solidFill>
                  <a:srgbClr val="262C32"/>
                </a:solidFill>
                <a:latin typeface="Aptos"/>
                <a:cs typeface="Arial"/>
              </a:rPr>
              <a:t>Dolor o malestar en uno o los dos brazos</a:t>
            </a:r>
            <a:r>
              <a:rPr sz="1200" spc="-9" dirty="0" smtClean="0">
                <a:solidFill>
                  <a:srgbClr val="262C32"/>
                </a:solidFill>
                <a:latin typeface="Aptos"/>
                <a:cs typeface="Arial"/>
              </a:rPr>
              <a:t>,  </a:t>
            </a:r>
            <a:r>
              <a:rPr sz="1200" spc="-9" dirty="0" smtClean="0">
                <a:solidFill>
                  <a:srgbClr val="262C32"/>
                </a:solidFill>
                <a:latin typeface="Aptos"/>
                <a:cs typeface="Arial"/>
              </a:rPr>
              <a:t>la espalda</a:t>
            </a:r>
            <a:r>
              <a:rPr sz="1200" spc="-9" dirty="0" smtClean="0">
                <a:solidFill>
                  <a:srgbClr val="262C32"/>
                </a:solidFill>
                <a:latin typeface="Aptos"/>
                <a:cs typeface="Arial"/>
              </a:rPr>
              <a:t>, </a:t>
            </a:r>
            <a:r>
              <a:rPr sz="1200" spc="-9" dirty="0" smtClean="0">
                <a:solidFill>
                  <a:srgbClr val="262C32"/>
                </a:solidFill>
                <a:latin typeface="Aptos"/>
                <a:cs typeface="Arial"/>
              </a:rPr>
              <a:t>el cuello,  la </a:t>
            </a:r>
            <a:endParaRPr sz="1000">
              <a:latin typeface="Arial"/>
              <a:cs typeface="Arial"/>
            </a:endParaRPr>
          </a:p>
          <a:p>
            <a:pPr marL="195579" marR="551957">
              <a:lnSpc>
                <a:spcPts val="1149"/>
              </a:lnSpc>
              <a:spcBef>
                <a:spcPts val="242"/>
              </a:spcBef>
              <a:spcAft>
                <a:spcPts val="300"/>
              </a:spcAft>
            </a:pPr>
            <a:r>
              <a:rPr sz="1200" spc="-6" dirty="0" smtClean="0">
                <a:solidFill>
                  <a:srgbClr val="262C32"/>
                </a:solidFill>
                <a:latin typeface="Aptos"/>
                <a:cs typeface="Arial"/>
              </a:rPr>
              <a:t>mandíbula o el estómago.</a:t>
            </a:r>
            <a:endParaRPr sz="1000">
              <a:latin typeface="Arial"/>
              <a:cs typeface="Arial"/>
            </a:endParaRPr>
          </a:p>
          <a:p>
            <a:pPr marL="192531" indent="-88391">
              <a:lnSpc>
                <a:spcPts val="1149"/>
              </a:lnSpc>
              <a:spcBef>
                <a:spcPts val="537"/>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En ocasiones</a:t>
            </a:r>
            <a:r>
              <a:rPr sz="1200" spc="-4" dirty="0" smtClean="0">
                <a:solidFill>
                  <a:srgbClr val="262C32"/>
                </a:solidFill>
                <a:latin typeface="Aptos"/>
                <a:cs typeface="Arial"/>
              </a:rPr>
              <a:t>,  </a:t>
            </a:r>
            <a:r>
              <a:rPr sz="1200" spc="-4" dirty="0" smtClean="0">
                <a:solidFill>
                  <a:srgbClr val="262C32"/>
                </a:solidFill>
                <a:latin typeface="Aptos"/>
                <a:cs typeface="Arial"/>
              </a:rPr>
              <a:t>puede que no se manifiesten de forma tan clara los signos y </a:t>
            </a:r>
            <a:endParaRPr sz="1000">
              <a:latin typeface="Arial"/>
              <a:cs typeface="Arial"/>
            </a:endParaRPr>
          </a:p>
          <a:p>
            <a:pPr marL="192531">
              <a:lnSpc>
                <a:spcPts val="1149"/>
              </a:lnSpc>
              <a:spcBef>
                <a:spcPts val="242"/>
              </a:spcBef>
              <a:spcAft>
                <a:spcPts val="300"/>
              </a:spcAft>
            </a:pPr>
            <a:r>
              <a:rPr sz="1200" spc="-2" dirty="0" smtClean="0">
                <a:solidFill>
                  <a:srgbClr val="262C32"/>
                </a:solidFill>
                <a:latin typeface="Aptos"/>
                <a:cs typeface="Arial"/>
              </a:rPr>
              <a:t>síntomas indicados (víctimas diabéticos y ancianos).</a:t>
            </a:r>
            <a:endParaRPr sz="1000">
              <a:latin typeface="Arial"/>
              <a:cs typeface="Arial"/>
            </a:endParaRPr>
          </a:p>
          <a:p>
            <a:pPr marL="104139" marR="9205">
              <a:lnSpc>
                <a:spcPct val="95825"/>
              </a:lnSpc>
              <a:spcBef>
                <a:spcPts val="557"/>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Pueden ir acompañados de sensación inminente de muerte</a:t>
            </a:r>
            <a:r>
              <a:rPr sz="1200" spc="-2" dirty="0" smtClean="0">
                <a:solidFill>
                  <a:srgbClr val="262C32"/>
                </a:solidFill>
                <a:latin typeface="Aptos"/>
                <a:cs typeface="Arial"/>
              </a:rPr>
              <a:t>.</a:t>
            </a:r>
            <a:endParaRPr sz="1000">
              <a:latin typeface="Arial"/>
              <a:cs typeface="Arial"/>
            </a:endParaRPr>
          </a:p>
          <a:p>
            <a:pPr marL="192531" marR="268224" indent="-88391" algn="just">
              <a:lnSpc>
                <a:spcPts val="1149"/>
              </a:lnSpc>
              <a:spcBef>
                <a:spcPts val="530"/>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Normalmente</a:t>
            </a:r>
            <a:r>
              <a:rPr sz="1200" spc="-5" dirty="0" smtClean="0">
                <a:solidFill>
                  <a:srgbClr val="262C32"/>
                </a:solidFill>
                <a:latin typeface="Aptos"/>
                <a:cs typeface="Arial"/>
              </a:rPr>
              <a:t>, </a:t>
            </a:r>
            <a:r>
              <a:rPr sz="1200" spc="-5" dirty="0" smtClean="0">
                <a:solidFill>
                  <a:srgbClr val="262C32"/>
                </a:solidFill>
                <a:latin typeface="Aptos"/>
                <a:cs typeface="Arial"/>
              </a:rPr>
              <a:t>van acompañados de dificultad respiratoria (respiración </a:t>
            </a:r>
            <a:endParaRPr sz="1000">
              <a:latin typeface="Arial"/>
              <a:cs typeface="Arial"/>
            </a:endParaRPr>
          </a:p>
          <a:p>
            <a:pPr marL="192531" marR="268224" algn="just">
              <a:lnSpc>
                <a:spcPts val="1149"/>
              </a:lnSpc>
              <a:spcBef>
                <a:spcPts val="242"/>
              </a:spcBef>
              <a:spcAft>
                <a:spcPts val="300"/>
              </a:spcAft>
            </a:pPr>
            <a:r>
              <a:rPr sz="1200" spc="-4" dirty="0" smtClean="0">
                <a:solidFill>
                  <a:srgbClr val="262C32"/>
                </a:solidFill>
                <a:latin typeface="Aptos"/>
                <a:cs typeface="Arial"/>
              </a:rPr>
              <a:t>más rápida</a:t>
            </a:r>
            <a:r>
              <a:rPr sz="1200" spc="-4" dirty="0" smtClean="0">
                <a:solidFill>
                  <a:srgbClr val="262C32"/>
                </a:solidFill>
                <a:latin typeface="Aptos"/>
                <a:cs typeface="Arial"/>
              </a:rPr>
              <a:t>, </a:t>
            </a:r>
            <a:r>
              <a:rPr sz="1200" spc="-4" dirty="0" smtClean="0">
                <a:solidFill>
                  <a:srgbClr val="262C32"/>
                </a:solidFill>
                <a:latin typeface="Aptos"/>
                <a:cs typeface="Arial"/>
              </a:rPr>
              <a:t>sensación de ahogo)</a:t>
            </a:r>
            <a:r>
              <a:rPr sz="1200" spc="-4" dirty="0" smtClean="0">
                <a:solidFill>
                  <a:srgbClr val="262C32"/>
                </a:solidFill>
                <a:latin typeface="Aptos"/>
                <a:cs typeface="Arial"/>
              </a:rPr>
              <a:t>, </a:t>
            </a:r>
            <a:r>
              <a:rPr sz="1200" spc="-4" dirty="0" smtClean="0">
                <a:solidFill>
                  <a:srgbClr val="262C32"/>
                </a:solidFill>
                <a:latin typeface="Aptos"/>
                <a:cs typeface="Arial"/>
              </a:rPr>
              <a:t>sudoración profusa y fría</a:t>
            </a:r>
            <a:r>
              <a:rPr sz="1200" spc="-4" dirty="0" smtClean="0">
                <a:solidFill>
                  <a:srgbClr val="262C32"/>
                </a:solidFill>
                <a:latin typeface="Aptos"/>
                <a:cs typeface="Arial"/>
              </a:rPr>
              <a:t>,  </a:t>
            </a:r>
            <a:r>
              <a:rPr sz="1200" spc="-4" dirty="0" smtClean="0">
                <a:solidFill>
                  <a:srgbClr val="262C32"/>
                </a:solidFill>
                <a:latin typeface="Aptos"/>
                <a:cs typeface="Arial"/>
              </a:rPr>
              <a:t>mareos y </a:t>
            </a:r>
            <a:endParaRPr sz="1000">
              <a:latin typeface="Arial"/>
              <a:cs typeface="Arial"/>
            </a:endParaRPr>
          </a:p>
          <a:p>
            <a:pPr marL="192531" marR="268224" algn="just">
              <a:lnSpc>
                <a:spcPts val="1149"/>
              </a:lnSpc>
              <a:spcBef>
                <a:spcPts val="242"/>
              </a:spcBef>
              <a:spcAft>
                <a:spcPts val="300"/>
              </a:spcAft>
            </a:pPr>
            <a:r>
              <a:rPr sz="1200" spc="-13" dirty="0" smtClean="0">
                <a:solidFill>
                  <a:srgbClr val="262C32"/>
                </a:solidFill>
                <a:latin typeface="Aptos"/>
                <a:cs typeface="Arial"/>
              </a:rPr>
              <a:t>desmayos.</a:t>
            </a:r>
            <a:endParaRPr sz="1000">
              <a:latin typeface="Arial"/>
              <a:cs typeface="Arial"/>
            </a:endParaRPr>
          </a:p>
          <a:p>
            <a:pPr marL="104139" marR="9205">
              <a:lnSpc>
                <a:spcPct val="95825"/>
              </a:lnSpc>
              <a:spcBef>
                <a:spcPts val="537"/>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Algunos pacientes tienen náuseas y tendencia al vómito.</a:t>
            </a:r>
            <a:endParaRPr sz="10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spc="-77" dirty="0" smtClean="0">
                <a:solidFill>
                  <a:srgbClr val="231F21"/>
                </a:solidFill>
                <a:latin typeface="Times New Roman"/>
                <a:cs typeface="Times New Roman"/>
              </a:rPr>
              <a:t>112</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083610" y="1353526"/>
            <a:ext cx="7479306" cy="2785872"/>
          </a:xfrm>
          <a:prstGeom prst="rect">
            <a:avLst/>
          </a:prstGeom>
        </p:spPr>
        <p:txBody>
          <a:bodyPr wrap="square" lIns="0" tIns="7111" rIns="0" bIns="0" rtlCol="0">
            <a:noAutofit/>
          </a:bodyPr>
          <a:lstStyle/>
          <a:p>
            <a:pPr marL="12700" marR="9205">
              <a:lnSpc>
                <a:spcPts val="1120"/>
              </a:lnSpc>
              <a:spcAft>
                <a:spcPts val="300"/>
              </a:spcAft>
            </a:pPr>
            <a:r>
              <a:rPr sz="1200" b="1" spc="4" dirty="0" smtClean="0">
                <a:solidFill>
                  <a:srgbClr val="262C32"/>
                </a:solidFill>
                <a:latin typeface="Aptos"/>
                <a:cs typeface="Arial"/>
              </a:rPr>
              <a:t>•</a:t>
            </a:r>
            <a:r>
              <a:rPr sz="1200" b="1" spc="4" dirty="0" smtClean="0">
                <a:solidFill>
                  <a:srgbClr val="262C32"/>
                </a:solidFill>
                <a:latin typeface="Aptos"/>
                <a:cs typeface="Arial"/>
              </a:rPr>
              <a:t>Actuación</a:t>
            </a:r>
            <a:endParaRPr sz="1000">
              <a:latin typeface="Arial"/>
              <a:cs typeface="Arial"/>
            </a:endParaRPr>
          </a:p>
          <a:p>
            <a:pPr marL="101091" marR="9205">
              <a:lnSpc>
                <a:spcPct val="95825"/>
              </a:lnSpc>
              <a:spcBef>
                <a:spcPts val="474"/>
              </a:spcBef>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 </a:t>
            </a:r>
            <a:r>
              <a:rPr sz="1200" b="1" spc="-23" dirty="0" smtClean="0">
                <a:solidFill>
                  <a:srgbClr val="262C32"/>
                </a:solidFill>
                <a:latin typeface="Aptos"/>
                <a:cs typeface="Arial"/>
              </a:rPr>
              <a:t>Qué debemos hacer?</a:t>
            </a:r>
            <a:endParaRPr sz="1000">
              <a:latin typeface="Arial"/>
              <a:cs typeface="Arial"/>
            </a:endParaRPr>
          </a:p>
          <a:p>
            <a:pPr marL="104140" marR="9205">
              <a:lnSpc>
                <a:spcPct val="95825"/>
              </a:lnSpc>
              <a:spcBef>
                <a:spcPts val="554"/>
              </a:spcBef>
              <a:spcAft>
                <a:spcPts val="300"/>
              </a:spcAft>
            </a:pPr>
            <a:r>
              <a:rPr sz="1200" spc="-26" dirty="0" smtClean="0">
                <a:solidFill>
                  <a:srgbClr val="262C32"/>
                </a:solidFill>
                <a:latin typeface="Aptos"/>
                <a:cs typeface="Arial"/>
              </a:rPr>
              <a:t>- </a:t>
            </a:r>
            <a:r>
              <a:rPr sz="1200" spc="-26" dirty="0" smtClean="0">
                <a:solidFill>
                  <a:srgbClr val="262C32"/>
                </a:solidFill>
                <a:latin typeface="Aptos"/>
                <a:cs typeface="Arial"/>
              </a:rPr>
              <a:t>Alertar al  112.</a:t>
            </a:r>
            <a:endParaRPr sz="1000">
              <a:latin typeface="Arial"/>
              <a:cs typeface="Arial"/>
            </a:endParaRPr>
          </a:p>
          <a:p>
            <a:pPr marL="104140" marR="9205">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Hacer que cese toda actividad inmediatamente.</a:t>
            </a:r>
            <a:endParaRPr sz="1000">
              <a:latin typeface="Arial"/>
              <a:cs typeface="Arial"/>
            </a:endParaRPr>
          </a:p>
          <a:p>
            <a:pPr marL="104139" marR="9205">
              <a:lnSpc>
                <a:spcPct val="95825"/>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Poner a la víctima en reposo en una posición cómoda y estable</a:t>
            </a:r>
            <a:endParaRPr sz="1000">
              <a:latin typeface="Arial"/>
              <a:cs typeface="Arial"/>
            </a:endParaRPr>
          </a:p>
          <a:p>
            <a:pPr marL="195579" marR="9205">
              <a:lnSpc>
                <a:spcPct val="95825"/>
              </a:lnSpc>
              <a:spcBef>
                <a:spcPts val="240"/>
              </a:spcBef>
              <a:spcAft>
                <a:spcPts val="300"/>
              </a:spcAft>
            </a:pPr>
            <a:r>
              <a:rPr sz="1200" spc="-4" dirty="0" smtClean="0">
                <a:solidFill>
                  <a:srgbClr val="262C32"/>
                </a:solidFill>
                <a:latin typeface="Aptos"/>
                <a:cs typeface="Arial"/>
              </a:rPr>
              <a:t>(generalmente sentado o semisentado)</a:t>
            </a:r>
            <a:r>
              <a:rPr sz="1200" spc="-4" dirty="0" smtClean="0">
                <a:solidFill>
                  <a:srgbClr val="262C32"/>
                </a:solidFill>
                <a:latin typeface="Aptos"/>
                <a:cs typeface="Arial"/>
              </a:rPr>
              <a:t>.</a:t>
            </a:r>
            <a:endParaRPr sz="1000">
              <a:latin typeface="Arial"/>
              <a:cs typeface="Arial"/>
            </a:endParaRPr>
          </a:p>
          <a:p>
            <a:pPr marL="104139"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Mantenga un entorno seguro y tranquilo</a:t>
            </a:r>
            <a:r>
              <a:rPr sz="1200" spc="-3" dirty="0" smtClean="0">
                <a:solidFill>
                  <a:srgbClr val="262C32"/>
                </a:solidFill>
                <a:latin typeface="Aptos"/>
                <a:cs typeface="Arial"/>
              </a:rPr>
              <a:t>.</a:t>
            </a:r>
            <a:endParaRPr sz="1000">
              <a:latin typeface="Arial"/>
              <a:cs typeface="Arial"/>
            </a:endParaRPr>
          </a:p>
          <a:p>
            <a:pPr marL="104139" marR="9205">
              <a:lnSpc>
                <a:spcPct val="95825"/>
              </a:lnSpc>
              <a:spcBef>
                <a:spcPts val="530"/>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Tranquilizar a la víctima</a:t>
            </a:r>
            <a:r>
              <a:rPr sz="1200" spc="-6" dirty="0" smtClean="0">
                <a:solidFill>
                  <a:srgbClr val="262C32"/>
                </a:solidFill>
                <a:latin typeface="Aptos"/>
                <a:cs typeface="Arial"/>
              </a:rPr>
              <a:t>,  </a:t>
            </a:r>
            <a:r>
              <a:rPr sz="1200" spc="-6" dirty="0" smtClean="0">
                <a:solidFill>
                  <a:srgbClr val="262C32"/>
                </a:solidFill>
                <a:latin typeface="Aptos"/>
                <a:cs typeface="Arial"/>
              </a:rPr>
              <a:t>recuérdele que la ayuda está en camino.</a:t>
            </a:r>
            <a:endParaRPr sz="1000">
              <a:latin typeface="Arial"/>
              <a:cs typeface="Arial"/>
            </a:endParaRPr>
          </a:p>
          <a:p>
            <a:pPr marL="192531" marR="44521" indent="-88391">
              <a:lnSpc>
                <a:spcPts val="1149"/>
              </a:lnSpc>
              <a:spcBef>
                <a:spcPts val="530"/>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Facilítele la respiración, afloje ropa</a:t>
            </a:r>
            <a:r>
              <a:rPr sz="1200" spc="-5" dirty="0" smtClean="0">
                <a:solidFill>
                  <a:srgbClr val="262C32"/>
                </a:solidFill>
                <a:latin typeface="Aptos"/>
                <a:cs typeface="Arial"/>
              </a:rPr>
              <a:t>, </a:t>
            </a:r>
            <a:r>
              <a:rPr sz="1200" spc="-5" dirty="0" smtClean="0">
                <a:solidFill>
                  <a:srgbClr val="262C32"/>
                </a:solidFill>
                <a:latin typeface="Aptos"/>
                <a:cs typeface="Arial"/>
              </a:rPr>
              <a:t>cinturones </a:t>
            </a:r>
            <a:r>
              <a:rPr sz="1200" spc="-5" dirty="0" smtClean="0">
                <a:solidFill>
                  <a:srgbClr val="262C32"/>
                </a:solidFill>
                <a:latin typeface="Aptos"/>
                <a:cs typeface="Arial"/>
              </a:rPr>
              <a:t>..</a:t>
            </a:r>
            <a:r>
              <a:rPr sz="1200" spc="-5" dirty="0" smtClean="0">
                <a:solidFill>
                  <a:srgbClr val="262C32"/>
                </a:solidFill>
                <a:latin typeface="Aptos"/>
                <a:cs typeface="Arial"/>
              </a:rPr>
              <a:t>.  cualquier cosa que pueda </a:t>
            </a:r>
            <a:endParaRPr sz="1000">
              <a:latin typeface="Arial"/>
              <a:cs typeface="Arial"/>
            </a:endParaRPr>
          </a:p>
          <a:p>
            <a:pPr marL="192531" marR="44521">
              <a:lnSpc>
                <a:spcPts val="1149"/>
              </a:lnSpc>
              <a:spcBef>
                <a:spcPts val="265"/>
              </a:spcBef>
              <a:spcAft>
                <a:spcPts val="300"/>
              </a:spcAft>
            </a:pPr>
            <a:r>
              <a:rPr sz="1200" spc="-3" dirty="0" smtClean="0">
                <a:solidFill>
                  <a:srgbClr val="262C32"/>
                </a:solidFill>
                <a:latin typeface="Aptos"/>
                <a:cs typeface="Arial"/>
              </a:rPr>
              <a:t>dificultar la expansión del tórax.</a:t>
            </a:r>
            <a:endParaRPr sz="1000">
              <a:latin typeface="Arial"/>
              <a:cs typeface="Arial"/>
            </a:endParaRPr>
          </a:p>
          <a:p>
            <a:pPr marL="198627" indent="-94487">
              <a:lnSpc>
                <a:spcPts val="1149"/>
              </a:lnSpc>
              <a:spcBef>
                <a:spcPts val="535"/>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Permanezca a su lado</a:t>
            </a:r>
            <a:r>
              <a:rPr sz="1200" spc="-3" dirty="0" smtClean="0">
                <a:solidFill>
                  <a:srgbClr val="262C32"/>
                </a:solidFill>
                <a:latin typeface="Aptos"/>
                <a:cs typeface="Arial"/>
              </a:rPr>
              <a:t>, </a:t>
            </a:r>
            <a:r>
              <a:rPr sz="1200" spc="-3" dirty="0" smtClean="0">
                <a:solidFill>
                  <a:srgbClr val="262C32"/>
                </a:solidFill>
                <a:latin typeface="Aptos"/>
                <a:cs typeface="Arial"/>
              </a:rPr>
              <a:t>controle los signos vitales (conciencia y respiración)</a:t>
            </a:r>
            <a:r>
              <a:rPr sz="1200" spc="-3" dirty="0" smtClean="0">
                <a:solidFill>
                  <a:srgbClr val="262C32"/>
                </a:solidFill>
                <a:latin typeface="Aptos"/>
                <a:cs typeface="Arial"/>
              </a:rPr>
              <a:t>. </a:t>
            </a:r>
            <a:endParaRPr sz="1000">
              <a:latin typeface="Arial"/>
              <a:cs typeface="Arial"/>
            </a:endParaRPr>
          </a:p>
          <a:p>
            <a:pPr marL="198627">
              <a:lnSpc>
                <a:spcPts val="1149"/>
              </a:lnSpc>
              <a:spcBef>
                <a:spcPts val="242"/>
              </a:spcBef>
              <a:spcAft>
                <a:spcPts val="300"/>
              </a:spcAft>
            </a:pPr>
            <a:r>
              <a:rPr sz="1200" spc="-8" dirty="0" smtClean="0">
                <a:solidFill>
                  <a:srgbClr val="262C32"/>
                </a:solidFill>
                <a:latin typeface="Aptos"/>
                <a:cs typeface="Arial"/>
              </a:rPr>
              <a:t>Esté preparado para iniciar una RCP.</a:t>
            </a:r>
            <a:endParaRPr sz="1000">
              <a:latin typeface="Arial"/>
              <a:cs typeface="Arial"/>
            </a:endParaRPr>
          </a:p>
          <a:p>
            <a:pPr marL="104139" marR="9205">
              <a:lnSpc>
                <a:spcPct val="95825"/>
              </a:lnSpc>
              <a:spcBef>
                <a:spcPts val="537"/>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Si la víctima toma medicación </a:t>
            </a:r>
            <a:r>
              <a:rPr sz="1200" b="1" spc="-4" dirty="0" smtClean="0">
                <a:solidFill>
                  <a:srgbClr val="262C32"/>
                </a:solidFill>
                <a:latin typeface="Aptos"/>
                <a:cs typeface="Arial"/>
              </a:rPr>
              <a:t>habitualmente  pautada por su médico</a:t>
            </a:r>
            <a:endParaRPr sz="1000">
              <a:latin typeface="Arial"/>
              <a:cs typeface="Arial"/>
            </a:endParaRPr>
          </a:p>
          <a:p>
            <a:pPr marL="195579" marR="9205">
              <a:lnSpc>
                <a:spcPct val="95825"/>
              </a:lnSpc>
              <a:spcBef>
                <a:spcPts val="240"/>
              </a:spcBef>
              <a:spcAft>
                <a:spcPts val="300"/>
              </a:spcAft>
            </a:pPr>
            <a:r>
              <a:rPr sz="1200" spc="-3" dirty="0" smtClean="0">
                <a:solidFill>
                  <a:srgbClr val="262C32"/>
                </a:solidFill>
                <a:latin typeface="Aptos"/>
                <a:cs typeface="Arial"/>
              </a:rPr>
              <a:t>para estas situaciones, puede ayudarle a administrársela.</a:t>
            </a:r>
            <a:endParaRPr sz="1000">
              <a:latin typeface="Arial"/>
              <a:cs typeface="Arial"/>
            </a:endParaRPr>
          </a:p>
        </p:txBody>
      </p:sp>
      <p:sp>
        <p:nvSpPr>
          <p:cNvPr id="3" name="object 3"/>
          <p:cNvSpPr txBox="1"/>
          <p:nvPr/>
        </p:nvSpPr>
        <p:spPr>
          <a:xfrm>
            <a:off x="2083609" y="4416766"/>
            <a:ext cx="7394620" cy="505968"/>
          </a:xfrm>
          <a:prstGeom prst="rect">
            <a:avLst/>
          </a:prstGeom>
        </p:spPr>
        <p:txBody>
          <a:bodyPr wrap="square" lIns="0" tIns="7111" rIns="0" bIns="0" rtlCol="0">
            <a:noAutofit/>
          </a:bodyPr>
          <a:lstStyle/>
          <a:p>
            <a:pPr marL="18795" marR="9205">
              <a:lnSpc>
                <a:spcPts val="1120"/>
              </a:lnSpc>
              <a:spcAft>
                <a:spcPts val="300"/>
              </a:spcAft>
            </a:pPr>
            <a:r>
              <a:rPr sz="1200" spc="-2" dirty="0" smtClean="0">
                <a:solidFill>
                  <a:srgbClr val="262C32"/>
                </a:solidFill>
                <a:latin typeface="Aptos"/>
                <a:cs typeface="Arial"/>
              </a:rPr>
              <a:t>En la literatura médica y algunos manuales de primeros auxilios, es común</a:t>
            </a:r>
            <a:endParaRPr sz="1000">
              <a:latin typeface="Arial"/>
              <a:cs typeface="Arial"/>
            </a:endParaRPr>
          </a:p>
          <a:p>
            <a:pPr marL="12700" indent="0">
              <a:lnSpc>
                <a:spcPts val="1390"/>
              </a:lnSpc>
              <a:spcBef>
                <a:spcPts val="78"/>
              </a:spcBef>
              <a:spcAft>
                <a:spcPts val="300"/>
              </a:spcAft>
            </a:pPr>
            <a:r>
              <a:rPr sz="1200" spc="-4" dirty="0" smtClean="0">
                <a:solidFill>
                  <a:srgbClr val="262C32"/>
                </a:solidFill>
                <a:latin typeface="Aptos"/>
                <a:cs typeface="Arial"/>
              </a:rPr>
              <a:t>en</a:t>
            </a:r>
            <a:r>
              <a:rPr sz="1200" spc="-10" dirty="0" smtClean="0">
                <a:solidFill>
                  <a:srgbClr val="262C32"/>
                </a:solidFill>
                <a:latin typeface="Aptos"/>
                <a:cs typeface="Arial"/>
              </a:rPr>
              <a:t>c</a:t>
            </a:r>
            <a:r>
              <a:rPr sz="1200" spc="-9" dirty="0" smtClean="0">
                <a:solidFill>
                  <a:srgbClr val="262C32"/>
                </a:solidFill>
                <a:latin typeface="Aptos"/>
                <a:cs typeface="Arial"/>
              </a:rPr>
              <a:t>on</a:t>
            </a:r>
            <a:r>
              <a:rPr sz="1200" spc="-10" dirty="0" smtClean="0">
                <a:solidFill>
                  <a:srgbClr val="262C32"/>
                </a:solidFill>
                <a:latin typeface="Aptos"/>
                <a:cs typeface="Arial"/>
              </a:rPr>
              <a:t>t</a:t>
            </a:r>
            <a:r>
              <a:rPr sz="1200" spc="-9" dirty="0" smtClean="0">
                <a:solidFill>
                  <a:srgbClr val="262C32"/>
                </a:solidFill>
                <a:latin typeface="Aptos"/>
                <a:cs typeface="Arial"/>
              </a:rPr>
              <a:t>r</a:t>
            </a:r>
            <a:r>
              <a:rPr sz="1200" spc="-4" dirty="0" smtClean="0">
                <a:solidFill>
                  <a:srgbClr val="262C32"/>
                </a:solidFill>
                <a:latin typeface="Aptos"/>
                <a:cs typeface="Arial"/>
              </a:rPr>
              <a:t>a</a:t>
            </a:r>
            <a:r>
              <a:rPr sz="1200" spc="5" dirty="0" smtClean="0">
                <a:solidFill>
                  <a:srgbClr val="262C32"/>
                </a:solidFill>
                <a:latin typeface="Aptos"/>
                <a:cs typeface="Arial"/>
              </a:rPr>
              <a:t>r</a:t>
            </a:r>
            <a:r>
              <a:rPr sz="1200" spc="66" dirty="0" smtClean="0">
                <a:solidFill>
                  <a:srgbClr val="262C32"/>
                </a:solidFill>
                <a:latin typeface="Aptos"/>
                <a:cs typeface="Arial"/>
              </a:rPr>
              <a:t> </a:t>
            </a:r>
            <a:r>
              <a:rPr sz="1200" spc="-4" dirty="0" smtClean="0">
                <a:solidFill>
                  <a:srgbClr val="262C32"/>
                </a:solidFill>
                <a:latin typeface="Aptos"/>
                <a:cs typeface="Arial"/>
              </a:rPr>
              <a:t>re</a:t>
            </a:r>
            <a:r>
              <a:rPr sz="1200" spc="-10" dirty="0" smtClean="0">
                <a:solidFill>
                  <a:srgbClr val="262C32"/>
                </a:solidFill>
                <a:latin typeface="Aptos"/>
                <a:cs typeface="Arial"/>
              </a:rPr>
              <a:t>f</a:t>
            </a:r>
            <a:r>
              <a:rPr sz="1200" spc="-4" dirty="0" smtClean="0">
                <a:solidFill>
                  <a:srgbClr val="262C32"/>
                </a:solidFill>
                <a:latin typeface="Aptos"/>
                <a:cs typeface="Arial"/>
              </a:rPr>
              <a:t>e</a:t>
            </a:r>
            <a:r>
              <a:rPr sz="1200" spc="-9" dirty="0" smtClean="0">
                <a:solidFill>
                  <a:srgbClr val="262C32"/>
                </a:solidFill>
                <a:latin typeface="Aptos"/>
                <a:cs typeface="Arial"/>
              </a:rPr>
              <a:t>re</a:t>
            </a:r>
            <a:r>
              <a:rPr sz="1200" spc="-4" dirty="0" smtClean="0">
                <a:solidFill>
                  <a:srgbClr val="262C32"/>
                </a:solidFill>
                <a:latin typeface="Aptos"/>
                <a:cs typeface="Arial"/>
              </a:rPr>
              <a:t>n</a:t>
            </a:r>
            <a:r>
              <a:rPr sz="1200" spc="9" dirty="0" smtClean="0">
                <a:solidFill>
                  <a:srgbClr val="262C32"/>
                </a:solidFill>
                <a:latin typeface="Aptos"/>
                <a:cs typeface="Arial"/>
              </a:rPr>
              <a:t>c</a:t>
            </a:r>
            <a:r>
              <a:rPr sz="1200" spc="-21" dirty="0" smtClean="0">
                <a:solidFill>
                  <a:srgbClr val="262C32"/>
                </a:solidFill>
                <a:latin typeface="Aptos"/>
                <a:cs typeface="Arial"/>
              </a:rPr>
              <a:t>i</a:t>
            </a:r>
            <a:r>
              <a:rPr sz="1200" spc="-9" dirty="0" smtClean="0">
                <a:solidFill>
                  <a:srgbClr val="262C32"/>
                </a:solidFill>
                <a:latin typeface="Aptos"/>
                <a:cs typeface="Arial"/>
              </a:rPr>
              <a:t>a</a:t>
            </a:r>
            <a:r>
              <a:rPr sz="1200" spc="9" dirty="0" smtClean="0">
                <a:solidFill>
                  <a:srgbClr val="262C32"/>
                </a:solidFill>
                <a:latin typeface="Aptos"/>
                <a:cs typeface="Arial"/>
              </a:rPr>
              <a:t>s</a:t>
            </a:r>
            <a:r>
              <a:rPr sz="1200" spc="42" dirty="0" smtClean="0">
                <a:solidFill>
                  <a:srgbClr val="262C32"/>
                </a:solidFill>
                <a:latin typeface="Aptos"/>
                <a:cs typeface="Arial"/>
              </a:rPr>
              <a:t> </a:t>
            </a:r>
            <a:r>
              <a:rPr sz="1200" spc="0" dirty="0" smtClean="0">
                <a:solidFill>
                  <a:srgbClr val="262C32"/>
                </a:solidFill>
                <a:latin typeface="Aptos"/>
                <a:cs typeface="Arial"/>
              </a:rPr>
              <a:t>a</a:t>
            </a:r>
            <a:r>
              <a:rPr sz="1200" spc="31" dirty="0" smtClean="0">
                <a:solidFill>
                  <a:srgbClr val="262C32"/>
                </a:solidFill>
                <a:latin typeface="Aptos"/>
                <a:cs typeface="Arial"/>
              </a:rPr>
              <a:t> </a:t>
            </a:r>
            <a:r>
              <a:rPr sz="1200" spc="-102" dirty="0" smtClean="0">
                <a:solidFill>
                  <a:srgbClr val="262C32"/>
                </a:solidFill>
                <a:latin typeface="Aptos"/>
                <a:cs typeface="Arial"/>
              </a:rPr>
              <a:t>l</a:t>
            </a:r>
            <a:r>
              <a:rPr sz="1200" spc="-11" dirty="0" smtClean="0">
                <a:solidFill>
                  <a:srgbClr val="262C32"/>
                </a:solidFill>
                <a:latin typeface="Aptos"/>
                <a:cs typeface="Arial"/>
              </a:rPr>
              <a:t>a</a:t>
            </a:r>
            <a:r>
              <a:rPr sz="1200" spc="64" dirty="0" smtClean="0">
                <a:solidFill>
                  <a:srgbClr val="262C32"/>
                </a:solidFill>
                <a:latin typeface="Aptos"/>
                <a:cs typeface="Arial"/>
              </a:rPr>
              <a:t> </a:t>
            </a:r>
            <a:r>
              <a:rPr sz="1200" spc="-19" dirty="0" smtClean="0">
                <a:solidFill>
                  <a:srgbClr val="262C32"/>
                </a:solidFill>
                <a:latin typeface="Aptos"/>
                <a:cs typeface="Arial"/>
              </a:rPr>
              <a:t>ad</a:t>
            </a:r>
            <a:r>
              <a:rPr sz="1200" spc="-34" dirty="0" smtClean="0">
                <a:solidFill>
                  <a:srgbClr val="262C32"/>
                </a:solidFill>
                <a:latin typeface="Aptos"/>
                <a:cs typeface="Arial"/>
              </a:rPr>
              <a:t>m</a:t>
            </a:r>
            <a:r>
              <a:rPr sz="1200" spc="-9" dirty="0" smtClean="0">
                <a:solidFill>
                  <a:srgbClr val="262C32"/>
                </a:solidFill>
                <a:latin typeface="Aptos"/>
                <a:cs typeface="Arial"/>
              </a:rPr>
              <a:t>i</a:t>
            </a:r>
            <a:r>
              <a:rPr sz="1200" spc="-19" dirty="0" smtClean="0">
                <a:solidFill>
                  <a:srgbClr val="262C32"/>
                </a:solidFill>
                <a:latin typeface="Aptos"/>
                <a:cs typeface="Arial"/>
              </a:rPr>
              <a:t>n</a:t>
            </a:r>
            <a:r>
              <a:rPr sz="1200" spc="-9" dirty="0" smtClean="0">
                <a:solidFill>
                  <a:srgbClr val="262C32"/>
                </a:solidFill>
                <a:latin typeface="Aptos"/>
                <a:cs typeface="Arial"/>
              </a:rPr>
              <a:t>i</a:t>
            </a:r>
            <a:r>
              <a:rPr sz="1200" spc="-19" dirty="0" smtClean="0">
                <a:solidFill>
                  <a:srgbClr val="262C32"/>
                </a:solidFill>
                <a:latin typeface="Aptos"/>
                <a:cs typeface="Arial"/>
              </a:rPr>
              <a:t>s</a:t>
            </a:r>
            <a:r>
              <a:rPr sz="1200" spc="-9" dirty="0" smtClean="0">
                <a:solidFill>
                  <a:srgbClr val="262C32"/>
                </a:solidFill>
                <a:latin typeface="Aptos"/>
                <a:cs typeface="Arial"/>
              </a:rPr>
              <a:t>tr</a:t>
            </a:r>
            <a:r>
              <a:rPr sz="1200" spc="-19" dirty="0" smtClean="0">
                <a:solidFill>
                  <a:srgbClr val="262C32"/>
                </a:solidFill>
                <a:latin typeface="Aptos"/>
                <a:cs typeface="Arial"/>
              </a:rPr>
              <a:t>a</a:t>
            </a:r>
            <a:r>
              <a:rPr sz="1200" spc="0" dirty="0" smtClean="0">
                <a:solidFill>
                  <a:srgbClr val="262C32"/>
                </a:solidFill>
                <a:latin typeface="Aptos"/>
                <a:cs typeface="Arial"/>
              </a:rPr>
              <a:t>c</a:t>
            </a:r>
            <a:r>
              <a:rPr sz="1200" spc="-25" dirty="0" smtClean="0">
                <a:solidFill>
                  <a:srgbClr val="262C32"/>
                </a:solidFill>
                <a:latin typeface="Aptos"/>
                <a:cs typeface="Arial"/>
              </a:rPr>
              <a:t>ió</a:t>
            </a:r>
            <a:r>
              <a:rPr sz="1200" spc="0" dirty="0" smtClean="0">
                <a:solidFill>
                  <a:srgbClr val="262C32"/>
                </a:solidFill>
                <a:latin typeface="Aptos"/>
                <a:cs typeface="Arial"/>
              </a:rPr>
              <a:t>n</a:t>
            </a:r>
            <a:r>
              <a:rPr sz="1200" spc="222"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20" dirty="0" smtClean="0">
                <a:solidFill>
                  <a:srgbClr val="262C32"/>
                </a:solidFill>
                <a:latin typeface="Aptos"/>
                <a:cs typeface="Arial"/>
              </a:rPr>
              <a:t> </a:t>
            </a:r>
            <a:r>
              <a:rPr sz="1200" spc="-26" dirty="0" smtClean="0">
                <a:solidFill>
                  <a:srgbClr val="262C32"/>
                </a:solidFill>
                <a:latin typeface="Aptos"/>
                <a:cs typeface="Arial"/>
              </a:rPr>
              <a:t>a</a:t>
            </a:r>
            <a:r>
              <a:rPr sz="1200" spc="5" dirty="0" smtClean="0">
                <a:solidFill>
                  <a:srgbClr val="262C32"/>
                </a:solidFill>
                <a:latin typeface="Aptos"/>
                <a:cs typeface="Arial"/>
              </a:rPr>
              <a:t>c</a:t>
            </a:r>
            <a:r>
              <a:rPr sz="1200" spc="-26" dirty="0" smtClean="0">
                <a:solidFill>
                  <a:srgbClr val="262C32"/>
                </a:solidFill>
                <a:latin typeface="Aptos"/>
                <a:cs typeface="Arial"/>
              </a:rPr>
              <a:t>e</a:t>
            </a:r>
            <a:r>
              <a:rPr sz="1200" spc="37" dirty="0" smtClean="0">
                <a:solidFill>
                  <a:srgbClr val="262C32"/>
                </a:solidFill>
                <a:latin typeface="Aptos"/>
                <a:cs typeface="Arial"/>
              </a:rPr>
              <a:t>t</a:t>
            </a:r>
            <a:r>
              <a:rPr sz="1200" spc="-32" dirty="0" smtClean="0">
                <a:solidFill>
                  <a:srgbClr val="262C32"/>
                </a:solidFill>
                <a:latin typeface="Aptos"/>
                <a:cs typeface="Arial"/>
              </a:rPr>
              <a:t>i</a:t>
            </a:r>
            <a:r>
              <a:rPr sz="1200" spc="-48" dirty="0" smtClean="0">
                <a:solidFill>
                  <a:srgbClr val="262C32"/>
                </a:solidFill>
                <a:latin typeface="Aptos"/>
                <a:cs typeface="Arial"/>
              </a:rPr>
              <a:t>l</a:t>
            </a:r>
            <a:r>
              <a:rPr sz="1200" spc="100" dirty="0" smtClean="0">
                <a:solidFill>
                  <a:srgbClr val="262C32"/>
                </a:solidFill>
                <a:latin typeface="Aptos"/>
                <a:cs typeface="Arial"/>
              </a:rPr>
              <a:t> </a:t>
            </a:r>
            <a:r>
              <a:rPr sz="1200" spc="-19" dirty="0" smtClean="0">
                <a:solidFill>
                  <a:srgbClr val="262C32"/>
                </a:solidFill>
                <a:latin typeface="Aptos"/>
                <a:cs typeface="Arial"/>
              </a:rPr>
              <a:t>sa</a:t>
            </a:r>
            <a:r>
              <a:rPr sz="1200" spc="-9" dirty="0" smtClean="0">
                <a:solidFill>
                  <a:srgbClr val="262C32"/>
                </a:solidFill>
                <a:latin typeface="Aptos"/>
                <a:cs typeface="Arial"/>
              </a:rPr>
              <a:t>li</a:t>
            </a:r>
            <a:r>
              <a:rPr sz="1200" spc="0" dirty="0" smtClean="0">
                <a:solidFill>
                  <a:srgbClr val="262C32"/>
                </a:solidFill>
                <a:latin typeface="Aptos"/>
                <a:cs typeface="Arial"/>
              </a:rPr>
              <a:t>c</a:t>
            </a:r>
            <a:r>
              <a:rPr sz="1200" spc="-29" dirty="0" smtClean="0">
                <a:solidFill>
                  <a:srgbClr val="262C32"/>
                </a:solidFill>
                <a:latin typeface="Aptos"/>
                <a:cs typeface="Arial"/>
              </a:rPr>
              <a:t>í</a:t>
            </a:r>
            <a:r>
              <a:rPr sz="1200" spc="-9" dirty="0" smtClean="0">
                <a:solidFill>
                  <a:srgbClr val="262C32"/>
                </a:solidFill>
                <a:latin typeface="Aptos"/>
                <a:cs typeface="Arial"/>
              </a:rPr>
              <a:t>li</a:t>
            </a:r>
            <a:r>
              <a:rPr sz="1200" spc="-19" dirty="0" smtClean="0">
                <a:solidFill>
                  <a:srgbClr val="262C32"/>
                </a:solidFill>
                <a:latin typeface="Aptos"/>
                <a:cs typeface="Arial"/>
              </a:rPr>
              <a:t>c</a:t>
            </a:r>
            <a:r>
              <a:rPr sz="1200" spc="0" dirty="0" smtClean="0">
                <a:solidFill>
                  <a:srgbClr val="262C32"/>
                </a:solidFill>
                <a:latin typeface="Aptos"/>
                <a:cs typeface="Arial"/>
              </a:rPr>
              <a:t>o</a:t>
            </a:r>
            <a:r>
              <a:rPr sz="1200" spc="152" dirty="0" smtClean="0">
                <a:solidFill>
                  <a:srgbClr val="262C32"/>
                </a:solidFill>
                <a:latin typeface="Aptos"/>
                <a:cs typeface="Arial"/>
              </a:rPr>
              <a:t> </a:t>
            </a:r>
            <a:r>
              <a:rPr sz="1200" spc="-69" dirty="0" smtClean="0">
                <a:solidFill>
                  <a:srgbClr val="262C32"/>
                </a:solidFill>
                <a:latin typeface="Aptos"/>
                <a:cs typeface="Arial"/>
              </a:rPr>
              <a:t>(</a:t>
            </a:r>
            <a:r>
              <a:rPr sz="1200" spc="-3" dirty="0" smtClean="0">
                <a:solidFill>
                  <a:srgbClr val="262C32"/>
                </a:solidFill>
                <a:latin typeface="Aptos"/>
                <a:cs typeface="Arial"/>
              </a:rPr>
              <a:t>a</a:t>
            </a:r>
            <a:r>
              <a:rPr sz="1200" spc="30" dirty="0" smtClean="0">
                <a:solidFill>
                  <a:srgbClr val="262C32"/>
                </a:solidFill>
                <a:latin typeface="Aptos"/>
                <a:cs typeface="Arial"/>
              </a:rPr>
              <a:t>s</a:t>
            </a:r>
            <a:r>
              <a:rPr sz="1200" spc="-3" dirty="0" smtClean="0">
                <a:solidFill>
                  <a:srgbClr val="262C32"/>
                </a:solidFill>
                <a:latin typeface="Aptos"/>
                <a:cs typeface="Arial"/>
              </a:rPr>
              <a:t>p</a:t>
            </a:r>
            <a:r>
              <a:rPr sz="1200" spc="-32" dirty="0" smtClean="0">
                <a:solidFill>
                  <a:srgbClr val="262C32"/>
                </a:solidFill>
                <a:latin typeface="Aptos"/>
                <a:cs typeface="Arial"/>
              </a:rPr>
              <a:t>i</a:t>
            </a:r>
            <a:r>
              <a:rPr sz="1200" spc="50" dirty="0" smtClean="0">
                <a:solidFill>
                  <a:srgbClr val="262C32"/>
                </a:solidFill>
                <a:latin typeface="Aptos"/>
                <a:cs typeface="Arial"/>
              </a:rPr>
              <a:t>r</a:t>
            </a:r>
            <a:r>
              <a:rPr sz="1200" spc="-53" dirty="0" smtClean="0">
                <a:solidFill>
                  <a:srgbClr val="262C32"/>
                </a:solidFill>
                <a:latin typeface="Aptos"/>
                <a:cs typeface="Arial"/>
              </a:rPr>
              <a:t>i</a:t>
            </a:r>
            <a:r>
              <a:rPr sz="1200" spc="-3" dirty="0" smtClean="0">
                <a:solidFill>
                  <a:srgbClr val="262C32"/>
                </a:solidFill>
                <a:latin typeface="Aptos"/>
                <a:cs typeface="Arial"/>
              </a:rPr>
              <a:t>n</a:t>
            </a:r>
            <a:r>
              <a:rPr sz="1200" spc="18" dirty="0" smtClean="0">
                <a:solidFill>
                  <a:srgbClr val="262C32"/>
                </a:solidFill>
                <a:latin typeface="Aptos"/>
                <a:cs typeface="Arial"/>
              </a:rPr>
              <a:t>a</a:t>
            </a:r>
            <a:r>
              <a:rPr sz="1200" spc="24" dirty="0" smtClean="0">
                <a:solidFill>
                  <a:srgbClr val="262C32"/>
                </a:solidFill>
                <a:latin typeface="Aptos"/>
                <a:cs typeface="Arial"/>
              </a:rPr>
              <a:t>)</a:t>
            </a:r>
            <a:r>
              <a:rPr sz="1200" spc="-102" dirty="0" smtClean="0">
                <a:solidFill>
                  <a:srgbClr val="262C32"/>
                </a:solidFill>
                <a:latin typeface="Aptos"/>
                <a:cs typeface="Arial"/>
              </a:rPr>
              <a:t>,</a:t>
            </a:r>
            <a:r>
              <a:rPr sz="1200" spc="125" dirty="0" smtClean="0">
                <a:solidFill>
                  <a:srgbClr val="262C32"/>
                </a:solidFill>
                <a:latin typeface="Aptos"/>
                <a:cs typeface="Arial"/>
              </a:rPr>
              <a:t> </a:t>
            </a:r>
            <a:r>
              <a:rPr sz="1200" spc="-19" dirty="0" smtClean="0">
                <a:solidFill>
                  <a:srgbClr val="262C32"/>
                </a:solidFill>
                <a:latin typeface="Aptos"/>
                <a:cs typeface="Arial"/>
              </a:rPr>
              <a:t>e</a:t>
            </a:r>
            <a:r>
              <a:rPr sz="1200" spc="0" dirty="0" smtClean="0">
                <a:solidFill>
                  <a:srgbClr val="262C32"/>
                </a:solidFill>
                <a:latin typeface="Aptos"/>
                <a:cs typeface="Arial"/>
              </a:rPr>
              <a:t>n</a:t>
            </a:r>
            <a:r>
              <a:rPr sz="1200" spc="23" dirty="0" smtClean="0">
                <a:solidFill>
                  <a:srgbClr val="262C32"/>
                </a:solidFill>
                <a:latin typeface="Aptos"/>
                <a:cs typeface="Arial"/>
              </a:rPr>
              <a:t> </a:t>
            </a:r>
            <a:r>
              <a:rPr sz="1200" spc="-19" dirty="0" smtClean="0">
                <a:solidFill>
                  <a:srgbClr val="262C32"/>
                </a:solidFill>
                <a:latin typeface="Aptos"/>
                <a:cs typeface="Arial"/>
              </a:rPr>
              <a:t>cas</a:t>
            </a:r>
            <a:r>
              <a:rPr sz="1200" spc="0" dirty="0" smtClean="0">
                <a:solidFill>
                  <a:srgbClr val="262C32"/>
                </a:solidFill>
                <a:latin typeface="Aptos"/>
                <a:cs typeface="Arial"/>
              </a:rPr>
              <a:t>o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20" dirty="0" smtClean="0">
                <a:solidFill>
                  <a:srgbClr val="262C32"/>
                </a:solidFill>
                <a:latin typeface="Aptos"/>
                <a:cs typeface="Arial"/>
              </a:rPr>
              <a:t> </a:t>
            </a:r>
            <a:r>
              <a:rPr sz="1200" spc="-19" dirty="0" smtClean="0">
                <a:solidFill>
                  <a:srgbClr val="262C32"/>
                </a:solidFill>
                <a:latin typeface="Aptos"/>
                <a:cs typeface="Arial"/>
              </a:rPr>
              <a:t>sos</a:t>
            </a:r>
            <a:r>
              <a:rPr sz="1200" spc="-14" dirty="0" smtClean="0">
                <a:solidFill>
                  <a:srgbClr val="262C32"/>
                </a:solidFill>
                <a:latin typeface="Aptos"/>
                <a:cs typeface="Arial"/>
              </a:rPr>
              <a:t>p</a:t>
            </a:r>
            <a:r>
              <a:rPr sz="1200" spc="-19" dirty="0" smtClean="0">
                <a:solidFill>
                  <a:srgbClr val="262C32"/>
                </a:solidFill>
                <a:latin typeface="Aptos"/>
                <a:cs typeface="Arial"/>
              </a:rPr>
              <a:t>ech</a:t>
            </a:r>
            <a:r>
              <a:rPr sz="1200" spc="0" dirty="0" smtClean="0">
                <a:solidFill>
                  <a:srgbClr val="262C32"/>
                </a:solidFill>
                <a:latin typeface="Aptos"/>
                <a:cs typeface="Arial"/>
              </a:rPr>
              <a:t>a</a:t>
            </a:r>
            <a:r>
              <a:rPr sz="1200" spc="117"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23" dirty="0" smtClean="0">
                <a:solidFill>
                  <a:srgbClr val="262C32"/>
                </a:solidFill>
                <a:latin typeface="Aptos"/>
                <a:cs typeface="Arial"/>
              </a:rPr>
              <a:t> </a:t>
            </a:r>
            <a:r>
              <a:rPr sz="1200" spc="-19" dirty="0" smtClean="0">
                <a:solidFill>
                  <a:srgbClr val="262C32"/>
                </a:solidFill>
                <a:latin typeface="Aptos"/>
                <a:cs typeface="Arial"/>
              </a:rPr>
              <a:t>a</a:t>
            </a:r>
            <a:r>
              <a:rPr sz="1200" spc="-9" dirty="0" smtClean="0">
                <a:solidFill>
                  <a:srgbClr val="262C32"/>
                </a:solidFill>
                <a:latin typeface="Aptos"/>
                <a:cs typeface="Arial"/>
              </a:rPr>
              <a:t>t</a:t>
            </a:r>
            <a:r>
              <a:rPr sz="1200" spc="-14" dirty="0" smtClean="0">
                <a:solidFill>
                  <a:srgbClr val="262C32"/>
                </a:solidFill>
                <a:latin typeface="Aptos"/>
                <a:cs typeface="Arial"/>
              </a:rPr>
              <a:t>a</a:t>
            </a:r>
            <a:r>
              <a:rPr sz="1200" spc="-19" dirty="0" smtClean="0">
                <a:solidFill>
                  <a:srgbClr val="262C32"/>
                </a:solidFill>
                <a:latin typeface="Aptos"/>
                <a:cs typeface="Arial"/>
              </a:rPr>
              <a:t>q</a:t>
            </a:r>
            <a:r>
              <a:rPr sz="1200" spc="-14" dirty="0" smtClean="0">
                <a:solidFill>
                  <a:srgbClr val="262C32"/>
                </a:solidFill>
                <a:latin typeface="Aptos"/>
                <a:cs typeface="Arial"/>
              </a:rPr>
              <a:t>u</a:t>
            </a:r>
            <a:r>
              <a:rPr sz="1200" spc="0" dirty="0" smtClean="0">
                <a:solidFill>
                  <a:srgbClr val="262C32"/>
                </a:solidFill>
                <a:latin typeface="Aptos"/>
                <a:cs typeface="Arial"/>
              </a:rPr>
              <a:t>e</a:t>
            </a:r>
            <a:r>
              <a:rPr sz="1200" spc="84" dirty="0" smtClean="0">
                <a:solidFill>
                  <a:srgbClr val="262C32"/>
                </a:solidFill>
                <a:latin typeface="Aptos"/>
                <a:cs typeface="Arial"/>
              </a:rPr>
              <a:t> </a:t>
            </a:r>
            <a:r>
              <a:rPr sz="1200" spc="-19" dirty="0" smtClean="0">
                <a:solidFill>
                  <a:srgbClr val="262C32"/>
                </a:solidFill>
                <a:latin typeface="Aptos"/>
                <a:cs typeface="Arial"/>
              </a:rPr>
              <a:t>c</a:t>
            </a:r>
            <a:r>
              <a:rPr sz="1200" spc="-3" dirty="0" smtClean="0">
                <a:solidFill>
                  <a:srgbClr val="262C32"/>
                </a:solidFill>
                <a:latin typeface="Aptos"/>
                <a:cs typeface="Arial"/>
              </a:rPr>
              <a:t>a</a:t>
            </a:r>
            <a:r>
              <a:rPr sz="1200" spc="0" dirty="0" smtClean="0">
                <a:solidFill>
                  <a:srgbClr val="262C32"/>
                </a:solidFill>
                <a:latin typeface="Aptos"/>
                <a:cs typeface="Arial"/>
              </a:rPr>
              <a:t>r</a:t>
            </a:r>
            <a:r>
              <a:rPr sz="1200" spc="-26" dirty="0" smtClean="0">
                <a:solidFill>
                  <a:srgbClr val="262C32"/>
                </a:solidFill>
                <a:latin typeface="Aptos"/>
                <a:cs typeface="Arial"/>
              </a:rPr>
              <a:t>d</a:t>
            </a:r>
            <a:r>
              <a:rPr sz="1200" spc="-7" dirty="0" smtClean="0">
                <a:solidFill>
                  <a:srgbClr val="262C32"/>
                </a:solidFill>
                <a:latin typeface="Aptos"/>
                <a:cs typeface="Arial"/>
              </a:rPr>
              <a:t>i</a:t>
            </a:r>
            <a:r>
              <a:rPr sz="1200" spc="18" dirty="0" smtClean="0">
                <a:solidFill>
                  <a:srgbClr val="262C32"/>
                </a:solidFill>
                <a:latin typeface="Aptos"/>
                <a:cs typeface="Arial"/>
              </a:rPr>
              <a:t>a</a:t>
            </a:r>
            <a:r>
              <a:rPr sz="1200" spc="5" dirty="0" smtClean="0">
                <a:solidFill>
                  <a:srgbClr val="262C32"/>
                </a:solidFill>
                <a:latin typeface="Aptos"/>
                <a:cs typeface="Arial"/>
              </a:rPr>
              <a:t>c</a:t>
            </a:r>
            <a:r>
              <a:rPr sz="1200" spc="18" dirty="0" smtClean="0">
                <a:solidFill>
                  <a:srgbClr val="262C32"/>
                </a:solidFill>
                <a:latin typeface="Aptos"/>
                <a:cs typeface="Arial"/>
              </a:rPr>
              <a:t>o</a:t>
            </a:r>
            <a:r>
              <a:rPr sz="1200" spc="-102" dirty="0" smtClean="0">
                <a:solidFill>
                  <a:srgbClr val="262C32"/>
                </a:solidFill>
                <a:latin typeface="Aptos"/>
                <a:cs typeface="Arial"/>
              </a:rPr>
              <a:t>.</a:t>
            </a:r>
            <a:r>
              <a:rPr sz="1200" spc="29" dirty="0" smtClean="0">
                <a:solidFill>
                  <a:srgbClr val="262C32"/>
                </a:solidFill>
                <a:latin typeface="Aptos"/>
                <a:cs typeface="Arial"/>
              </a:rPr>
              <a:t> </a:t>
            </a:r>
            <a:r>
              <a:rPr sz="1200" spc="-25" dirty="0" smtClean="0">
                <a:solidFill>
                  <a:srgbClr val="262C32"/>
                </a:solidFill>
                <a:latin typeface="Aptos"/>
                <a:cs typeface="Arial"/>
              </a:rPr>
              <a:t>A</a:t>
            </a:r>
            <a:r>
              <a:rPr sz="1200" spc="-14" dirty="0" smtClean="0">
                <a:solidFill>
                  <a:srgbClr val="262C32"/>
                </a:solidFill>
                <a:latin typeface="Aptos"/>
                <a:cs typeface="Arial"/>
              </a:rPr>
              <a:t>un</a:t>
            </a:r>
            <a:r>
              <a:rPr sz="1200" spc="-19" dirty="0" smtClean="0">
                <a:solidFill>
                  <a:srgbClr val="262C32"/>
                </a:solidFill>
                <a:latin typeface="Aptos"/>
                <a:cs typeface="Arial"/>
              </a:rPr>
              <a:t>qu</a:t>
            </a:r>
            <a:r>
              <a:rPr sz="1200" spc="0" dirty="0" smtClean="0">
                <a:solidFill>
                  <a:srgbClr val="262C32"/>
                </a:solidFill>
                <a:latin typeface="Aptos"/>
                <a:cs typeface="Arial"/>
              </a:rPr>
              <a:t>e</a:t>
            </a:r>
            <a:r>
              <a:rPr sz="1200" spc="140" dirty="0" smtClean="0">
                <a:solidFill>
                  <a:srgbClr val="262C32"/>
                </a:solidFill>
                <a:latin typeface="Aptos"/>
                <a:cs typeface="Arial"/>
              </a:rPr>
              <a:t> </a:t>
            </a:r>
            <a:r>
              <a:rPr sz="1200" spc="-19" dirty="0" smtClean="0">
                <a:solidFill>
                  <a:srgbClr val="262C32"/>
                </a:solidFill>
                <a:latin typeface="Aptos"/>
                <a:cs typeface="Arial"/>
              </a:rPr>
              <a:t>e</a:t>
            </a:r>
            <a:r>
              <a:rPr sz="1200" spc="0" dirty="0" smtClean="0">
                <a:solidFill>
                  <a:srgbClr val="262C32"/>
                </a:solidFill>
                <a:latin typeface="Aptos"/>
                <a:cs typeface="Arial"/>
              </a:rPr>
              <a:t>s</a:t>
            </a:r>
            <a:r>
              <a:rPr sz="1200" spc="31" dirty="0" smtClean="0">
                <a:solidFill>
                  <a:srgbClr val="262C32"/>
                </a:solidFill>
                <a:latin typeface="Aptos"/>
                <a:cs typeface="Arial"/>
              </a:rPr>
              <a:t> </a:t>
            </a:r>
            <a:r>
              <a:rPr sz="1200" spc="-19" dirty="0" smtClean="0">
                <a:solidFill>
                  <a:srgbClr val="262C32"/>
                </a:solidFill>
                <a:latin typeface="Aptos"/>
                <a:cs typeface="Arial"/>
              </a:rPr>
              <a:t>u</a:t>
            </a:r>
            <a:r>
              <a:rPr sz="1200" spc="0" dirty="0" smtClean="0">
                <a:solidFill>
                  <a:srgbClr val="262C32"/>
                </a:solidFill>
                <a:latin typeface="Aptos"/>
                <a:cs typeface="Arial"/>
              </a:rPr>
              <a:t>n</a:t>
            </a:r>
            <a:r>
              <a:rPr sz="1200" spc="20" dirty="0" smtClean="0">
                <a:solidFill>
                  <a:srgbClr val="262C32"/>
                </a:solidFill>
                <a:latin typeface="Aptos"/>
                <a:cs typeface="Arial"/>
              </a:rPr>
              <a:t> </a:t>
            </a:r>
            <a:r>
              <a:rPr sz="1200" spc="-19" dirty="0" smtClean="0">
                <a:solidFill>
                  <a:srgbClr val="262C32"/>
                </a:solidFill>
                <a:latin typeface="Aptos"/>
                <a:cs typeface="Arial"/>
              </a:rPr>
              <a:t>p</a:t>
            </a:r>
            <a:r>
              <a:rPr sz="1200" spc="0" dirty="0" smtClean="0">
                <a:solidFill>
                  <a:srgbClr val="262C32"/>
                </a:solidFill>
                <a:latin typeface="Aptos"/>
                <a:cs typeface="Arial"/>
              </a:rPr>
              <a:t>r</a:t>
            </a:r>
            <a:r>
              <a:rPr sz="1200" spc="-34" dirty="0" smtClean="0">
                <a:solidFill>
                  <a:srgbClr val="262C32"/>
                </a:solidFill>
                <a:latin typeface="Aptos"/>
                <a:cs typeface="Arial"/>
              </a:rPr>
              <a:t>o</a:t>
            </a:r>
            <a:r>
              <a:rPr sz="1200" spc="-19" dirty="0" smtClean="0">
                <a:solidFill>
                  <a:srgbClr val="262C32"/>
                </a:solidFill>
                <a:latin typeface="Aptos"/>
                <a:cs typeface="Arial"/>
              </a:rPr>
              <a:t>c</a:t>
            </a:r>
            <a:r>
              <a:rPr sz="1200" spc="-14" dirty="0" smtClean="0">
                <a:solidFill>
                  <a:srgbClr val="262C32"/>
                </a:solidFill>
                <a:latin typeface="Aptos"/>
                <a:cs typeface="Arial"/>
              </a:rPr>
              <a:t>e</a:t>
            </a:r>
            <a:r>
              <a:rPr sz="1200" spc="-19" dirty="0" smtClean="0">
                <a:solidFill>
                  <a:srgbClr val="262C32"/>
                </a:solidFill>
                <a:latin typeface="Aptos"/>
                <a:cs typeface="Arial"/>
              </a:rPr>
              <a:t>d</a:t>
            </a:r>
            <a:r>
              <a:rPr sz="1200" spc="-9" dirty="0" smtClean="0">
                <a:solidFill>
                  <a:srgbClr val="262C32"/>
                </a:solidFill>
                <a:latin typeface="Aptos"/>
                <a:cs typeface="Arial"/>
              </a:rPr>
              <a:t>i</a:t>
            </a:r>
            <a:r>
              <a:rPr sz="1200" spc="-34" dirty="0" smtClean="0">
                <a:solidFill>
                  <a:srgbClr val="262C32"/>
                </a:solidFill>
                <a:latin typeface="Aptos"/>
                <a:cs typeface="Arial"/>
              </a:rPr>
              <a:t>m</a:t>
            </a:r>
            <a:r>
              <a:rPr sz="1200" spc="-9" dirty="0" smtClean="0">
                <a:solidFill>
                  <a:srgbClr val="262C32"/>
                </a:solidFill>
                <a:latin typeface="Aptos"/>
                <a:cs typeface="Arial"/>
              </a:rPr>
              <a:t>i</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0" dirty="0" smtClean="0">
                <a:solidFill>
                  <a:srgbClr val="262C32"/>
                </a:solidFill>
                <a:latin typeface="Aptos"/>
                <a:cs typeface="Arial"/>
              </a:rPr>
              <a:t>o</a:t>
            </a:r>
            <a:r>
              <a:rPr sz="1200" spc="178" dirty="0" smtClean="0">
                <a:solidFill>
                  <a:srgbClr val="262C32"/>
                </a:solidFill>
                <a:latin typeface="Aptos"/>
                <a:cs typeface="Arial"/>
              </a:rPr>
              <a:t> </a:t>
            </a:r>
            <a:r>
              <a:rPr sz="1200" spc="-53" dirty="0" smtClean="0">
                <a:solidFill>
                  <a:srgbClr val="262C32"/>
                </a:solidFill>
                <a:latin typeface="Aptos"/>
                <a:cs typeface="Arial"/>
              </a:rPr>
              <a:t>a</a:t>
            </a:r>
            <a:r>
              <a:rPr sz="1200" spc="-3" dirty="0" smtClean="0">
                <a:solidFill>
                  <a:srgbClr val="262C32"/>
                </a:solidFill>
                <a:latin typeface="Aptos"/>
                <a:cs typeface="Arial"/>
              </a:rPr>
              <a:t>d</a:t>
            </a:r>
            <a:r>
              <a:rPr sz="1200" spc="18" dirty="0" smtClean="0">
                <a:solidFill>
                  <a:srgbClr val="262C32"/>
                </a:solidFill>
                <a:latin typeface="Aptos"/>
                <a:cs typeface="Arial"/>
              </a:rPr>
              <a:t>e</a:t>
            </a:r>
            <a:r>
              <a:rPr sz="1200" spc="30" dirty="0" smtClean="0">
                <a:solidFill>
                  <a:srgbClr val="262C32"/>
                </a:solidFill>
                <a:latin typeface="Aptos"/>
                <a:cs typeface="Arial"/>
              </a:rPr>
              <a:t>c</a:t>
            </a:r>
            <a:r>
              <a:rPr sz="1200" spc="-53" dirty="0" smtClean="0">
                <a:solidFill>
                  <a:srgbClr val="262C32"/>
                </a:solidFill>
                <a:latin typeface="Aptos"/>
                <a:cs typeface="Arial"/>
              </a:rPr>
              <a:t>u</a:t>
            </a:r>
            <a:r>
              <a:rPr sz="1200" spc="-3" dirty="0" smtClean="0">
                <a:solidFill>
                  <a:srgbClr val="262C32"/>
                </a:solidFill>
                <a:latin typeface="Aptos"/>
                <a:cs typeface="Arial"/>
              </a:rPr>
              <a:t>ad</a:t>
            </a:r>
            <a:r>
              <a:rPr sz="1200" spc="15" dirty="0" smtClean="0">
                <a:solidFill>
                  <a:srgbClr val="262C32"/>
                </a:solidFill>
                <a:latin typeface="Aptos"/>
                <a:cs typeface="Arial"/>
              </a:rPr>
              <a:t>o</a:t>
            </a:r>
            <a:endParaRPr sz="10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spc="-71" dirty="0" smtClean="0">
                <a:solidFill>
                  <a:srgbClr val="231F21"/>
                </a:solidFill>
                <a:latin typeface="Times New Roman"/>
                <a:cs typeface="Times New Roman"/>
              </a:rPr>
              <a:t>113</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078509" y="1353526"/>
            <a:ext cx="6737517" cy="332232"/>
          </a:xfrm>
          <a:prstGeom prst="rect">
            <a:avLst/>
          </a:prstGeom>
        </p:spPr>
        <p:txBody>
          <a:bodyPr wrap="square" lIns="0" tIns="7111" rIns="0" bIns="0" rtlCol="0">
            <a:noAutofit/>
          </a:bodyPr>
          <a:lstStyle/>
          <a:p>
            <a:pPr marL="12700">
              <a:lnSpc>
                <a:spcPts val="1120"/>
              </a:lnSpc>
              <a:spcAft>
                <a:spcPts val="300"/>
              </a:spcAft>
            </a:pPr>
            <a:r>
              <a:rPr sz="1200" spc="0" dirty="0" smtClean="0">
                <a:solidFill>
                  <a:srgbClr val="262C32"/>
                </a:solidFill>
                <a:latin typeface="Aptos"/>
                <a:cs typeface="Arial"/>
              </a:rPr>
              <a:t>y recomendable, sólo deberá darlo bajo indicación de un sanitario y sin</a:t>
            </a:r>
            <a:endParaRPr sz="1000">
              <a:latin typeface="Arial"/>
              <a:cs typeface="Arial"/>
            </a:endParaRPr>
          </a:p>
          <a:p>
            <a:pPr marL="15747" marR="19050">
              <a:lnSpc>
                <a:spcPct val="95825"/>
              </a:lnSpc>
              <a:spcBef>
                <a:spcPts val="209"/>
              </a:spcBef>
              <a:spcAft>
                <a:spcPts val="300"/>
              </a:spcAft>
            </a:pPr>
            <a:r>
              <a:rPr sz="1200" spc="-8" dirty="0" smtClean="0">
                <a:solidFill>
                  <a:srgbClr val="262C32"/>
                </a:solidFill>
                <a:latin typeface="Aptos"/>
                <a:cs typeface="Arial"/>
              </a:rPr>
              <a:t>antecedentes de alergias</a:t>
            </a:r>
            <a:r>
              <a:rPr sz="1200" spc="-8" dirty="0" smtClean="0">
                <a:solidFill>
                  <a:srgbClr val="262C32"/>
                </a:solidFill>
                <a:latin typeface="Aptos"/>
                <a:cs typeface="Arial"/>
              </a:rPr>
              <a:t>.  </a:t>
            </a:r>
            <a:r>
              <a:rPr sz="1200" spc="-8" dirty="0" smtClean="0">
                <a:solidFill>
                  <a:srgbClr val="262C32"/>
                </a:solidFill>
                <a:latin typeface="Aptos"/>
                <a:cs typeface="Arial"/>
              </a:rPr>
              <a:t>Por tanto, consulte.</a:t>
            </a:r>
            <a:endParaRPr sz="1000">
              <a:latin typeface="Arial"/>
              <a:cs typeface="Arial"/>
            </a:endParaRPr>
          </a:p>
        </p:txBody>
      </p:sp>
      <p:sp>
        <p:nvSpPr>
          <p:cNvPr id="3" name="object 3"/>
          <p:cNvSpPr txBox="1"/>
          <p:nvPr/>
        </p:nvSpPr>
        <p:spPr>
          <a:xfrm>
            <a:off x="2231495" y="1960078"/>
            <a:ext cx="7215104" cy="1185672"/>
          </a:xfrm>
          <a:prstGeom prst="rect">
            <a:avLst/>
          </a:prstGeom>
        </p:spPr>
        <p:txBody>
          <a:bodyPr wrap="square" lIns="0" tIns="7111" rIns="0" bIns="0" rtlCol="0">
            <a:noAutofit/>
          </a:bodyPr>
          <a:lstStyle/>
          <a:p>
            <a:pPr marL="12700" marR="19050">
              <a:lnSpc>
                <a:spcPts val="1120"/>
              </a:lnSpc>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 </a:t>
            </a:r>
            <a:r>
              <a:rPr sz="1200" b="1" spc="21" dirty="0" smtClean="0">
                <a:solidFill>
                  <a:srgbClr val="262C32"/>
                </a:solidFill>
                <a:latin typeface="Aptos"/>
                <a:cs typeface="Arial"/>
              </a:rPr>
              <a:t>Qué no debemos hacer?</a:t>
            </a:r>
            <a:endParaRPr sz="900">
              <a:latin typeface="Arial"/>
              <a:cs typeface="Arial"/>
            </a:endParaRPr>
          </a:p>
          <a:p>
            <a:pPr marL="88900" marR="19050">
              <a:lnSpc>
                <a:spcPct val="95825"/>
              </a:lnSpc>
              <a:spcBef>
                <a:spcPts val="474"/>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Hacer andar a la víctima hasta llegar a casa, al ambulatorio </a:t>
            </a:r>
            <a:r>
              <a:rPr sz="1200" spc="-4" dirty="0" smtClean="0">
                <a:solidFill>
                  <a:srgbClr val="262C32"/>
                </a:solidFill>
                <a:latin typeface="Aptos"/>
                <a:cs typeface="Arial"/>
              </a:rPr>
              <a:t>.</a:t>
            </a:r>
            <a:r>
              <a:rPr sz="1200" spc="-4" dirty="0" smtClean="0">
                <a:solidFill>
                  <a:srgbClr val="262C32"/>
                </a:solidFill>
                <a:latin typeface="Aptos"/>
                <a:cs typeface="Arial"/>
              </a:rPr>
              <a:t>.</a:t>
            </a:r>
            <a:r>
              <a:rPr sz="1200" spc="-4" dirty="0" smtClean="0">
                <a:solidFill>
                  <a:srgbClr val="262C32"/>
                </a:solidFill>
                <a:latin typeface="Aptos"/>
                <a:cs typeface="Arial"/>
              </a:rPr>
              <a:t>.</a:t>
            </a:r>
            <a:endParaRPr sz="1000">
              <a:latin typeface="Arial"/>
              <a:cs typeface="Arial"/>
            </a:endParaRPr>
          </a:p>
          <a:p>
            <a:pPr marL="88900" marR="19050">
              <a:lnSpc>
                <a:spcPct val="95825"/>
              </a:lnSpc>
              <a:spcBef>
                <a:spcPts val="530"/>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Darle medicación no pautada.</a:t>
            </a:r>
            <a:endParaRPr sz="1000">
              <a:latin typeface="Arial"/>
              <a:cs typeface="Arial"/>
            </a:endParaRPr>
          </a:p>
          <a:p>
            <a:pPr marL="174244" marR="59947" indent="-85343">
              <a:lnSpc>
                <a:spcPts val="1149"/>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Retrasar la demanda de ayuda</a:t>
            </a:r>
            <a:r>
              <a:rPr sz="1200" spc="-2" dirty="0" smtClean="0">
                <a:solidFill>
                  <a:srgbClr val="262C32"/>
                </a:solidFill>
                <a:latin typeface="Aptos"/>
                <a:cs typeface="Arial"/>
              </a:rPr>
              <a:t>. </a:t>
            </a:r>
            <a:r>
              <a:rPr sz="1200" spc="-2" dirty="0" smtClean="0">
                <a:solidFill>
                  <a:srgbClr val="262C32"/>
                </a:solidFill>
                <a:latin typeface="Aptos"/>
                <a:cs typeface="Arial"/>
              </a:rPr>
              <a:t>Ya se le pasará</a:t>
            </a:r>
            <a:r>
              <a:rPr sz="1200" spc="-2" dirty="0" smtClean="0">
                <a:solidFill>
                  <a:srgbClr val="262C32"/>
                </a:solidFill>
                <a:latin typeface="Aptos"/>
                <a:cs typeface="Arial"/>
              </a:rPr>
              <a:t>, </a:t>
            </a:r>
            <a:r>
              <a:rPr sz="1200" spc="-2" dirty="0" smtClean="0">
                <a:solidFill>
                  <a:srgbClr val="262C32"/>
                </a:solidFill>
                <a:latin typeface="Aptos"/>
                <a:cs typeface="Arial"/>
              </a:rPr>
              <a:t>esto le ha pasado otras </a:t>
            </a:r>
            <a:endParaRPr sz="1000">
              <a:latin typeface="Arial"/>
              <a:cs typeface="Arial"/>
            </a:endParaRPr>
          </a:p>
          <a:p>
            <a:pPr marL="174244" marR="59947">
              <a:lnSpc>
                <a:spcPts val="1149"/>
              </a:lnSpc>
              <a:spcBef>
                <a:spcPts val="265"/>
              </a:spcBef>
              <a:spcAft>
                <a:spcPts val="300"/>
              </a:spcAft>
            </a:pPr>
            <a:r>
              <a:rPr sz="1200" spc="-25" dirty="0" smtClean="0">
                <a:solidFill>
                  <a:srgbClr val="262C32"/>
                </a:solidFill>
                <a:latin typeface="Aptos"/>
                <a:cs typeface="Arial"/>
              </a:rPr>
              <a:t>veces </a:t>
            </a:r>
            <a:r>
              <a:rPr sz="1200" spc="-25" dirty="0" smtClean="0">
                <a:solidFill>
                  <a:srgbClr val="262C32"/>
                </a:solidFill>
                <a:latin typeface="Aptos"/>
                <a:cs typeface="Arial"/>
              </a:rPr>
              <a:t>..</a:t>
            </a:r>
            <a:r>
              <a:rPr sz="1200" spc="-25" dirty="0" smtClean="0">
                <a:solidFill>
                  <a:srgbClr val="262C32"/>
                </a:solidFill>
                <a:latin typeface="Aptos"/>
                <a:cs typeface="Arial"/>
              </a:rPr>
              <a:t>.</a:t>
            </a:r>
            <a:endParaRPr sz="1000">
              <a:latin typeface="Arial"/>
              <a:cs typeface="Arial"/>
            </a:endParaRPr>
          </a:p>
          <a:p>
            <a:pPr marL="88900">
              <a:lnSpc>
                <a:spcPct val="95825"/>
              </a:lnSpc>
              <a:spcBef>
                <a:spcPts val="535"/>
              </a:spcBef>
              <a:spcAft>
                <a:spcPts val="300"/>
              </a:spcAft>
            </a:pPr>
            <a:r>
              <a:rPr sz="1200" spc="-7" dirty="0" smtClean="0">
                <a:solidFill>
                  <a:srgbClr val="262C32"/>
                </a:solidFill>
                <a:latin typeface="Aptos"/>
                <a:cs typeface="Arial"/>
              </a:rPr>
              <a:t>- </a:t>
            </a:r>
            <a:r>
              <a:rPr sz="1200" spc="-7" dirty="0" smtClean="0">
                <a:solidFill>
                  <a:srgbClr val="262C32"/>
                </a:solidFill>
                <a:latin typeface="Aptos"/>
                <a:cs typeface="Arial"/>
              </a:rPr>
              <a:t>Crear un entorno hostil (comentarios de gravedad, gritos</a:t>
            </a:r>
            <a:r>
              <a:rPr sz="1200" spc="-7" dirty="0" smtClean="0">
                <a:solidFill>
                  <a:srgbClr val="262C32"/>
                </a:solidFill>
                <a:latin typeface="Aptos"/>
                <a:cs typeface="Arial"/>
              </a:rPr>
              <a:t>, </a:t>
            </a:r>
            <a:r>
              <a:rPr sz="1200" spc="-7" dirty="0" smtClean="0">
                <a:solidFill>
                  <a:srgbClr val="262C32"/>
                </a:solidFill>
                <a:latin typeface="Aptos"/>
                <a:cs typeface="Arial"/>
              </a:rPr>
              <a:t>nerviosismo </a:t>
            </a:r>
            <a:r>
              <a:rPr sz="1200" spc="-7" dirty="0" smtClean="0">
                <a:solidFill>
                  <a:srgbClr val="262C32"/>
                </a:solidFill>
                <a:latin typeface="Aptos"/>
                <a:cs typeface="Arial"/>
              </a:rPr>
              <a:t>.</a:t>
            </a:r>
            <a:r>
              <a:rPr sz="1200" spc="-7" dirty="0" smtClean="0">
                <a:solidFill>
                  <a:srgbClr val="262C32"/>
                </a:solidFill>
                <a:latin typeface="Aptos"/>
                <a:cs typeface="Arial"/>
              </a:rPr>
              <a:t>.</a:t>
            </a:r>
            <a:r>
              <a:rPr sz="1200" spc="-7" dirty="0" smtClean="0">
                <a:solidFill>
                  <a:srgbClr val="262C32"/>
                </a:solidFill>
                <a:latin typeface="Aptos"/>
                <a:cs typeface="Arial"/>
              </a:rPr>
              <a:t>. </a:t>
            </a:r>
            <a:r>
              <a:rPr sz="1200" spc="-7"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685292" y="7417967"/>
            <a:ext cx="1" cy="1"/>
          </a:xfrm>
          <a:prstGeom prst="rect">
            <a:avLst/>
          </a:prstGeom>
        </p:spPr>
        <p:txBody>
          <a:bodyPr wrap="square" lIns="0" tIns="2540" rIns="0" bIns="0" rtlCol="0">
            <a:noAutofit/>
          </a:bodyPr>
          <a:lstStyle/>
          <a:p>
            <a:pPr marL="12700">
              <a:lnSpc>
                <a:spcPct val="95825"/>
              </a:lnSpc>
            </a:pPr>
            <a:r>
              <a:rPr sz="600" b="1" spc="-70" dirty="0" smtClean="0">
                <a:solidFill>
                  <a:srgbClr val="231F21"/>
                </a:solidFill>
                <a:latin typeface="Times New Roman"/>
                <a:cs typeface="Times New Roman"/>
              </a:rPr>
              <a:t>114</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078509" y="1399246"/>
            <a:ext cx="7369928" cy="1825752"/>
          </a:xfrm>
          <a:prstGeom prst="rect">
            <a:avLst/>
          </a:prstGeom>
        </p:spPr>
        <p:txBody>
          <a:bodyPr wrap="square" lIns="0" tIns="7111" rIns="0" bIns="0" rtlCol="0">
            <a:noAutofit/>
          </a:bodyPr>
          <a:lstStyle/>
          <a:p>
            <a:pPr marL="12700" marR="9205">
              <a:lnSpc>
                <a:spcPts val="1120"/>
              </a:lnSpc>
              <a:spcAft>
                <a:spcPts val="300"/>
              </a:spcAft>
            </a:pPr>
            <a:r>
              <a:rPr sz="1200" b="1" spc="-4" dirty="0" smtClean="0">
                <a:solidFill>
                  <a:srgbClr val="262C32"/>
                </a:solidFill>
                <a:latin typeface="Aptos"/>
                <a:cs typeface="Arial"/>
              </a:rPr>
              <a:t>Accidente vascular cerebral (AVC)</a:t>
            </a:r>
            <a:endParaRPr sz="1000">
              <a:latin typeface="Arial"/>
              <a:cs typeface="Arial"/>
            </a:endParaRPr>
          </a:p>
          <a:p>
            <a:pPr marL="15748" indent="6096">
              <a:lnSpc>
                <a:spcPts val="1149"/>
              </a:lnSpc>
              <a:spcBef>
                <a:spcPts val="474"/>
              </a:spcBef>
              <a:spcAft>
                <a:spcPts val="300"/>
              </a:spcAft>
            </a:pPr>
            <a:r>
              <a:rPr sz="1200" spc="-3" dirty="0" smtClean="0">
                <a:solidFill>
                  <a:srgbClr val="262C32"/>
                </a:solidFill>
                <a:latin typeface="Aptos"/>
                <a:cs typeface="Arial"/>
              </a:rPr>
              <a:t>El termino AVC describe un estado en el que una parte del cerebro se </a:t>
            </a:r>
            <a:endParaRPr sz="1000">
              <a:latin typeface="Arial"/>
              <a:cs typeface="Arial"/>
            </a:endParaRPr>
          </a:p>
          <a:p>
            <a:pPr marL="15748">
              <a:lnSpc>
                <a:spcPts val="1149"/>
              </a:lnSpc>
              <a:spcBef>
                <a:spcPts val="254"/>
              </a:spcBef>
              <a:spcAft>
                <a:spcPts val="300"/>
              </a:spcAft>
            </a:pPr>
            <a:r>
              <a:rPr sz="1200" spc="-19" dirty="0" smtClean="0">
                <a:solidFill>
                  <a:srgbClr val="262C32"/>
                </a:solidFill>
                <a:latin typeface="Aptos"/>
                <a:cs typeface="Arial"/>
              </a:rPr>
              <a:t>de</a:t>
            </a:r>
            <a:r>
              <a:rPr sz="1200" spc="-9" dirty="0" smtClean="0">
                <a:solidFill>
                  <a:srgbClr val="262C32"/>
                </a:solidFill>
                <a:latin typeface="Aptos"/>
                <a:cs typeface="Arial"/>
              </a:rPr>
              <a:t>t</a:t>
            </a:r>
            <a:r>
              <a:rPr sz="1200" spc="-19" dirty="0" smtClean="0">
                <a:solidFill>
                  <a:srgbClr val="262C32"/>
                </a:solidFill>
                <a:latin typeface="Aptos"/>
                <a:cs typeface="Arial"/>
              </a:rPr>
              <a:t>e</a:t>
            </a:r>
            <a:r>
              <a:rPr sz="1200" spc="-14" dirty="0" smtClean="0">
                <a:solidFill>
                  <a:srgbClr val="262C32"/>
                </a:solidFill>
                <a:latin typeface="Aptos"/>
                <a:cs typeface="Arial"/>
              </a:rPr>
              <a:t>r</a:t>
            </a:r>
            <a:r>
              <a:rPr sz="1200" spc="-9" dirty="0" smtClean="0">
                <a:solidFill>
                  <a:srgbClr val="262C32"/>
                </a:solidFill>
                <a:latin typeface="Aptos"/>
                <a:cs typeface="Arial"/>
              </a:rPr>
              <a:t>i</a:t>
            </a:r>
            <a:r>
              <a:rPr sz="1200" spc="-19" dirty="0" smtClean="0">
                <a:solidFill>
                  <a:srgbClr val="262C32"/>
                </a:solidFill>
                <a:latin typeface="Aptos"/>
                <a:cs typeface="Arial"/>
              </a:rPr>
              <a:t>o</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128" dirty="0" smtClean="0">
                <a:solidFill>
                  <a:srgbClr val="262C32"/>
                </a:solidFill>
                <a:latin typeface="Aptos"/>
                <a:cs typeface="Arial"/>
              </a:rPr>
              <a:t> </a:t>
            </a:r>
            <a:r>
              <a:rPr sz="1200" spc="-19" dirty="0" smtClean="0">
                <a:solidFill>
                  <a:srgbClr val="262C32"/>
                </a:solidFill>
                <a:latin typeface="Aptos"/>
                <a:cs typeface="Arial"/>
              </a:rPr>
              <a:t>g</a:t>
            </a:r>
            <a:r>
              <a:rPr sz="1200" spc="-14" dirty="0" smtClean="0">
                <a:solidFill>
                  <a:srgbClr val="262C32"/>
                </a:solidFill>
                <a:latin typeface="Aptos"/>
                <a:cs typeface="Arial"/>
              </a:rPr>
              <a:t>r</a:t>
            </a:r>
            <a:r>
              <a:rPr sz="1200" spc="-19" dirty="0" smtClean="0">
                <a:solidFill>
                  <a:srgbClr val="262C32"/>
                </a:solidFill>
                <a:latin typeface="Aptos"/>
                <a:cs typeface="Arial"/>
              </a:rPr>
              <a:t>ave</a:t>
            </a:r>
            <a:r>
              <a:rPr sz="1200" spc="-34" dirty="0" smtClean="0">
                <a:solidFill>
                  <a:srgbClr val="262C32"/>
                </a:solidFill>
                <a:latin typeface="Aptos"/>
                <a:cs typeface="Arial"/>
              </a:rPr>
              <a:t>m</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0" dirty="0" smtClean="0">
                <a:solidFill>
                  <a:srgbClr val="262C32"/>
                </a:solidFill>
                <a:latin typeface="Aptos"/>
                <a:cs typeface="Arial"/>
              </a:rPr>
              <a:t>e</a:t>
            </a:r>
            <a:r>
              <a:rPr sz="1200" spc="185"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o</a:t>
            </a:r>
            <a:r>
              <a:rPr sz="1200" spc="0" dirty="0" smtClean="0">
                <a:solidFill>
                  <a:srgbClr val="262C32"/>
                </a:solidFill>
                <a:latin typeface="Aptos"/>
                <a:cs typeface="Arial"/>
              </a:rPr>
              <a:t>r</a:t>
            </a:r>
            <a:r>
              <a:rPr sz="1200" spc="14" dirty="0" smtClean="0">
                <a:solidFill>
                  <a:srgbClr val="262C32"/>
                </a:solidFill>
                <a:latin typeface="Aptos"/>
                <a:cs typeface="Arial"/>
              </a:rPr>
              <a:t> </a:t>
            </a:r>
            <a:r>
              <a:rPr sz="1200" spc="-53" dirty="0" smtClean="0">
                <a:solidFill>
                  <a:srgbClr val="262C32"/>
                </a:solidFill>
                <a:latin typeface="Aptos"/>
                <a:cs typeface="Arial"/>
              </a:rPr>
              <a:t>a</a:t>
            </a:r>
            <a:r>
              <a:rPr sz="1200" spc="-32" dirty="0" smtClean="0">
                <a:solidFill>
                  <a:srgbClr val="262C32"/>
                </a:solidFill>
                <a:latin typeface="Aptos"/>
                <a:cs typeface="Arial"/>
              </a:rPr>
              <a:t>l</a:t>
            </a:r>
            <a:r>
              <a:rPr sz="1200" spc="57" dirty="0" smtClean="0">
                <a:solidFill>
                  <a:srgbClr val="262C32"/>
                </a:solidFill>
                <a:latin typeface="Aptos"/>
                <a:cs typeface="Arial"/>
              </a:rPr>
              <a:t>t</a:t>
            </a:r>
            <a:r>
              <a:rPr sz="1200" spc="-3" dirty="0" smtClean="0">
                <a:solidFill>
                  <a:srgbClr val="262C32"/>
                </a:solidFill>
                <a:latin typeface="Aptos"/>
                <a:cs typeface="Arial"/>
              </a:rPr>
              <a:t>e</a:t>
            </a:r>
            <a:r>
              <a:rPr sz="1200" spc="0" dirty="0" smtClean="0">
                <a:solidFill>
                  <a:srgbClr val="262C32"/>
                </a:solidFill>
                <a:latin typeface="Aptos"/>
                <a:cs typeface="Arial"/>
              </a:rPr>
              <a:t>r</a:t>
            </a:r>
            <a:r>
              <a:rPr sz="1200" spc="-26" dirty="0" smtClean="0">
                <a:solidFill>
                  <a:srgbClr val="262C32"/>
                </a:solidFill>
                <a:latin typeface="Aptos"/>
                <a:cs typeface="Arial"/>
              </a:rPr>
              <a:t>a</a:t>
            </a:r>
            <a:r>
              <a:rPr sz="1200" spc="14" dirty="0" smtClean="0">
                <a:solidFill>
                  <a:srgbClr val="262C32"/>
                </a:solidFill>
                <a:latin typeface="Aptos"/>
                <a:cs typeface="Arial"/>
              </a:rPr>
              <a:t>c</a:t>
            </a:r>
            <a:r>
              <a:rPr sz="1200" spc="-18" dirty="0" smtClean="0">
                <a:solidFill>
                  <a:srgbClr val="262C32"/>
                </a:solidFill>
                <a:latin typeface="Aptos"/>
                <a:cs typeface="Arial"/>
              </a:rPr>
              <a:t>i</a:t>
            </a:r>
            <a:r>
              <a:rPr sz="1200" spc="18" dirty="0" smtClean="0">
                <a:solidFill>
                  <a:srgbClr val="262C32"/>
                </a:solidFill>
                <a:latin typeface="Aptos"/>
                <a:cs typeface="Arial"/>
              </a:rPr>
              <a:t>ó</a:t>
            </a:r>
            <a:r>
              <a:rPr sz="1200" spc="-61" dirty="0" smtClean="0">
                <a:solidFill>
                  <a:srgbClr val="262C32"/>
                </a:solidFill>
                <a:latin typeface="Aptos"/>
                <a:cs typeface="Arial"/>
              </a:rPr>
              <a:t>n</a:t>
            </a:r>
            <a:r>
              <a:rPr sz="1200" spc="89" dirty="0" smtClean="0">
                <a:solidFill>
                  <a:srgbClr val="262C32"/>
                </a:solidFill>
                <a:latin typeface="Aptos"/>
                <a:cs typeface="Arial"/>
              </a:rPr>
              <a:t> </a:t>
            </a:r>
            <a:r>
              <a:rPr sz="1200" spc="-53" dirty="0" smtClean="0">
                <a:solidFill>
                  <a:srgbClr val="262C32"/>
                </a:solidFill>
                <a:latin typeface="Aptos"/>
                <a:cs typeface="Arial"/>
              </a:rPr>
              <a:t>d</a:t>
            </a:r>
            <a:r>
              <a:rPr sz="1200" spc="18" dirty="0" smtClean="0">
                <a:solidFill>
                  <a:srgbClr val="262C32"/>
                </a:solidFill>
                <a:latin typeface="Aptos"/>
                <a:cs typeface="Arial"/>
              </a:rPr>
              <a:t>e</a:t>
            </a:r>
            <a:r>
              <a:rPr sz="1200" spc="-73" dirty="0" smtClean="0">
                <a:solidFill>
                  <a:srgbClr val="262C32"/>
                </a:solidFill>
                <a:latin typeface="Aptos"/>
                <a:cs typeface="Arial"/>
              </a:rPr>
              <a:t>l</a:t>
            </a:r>
            <a:r>
              <a:rPr sz="1200" spc="125" dirty="0" smtClean="0">
                <a:solidFill>
                  <a:srgbClr val="262C32"/>
                </a:solidFill>
                <a:latin typeface="Aptos"/>
                <a:cs typeface="Arial"/>
              </a:rPr>
              <a:t> </a:t>
            </a:r>
            <a:r>
              <a:rPr sz="1200" spc="-19" dirty="0" smtClean="0">
                <a:solidFill>
                  <a:srgbClr val="262C32"/>
                </a:solidFill>
                <a:latin typeface="Aptos"/>
                <a:cs typeface="Arial"/>
              </a:rPr>
              <a:t>r</a:t>
            </a:r>
            <a:r>
              <a:rPr sz="1200" spc="-53" dirty="0" smtClean="0">
                <a:solidFill>
                  <a:srgbClr val="262C32"/>
                </a:solidFill>
                <a:latin typeface="Aptos"/>
                <a:cs typeface="Arial"/>
              </a:rPr>
              <a:t>i</a:t>
            </a:r>
            <a:r>
              <a:rPr sz="1200" spc="-3" dirty="0" smtClean="0">
                <a:solidFill>
                  <a:srgbClr val="262C32"/>
                </a:solidFill>
                <a:latin typeface="Aptos"/>
                <a:cs typeface="Arial"/>
              </a:rPr>
              <a:t>eg</a:t>
            </a:r>
            <a:r>
              <a:rPr sz="1200" spc="15" dirty="0" smtClean="0">
                <a:solidFill>
                  <a:srgbClr val="262C32"/>
                </a:solidFill>
                <a:latin typeface="Aptos"/>
                <a:cs typeface="Arial"/>
              </a:rPr>
              <a:t>o</a:t>
            </a:r>
            <a:r>
              <a:rPr sz="1200" spc="39" dirty="0" smtClean="0">
                <a:solidFill>
                  <a:srgbClr val="262C32"/>
                </a:solidFill>
                <a:latin typeface="Aptos"/>
                <a:cs typeface="Arial"/>
              </a:rPr>
              <a:t> </a:t>
            </a:r>
            <a:r>
              <a:rPr sz="1200" spc="-44" dirty="0" smtClean="0">
                <a:solidFill>
                  <a:srgbClr val="262C32"/>
                </a:solidFill>
                <a:latin typeface="Aptos"/>
                <a:cs typeface="Arial"/>
              </a:rPr>
              <a:t>s</a:t>
            </a:r>
            <a:r>
              <a:rPr sz="1200" spc="18" dirty="0" smtClean="0">
                <a:solidFill>
                  <a:srgbClr val="262C32"/>
                </a:solidFill>
                <a:latin typeface="Aptos"/>
                <a:cs typeface="Arial"/>
              </a:rPr>
              <a:t>a</a:t>
            </a:r>
            <a:r>
              <a:rPr sz="1200" spc="-26" dirty="0" smtClean="0">
                <a:solidFill>
                  <a:srgbClr val="262C32"/>
                </a:solidFill>
                <a:latin typeface="Aptos"/>
                <a:cs typeface="Arial"/>
              </a:rPr>
              <a:t>n</a:t>
            </a:r>
            <a:r>
              <a:rPr sz="1200" spc="18" dirty="0" smtClean="0">
                <a:solidFill>
                  <a:srgbClr val="262C32"/>
                </a:solidFill>
                <a:latin typeface="Aptos"/>
                <a:cs typeface="Arial"/>
              </a:rPr>
              <a:t>g</a:t>
            </a:r>
            <a:r>
              <a:rPr sz="1200" spc="-3" dirty="0" smtClean="0">
                <a:solidFill>
                  <a:srgbClr val="262C32"/>
                </a:solidFill>
                <a:latin typeface="Aptos"/>
                <a:cs typeface="Arial"/>
              </a:rPr>
              <a:t>u</a:t>
            </a:r>
            <a:r>
              <a:rPr sz="1200" spc="12" dirty="0" smtClean="0">
                <a:solidFill>
                  <a:srgbClr val="262C32"/>
                </a:solidFill>
                <a:latin typeface="Aptos"/>
                <a:cs typeface="Arial"/>
              </a:rPr>
              <a:t>í</a:t>
            </a:r>
            <a:r>
              <a:rPr sz="1200" spc="-26" dirty="0" smtClean="0">
                <a:solidFill>
                  <a:srgbClr val="262C32"/>
                </a:solidFill>
                <a:latin typeface="Aptos"/>
                <a:cs typeface="Arial"/>
              </a:rPr>
              <a:t>n</a:t>
            </a:r>
            <a:r>
              <a:rPr sz="1200" spc="-3" dirty="0" smtClean="0">
                <a:solidFill>
                  <a:srgbClr val="262C32"/>
                </a:solidFill>
                <a:latin typeface="Aptos"/>
                <a:cs typeface="Arial"/>
              </a:rPr>
              <a:t>e</a:t>
            </a:r>
            <a:r>
              <a:rPr sz="1200" spc="40" dirty="0" smtClean="0">
                <a:solidFill>
                  <a:srgbClr val="262C32"/>
                </a:solidFill>
                <a:latin typeface="Aptos"/>
                <a:cs typeface="Arial"/>
              </a:rPr>
              <a:t>o</a:t>
            </a:r>
            <a:r>
              <a:rPr sz="1200" spc="-102" dirty="0" smtClean="0">
                <a:solidFill>
                  <a:srgbClr val="262C32"/>
                </a:solidFill>
                <a:latin typeface="Aptos"/>
                <a:cs typeface="Arial"/>
              </a:rPr>
              <a:t>,</a:t>
            </a:r>
            <a:r>
              <a:rPr sz="1200" spc="125" dirty="0" smtClean="0">
                <a:solidFill>
                  <a:srgbClr val="262C32"/>
                </a:solidFill>
                <a:latin typeface="Aptos"/>
                <a:cs typeface="Arial"/>
              </a:rPr>
              <a:t> </a:t>
            </a:r>
            <a:r>
              <a:rPr sz="1200" spc="-19" dirty="0" smtClean="0">
                <a:solidFill>
                  <a:srgbClr val="262C32"/>
                </a:solidFill>
                <a:latin typeface="Aptos"/>
                <a:cs typeface="Arial"/>
              </a:rPr>
              <a:t>deb</a:t>
            </a:r>
            <a:r>
              <a:rPr sz="1200" spc="-9" dirty="0" smtClean="0">
                <a:solidFill>
                  <a:srgbClr val="262C32"/>
                </a:solidFill>
                <a:latin typeface="Aptos"/>
                <a:cs typeface="Arial"/>
              </a:rPr>
              <a:t>i</a:t>
            </a:r>
            <a:r>
              <a:rPr sz="1200" spc="-19" dirty="0" smtClean="0">
                <a:solidFill>
                  <a:srgbClr val="262C32"/>
                </a:solidFill>
                <a:latin typeface="Aptos"/>
                <a:cs typeface="Arial"/>
              </a:rPr>
              <a:t>d</a:t>
            </a:r>
            <a:r>
              <a:rPr sz="1200" spc="0" dirty="0" smtClean="0">
                <a:solidFill>
                  <a:srgbClr val="262C32"/>
                </a:solidFill>
                <a:latin typeface="Aptos"/>
                <a:cs typeface="Arial"/>
              </a:rPr>
              <a:t>o</a:t>
            </a:r>
            <a:r>
              <a:rPr sz="1200" spc="73" dirty="0" smtClean="0">
                <a:solidFill>
                  <a:srgbClr val="262C32"/>
                </a:solidFill>
                <a:latin typeface="Aptos"/>
                <a:cs typeface="Arial"/>
              </a:rPr>
              <a:t> </a:t>
            </a:r>
            <a:r>
              <a:rPr sz="1200" spc="0" dirty="0" smtClean="0">
                <a:solidFill>
                  <a:srgbClr val="262C32"/>
                </a:solidFill>
                <a:latin typeface="Aptos"/>
                <a:cs typeface="Arial"/>
              </a:rPr>
              <a:t>a</a:t>
            </a:r>
            <a:r>
              <a:rPr sz="1200" spc="28" dirty="0" smtClean="0">
                <a:solidFill>
                  <a:srgbClr val="262C32"/>
                </a:solidFill>
                <a:latin typeface="Aptos"/>
                <a:cs typeface="Arial"/>
              </a:rPr>
              <a:t> </a:t>
            </a:r>
            <a:r>
              <a:rPr sz="1200" spc="-14" dirty="0" smtClean="0">
                <a:solidFill>
                  <a:srgbClr val="262C32"/>
                </a:solidFill>
                <a:latin typeface="Aptos"/>
                <a:cs typeface="Arial"/>
              </a:rPr>
              <a:t>u</a:t>
            </a:r>
            <a:r>
              <a:rPr sz="1200" spc="0" dirty="0" smtClean="0">
                <a:solidFill>
                  <a:srgbClr val="262C32"/>
                </a:solidFill>
                <a:latin typeface="Aptos"/>
                <a:cs typeface="Arial"/>
              </a:rPr>
              <a:t>n</a:t>
            </a:r>
            <a:r>
              <a:rPr sz="1200" spc="-4" dirty="0" smtClean="0">
                <a:solidFill>
                  <a:srgbClr val="262C32"/>
                </a:solidFill>
                <a:latin typeface="Aptos"/>
                <a:cs typeface="Arial"/>
              </a:rPr>
              <a:t> </a:t>
            </a:r>
            <a:r>
              <a:rPr sz="1200" spc="-19" dirty="0" smtClean="0">
                <a:solidFill>
                  <a:srgbClr val="262C32"/>
                </a:solidFill>
                <a:latin typeface="Aptos"/>
                <a:cs typeface="Arial"/>
              </a:rPr>
              <a:t>c</a:t>
            </a:r>
            <a:r>
              <a:rPr sz="1200" spc="-26" dirty="0" smtClean="0">
                <a:solidFill>
                  <a:srgbClr val="262C32"/>
                </a:solidFill>
                <a:latin typeface="Aptos"/>
                <a:cs typeface="Arial"/>
              </a:rPr>
              <a:t>o</a:t>
            </a:r>
            <a:r>
              <a:rPr sz="1200" spc="-3" dirty="0" smtClean="0">
                <a:solidFill>
                  <a:srgbClr val="262C32"/>
                </a:solidFill>
                <a:latin typeface="Aptos"/>
                <a:cs typeface="Arial"/>
              </a:rPr>
              <a:t>ág</a:t>
            </a:r>
            <a:r>
              <a:rPr sz="1200" spc="18" dirty="0" smtClean="0">
                <a:solidFill>
                  <a:srgbClr val="262C32"/>
                </a:solidFill>
                <a:latin typeface="Aptos"/>
                <a:cs typeface="Arial"/>
              </a:rPr>
              <a:t>u</a:t>
            </a:r>
            <a:r>
              <a:rPr sz="1200" spc="-32" dirty="0" smtClean="0">
                <a:solidFill>
                  <a:srgbClr val="262C32"/>
                </a:solidFill>
                <a:latin typeface="Aptos"/>
                <a:cs typeface="Arial"/>
              </a:rPr>
              <a:t>l</a:t>
            </a:r>
            <a:r>
              <a:rPr sz="1200" spc="15" dirty="0" smtClean="0">
                <a:solidFill>
                  <a:srgbClr val="262C32"/>
                </a:solidFill>
                <a:latin typeface="Aptos"/>
                <a:cs typeface="Arial"/>
              </a:rPr>
              <a:t>o</a:t>
            </a:r>
            <a:r>
              <a:rPr sz="1200" spc="7" dirty="0" smtClean="0">
                <a:solidFill>
                  <a:srgbClr val="262C32"/>
                </a:solidFill>
                <a:latin typeface="Aptos"/>
                <a:cs typeface="Arial"/>
              </a:rPr>
              <a:t> </a:t>
            </a:r>
            <a:endParaRPr sz="1000">
              <a:latin typeface="Arial"/>
              <a:cs typeface="Arial"/>
            </a:endParaRPr>
          </a:p>
          <a:p>
            <a:pPr marL="15748">
              <a:lnSpc>
                <a:spcPts val="1149"/>
              </a:lnSpc>
              <a:spcBef>
                <a:spcPts val="254"/>
              </a:spcBef>
              <a:spcAft>
                <a:spcPts val="300"/>
              </a:spcAft>
            </a:pPr>
            <a:r>
              <a:rPr sz="1200" spc="-4" dirty="0" smtClean="0">
                <a:solidFill>
                  <a:srgbClr val="262C32"/>
                </a:solidFill>
                <a:latin typeface="Aptos"/>
                <a:cs typeface="Arial"/>
              </a:rPr>
              <a:t>o a la rotura de un vaso</a:t>
            </a:r>
            <a:r>
              <a:rPr sz="1200" spc="-4" dirty="0" smtClean="0">
                <a:solidFill>
                  <a:srgbClr val="262C32"/>
                </a:solidFill>
                <a:latin typeface="Aptos"/>
                <a:cs typeface="Arial"/>
              </a:rPr>
              <a:t>.  </a:t>
            </a:r>
            <a:r>
              <a:rPr sz="1200" spc="-4" dirty="0" smtClean="0">
                <a:solidFill>
                  <a:srgbClr val="262C32"/>
                </a:solidFill>
                <a:latin typeface="Aptos"/>
                <a:cs typeface="Arial"/>
              </a:rPr>
              <a:t>La detección precoz de los síntomas y signos y la </a:t>
            </a:r>
            <a:endParaRPr sz="1000">
              <a:latin typeface="Arial"/>
              <a:cs typeface="Arial"/>
            </a:endParaRPr>
          </a:p>
          <a:p>
            <a:pPr marL="15748">
              <a:lnSpc>
                <a:spcPts val="1149"/>
              </a:lnSpc>
              <a:spcBef>
                <a:spcPts val="254"/>
              </a:spcBef>
              <a:spcAft>
                <a:spcPts val="300"/>
              </a:spcAft>
            </a:pPr>
            <a:r>
              <a:rPr sz="1200" spc="-1" dirty="0" smtClean="0">
                <a:solidFill>
                  <a:srgbClr val="262C32"/>
                </a:solidFill>
                <a:latin typeface="Aptos"/>
                <a:cs typeface="Arial"/>
              </a:rPr>
              <a:t>rápida activación de los servicios de emergencia son vitales para limitar la </a:t>
            </a:r>
            <a:endParaRPr sz="1000">
              <a:latin typeface="Arial"/>
              <a:cs typeface="Arial"/>
            </a:endParaRPr>
          </a:p>
          <a:p>
            <a:pPr marL="15748">
              <a:lnSpc>
                <a:spcPts val="1149"/>
              </a:lnSpc>
              <a:spcBef>
                <a:spcPts val="254"/>
              </a:spcBef>
              <a:spcAft>
                <a:spcPts val="300"/>
              </a:spcAft>
            </a:pPr>
            <a:r>
              <a:rPr sz="1200" spc="-4" dirty="0" smtClean="0">
                <a:solidFill>
                  <a:srgbClr val="262C32"/>
                </a:solidFill>
                <a:latin typeface="Aptos"/>
                <a:cs typeface="Arial"/>
              </a:rPr>
              <a:t>extensión de los daños cerebrales.</a:t>
            </a:r>
            <a:endParaRPr sz="1000">
              <a:latin typeface="Arial"/>
              <a:cs typeface="Arial"/>
            </a:endParaRPr>
          </a:p>
          <a:p>
            <a:pPr marL="12700" marR="9403" indent="9144">
              <a:lnSpc>
                <a:spcPts val="1149"/>
              </a:lnSpc>
              <a:spcBef>
                <a:spcPts val="534"/>
              </a:spcBef>
              <a:spcAft>
                <a:spcPts val="300"/>
              </a:spcAft>
            </a:pPr>
            <a:r>
              <a:rPr sz="1200" spc="-3" dirty="0" smtClean="0">
                <a:solidFill>
                  <a:srgbClr val="262C32"/>
                </a:solidFill>
                <a:latin typeface="Aptos"/>
                <a:cs typeface="Arial"/>
              </a:rPr>
              <a:t>El AVC suele ocurrir en personas de edad avanzada, pero cada vez más </a:t>
            </a:r>
            <a:endParaRPr sz="1000">
              <a:latin typeface="Arial"/>
              <a:cs typeface="Arial"/>
            </a:endParaRPr>
          </a:p>
          <a:p>
            <a:pPr marL="12700" marR="9403">
              <a:lnSpc>
                <a:spcPts val="1149"/>
              </a:lnSpc>
              <a:spcBef>
                <a:spcPts val="242"/>
              </a:spcBef>
              <a:spcAft>
                <a:spcPts val="300"/>
              </a:spcAft>
            </a:pPr>
            <a:r>
              <a:rPr sz="1200" spc="0" dirty="0" smtClean="0">
                <a:solidFill>
                  <a:srgbClr val="262C32"/>
                </a:solidFill>
                <a:latin typeface="Aptos"/>
                <a:cs typeface="Arial"/>
              </a:rPr>
              <a:t>también en personas jóvenes con factores de riesgo cardiovascular e </a:t>
            </a:r>
            <a:endParaRPr sz="1000">
              <a:latin typeface="Arial"/>
              <a:cs typeface="Arial"/>
            </a:endParaRPr>
          </a:p>
          <a:p>
            <a:pPr marL="12700" marR="9403">
              <a:lnSpc>
                <a:spcPts val="1149"/>
              </a:lnSpc>
              <a:spcBef>
                <a:spcPts val="242"/>
              </a:spcBef>
              <a:spcAft>
                <a:spcPts val="300"/>
              </a:spcAft>
            </a:pPr>
            <a:r>
              <a:rPr sz="1200" spc="0" dirty="0" smtClean="0">
                <a:solidFill>
                  <a:srgbClr val="262C32"/>
                </a:solidFill>
                <a:latin typeface="Aptos"/>
                <a:cs typeface="Arial"/>
              </a:rPr>
              <a:t>hipertensivas</a:t>
            </a:r>
            <a:r>
              <a:rPr sz="1200" spc="0" dirty="0" smtClean="0">
                <a:solidFill>
                  <a:srgbClr val="262C32"/>
                </a:solidFill>
                <a:latin typeface="Aptos"/>
                <a:cs typeface="Arial"/>
              </a:rPr>
              <a:t>. </a:t>
            </a:r>
            <a:r>
              <a:rPr sz="1200" spc="0" dirty="0" smtClean="0">
                <a:solidFill>
                  <a:srgbClr val="262C32"/>
                </a:solidFill>
                <a:latin typeface="Aptos"/>
                <a:cs typeface="Arial"/>
              </a:rPr>
              <a:t>Sus efectos varían dependiendo de qué parte del cerebro haya</a:t>
            </a:r>
            <a:endParaRPr sz="1000">
              <a:latin typeface="Arial"/>
              <a:cs typeface="Arial"/>
            </a:endParaRPr>
          </a:p>
          <a:p>
            <a:pPr marL="18795" marR="9205">
              <a:lnSpc>
                <a:spcPct val="95825"/>
              </a:lnSpc>
              <a:spcBef>
                <a:spcPts val="272"/>
              </a:spcBef>
              <a:spcAft>
                <a:spcPts val="300"/>
              </a:spcAft>
            </a:pPr>
            <a:r>
              <a:rPr sz="1200" spc="-4" dirty="0" smtClean="0">
                <a:solidFill>
                  <a:srgbClr val="262C32"/>
                </a:solidFill>
                <a:latin typeface="Aptos"/>
                <a:cs typeface="Arial"/>
              </a:rPr>
              <a:t>resultado afectada y de su extensión.</a:t>
            </a:r>
            <a:endParaRPr sz="1000">
              <a:latin typeface="Arial"/>
              <a:cs typeface="Arial"/>
            </a:endParaRPr>
          </a:p>
        </p:txBody>
      </p:sp>
      <p:sp>
        <p:nvSpPr>
          <p:cNvPr id="3" name="object 3"/>
          <p:cNvSpPr txBox="1"/>
          <p:nvPr/>
        </p:nvSpPr>
        <p:spPr>
          <a:xfrm>
            <a:off x="2083609" y="3499318"/>
            <a:ext cx="7215450" cy="1362456"/>
          </a:xfrm>
          <a:prstGeom prst="rect">
            <a:avLst/>
          </a:prstGeom>
        </p:spPr>
        <p:txBody>
          <a:bodyPr wrap="square" lIns="0" tIns="7143" rIns="0" bIns="0" rtlCol="0">
            <a:noAutofit/>
          </a:bodyPr>
          <a:lstStyle/>
          <a:p>
            <a:pPr marL="12700" marR="9205">
              <a:lnSpc>
                <a:spcPts val="1125"/>
              </a:lnSpc>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Signos </a:t>
            </a:r>
            <a:r>
              <a:rPr sz="1200" b="1" spc="44" dirty="0" smtClean="0">
                <a:solidFill>
                  <a:srgbClr val="262C32"/>
                </a:solidFill>
                <a:latin typeface="Aptos"/>
                <a:cs typeface="Times New Roman"/>
              </a:rPr>
              <a:t>y </a:t>
            </a:r>
            <a:r>
              <a:rPr sz="1200" b="1" spc="-4" dirty="0" smtClean="0">
                <a:solidFill>
                  <a:srgbClr val="262C32"/>
                </a:solidFill>
                <a:latin typeface="Aptos"/>
                <a:cs typeface="Arial"/>
              </a:rPr>
              <a:t>síntomas</a:t>
            </a:r>
            <a:endParaRPr sz="1000">
              <a:latin typeface="Arial"/>
              <a:cs typeface="Arial"/>
            </a:endParaRPr>
          </a:p>
          <a:p>
            <a:pPr marL="101092" marR="9205">
              <a:lnSpc>
                <a:spcPct val="95825"/>
              </a:lnSpc>
              <a:spcBef>
                <a:spcPts val="469"/>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Dificultad o incoherencia en el habla, o imposibilidad de hablar.</a:t>
            </a:r>
            <a:endParaRPr sz="1000">
              <a:latin typeface="Arial"/>
              <a:cs typeface="Arial"/>
            </a:endParaRPr>
          </a:p>
          <a:p>
            <a:pPr marL="177291" marR="9205">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Pídale que diga una frase sencilla</a:t>
            </a:r>
            <a:r>
              <a:rPr sz="1200" spc="-4" dirty="0" smtClean="0">
                <a:solidFill>
                  <a:srgbClr val="262C32"/>
                </a:solidFill>
                <a:latin typeface="Aptos"/>
                <a:cs typeface="Arial"/>
              </a:rPr>
              <a:t>.</a:t>
            </a:r>
            <a:endParaRPr sz="1000">
              <a:latin typeface="Arial"/>
              <a:cs typeface="Arial"/>
            </a:endParaRPr>
          </a:p>
          <a:p>
            <a:pPr marL="192532" marR="64914" indent="-91440">
              <a:lnSpc>
                <a:spcPts val="1149"/>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Debilidad o asimetría de pliegues o arrugas faciales</a:t>
            </a:r>
            <a:r>
              <a:rPr sz="1200" spc="-4" dirty="0" smtClean="0">
                <a:solidFill>
                  <a:srgbClr val="262C32"/>
                </a:solidFill>
                <a:latin typeface="Aptos"/>
                <a:cs typeface="Arial"/>
              </a:rPr>
              <a:t>.  </a:t>
            </a:r>
            <a:r>
              <a:rPr sz="1200" spc="-4" dirty="0" smtClean="0">
                <a:solidFill>
                  <a:srgbClr val="262C32"/>
                </a:solidFill>
                <a:latin typeface="Aptos"/>
                <a:cs typeface="Arial"/>
              </a:rPr>
              <a:t>Desviación de la </a:t>
            </a:r>
            <a:endParaRPr sz="1000">
              <a:latin typeface="Arial"/>
              <a:cs typeface="Arial"/>
            </a:endParaRPr>
          </a:p>
          <a:p>
            <a:pPr marL="192532" marR="64914">
              <a:lnSpc>
                <a:spcPts val="1149"/>
              </a:lnSpc>
              <a:spcBef>
                <a:spcPts val="242"/>
              </a:spcBef>
              <a:spcAft>
                <a:spcPts val="300"/>
              </a:spcAft>
            </a:pPr>
            <a:r>
              <a:rPr sz="1200" spc="-6" dirty="0" smtClean="0">
                <a:solidFill>
                  <a:srgbClr val="262C32"/>
                </a:solidFill>
                <a:latin typeface="Aptos"/>
                <a:cs typeface="Arial"/>
              </a:rPr>
              <a:t>comisura labial.  Dificultad para la deglución (babeo por comisura labial).</a:t>
            </a:r>
            <a:endParaRPr sz="1000">
              <a:latin typeface="Arial"/>
              <a:cs typeface="Arial"/>
            </a:endParaRPr>
          </a:p>
          <a:p>
            <a:pPr marL="268732" indent="-91440">
              <a:lnSpc>
                <a:spcPts val="1390"/>
              </a:lnSpc>
              <a:spcBef>
                <a:spcPts val="457"/>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lndíquele que contraiga los músculos de la cara como si fuera a realizar una sonrisa.</a:t>
            </a:r>
            <a:endParaRPr sz="10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spc="-71" dirty="0" smtClean="0">
                <a:solidFill>
                  <a:srgbClr val="231F21"/>
                </a:solidFill>
                <a:latin typeface="Times New Roman"/>
                <a:cs typeface="Times New Roman"/>
              </a:rPr>
              <a:t>115</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3" name="object 3"/>
          <p:cNvSpPr txBox="1"/>
          <p:nvPr/>
        </p:nvSpPr>
        <p:spPr>
          <a:xfrm>
            <a:off x="2231495" y="1353526"/>
            <a:ext cx="7145405" cy="2182368"/>
          </a:xfrm>
          <a:prstGeom prst="rect">
            <a:avLst/>
          </a:prstGeom>
        </p:spPr>
        <p:txBody>
          <a:bodyPr wrap="square" lIns="0" tIns="7111" rIns="0" bIns="0" rtlCol="0">
            <a:noAutofit/>
          </a:bodyPr>
          <a:lstStyle/>
          <a:p>
            <a:pPr marL="12700" marR="9205">
              <a:lnSpc>
                <a:spcPts val="1120"/>
              </a:lnSpc>
              <a:spcAft>
                <a:spcPts val="300"/>
              </a:spcAft>
            </a:pPr>
            <a:r>
              <a:rPr sz="1200" dirty="0" smtClean="0">
                <a:solidFill>
                  <a:srgbClr val="262C32"/>
                </a:solidFill>
                <a:latin typeface="Aptos"/>
                <a:cs typeface="Arial"/>
              </a:rPr>
              <a:t>• </a:t>
            </a:r>
            <a:r>
              <a:rPr sz="1200" dirty="0" smtClean="0">
                <a:solidFill>
                  <a:srgbClr val="262C32"/>
                </a:solidFill>
                <a:latin typeface="Aptos"/>
                <a:cs typeface="Arial"/>
              </a:rPr>
              <a:t>Pérdida o disminución de fuerza y movimiento en las extremidades de un</a:t>
            </a:r>
            <a:endParaRPr sz="1000">
              <a:latin typeface="Arial"/>
              <a:cs typeface="Arial"/>
            </a:endParaRPr>
          </a:p>
          <a:p>
            <a:pPr marL="84963" marR="3256657" algn="ctr">
              <a:lnSpc>
                <a:spcPct val="95825"/>
              </a:lnSpc>
              <a:spcBef>
                <a:spcPts val="209"/>
              </a:spcBef>
              <a:spcAft>
                <a:spcPts val="300"/>
              </a:spcAft>
            </a:pPr>
            <a:r>
              <a:rPr sz="1200" spc="-10" dirty="0" smtClean="0">
                <a:solidFill>
                  <a:srgbClr val="262C32"/>
                </a:solidFill>
                <a:latin typeface="Aptos"/>
                <a:cs typeface="Arial"/>
              </a:rPr>
              <a:t>lado del cuerpo.</a:t>
            </a:r>
            <a:endParaRPr sz="1000">
              <a:latin typeface="Arial"/>
              <a:cs typeface="Arial"/>
            </a:endParaRPr>
          </a:p>
          <a:p>
            <a:pPr marL="180340" indent="-91439">
              <a:lnSpc>
                <a:spcPts val="1149"/>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Pídale que</a:t>
            </a:r>
            <a:r>
              <a:rPr sz="1200" spc="-4" dirty="0" smtClean="0">
                <a:solidFill>
                  <a:srgbClr val="262C32"/>
                </a:solidFill>
                <a:latin typeface="Aptos"/>
                <a:cs typeface="Arial"/>
              </a:rPr>
              <a:t>, </a:t>
            </a:r>
            <a:r>
              <a:rPr sz="1200" spc="-4" dirty="0" smtClean="0">
                <a:solidFill>
                  <a:srgbClr val="262C32"/>
                </a:solidFill>
                <a:latin typeface="Aptos"/>
                <a:cs typeface="Arial"/>
              </a:rPr>
              <a:t>con los ojos cerrados</a:t>
            </a:r>
            <a:r>
              <a:rPr sz="1200" spc="-4" dirty="0" smtClean="0">
                <a:solidFill>
                  <a:srgbClr val="262C32"/>
                </a:solidFill>
                <a:latin typeface="Aptos"/>
                <a:cs typeface="Arial"/>
              </a:rPr>
              <a:t>,  </a:t>
            </a:r>
            <a:r>
              <a:rPr sz="1200" spc="-4" dirty="0" smtClean="0">
                <a:solidFill>
                  <a:srgbClr val="262C32"/>
                </a:solidFill>
                <a:latin typeface="Aptos"/>
                <a:cs typeface="Arial"/>
              </a:rPr>
              <a:t>mantenga las manos a la al</a:t>
            </a:r>
            <a:r>
              <a:rPr sz="1200" spc="-4" dirty="0" smtClean="0">
                <a:solidFill>
                  <a:srgbClr val="262C32"/>
                </a:solidFill>
                <a:latin typeface="Aptos"/>
                <a:cs typeface="Arial"/>
              </a:rPr>
              <a:t>t</a:t>
            </a:r>
            <a:r>
              <a:rPr sz="1200" spc="-4" dirty="0" smtClean="0">
                <a:solidFill>
                  <a:srgbClr val="262C32"/>
                </a:solidFill>
                <a:latin typeface="Aptos"/>
                <a:cs typeface="Arial"/>
              </a:rPr>
              <a:t>ura de los </a:t>
            </a:r>
            <a:endParaRPr sz="1000">
              <a:latin typeface="Arial"/>
              <a:cs typeface="Arial"/>
            </a:endParaRPr>
          </a:p>
          <a:p>
            <a:pPr marL="180340">
              <a:lnSpc>
                <a:spcPts val="1149"/>
              </a:lnSpc>
              <a:spcBef>
                <a:spcPts val="242"/>
              </a:spcBef>
              <a:spcAft>
                <a:spcPts val="300"/>
              </a:spcAft>
            </a:pPr>
            <a:r>
              <a:rPr sz="1200" spc="-1" dirty="0" smtClean="0">
                <a:solidFill>
                  <a:srgbClr val="262C32"/>
                </a:solidFill>
                <a:latin typeface="Aptos"/>
                <a:cs typeface="Arial"/>
              </a:rPr>
              <a:t>hombros con los brazos extendidos</a:t>
            </a:r>
            <a:r>
              <a:rPr sz="1200" spc="-1" dirty="0" smtClean="0">
                <a:solidFill>
                  <a:srgbClr val="262C32"/>
                </a:solidFill>
                <a:latin typeface="Aptos"/>
                <a:cs typeface="Arial"/>
              </a:rPr>
              <a:t>, </a:t>
            </a:r>
            <a:r>
              <a:rPr sz="1200" spc="-1" dirty="0" smtClean="0">
                <a:solidFill>
                  <a:srgbClr val="262C32"/>
                </a:solidFill>
                <a:latin typeface="Aptos"/>
                <a:cs typeface="Arial"/>
              </a:rPr>
              <a:t>y observe si alguno de los brazos </a:t>
            </a:r>
            <a:endParaRPr sz="1000">
              <a:latin typeface="Arial"/>
              <a:cs typeface="Arial"/>
            </a:endParaRPr>
          </a:p>
          <a:p>
            <a:pPr marL="180340">
              <a:lnSpc>
                <a:spcPts val="1149"/>
              </a:lnSpc>
              <a:spcBef>
                <a:spcPts val="242"/>
              </a:spcBef>
              <a:spcAft>
                <a:spcPts val="300"/>
              </a:spcAft>
            </a:pPr>
            <a:r>
              <a:rPr sz="1200" spc="-4" dirty="0" smtClean="0">
                <a:solidFill>
                  <a:srgbClr val="262C32"/>
                </a:solidFill>
                <a:latin typeface="Aptos"/>
                <a:cs typeface="Arial"/>
              </a:rPr>
              <a:t>baja más por tener menos fuerza.</a:t>
            </a:r>
            <a:endParaRPr sz="1000">
              <a:latin typeface="Arial"/>
              <a:cs typeface="Arial"/>
            </a:endParaRPr>
          </a:p>
          <a:p>
            <a:pPr marL="12700" marR="9205">
              <a:lnSpc>
                <a:spcPct val="95825"/>
              </a:lnSpc>
              <a:spcBef>
                <a:spcPts val="537"/>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Dolor de cabeza intenso y de aparición súbita.</a:t>
            </a:r>
            <a:endParaRPr sz="1000">
              <a:latin typeface="Arial"/>
              <a:cs typeface="Arial"/>
            </a:endParaRPr>
          </a:p>
          <a:p>
            <a:pPr marL="12700" marR="9205">
              <a:lnSpc>
                <a:spcPct val="95825"/>
              </a:lnSpc>
              <a:spcBef>
                <a:spcPts val="554"/>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Pérdida de visión.</a:t>
            </a:r>
            <a:endParaRPr sz="1000">
              <a:latin typeface="Arial"/>
              <a:cs typeface="Arial"/>
            </a:endParaRPr>
          </a:p>
          <a:p>
            <a:pPr marL="12700" marR="9205">
              <a:lnSpc>
                <a:spcPct val="95825"/>
              </a:lnSpc>
              <a:spcBef>
                <a:spcPts val="530"/>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Confusión</a:t>
            </a:r>
            <a:r>
              <a:rPr sz="1200" spc="-5" dirty="0" smtClean="0">
                <a:solidFill>
                  <a:srgbClr val="262C32"/>
                </a:solidFill>
                <a:latin typeface="Aptos"/>
                <a:cs typeface="Arial"/>
              </a:rPr>
              <a:t>, </a:t>
            </a:r>
            <a:r>
              <a:rPr sz="1200" spc="-5" dirty="0" smtClean="0">
                <a:solidFill>
                  <a:srgbClr val="262C32"/>
                </a:solidFill>
                <a:latin typeface="Aptos"/>
                <a:cs typeface="Arial"/>
              </a:rPr>
              <a:t>delirio</a:t>
            </a:r>
            <a:r>
              <a:rPr sz="1200" spc="-5" dirty="0" smtClean="0">
                <a:solidFill>
                  <a:srgbClr val="262C32"/>
                </a:solidFill>
                <a:latin typeface="Aptos"/>
                <a:cs typeface="Arial"/>
              </a:rPr>
              <a:t>.</a:t>
            </a:r>
            <a:endParaRPr sz="1000">
              <a:latin typeface="Arial"/>
              <a:cs typeface="Arial"/>
            </a:endParaRPr>
          </a:p>
          <a:p>
            <a:pPr marL="12700"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Equilibrio deficiente</a:t>
            </a:r>
            <a:r>
              <a:rPr sz="1200" spc="-3" dirty="0" smtClean="0">
                <a:solidFill>
                  <a:srgbClr val="262C32"/>
                </a:solidFill>
                <a:latin typeface="Aptos"/>
                <a:cs typeface="Arial"/>
              </a:rPr>
              <a:t>, </a:t>
            </a:r>
            <a:r>
              <a:rPr sz="1200" spc="-3" dirty="0" smtClean="0">
                <a:solidFill>
                  <a:srgbClr val="262C32"/>
                </a:solidFill>
                <a:latin typeface="Aptos"/>
                <a:cs typeface="Arial"/>
              </a:rPr>
              <a:t>torpeza</a:t>
            </a:r>
            <a:r>
              <a:rPr sz="1200" spc="-3" dirty="0" smtClean="0">
                <a:solidFill>
                  <a:srgbClr val="262C32"/>
                </a:solidFill>
                <a:latin typeface="Aptos"/>
                <a:cs typeface="Arial"/>
              </a:rPr>
              <a:t>, </a:t>
            </a:r>
            <a:r>
              <a:rPr sz="1200" spc="-3" dirty="0" smtClean="0">
                <a:solidFill>
                  <a:srgbClr val="262C32"/>
                </a:solidFill>
                <a:latin typeface="Aptos"/>
                <a:cs typeface="Arial"/>
              </a:rPr>
              <a:t>o dificultad para caminar</a:t>
            </a:r>
            <a:r>
              <a:rPr sz="1200" spc="-3" dirty="0" smtClean="0">
                <a:solidFill>
                  <a:srgbClr val="262C32"/>
                </a:solidFill>
                <a:latin typeface="Aptos"/>
                <a:cs typeface="Arial"/>
              </a:rPr>
              <a:t>.</a:t>
            </a:r>
            <a:endParaRPr sz="1000">
              <a:latin typeface="Arial"/>
              <a:cs typeface="Arial"/>
            </a:endParaRPr>
          </a:p>
          <a:p>
            <a:pPr marL="12700" marR="9205">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Disminución del nivel de consciencia</a:t>
            </a:r>
            <a:r>
              <a:rPr sz="1200" spc="-2" dirty="0" smtClean="0">
                <a:solidFill>
                  <a:srgbClr val="262C32"/>
                </a:solidFill>
                <a:latin typeface="Aptos"/>
                <a:cs typeface="Arial"/>
              </a:rPr>
              <a:t>, </a:t>
            </a:r>
            <a:r>
              <a:rPr sz="1200" spc="-2" dirty="0" smtClean="0">
                <a:solidFill>
                  <a:srgbClr val="262C32"/>
                </a:solidFill>
                <a:latin typeface="Aptos"/>
                <a:cs typeface="Arial"/>
              </a:rPr>
              <a:t>o inconsciencia</a:t>
            </a:r>
            <a:r>
              <a:rPr sz="1200" spc="-2" dirty="0" smtClean="0">
                <a:solidFill>
                  <a:srgbClr val="262C32"/>
                </a:solidFill>
                <a:latin typeface="Aptos"/>
                <a:cs typeface="Arial"/>
              </a:rPr>
              <a:t>.</a:t>
            </a:r>
            <a:endParaRPr sz="1000">
              <a:latin typeface="Arial"/>
              <a:cs typeface="Arial"/>
            </a:endParaRPr>
          </a:p>
          <a:p>
            <a:pPr marL="12700" marR="9205">
              <a:lnSpc>
                <a:spcPct val="95825"/>
              </a:lnSpc>
              <a:spcBef>
                <a:spcPts val="530"/>
              </a:spcBef>
              <a:spcAft>
                <a:spcPts val="300"/>
              </a:spcAft>
            </a:pPr>
            <a:r>
              <a:rPr sz="1200" spc="-7" dirty="0" smtClean="0">
                <a:solidFill>
                  <a:srgbClr val="262C32"/>
                </a:solidFill>
                <a:latin typeface="Aptos"/>
                <a:cs typeface="Arial"/>
              </a:rPr>
              <a:t>• </a:t>
            </a:r>
            <a:r>
              <a:rPr sz="1200" spc="-7" dirty="0" smtClean="0">
                <a:solidFill>
                  <a:srgbClr val="262C32"/>
                </a:solidFill>
                <a:latin typeface="Aptos"/>
                <a:cs typeface="Arial"/>
              </a:rPr>
              <a:t>Convulsiones.</a:t>
            </a:r>
            <a:endParaRPr sz="1000">
              <a:latin typeface="Arial"/>
              <a:cs typeface="Arial"/>
            </a:endParaRPr>
          </a:p>
        </p:txBody>
      </p:sp>
      <p:sp>
        <p:nvSpPr>
          <p:cNvPr id="2" name="object 2"/>
          <p:cNvSpPr txBox="1"/>
          <p:nvPr/>
        </p:nvSpPr>
        <p:spPr>
          <a:xfrm>
            <a:off x="2083609" y="3810214"/>
            <a:ext cx="6762727" cy="1185672"/>
          </a:xfrm>
          <a:prstGeom prst="rect">
            <a:avLst/>
          </a:prstGeom>
        </p:spPr>
        <p:txBody>
          <a:bodyPr wrap="square" lIns="0" tIns="7111" rIns="0" bIns="0" rtlCol="0">
            <a:noAutofit/>
          </a:bodyPr>
          <a:lstStyle/>
          <a:p>
            <a:pPr marL="12700" marR="9205">
              <a:lnSpc>
                <a:spcPts val="1120"/>
              </a:lnSpc>
              <a:spcAft>
                <a:spcPts val="300"/>
              </a:spcAft>
            </a:pPr>
            <a:r>
              <a:rPr sz="1200" b="1" spc="13" dirty="0" smtClean="0">
                <a:solidFill>
                  <a:srgbClr val="262C32"/>
                </a:solidFill>
                <a:latin typeface="Aptos"/>
                <a:cs typeface="Arial"/>
              </a:rPr>
              <a:t>•</a:t>
            </a:r>
            <a:r>
              <a:rPr sz="1200" b="1" spc="13" dirty="0" smtClean="0">
                <a:solidFill>
                  <a:srgbClr val="262C32"/>
                </a:solidFill>
                <a:latin typeface="Aptos"/>
                <a:cs typeface="Arial"/>
              </a:rPr>
              <a:t>Actuación</a:t>
            </a:r>
            <a:endParaRPr sz="1000">
              <a:latin typeface="Arial"/>
              <a:cs typeface="Arial"/>
            </a:endParaRPr>
          </a:p>
          <a:p>
            <a:pPr marL="78866" marR="2477450" algn="ctr">
              <a:lnSpc>
                <a:spcPct val="95825"/>
              </a:lnSpc>
              <a:spcBef>
                <a:spcPts val="474"/>
              </a:spcBef>
              <a:spcAft>
                <a:spcPts val="300"/>
              </a:spcAft>
            </a:pPr>
            <a:r>
              <a:rPr sz="1200" b="1" spc="-1" dirty="0" smtClean="0">
                <a:solidFill>
                  <a:srgbClr val="262C32"/>
                </a:solidFill>
                <a:latin typeface="Aptos"/>
                <a:cs typeface="Arial"/>
              </a:rPr>
              <a:t>• </a:t>
            </a:r>
            <a:r>
              <a:rPr sz="1200" b="1" spc="-1" dirty="0" smtClean="0">
                <a:solidFill>
                  <a:srgbClr val="262C32"/>
                </a:solidFill>
                <a:latin typeface="Aptos"/>
                <a:cs typeface="Arial"/>
              </a:rPr>
              <a:t>¿Qué debemos hacer?</a:t>
            </a:r>
            <a:endParaRPr sz="1000">
              <a:latin typeface="Arial"/>
              <a:cs typeface="Arial"/>
            </a:endParaRPr>
          </a:p>
          <a:p>
            <a:pPr marL="152018" marR="2666726" algn="ctr">
              <a:lnSpc>
                <a:spcPct val="95825"/>
              </a:lnSpc>
              <a:spcBef>
                <a:spcPts val="530"/>
              </a:spcBef>
              <a:spcAft>
                <a:spcPts val="300"/>
              </a:spcAft>
            </a:pPr>
            <a:r>
              <a:rPr sz="1200" b="1" spc="-3" dirty="0" smtClean="0">
                <a:solidFill>
                  <a:srgbClr val="262C32"/>
                </a:solidFill>
                <a:latin typeface="Aptos"/>
                <a:cs typeface="Arial"/>
              </a:rPr>
              <a:t>• </a:t>
            </a:r>
            <a:r>
              <a:rPr sz="1200" b="1" spc="-3" dirty="0" smtClean="0">
                <a:solidFill>
                  <a:srgbClr val="262C32"/>
                </a:solidFill>
                <a:latin typeface="Aptos"/>
                <a:cs typeface="Arial"/>
              </a:rPr>
              <a:t>Si está consciente</a:t>
            </a:r>
            <a:endParaRPr sz="1000">
              <a:latin typeface="Arial"/>
              <a:cs typeface="Arial"/>
            </a:endParaRPr>
          </a:p>
          <a:p>
            <a:pPr marL="247396" marR="9205">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Proporciónele un espacio estable</a:t>
            </a:r>
            <a:r>
              <a:rPr sz="1200" spc="-2" dirty="0" smtClean="0">
                <a:solidFill>
                  <a:srgbClr val="262C32"/>
                </a:solidFill>
                <a:latin typeface="Aptos"/>
                <a:cs typeface="Arial"/>
              </a:rPr>
              <a:t>, </a:t>
            </a:r>
            <a:r>
              <a:rPr sz="1200" spc="-2" dirty="0" smtClean="0">
                <a:solidFill>
                  <a:srgbClr val="262C32"/>
                </a:solidFill>
                <a:latin typeface="Aptos"/>
                <a:cs typeface="Arial"/>
              </a:rPr>
              <a:t>cómodo y seguro</a:t>
            </a:r>
            <a:r>
              <a:rPr sz="1200" spc="-2" dirty="0" smtClean="0">
                <a:solidFill>
                  <a:srgbClr val="262C32"/>
                </a:solidFill>
                <a:latin typeface="Aptos"/>
                <a:cs typeface="Arial"/>
              </a:rPr>
              <a:t>.</a:t>
            </a:r>
            <a:endParaRPr sz="1000">
              <a:latin typeface="Arial"/>
              <a:cs typeface="Arial"/>
            </a:endParaRPr>
          </a:p>
          <a:p>
            <a:pPr marL="338835" indent="-91439">
              <a:lnSpc>
                <a:spcPts val="1390"/>
              </a:lnSpc>
              <a:spcBef>
                <a:spcPts val="449"/>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Ayúdele a echarse manteniendo la cabeza y el tronco apoyados y ligeramente incorporados.</a:t>
            </a:r>
            <a:endParaRPr sz="1000">
              <a:latin typeface="Arial"/>
              <a:cs typeface="Arial"/>
            </a:endParaRPr>
          </a:p>
        </p:txBody>
      </p:sp>
      <p:pic>
        <p:nvPicPr>
          <p:cNvPr id="6" name="Picture 5"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a:t>
            </a:r>
            <a:r>
              <a:rPr sz="1100" b="1" spc="-20" dirty="0" smtClean="0">
                <a:solidFill>
                  <a:srgbClr val="1E374E"/>
                </a:solidFill>
                <a:latin typeface="Aptos"/>
                <a:cs typeface="Times New Roman"/>
              </a:rPr>
              <a:t>xil</a:t>
            </a:r>
            <a:r>
              <a:rPr sz="1100" b="1" spc="-20" dirty="0" smtClean="0">
                <a:solidFill>
                  <a:srgbClr val="1E374E"/>
                </a:solidFill>
                <a:latin typeface="Aptos"/>
                <a:cs typeface="Times New Roman"/>
              </a:rPr>
              <a:t>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2476273" y="1353526"/>
            <a:ext cx="6940761" cy="1719072"/>
          </a:xfrm>
          <a:prstGeom prst="rect">
            <a:avLst/>
          </a:prstGeom>
        </p:spPr>
        <p:txBody>
          <a:bodyPr wrap="square" lIns="0" tIns="7111" rIns="0" bIns="0" rtlCol="0">
            <a:noAutofit/>
          </a:bodyPr>
          <a:lstStyle/>
          <a:p>
            <a:pPr marL="12700" marR="9205">
              <a:lnSpc>
                <a:spcPts val="1120"/>
              </a:lnSpc>
              <a:spcAft>
                <a:spcPts val="300"/>
              </a:spcAft>
            </a:pPr>
            <a:r>
              <a:rPr sz="1200" spc="-13" dirty="0" smtClean="0">
                <a:solidFill>
                  <a:srgbClr val="262C32"/>
                </a:solidFill>
                <a:latin typeface="Aptos"/>
                <a:cs typeface="Arial"/>
              </a:rPr>
              <a:t>-</a:t>
            </a:r>
            <a:r>
              <a:rPr sz="1200" spc="-13" dirty="0" smtClean="0">
                <a:solidFill>
                  <a:srgbClr val="262C32"/>
                </a:solidFill>
                <a:latin typeface="Aptos"/>
                <a:cs typeface="Arial"/>
              </a:rPr>
              <a:t>Alerte al  112.</a:t>
            </a:r>
            <a:endParaRPr sz="1000">
              <a:latin typeface="Arial"/>
              <a:cs typeface="Arial"/>
            </a:endParaRPr>
          </a:p>
          <a:p>
            <a:pPr marL="12700" marR="9205">
              <a:lnSpc>
                <a:spcPct val="95825"/>
              </a:lnSpc>
              <a:spcBef>
                <a:spcPts val="474"/>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Tranquilice a la víctima</a:t>
            </a:r>
            <a:r>
              <a:rPr sz="1200" spc="-6" dirty="0" smtClean="0">
                <a:solidFill>
                  <a:srgbClr val="262C32"/>
                </a:solidFill>
                <a:latin typeface="Aptos"/>
                <a:cs typeface="Arial"/>
              </a:rPr>
              <a:t>,  </a:t>
            </a:r>
            <a:r>
              <a:rPr sz="1200" spc="-6" dirty="0" smtClean="0">
                <a:solidFill>
                  <a:srgbClr val="262C32"/>
                </a:solidFill>
                <a:latin typeface="Aptos"/>
                <a:cs typeface="Arial"/>
              </a:rPr>
              <a:t>recuerde que la ayuda está en camino.</a:t>
            </a:r>
            <a:endParaRPr sz="1000">
              <a:latin typeface="Arial"/>
              <a:cs typeface="Arial"/>
            </a:endParaRPr>
          </a:p>
          <a:p>
            <a:pPr marL="101092" indent="-88392">
              <a:lnSpc>
                <a:spcPts val="1149"/>
              </a:lnSpc>
              <a:spcBef>
                <a:spcPts val="554"/>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Ponga una toalla o un paño bajo la cabeza de la víctima</a:t>
            </a:r>
            <a:r>
              <a:rPr sz="1200" spc="-5" dirty="0" smtClean="0">
                <a:solidFill>
                  <a:srgbClr val="262C32"/>
                </a:solidFill>
                <a:latin typeface="Aptos"/>
                <a:cs typeface="Arial"/>
              </a:rPr>
              <a:t>,  </a:t>
            </a:r>
            <a:r>
              <a:rPr sz="1200" spc="-5" dirty="0" smtClean="0">
                <a:solidFill>
                  <a:srgbClr val="262C32"/>
                </a:solidFill>
                <a:latin typeface="Aptos"/>
                <a:cs typeface="Arial"/>
              </a:rPr>
              <a:t>inclínele la </a:t>
            </a:r>
            <a:endParaRPr sz="1000">
              <a:latin typeface="Arial"/>
              <a:cs typeface="Arial"/>
            </a:endParaRPr>
          </a:p>
          <a:p>
            <a:pPr marL="101092">
              <a:lnSpc>
                <a:spcPts val="1149"/>
              </a:lnSpc>
              <a:spcBef>
                <a:spcPts val="242"/>
              </a:spcBef>
              <a:spcAft>
                <a:spcPts val="300"/>
              </a:spcAft>
            </a:pPr>
            <a:r>
              <a:rPr sz="1200" spc="-1" dirty="0" smtClean="0">
                <a:solidFill>
                  <a:srgbClr val="262C32"/>
                </a:solidFill>
                <a:latin typeface="Aptos"/>
                <a:cs typeface="Arial"/>
              </a:rPr>
              <a:t>cabeza ligeramente hacia el lado afectado</a:t>
            </a:r>
            <a:r>
              <a:rPr sz="1200" spc="-1" dirty="0" smtClean="0">
                <a:solidFill>
                  <a:srgbClr val="262C32"/>
                </a:solidFill>
                <a:latin typeface="Aptos"/>
                <a:cs typeface="Arial"/>
              </a:rPr>
              <a:t>, </a:t>
            </a:r>
            <a:r>
              <a:rPr sz="1200" spc="-1" dirty="0" smtClean="0">
                <a:solidFill>
                  <a:srgbClr val="262C32"/>
                </a:solidFill>
                <a:latin typeface="Aptos"/>
                <a:cs typeface="Arial"/>
              </a:rPr>
              <a:t>facilitando así la salida de la </a:t>
            </a:r>
            <a:endParaRPr sz="1000">
              <a:latin typeface="Arial"/>
              <a:cs typeface="Arial"/>
            </a:endParaRPr>
          </a:p>
          <a:p>
            <a:pPr marL="101092">
              <a:lnSpc>
                <a:spcPts val="1149"/>
              </a:lnSpc>
              <a:spcBef>
                <a:spcPts val="242"/>
              </a:spcBef>
              <a:spcAft>
                <a:spcPts val="300"/>
              </a:spcAft>
            </a:pPr>
            <a:r>
              <a:rPr sz="1200" spc="-16" dirty="0" smtClean="0">
                <a:solidFill>
                  <a:srgbClr val="262C32"/>
                </a:solidFill>
                <a:latin typeface="Aptos"/>
                <a:cs typeface="Arial"/>
              </a:rPr>
              <a:t>saliva.</a:t>
            </a:r>
            <a:endParaRPr sz="1000">
              <a:latin typeface="Arial"/>
              <a:cs typeface="Arial"/>
            </a:endParaRPr>
          </a:p>
          <a:p>
            <a:pPr marL="101091" marR="268483" indent="-88391">
              <a:lnSpc>
                <a:spcPts val="1149"/>
              </a:lnSpc>
              <a:spcBef>
                <a:spcPts val="537"/>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Facilite la respiración de la víctima</a:t>
            </a:r>
            <a:r>
              <a:rPr sz="1200" spc="-2" dirty="0" smtClean="0">
                <a:solidFill>
                  <a:srgbClr val="262C32"/>
                </a:solidFill>
                <a:latin typeface="Aptos"/>
                <a:cs typeface="Arial"/>
              </a:rPr>
              <a:t>, </a:t>
            </a:r>
            <a:r>
              <a:rPr sz="1200" spc="-2" dirty="0" smtClean="0">
                <a:solidFill>
                  <a:srgbClr val="262C32"/>
                </a:solidFill>
                <a:latin typeface="Aptos"/>
                <a:cs typeface="Arial"/>
              </a:rPr>
              <a:t>afloje las prendas que pudieran </a:t>
            </a:r>
            <a:endParaRPr sz="1000">
              <a:latin typeface="Arial"/>
              <a:cs typeface="Arial"/>
            </a:endParaRPr>
          </a:p>
          <a:p>
            <a:pPr marL="101091" marR="268483">
              <a:lnSpc>
                <a:spcPts val="1149"/>
              </a:lnSpc>
              <a:spcBef>
                <a:spcPts val="265"/>
              </a:spcBef>
              <a:spcAft>
                <a:spcPts val="300"/>
              </a:spcAft>
            </a:pPr>
            <a:r>
              <a:rPr sz="1200" spc="-4" dirty="0" smtClean="0">
                <a:solidFill>
                  <a:srgbClr val="262C32"/>
                </a:solidFill>
                <a:latin typeface="Aptos"/>
                <a:cs typeface="Arial"/>
              </a:rPr>
              <a:t>dificultarle la respiración.</a:t>
            </a:r>
            <a:endParaRPr sz="1000">
              <a:latin typeface="Arial"/>
              <a:cs typeface="Arial"/>
            </a:endParaRPr>
          </a:p>
          <a:p>
            <a:pPr marL="101091" marR="295432" indent="-88391">
              <a:lnSpc>
                <a:spcPts val="1390"/>
              </a:lnSpc>
              <a:spcBef>
                <a:spcPts val="430"/>
              </a:spcBef>
              <a:spcAft>
                <a:spcPts val="300"/>
              </a:spcAft>
            </a:pPr>
            <a:r>
              <a:rPr sz="1200" dirty="0" smtClean="0">
                <a:solidFill>
                  <a:srgbClr val="262C32"/>
                </a:solidFill>
                <a:latin typeface="Aptos"/>
                <a:cs typeface="Arial"/>
              </a:rPr>
              <a:t>-</a:t>
            </a:r>
            <a:r>
              <a:rPr sz="1200" spc="11" dirty="0" smtClean="0">
                <a:solidFill>
                  <a:srgbClr val="262C32"/>
                </a:solidFill>
                <a:latin typeface="Aptos"/>
                <a:cs typeface="Arial"/>
              </a:rPr>
              <a:t> </a:t>
            </a:r>
            <a:r>
              <a:rPr sz="1200" spc="-25" dirty="0" smtClean="0">
                <a:solidFill>
                  <a:srgbClr val="262C32"/>
                </a:solidFill>
                <a:latin typeface="Aptos"/>
                <a:cs typeface="Arial"/>
              </a:rPr>
              <a:t>C</a:t>
            </a:r>
            <a:r>
              <a:rPr sz="1200" spc="-19" dirty="0" smtClean="0">
                <a:solidFill>
                  <a:srgbClr val="262C32"/>
                </a:solidFill>
                <a:latin typeface="Aptos"/>
                <a:cs typeface="Arial"/>
              </a:rPr>
              <a:t>o</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0" dirty="0" smtClean="0">
                <a:solidFill>
                  <a:srgbClr val="262C32"/>
                </a:solidFill>
                <a:latin typeface="Aptos"/>
                <a:cs typeface="Arial"/>
              </a:rPr>
              <a:t>r</a:t>
            </a:r>
            <a:r>
              <a:rPr sz="1200" spc="-34" dirty="0" smtClean="0">
                <a:solidFill>
                  <a:srgbClr val="262C32"/>
                </a:solidFill>
                <a:latin typeface="Aptos"/>
                <a:cs typeface="Arial"/>
              </a:rPr>
              <a:t>o</a:t>
            </a:r>
            <a:r>
              <a:rPr sz="1200" spc="-9" dirty="0" smtClean="0">
                <a:solidFill>
                  <a:srgbClr val="262C32"/>
                </a:solidFill>
                <a:latin typeface="Aptos"/>
                <a:cs typeface="Arial"/>
              </a:rPr>
              <a:t>l</a:t>
            </a:r>
            <a:r>
              <a:rPr sz="1200" spc="0" dirty="0" smtClean="0">
                <a:solidFill>
                  <a:srgbClr val="262C32"/>
                </a:solidFill>
                <a:latin typeface="Aptos"/>
                <a:cs typeface="Arial"/>
              </a:rPr>
              <a:t>e</a:t>
            </a:r>
            <a:r>
              <a:rPr sz="1200" spc="116"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89" dirty="0" smtClean="0">
                <a:solidFill>
                  <a:srgbClr val="262C32"/>
                </a:solidFill>
                <a:latin typeface="Aptos"/>
                <a:cs typeface="Arial"/>
              </a:rPr>
              <a:t> </a:t>
            </a:r>
            <a:r>
              <a:rPr sz="1200" spc="-9" dirty="0" smtClean="0">
                <a:solidFill>
                  <a:srgbClr val="262C32"/>
                </a:solidFill>
                <a:latin typeface="Aptos"/>
                <a:cs typeface="Arial"/>
              </a:rPr>
              <a:t>r</a:t>
            </a:r>
            <a:r>
              <a:rPr sz="1200" spc="-14" dirty="0" smtClean="0">
                <a:solidFill>
                  <a:srgbClr val="262C32"/>
                </a:solidFill>
                <a:latin typeface="Aptos"/>
                <a:cs typeface="Arial"/>
              </a:rPr>
              <a:t>e</a:t>
            </a:r>
            <a:r>
              <a:rPr sz="1200" spc="-19" dirty="0" smtClean="0">
                <a:solidFill>
                  <a:srgbClr val="262C32"/>
                </a:solidFill>
                <a:latin typeface="Aptos"/>
                <a:cs typeface="Arial"/>
              </a:rPr>
              <a:t>sp</a:t>
            </a:r>
            <a:r>
              <a:rPr sz="1200" spc="-9" dirty="0" smtClean="0">
                <a:solidFill>
                  <a:srgbClr val="262C32"/>
                </a:solidFill>
                <a:latin typeface="Aptos"/>
                <a:cs typeface="Arial"/>
              </a:rPr>
              <a:t>i</a:t>
            </a:r>
            <a:r>
              <a:rPr sz="1200" spc="-14" dirty="0" smtClean="0">
                <a:solidFill>
                  <a:srgbClr val="262C32"/>
                </a:solidFill>
                <a:latin typeface="Aptos"/>
                <a:cs typeface="Arial"/>
              </a:rPr>
              <a:t>ra</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19" dirty="0" smtClean="0">
                <a:solidFill>
                  <a:srgbClr val="262C32"/>
                </a:solidFill>
                <a:latin typeface="Aptos"/>
                <a:cs typeface="Arial"/>
              </a:rPr>
              <a:t>ó</a:t>
            </a:r>
            <a:r>
              <a:rPr sz="1200" spc="0" dirty="0" smtClean="0">
                <a:solidFill>
                  <a:srgbClr val="262C32"/>
                </a:solidFill>
                <a:latin typeface="Aptos"/>
                <a:cs typeface="Arial"/>
              </a:rPr>
              <a:t>n</a:t>
            </a:r>
            <a:r>
              <a:rPr sz="1200" spc="118" dirty="0" smtClean="0">
                <a:solidFill>
                  <a:srgbClr val="262C32"/>
                </a:solidFill>
                <a:latin typeface="Aptos"/>
                <a:cs typeface="Arial"/>
              </a:rPr>
              <a:t> </a:t>
            </a:r>
            <a:r>
              <a:rPr sz="1200" spc="0" dirty="0" smtClean="0">
                <a:solidFill>
                  <a:srgbClr val="262C32"/>
                </a:solidFill>
                <a:latin typeface="Aptos"/>
                <a:cs typeface="Arial"/>
              </a:rPr>
              <a:t>y</a:t>
            </a:r>
            <a:r>
              <a:rPr sz="1200" spc="39" dirty="0" smtClean="0">
                <a:solidFill>
                  <a:srgbClr val="262C32"/>
                </a:solidFill>
                <a:latin typeface="Aptos"/>
                <a:cs typeface="Arial"/>
              </a:rPr>
              <a:t> </a:t>
            </a:r>
            <a:r>
              <a:rPr sz="1200" spc="-102" dirty="0" smtClean="0">
                <a:solidFill>
                  <a:srgbClr val="262C32"/>
                </a:solidFill>
                <a:latin typeface="Aptos"/>
                <a:cs typeface="Arial"/>
              </a:rPr>
              <a:t>l</a:t>
            </a:r>
            <a:r>
              <a:rPr sz="1200" spc="-11" dirty="0" smtClean="0">
                <a:solidFill>
                  <a:srgbClr val="262C32"/>
                </a:solidFill>
                <a:latin typeface="Aptos"/>
                <a:cs typeface="Arial"/>
              </a:rPr>
              <a:t>a</a:t>
            </a:r>
            <a:r>
              <a:rPr sz="1200" spc="89" dirty="0" smtClean="0">
                <a:solidFill>
                  <a:srgbClr val="262C32"/>
                </a:solidFill>
                <a:latin typeface="Aptos"/>
                <a:cs typeface="Arial"/>
              </a:rPr>
              <a:t> </a:t>
            </a:r>
            <a:r>
              <a:rPr sz="1200" spc="-19" dirty="0" smtClean="0">
                <a:solidFill>
                  <a:srgbClr val="262C32"/>
                </a:solidFill>
                <a:latin typeface="Aptos"/>
                <a:cs typeface="Arial"/>
              </a:rPr>
              <a:t>co</a:t>
            </a:r>
            <a:r>
              <a:rPr sz="1200" spc="-14" dirty="0" smtClean="0">
                <a:solidFill>
                  <a:srgbClr val="262C32"/>
                </a:solidFill>
                <a:latin typeface="Aptos"/>
                <a:cs typeface="Arial"/>
              </a:rPr>
              <a:t>n</a:t>
            </a:r>
            <a:r>
              <a:rPr sz="1200" spc="0" dirty="0" smtClean="0">
                <a:solidFill>
                  <a:srgbClr val="262C32"/>
                </a:solidFill>
                <a:latin typeface="Aptos"/>
                <a:cs typeface="Arial"/>
              </a:rPr>
              <a:t>c</a:t>
            </a:r>
            <a:r>
              <a:rPr sz="1200" spc="-29" dirty="0" smtClean="0">
                <a:solidFill>
                  <a:srgbClr val="262C32"/>
                </a:solidFill>
                <a:latin typeface="Aptos"/>
                <a:cs typeface="Arial"/>
              </a:rPr>
              <a:t>i</a:t>
            </a:r>
            <a:r>
              <a:rPr sz="1200" spc="-19" dirty="0" smtClean="0">
                <a:solidFill>
                  <a:srgbClr val="262C32"/>
                </a:solidFill>
                <a:latin typeface="Aptos"/>
                <a:cs typeface="Arial"/>
              </a:rPr>
              <a:t>en</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0" dirty="0" smtClean="0">
                <a:solidFill>
                  <a:srgbClr val="262C32"/>
                </a:solidFill>
                <a:latin typeface="Aptos"/>
                <a:cs typeface="Arial"/>
              </a:rPr>
              <a:t>a</a:t>
            </a:r>
            <a:r>
              <a:rPr sz="1200" spc="162" dirty="0" smtClean="0">
                <a:solidFill>
                  <a:srgbClr val="262C32"/>
                </a:solidFill>
                <a:latin typeface="Aptos"/>
                <a:cs typeface="Arial"/>
              </a:rPr>
              <a:t> </a:t>
            </a:r>
            <a:r>
              <a:rPr sz="1200" spc="-14" dirty="0" smtClean="0">
                <a:solidFill>
                  <a:srgbClr val="262C32"/>
                </a:solidFill>
                <a:latin typeface="Aptos"/>
                <a:cs typeface="Arial"/>
              </a:rPr>
              <a:t>h</a:t>
            </a:r>
            <a:r>
              <a:rPr sz="1200" spc="-19" dirty="0" smtClean="0">
                <a:solidFill>
                  <a:srgbClr val="262C32"/>
                </a:solidFill>
                <a:latin typeface="Aptos"/>
                <a:cs typeface="Arial"/>
              </a:rPr>
              <a:t>as</a:t>
            </a:r>
            <a:r>
              <a:rPr sz="1200" spc="-9" dirty="0" smtClean="0">
                <a:solidFill>
                  <a:srgbClr val="262C32"/>
                </a:solidFill>
                <a:latin typeface="Aptos"/>
                <a:cs typeface="Arial"/>
              </a:rPr>
              <a:t>t</a:t>
            </a:r>
            <a:r>
              <a:rPr sz="1200" spc="0" dirty="0" smtClean="0">
                <a:solidFill>
                  <a:srgbClr val="262C32"/>
                </a:solidFill>
                <a:latin typeface="Aptos"/>
                <a:cs typeface="Arial"/>
              </a:rPr>
              <a:t>a</a:t>
            </a:r>
            <a:r>
              <a:rPr sz="1200" spc="59"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89" dirty="0" smtClean="0">
                <a:solidFill>
                  <a:srgbClr val="262C32"/>
                </a:solidFill>
                <a:latin typeface="Aptos"/>
                <a:cs typeface="Arial"/>
              </a:rPr>
              <a:t> </a:t>
            </a:r>
            <a:r>
              <a:rPr sz="1200" spc="0" dirty="0" smtClean="0">
                <a:solidFill>
                  <a:srgbClr val="262C32"/>
                </a:solidFill>
                <a:latin typeface="Aptos"/>
                <a:cs typeface="Arial"/>
              </a:rPr>
              <a:t>l</a:t>
            </a:r>
            <a:r>
              <a:rPr sz="1200" spc="-14" dirty="0" smtClean="0">
                <a:solidFill>
                  <a:srgbClr val="262C32"/>
                </a:solidFill>
                <a:latin typeface="Aptos"/>
                <a:cs typeface="Arial"/>
              </a:rPr>
              <a:t>l</a:t>
            </a:r>
            <a:r>
              <a:rPr sz="1200" spc="-19" dirty="0" smtClean="0">
                <a:solidFill>
                  <a:srgbClr val="262C32"/>
                </a:solidFill>
                <a:latin typeface="Aptos"/>
                <a:cs typeface="Arial"/>
              </a:rPr>
              <a:t>egad</a:t>
            </a:r>
            <a:r>
              <a:rPr sz="1200" spc="0" dirty="0" smtClean="0">
                <a:solidFill>
                  <a:srgbClr val="262C32"/>
                </a:solidFill>
                <a:latin typeface="Aptos"/>
                <a:cs typeface="Arial"/>
              </a:rPr>
              <a:t>a</a:t>
            </a:r>
            <a:r>
              <a:rPr sz="1200" spc="71"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78" dirty="0" smtClean="0">
                <a:solidFill>
                  <a:srgbClr val="262C32"/>
                </a:solidFill>
                <a:latin typeface="Aptos"/>
                <a:cs typeface="Arial"/>
              </a:rPr>
              <a:t>l</a:t>
            </a:r>
            <a:r>
              <a:rPr sz="1200" spc="-33" dirty="0" smtClean="0">
                <a:solidFill>
                  <a:srgbClr val="262C32"/>
                </a:solidFill>
                <a:latin typeface="Aptos"/>
                <a:cs typeface="Arial"/>
              </a:rPr>
              <a:t>a</a:t>
            </a:r>
            <a:r>
              <a:rPr sz="1200" spc="89" dirty="0" smtClean="0">
                <a:solidFill>
                  <a:srgbClr val="262C32"/>
                </a:solidFill>
                <a:latin typeface="Aptos"/>
                <a:cs typeface="Arial"/>
              </a:rPr>
              <a:t> </a:t>
            </a:r>
            <a:r>
              <a:rPr sz="1200" spc="-14" dirty="0" smtClean="0">
                <a:solidFill>
                  <a:srgbClr val="262C32"/>
                </a:solidFill>
                <a:latin typeface="Aptos"/>
                <a:cs typeface="Arial"/>
              </a:rPr>
              <a:t>a</a:t>
            </a:r>
            <a:r>
              <a:rPr sz="1200" spc="-25" dirty="0" smtClean="0">
                <a:solidFill>
                  <a:srgbClr val="262C32"/>
                </a:solidFill>
                <a:latin typeface="Aptos"/>
                <a:cs typeface="Arial"/>
              </a:rPr>
              <a:t>y</a:t>
            </a:r>
            <a:r>
              <a:rPr sz="1200" spc="-14" dirty="0" smtClean="0">
                <a:solidFill>
                  <a:srgbClr val="262C32"/>
                </a:solidFill>
                <a:latin typeface="Aptos"/>
                <a:cs typeface="Arial"/>
              </a:rPr>
              <a:t>u</a:t>
            </a:r>
            <a:r>
              <a:rPr sz="1200" spc="-19" dirty="0" smtClean="0">
                <a:solidFill>
                  <a:srgbClr val="262C32"/>
                </a:solidFill>
                <a:latin typeface="Aptos"/>
                <a:cs typeface="Arial"/>
              </a:rPr>
              <a:t>d</a:t>
            </a:r>
            <a:r>
              <a:rPr sz="1200" spc="0" dirty="0" smtClean="0">
                <a:solidFill>
                  <a:srgbClr val="262C32"/>
                </a:solidFill>
                <a:latin typeface="Aptos"/>
                <a:cs typeface="Arial"/>
              </a:rPr>
              <a:t>a </a:t>
            </a:r>
            <a:r>
              <a:rPr sz="1200" spc="-44" dirty="0" smtClean="0">
                <a:solidFill>
                  <a:srgbClr val="262C32"/>
                </a:solidFill>
                <a:latin typeface="Aptos"/>
                <a:cs typeface="Arial"/>
              </a:rPr>
              <a:t>s</a:t>
            </a:r>
            <a:r>
              <a:rPr sz="1200" spc="-3" dirty="0" smtClean="0">
                <a:solidFill>
                  <a:srgbClr val="262C32"/>
                </a:solidFill>
                <a:latin typeface="Aptos"/>
                <a:cs typeface="Arial"/>
              </a:rPr>
              <a:t>an</a:t>
            </a:r>
            <a:r>
              <a:rPr sz="1200" spc="-7" dirty="0" smtClean="0">
                <a:solidFill>
                  <a:srgbClr val="262C32"/>
                </a:solidFill>
                <a:latin typeface="Aptos"/>
                <a:cs typeface="Arial"/>
              </a:rPr>
              <a:t>i</a:t>
            </a:r>
            <a:r>
              <a:rPr sz="1200" spc="37" dirty="0" smtClean="0">
                <a:solidFill>
                  <a:srgbClr val="262C32"/>
                </a:solidFill>
                <a:latin typeface="Aptos"/>
                <a:cs typeface="Arial"/>
              </a:rPr>
              <a:t>t</a:t>
            </a:r>
            <a:r>
              <a:rPr sz="1200" spc="-3" dirty="0" smtClean="0">
                <a:solidFill>
                  <a:srgbClr val="262C32"/>
                </a:solidFill>
                <a:latin typeface="Aptos"/>
                <a:cs typeface="Arial"/>
              </a:rPr>
              <a:t>a</a:t>
            </a:r>
            <a:r>
              <a:rPr sz="1200" spc="24" dirty="0" smtClean="0">
                <a:solidFill>
                  <a:srgbClr val="262C32"/>
                </a:solidFill>
                <a:latin typeface="Aptos"/>
                <a:cs typeface="Arial"/>
              </a:rPr>
              <a:t>r</a:t>
            </a:r>
            <a:r>
              <a:rPr sz="1200" spc="-53" dirty="0" smtClean="0">
                <a:solidFill>
                  <a:srgbClr val="262C32"/>
                </a:solidFill>
                <a:latin typeface="Aptos"/>
                <a:cs typeface="Arial"/>
              </a:rPr>
              <a:t>i</a:t>
            </a:r>
            <a:r>
              <a:rPr sz="1200" spc="40" dirty="0" smtClean="0">
                <a:solidFill>
                  <a:srgbClr val="262C32"/>
                </a:solidFill>
                <a:latin typeface="Aptos"/>
                <a:cs typeface="Arial"/>
              </a:rPr>
              <a:t>a</a:t>
            </a:r>
            <a:r>
              <a:rPr sz="1200" spc="-102" dirty="0" smtClean="0">
                <a:solidFill>
                  <a:srgbClr val="262C32"/>
                </a:solidFill>
                <a:latin typeface="Aptos"/>
                <a:cs typeface="Arial"/>
              </a:rPr>
              <a:t>.</a:t>
            </a:r>
            <a:endParaRPr sz="1000">
              <a:latin typeface="Arial"/>
              <a:cs typeface="Arial"/>
            </a:endParaRPr>
          </a:p>
        </p:txBody>
      </p:sp>
      <p:sp>
        <p:nvSpPr>
          <p:cNvPr id="5" name="object 5"/>
          <p:cNvSpPr txBox="1"/>
          <p:nvPr/>
        </p:nvSpPr>
        <p:spPr>
          <a:xfrm>
            <a:off x="2083609" y="3346918"/>
            <a:ext cx="7027453" cy="1542288"/>
          </a:xfrm>
          <a:prstGeom prst="rect">
            <a:avLst/>
          </a:prstGeom>
        </p:spPr>
        <p:txBody>
          <a:bodyPr wrap="square" lIns="0" tIns="7111" rIns="0" bIns="0" rtlCol="0">
            <a:noAutofit/>
          </a:bodyPr>
          <a:lstStyle/>
          <a:p>
            <a:pPr marL="12700" marR="9205">
              <a:lnSpc>
                <a:spcPts val="1120"/>
              </a:lnSpc>
              <a:spcAft>
                <a:spcPts val="300"/>
              </a:spcAft>
            </a:pPr>
            <a:r>
              <a:rPr sz="1200" b="1" spc="76" dirty="0" smtClean="0">
                <a:solidFill>
                  <a:srgbClr val="262C32"/>
                </a:solidFill>
                <a:latin typeface="Aptos"/>
                <a:cs typeface="Arial"/>
              </a:rPr>
              <a:t>•</a:t>
            </a:r>
            <a:r>
              <a:rPr sz="1200" b="1" spc="76" dirty="0" smtClean="0">
                <a:solidFill>
                  <a:srgbClr val="262C32"/>
                </a:solidFill>
                <a:latin typeface="Aptos"/>
                <a:cs typeface="Arial"/>
              </a:rPr>
              <a:t>¿Quénodebemoshace~</a:t>
            </a:r>
            <a:endParaRPr sz="1000">
              <a:latin typeface="Arial"/>
              <a:cs typeface="Arial"/>
            </a:endParaRPr>
          </a:p>
          <a:p>
            <a:pPr marL="104139" marR="9205">
              <a:lnSpc>
                <a:spcPct val="95825"/>
              </a:lnSpc>
              <a:spcBef>
                <a:spcPts val="474"/>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Dejar sola a la víctima en una posición o un sitio no estable y seguro</a:t>
            </a:r>
            <a:endParaRPr sz="1000">
              <a:latin typeface="Arial"/>
              <a:cs typeface="Arial"/>
            </a:endParaRPr>
          </a:p>
          <a:p>
            <a:pPr marL="195579" marR="9205">
              <a:lnSpc>
                <a:spcPct val="95825"/>
              </a:lnSpc>
              <a:spcBef>
                <a:spcPts val="265"/>
              </a:spcBef>
              <a:spcAft>
                <a:spcPts val="300"/>
              </a:spcAft>
            </a:pPr>
            <a:r>
              <a:rPr sz="1200" spc="-10" dirty="0" smtClean="0">
                <a:solidFill>
                  <a:srgbClr val="262C32"/>
                </a:solidFill>
                <a:latin typeface="Aptos"/>
                <a:cs typeface="Arial"/>
              </a:rPr>
              <a:t>(sentado en una silla</a:t>
            </a:r>
            <a:r>
              <a:rPr sz="1200" spc="-10" dirty="0" smtClean="0">
                <a:solidFill>
                  <a:srgbClr val="262C32"/>
                </a:solidFill>
                <a:latin typeface="Aptos"/>
                <a:cs typeface="Arial"/>
              </a:rPr>
              <a:t>, </a:t>
            </a:r>
            <a:r>
              <a:rPr sz="1200" spc="-10" dirty="0" smtClean="0">
                <a:solidFill>
                  <a:srgbClr val="262C32"/>
                </a:solidFill>
                <a:latin typeface="Aptos"/>
                <a:cs typeface="Arial"/>
              </a:rPr>
              <a:t>en el borde de una cama ... )</a:t>
            </a:r>
            <a:r>
              <a:rPr sz="1200" spc="-10" dirty="0" smtClean="0">
                <a:solidFill>
                  <a:srgbClr val="262C32"/>
                </a:solidFill>
                <a:latin typeface="Aptos"/>
                <a:cs typeface="Arial"/>
              </a:rPr>
              <a:t>.</a:t>
            </a:r>
            <a:endParaRPr sz="1000">
              <a:latin typeface="Arial"/>
              <a:cs typeface="Arial"/>
            </a:endParaRPr>
          </a:p>
          <a:p>
            <a:pPr marL="192531" marR="274579" indent="-88391">
              <a:lnSpc>
                <a:spcPts val="1149"/>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Darle bebida o alimentos por vía oral (riesgo de atragantamiento o </a:t>
            </a:r>
            <a:endParaRPr sz="1000">
              <a:latin typeface="Arial"/>
              <a:cs typeface="Arial"/>
            </a:endParaRPr>
          </a:p>
          <a:p>
            <a:pPr marL="192531" marR="274579">
              <a:lnSpc>
                <a:spcPts val="1149"/>
              </a:lnSpc>
              <a:spcBef>
                <a:spcPts val="242"/>
              </a:spcBef>
              <a:spcAft>
                <a:spcPts val="300"/>
              </a:spcAft>
            </a:pPr>
            <a:r>
              <a:rPr sz="1200" spc="-10" dirty="0" smtClean="0">
                <a:solidFill>
                  <a:srgbClr val="262C32"/>
                </a:solidFill>
                <a:latin typeface="Aptos"/>
                <a:cs typeface="Arial"/>
              </a:rPr>
              <a:t>aspiración).</a:t>
            </a:r>
            <a:endParaRPr sz="1000">
              <a:latin typeface="Arial"/>
              <a:cs typeface="Arial"/>
            </a:endParaRPr>
          </a:p>
          <a:p>
            <a:pPr marL="192531" indent="-88392">
              <a:lnSpc>
                <a:spcPts val="1149"/>
              </a:lnSpc>
              <a:spcBef>
                <a:spcPts val="537"/>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Crear tensión ambiental</a:t>
            </a:r>
            <a:r>
              <a:rPr sz="1200" spc="-5" dirty="0" smtClean="0">
                <a:solidFill>
                  <a:srgbClr val="262C32"/>
                </a:solidFill>
                <a:latin typeface="Aptos"/>
                <a:cs typeface="Arial"/>
              </a:rPr>
              <a:t>, </a:t>
            </a:r>
            <a:r>
              <a:rPr sz="1200" spc="-5" dirty="0" smtClean="0">
                <a:solidFill>
                  <a:srgbClr val="262C32"/>
                </a:solidFill>
                <a:latin typeface="Aptos"/>
                <a:cs typeface="Arial"/>
              </a:rPr>
              <a:t>discusiones</a:t>
            </a:r>
            <a:r>
              <a:rPr sz="1200" spc="-5" dirty="0" smtClean="0">
                <a:solidFill>
                  <a:srgbClr val="262C32"/>
                </a:solidFill>
                <a:latin typeface="Aptos"/>
                <a:cs typeface="Arial"/>
              </a:rPr>
              <a:t>, </a:t>
            </a:r>
            <a:r>
              <a:rPr sz="1200" spc="-5" dirty="0" smtClean="0">
                <a:solidFill>
                  <a:srgbClr val="262C32"/>
                </a:solidFill>
                <a:latin typeface="Aptos"/>
                <a:cs typeface="Arial"/>
              </a:rPr>
              <a:t>gritos ...  </a:t>
            </a:r>
            <a:r>
              <a:rPr sz="1200" spc="-5" dirty="0" smtClean="0">
                <a:solidFill>
                  <a:srgbClr val="262C32"/>
                </a:solidFill>
                <a:latin typeface="Aptos"/>
                <a:cs typeface="Arial"/>
              </a:rPr>
              <a:t>(</a:t>
            </a:r>
            <a:r>
              <a:rPr sz="1200" spc="-5" dirty="0" smtClean="0">
                <a:solidFill>
                  <a:srgbClr val="262C32"/>
                </a:solidFill>
                <a:latin typeface="Aptos"/>
                <a:cs typeface="Arial"/>
              </a:rPr>
              <a:t>que no pueda hablar no </a:t>
            </a:r>
            <a:endParaRPr sz="1000">
              <a:latin typeface="Arial"/>
              <a:cs typeface="Arial"/>
            </a:endParaRPr>
          </a:p>
          <a:p>
            <a:pPr marL="192531">
              <a:lnSpc>
                <a:spcPts val="1149"/>
              </a:lnSpc>
              <a:spcBef>
                <a:spcPts val="242"/>
              </a:spcBef>
              <a:spcAft>
                <a:spcPts val="300"/>
              </a:spcAft>
            </a:pPr>
            <a:r>
              <a:rPr sz="1200" spc="-5" dirty="0" smtClean="0">
                <a:solidFill>
                  <a:srgbClr val="262C32"/>
                </a:solidFill>
                <a:latin typeface="Aptos"/>
                <a:cs typeface="Arial"/>
              </a:rPr>
              <a:t>significa que no oiga).</a:t>
            </a:r>
            <a:endParaRPr sz="1000">
              <a:latin typeface="Arial"/>
              <a:cs typeface="Arial"/>
            </a:endParaRPr>
          </a:p>
          <a:p>
            <a:pPr marL="104139" marR="9205">
              <a:lnSpc>
                <a:spcPct val="95825"/>
              </a:lnSpc>
              <a:spcBef>
                <a:spcPts val="557"/>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Darle medicación sin orden médica</a:t>
            </a:r>
            <a:r>
              <a:rPr sz="1200" spc="-3" dirty="0" smtClean="0">
                <a:solidFill>
                  <a:srgbClr val="262C32"/>
                </a:solidFill>
                <a:latin typeface="Aptos"/>
                <a:cs typeface="Arial"/>
              </a:rPr>
              <a:t>.</a:t>
            </a:r>
            <a:endParaRPr sz="1000">
              <a:latin typeface="Arial"/>
              <a:cs typeface="Arial"/>
            </a:endParaRPr>
          </a:p>
        </p:txBody>
      </p:sp>
      <p:sp>
        <p:nvSpPr>
          <p:cNvPr id="4" name="object 4"/>
          <p:cNvSpPr txBox="1"/>
          <p:nvPr/>
        </p:nvSpPr>
        <p:spPr>
          <a:xfrm>
            <a:off x="2083609" y="5163526"/>
            <a:ext cx="7194905" cy="1182624"/>
          </a:xfrm>
          <a:prstGeom prst="rect">
            <a:avLst/>
          </a:prstGeom>
        </p:spPr>
        <p:txBody>
          <a:bodyPr wrap="square" lIns="0" tIns="7111" rIns="0" bIns="0" rtlCol="0">
            <a:noAutofit/>
          </a:bodyPr>
          <a:lstStyle/>
          <a:p>
            <a:pPr marL="12700" marR="9205">
              <a:lnSpc>
                <a:spcPts val="1120"/>
              </a:lnSpc>
              <a:spcAft>
                <a:spcPts val="300"/>
              </a:spcAft>
            </a:pPr>
            <a:r>
              <a:rPr sz="1200" b="1" spc="-3" dirty="0" smtClean="0">
                <a:solidFill>
                  <a:srgbClr val="262C32"/>
                </a:solidFill>
                <a:latin typeface="Aptos"/>
                <a:cs typeface="Arial"/>
              </a:rPr>
              <a:t>• </a:t>
            </a:r>
            <a:r>
              <a:rPr sz="1200" b="1" spc="-3" dirty="0" smtClean="0">
                <a:solidFill>
                  <a:srgbClr val="262C32"/>
                </a:solidFill>
                <a:latin typeface="Aptos"/>
                <a:cs typeface="Arial"/>
              </a:rPr>
              <a:t>Si no está consciente</a:t>
            </a:r>
            <a:endParaRPr sz="1000">
              <a:latin typeface="Arial"/>
              <a:cs typeface="Arial"/>
            </a:endParaRPr>
          </a:p>
          <a:p>
            <a:pPr marL="107187" marR="9205">
              <a:lnSpc>
                <a:spcPct val="95825"/>
              </a:lnSpc>
              <a:spcBef>
                <a:spcPts val="474"/>
              </a:spcBef>
              <a:spcAft>
                <a:spcPts val="300"/>
              </a:spcAft>
            </a:pPr>
            <a:r>
              <a:rPr sz="1200" b="1" spc="-2" dirty="0" smtClean="0">
                <a:solidFill>
                  <a:srgbClr val="262C32"/>
                </a:solidFill>
                <a:latin typeface="Aptos"/>
                <a:cs typeface="Arial"/>
              </a:rPr>
              <a:t>Iniciar el algoritmo del SVB</a:t>
            </a:r>
            <a:endParaRPr sz="1000">
              <a:latin typeface="Arial"/>
              <a:cs typeface="Arial"/>
            </a:endParaRPr>
          </a:p>
          <a:p>
            <a:pPr marL="268731" indent="-91439">
              <a:lnSpc>
                <a:spcPts val="1149"/>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Abrir la vía aérea</a:t>
            </a:r>
            <a:r>
              <a:rPr sz="1200" spc="-3" dirty="0" smtClean="0">
                <a:solidFill>
                  <a:srgbClr val="262C32"/>
                </a:solidFill>
                <a:latin typeface="Aptos"/>
                <a:cs typeface="Arial"/>
              </a:rPr>
              <a:t>, </a:t>
            </a:r>
            <a:r>
              <a:rPr sz="1200" spc="-3" dirty="0" smtClean="0">
                <a:solidFill>
                  <a:srgbClr val="262C32"/>
                </a:solidFill>
                <a:latin typeface="Aptos"/>
                <a:cs typeface="Arial"/>
              </a:rPr>
              <a:t>comprobar la respiración.  Esté preparado para iniciar </a:t>
            </a:r>
            <a:endParaRPr sz="1000">
              <a:latin typeface="Arial"/>
              <a:cs typeface="Arial"/>
            </a:endParaRPr>
          </a:p>
          <a:p>
            <a:pPr marL="268731">
              <a:lnSpc>
                <a:spcPts val="1149"/>
              </a:lnSpc>
              <a:spcBef>
                <a:spcPts val="242"/>
              </a:spcBef>
              <a:spcAft>
                <a:spcPts val="300"/>
              </a:spcAft>
            </a:pPr>
            <a:r>
              <a:rPr sz="1200" spc="-8" dirty="0" smtClean="0">
                <a:solidFill>
                  <a:srgbClr val="262C32"/>
                </a:solidFill>
                <a:latin typeface="Aptos"/>
                <a:cs typeface="Arial"/>
              </a:rPr>
              <a:t>una RCP si es preciso.</a:t>
            </a:r>
            <a:endParaRPr sz="1000">
              <a:latin typeface="Arial"/>
              <a:cs typeface="Arial"/>
            </a:endParaRPr>
          </a:p>
          <a:p>
            <a:pPr marL="177291" marR="9205">
              <a:lnSpc>
                <a:spcPct val="95825"/>
              </a:lnSpc>
              <a:spcBef>
                <a:spcPts val="537"/>
              </a:spcBef>
              <a:spcAft>
                <a:spcPts val="300"/>
              </a:spcAft>
            </a:pPr>
            <a:r>
              <a:rPr sz="1200" spc="-7" dirty="0" smtClean="0">
                <a:solidFill>
                  <a:srgbClr val="262C32"/>
                </a:solidFill>
                <a:latin typeface="Aptos"/>
                <a:cs typeface="Arial"/>
              </a:rPr>
              <a:t>- </a:t>
            </a:r>
            <a:r>
              <a:rPr sz="1200" spc="-7" dirty="0" smtClean="0">
                <a:solidFill>
                  <a:srgbClr val="262C32"/>
                </a:solidFill>
                <a:latin typeface="Aptos"/>
                <a:cs typeface="Arial"/>
              </a:rPr>
              <a:t>Si respira</a:t>
            </a:r>
            <a:r>
              <a:rPr sz="1200" spc="-7" dirty="0" smtClean="0">
                <a:solidFill>
                  <a:srgbClr val="262C32"/>
                </a:solidFill>
                <a:latin typeface="Aptos"/>
                <a:cs typeface="Arial"/>
              </a:rPr>
              <a:t>,  </a:t>
            </a:r>
            <a:r>
              <a:rPr sz="1200" spc="-7" dirty="0" smtClean="0">
                <a:solidFill>
                  <a:srgbClr val="262C32"/>
                </a:solidFill>
                <a:latin typeface="Aptos"/>
                <a:cs typeface="Arial"/>
              </a:rPr>
              <a:t>poner en posición lateral de seguridad (PLS)</a:t>
            </a:r>
            <a:r>
              <a:rPr sz="1200" spc="-7" dirty="0" smtClean="0">
                <a:solidFill>
                  <a:srgbClr val="262C32"/>
                </a:solidFill>
                <a:latin typeface="Aptos"/>
                <a:cs typeface="Arial"/>
              </a:rPr>
              <a:t>.</a:t>
            </a:r>
            <a:endParaRPr sz="1000">
              <a:latin typeface="Arial"/>
              <a:cs typeface="Arial"/>
            </a:endParaRPr>
          </a:p>
          <a:p>
            <a:pPr marL="177291" marR="9205">
              <a:lnSpc>
                <a:spcPct val="95825"/>
              </a:lnSpc>
              <a:spcBef>
                <a:spcPts val="530"/>
              </a:spcBef>
              <a:spcAft>
                <a:spcPts val="300"/>
              </a:spcAft>
            </a:pPr>
            <a:r>
              <a:rPr sz="1200" spc="-13" dirty="0" smtClean="0">
                <a:solidFill>
                  <a:srgbClr val="262C32"/>
                </a:solidFill>
                <a:latin typeface="Aptos"/>
                <a:cs typeface="Arial"/>
              </a:rPr>
              <a:t>- </a:t>
            </a:r>
            <a:r>
              <a:rPr sz="1200" spc="-13" dirty="0" smtClean="0">
                <a:solidFill>
                  <a:srgbClr val="262C32"/>
                </a:solidFill>
                <a:latin typeface="Aptos"/>
                <a:cs typeface="Arial"/>
              </a:rPr>
              <a:t>Alertar al 112.</a:t>
            </a:r>
            <a:endParaRPr sz="1000">
              <a:latin typeface="Arial"/>
              <a:cs typeface="Arial"/>
            </a:endParaRPr>
          </a:p>
        </p:txBody>
      </p:sp>
      <p:sp>
        <p:nvSpPr>
          <p:cNvPr id="3" name="object 3"/>
          <p:cNvSpPr txBox="1"/>
          <p:nvPr/>
        </p:nvSpPr>
        <p:spPr>
          <a:xfrm>
            <a:off x="2083609" y="6623518"/>
            <a:ext cx="5869023" cy="152400"/>
          </a:xfrm>
          <a:prstGeom prst="rect">
            <a:avLst/>
          </a:prstGeom>
        </p:spPr>
        <p:txBody>
          <a:bodyPr wrap="square" lIns="0" tIns="7111" rIns="0" bIns="0" rtlCol="0">
            <a:noAutofit/>
          </a:bodyPr>
          <a:lstStyle/>
          <a:p>
            <a:pPr marL="12700">
              <a:lnSpc>
                <a:spcPts val="1120"/>
              </a:lnSpc>
              <a:spcAft>
                <a:spcPts val="300"/>
              </a:spcAft>
            </a:pPr>
            <a:r>
              <a:rPr sz="1200" spc="-2" dirty="0" smtClean="0">
                <a:solidFill>
                  <a:srgbClr val="262C32"/>
                </a:solidFill>
                <a:latin typeface="Aptos"/>
                <a:cs typeface="Arial"/>
              </a:rPr>
              <a:t>Controlar la respiración hasta la llegada de la ayuda sanitaria</a:t>
            </a:r>
            <a:r>
              <a:rPr sz="1200" spc="-2"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spc="-71" dirty="0" smtClean="0">
                <a:solidFill>
                  <a:srgbClr val="231F21"/>
                </a:solidFill>
                <a:latin typeface="Times New Roman"/>
                <a:cs typeface="Times New Roman"/>
              </a:rPr>
              <a:t>117</a:t>
            </a:r>
            <a:endParaRPr sz="600">
              <a:latin typeface="Times New Roman"/>
              <a:cs typeface="Times New Roman"/>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8" name="object 8"/>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7" name="object 7"/>
          <p:cNvSpPr txBox="1"/>
          <p:nvPr/>
        </p:nvSpPr>
        <p:spPr>
          <a:xfrm>
            <a:off x="2083609" y="1399246"/>
            <a:ext cx="7155816" cy="545592"/>
          </a:xfrm>
          <a:prstGeom prst="rect">
            <a:avLst/>
          </a:prstGeom>
        </p:spPr>
        <p:txBody>
          <a:bodyPr wrap="square" lIns="0" tIns="7111" rIns="0" bIns="0" rtlCol="0">
            <a:noAutofit/>
          </a:bodyPr>
          <a:lstStyle/>
          <a:p>
            <a:pPr marL="15748" marR="9205">
              <a:lnSpc>
                <a:spcPts val="1120"/>
              </a:lnSpc>
              <a:spcAft>
                <a:spcPts val="300"/>
              </a:spcAft>
            </a:pPr>
            <a:r>
              <a:rPr sz="1200" b="1" spc="-1" dirty="0" smtClean="0">
                <a:solidFill>
                  <a:srgbClr val="262C32"/>
                </a:solidFill>
                <a:latin typeface="Aptos"/>
                <a:cs typeface="Arial"/>
              </a:rPr>
              <a:t>Prevención de enfermedades cardiovasculares</a:t>
            </a:r>
            <a:endParaRPr sz="1000">
              <a:latin typeface="Arial"/>
              <a:cs typeface="Arial"/>
            </a:endParaRPr>
          </a:p>
          <a:p>
            <a:pPr marL="12700" indent="6096">
              <a:lnSpc>
                <a:spcPts val="1420"/>
              </a:lnSpc>
              <a:spcBef>
                <a:spcPts val="345"/>
              </a:spcBef>
              <a:spcAft>
                <a:spcPts val="300"/>
              </a:spcAft>
            </a:pPr>
            <a:r>
              <a:rPr sz="1200" spc="-19" dirty="0" smtClean="0">
                <a:solidFill>
                  <a:srgbClr val="262C32"/>
                </a:solidFill>
                <a:latin typeface="Aptos"/>
                <a:cs typeface="Arial"/>
              </a:rPr>
              <a:t>E</a:t>
            </a:r>
            <a:r>
              <a:rPr sz="1200" spc="-25" dirty="0" smtClean="0">
                <a:solidFill>
                  <a:srgbClr val="262C32"/>
                </a:solidFill>
                <a:latin typeface="Aptos"/>
                <a:cs typeface="Arial"/>
              </a:rPr>
              <a:t>x</a:t>
            </a:r>
            <a:r>
              <a:rPr sz="1200" spc="-9" dirty="0" smtClean="0">
                <a:solidFill>
                  <a:srgbClr val="262C32"/>
                </a:solidFill>
                <a:latin typeface="Aptos"/>
                <a:cs typeface="Arial"/>
              </a:rPr>
              <a:t>i</a:t>
            </a:r>
            <a:r>
              <a:rPr sz="1200" spc="-19" dirty="0" smtClean="0">
                <a:solidFill>
                  <a:srgbClr val="262C32"/>
                </a:solidFill>
                <a:latin typeface="Aptos"/>
                <a:cs typeface="Arial"/>
              </a:rPr>
              <a:t>s</a:t>
            </a:r>
            <a:r>
              <a:rPr sz="1200" spc="-9" dirty="0" smtClean="0">
                <a:solidFill>
                  <a:srgbClr val="262C32"/>
                </a:solidFill>
                <a:latin typeface="Aptos"/>
                <a:cs typeface="Arial"/>
              </a:rPr>
              <a:t>t</a:t>
            </a:r>
            <a:r>
              <a:rPr sz="1200" spc="-19" dirty="0" smtClean="0">
                <a:solidFill>
                  <a:srgbClr val="262C32"/>
                </a:solidFill>
                <a:latin typeface="Aptos"/>
                <a:cs typeface="Arial"/>
              </a:rPr>
              <a:t>e</a:t>
            </a:r>
            <a:r>
              <a:rPr sz="1200" spc="0" dirty="0" smtClean="0">
                <a:solidFill>
                  <a:srgbClr val="262C32"/>
                </a:solidFill>
                <a:latin typeface="Aptos"/>
                <a:cs typeface="Arial"/>
              </a:rPr>
              <a:t>n</a:t>
            </a:r>
            <a:r>
              <a:rPr sz="1200" spc="77" dirty="0" smtClean="0">
                <a:solidFill>
                  <a:srgbClr val="262C32"/>
                </a:solidFill>
                <a:latin typeface="Aptos"/>
                <a:cs typeface="Arial"/>
              </a:rPr>
              <a:t> </a:t>
            </a:r>
            <a:r>
              <a:rPr sz="1200" spc="-14" dirty="0" smtClean="0">
                <a:solidFill>
                  <a:srgbClr val="262C32"/>
                </a:solidFill>
                <a:latin typeface="Aptos"/>
                <a:cs typeface="Arial"/>
              </a:rPr>
              <a:t>u</a:t>
            </a:r>
            <a:r>
              <a:rPr sz="1200" spc="-19" dirty="0" smtClean="0">
                <a:solidFill>
                  <a:srgbClr val="262C32"/>
                </a:solidFill>
                <a:latin typeface="Aptos"/>
                <a:cs typeface="Arial"/>
              </a:rPr>
              <a:t>no</a:t>
            </a:r>
            <a:r>
              <a:rPr sz="1200" spc="0" dirty="0" smtClean="0">
                <a:solidFill>
                  <a:srgbClr val="262C32"/>
                </a:solidFill>
                <a:latin typeface="Aptos"/>
                <a:cs typeface="Arial"/>
              </a:rPr>
              <a:t>s</a:t>
            </a:r>
            <a:r>
              <a:rPr sz="1200" spc="9" dirty="0" smtClean="0">
                <a:solidFill>
                  <a:srgbClr val="262C32"/>
                </a:solidFill>
                <a:latin typeface="Aptos"/>
                <a:cs typeface="Arial"/>
              </a:rPr>
              <a:t> </a:t>
            </a:r>
            <a:r>
              <a:rPr sz="1200" spc="0" dirty="0" smtClean="0">
                <a:solidFill>
                  <a:srgbClr val="262C32"/>
                </a:solidFill>
                <a:latin typeface="Aptos"/>
                <a:cs typeface="Arial"/>
              </a:rPr>
              <a:t>f</a:t>
            </a:r>
            <a:r>
              <a:rPr sz="1200" spc="-34" dirty="0" smtClean="0">
                <a:solidFill>
                  <a:srgbClr val="262C32"/>
                </a:solidFill>
                <a:latin typeface="Aptos"/>
                <a:cs typeface="Arial"/>
              </a:rPr>
              <a:t>a</a:t>
            </a:r>
            <a:r>
              <a:rPr sz="1200" spc="-19" dirty="0" smtClean="0">
                <a:solidFill>
                  <a:srgbClr val="262C32"/>
                </a:solidFill>
                <a:latin typeface="Aptos"/>
                <a:cs typeface="Arial"/>
              </a:rPr>
              <a:t>c</a:t>
            </a:r>
            <a:r>
              <a:rPr sz="1200" spc="-9" dirty="0" smtClean="0">
                <a:solidFill>
                  <a:srgbClr val="262C32"/>
                </a:solidFill>
                <a:latin typeface="Aptos"/>
                <a:cs typeface="Arial"/>
              </a:rPr>
              <a:t>t</a:t>
            </a:r>
            <a:r>
              <a:rPr sz="1200" spc="-19" dirty="0" smtClean="0">
                <a:solidFill>
                  <a:srgbClr val="262C32"/>
                </a:solidFill>
                <a:latin typeface="Aptos"/>
                <a:cs typeface="Arial"/>
              </a:rPr>
              <a:t>o</a:t>
            </a:r>
            <a:r>
              <a:rPr sz="1200" spc="-14" dirty="0" smtClean="0">
                <a:solidFill>
                  <a:srgbClr val="262C32"/>
                </a:solidFill>
                <a:latin typeface="Aptos"/>
                <a:cs typeface="Arial"/>
              </a:rPr>
              <a:t>re</a:t>
            </a:r>
            <a:r>
              <a:rPr sz="1200" spc="0" dirty="0" smtClean="0">
                <a:solidFill>
                  <a:srgbClr val="262C32"/>
                </a:solidFill>
                <a:latin typeface="Aptos"/>
                <a:cs typeface="Arial"/>
              </a:rPr>
              <a:t>s</a:t>
            </a:r>
            <a:r>
              <a:rPr sz="1200" spc="125"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70" dirty="0" smtClean="0">
                <a:solidFill>
                  <a:srgbClr val="262C32"/>
                </a:solidFill>
                <a:latin typeface="Aptos"/>
                <a:cs typeface="Arial"/>
              </a:rPr>
              <a:t> </a:t>
            </a:r>
            <a:r>
              <a:rPr sz="1200" spc="-43" dirty="0" smtClean="0">
                <a:solidFill>
                  <a:srgbClr val="262C32"/>
                </a:solidFill>
                <a:latin typeface="Aptos"/>
                <a:cs typeface="Arial"/>
              </a:rPr>
              <a:t>r</a:t>
            </a:r>
            <a:r>
              <a:rPr sz="1200" spc="-53" dirty="0" smtClean="0">
                <a:solidFill>
                  <a:srgbClr val="262C32"/>
                </a:solidFill>
                <a:latin typeface="Aptos"/>
                <a:cs typeface="Arial"/>
              </a:rPr>
              <a:t>i</a:t>
            </a:r>
            <a:r>
              <a:rPr sz="1200" spc="18" dirty="0" smtClean="0">
                <a:solidFill>
                  <a:srgbClr val="262C32"/>
                </a:solidFill>
                <a:latin typeface="Aptos"/>
                <a:cs typeface="Arial"/>
              </a:rPr>
              <a:t>e</a:t>
            </a:r>
            <a:r>
              <a:rPr sz="1200" spc="-19" dirty="0" smtClean="0">
                <a:solidFill>
                  <a:srgbClr val="262C32"/>
                </a:solidFill>
                <a:latin typeface="Aptos"/>
                <a:cs typeface="Arial"/>
              </a:rPr>
              <a:t>s</a:t>
            </a:r>
            <a:r>
              <a:rPr sz="1200" spc="-3" dirty="0" smtClean="0">
                <a:solidFill>
                  <a:srgbClr val="262C32"/>
                </a:solidFill>
                <a:latin typeface="Aptos"/>
                <a:cs typeface="Arial"/>
              </a:rPr>
              <a:t>g</a:t>
            </a:r>
            <a:r>
              <a:rPr sz="1200" spc="15" dirty="0" smtClean="0">
                <a:solidFill>
                  <a:srgbClr val="262C32"/>
                </a:solidFill>
                <a:latin typeface="Aptos"/>
                <a:cs typeface="Arial"/>
              </a:rPr>
              <a:t>o</a:t>
            </a:r>
            <a:r>
              <a:rPr sz="1200" spc="39" dirty="0" smtClean="0">
                <a:solidFill>
                  <a:srgbClr val="262C32"/>
                </a:solidFill>
                <a:latin typeface="Aptos"/>
                <a:cs typeface="Arial"/>
              </a:rPr>
              <a:t> </a:t>
            </a:r>
            <a:r>
              <a:rPr sz="1200" spc="-19" dirty="0" smtClean="0">
                <a:solidFill>
                  <a:srgbClr val="262C32"/>
                </a:solidFill>
                <a:latin typeface="Aptos"/>
                <a:cs typeface="Arial"/>
              </a:rPr>
              <a:t>sob</a:t>
            </a:r>
            <a:r>
              <a:rPr sz="1200" spc="-14" dirty="0" smtClean="0">
                <a:solidFill>
                  <a:srgbClr val="262C32"/>
                </a:solidFill>
                <a:latin typeface="Aptos"/>
                <a:cs typeface="Arial"/>
              </a:rPr>
              <a:t>r</a:t>
            </a:r>
            <a:r>
              <a:rPr sz="1200" spc="0" dirty="0" smtClean="0">
                <a:solidFill>
                  <a:srgbClr val="262C32"/>
                </a:solidFill>
                <a:latin typeface="Aptos"/>
                <a:cs typeface="Arial"/>
              </a:rPr>
              <a:t>e</a:t>
            </a:r>
            <a:r>
              <a:rPr sz="1200" spc="103" dirty="0" smtClean="0">
                <a:solidFill>
                  <a:srgbClr val="262C32"/>
                </a:solidFill>
                <a:latin typeface="Aptos"/>
                <a:cs typeface="Arial"/>
              </a:rPr>
              <a:t> </a:t>
            </a:r>
            <a:r>
              <a:rPr sz="1200" spc="-78" dirty="0" smtClean="0">
                <a:solidFill>
                  <a:srgbClr val="262C32"/>
                </a:solidFill>
                <a:latin typeface="Aptos"/>
                <a:cs typeface="Arial"/>
              </a:rPr>
              <a:t>l</a:t>
            </a:r>
            <a:r>
              <a:rPr sz="1200" spc="18" dirty="0" smtClean="0">
                <a:solidFill>
                  <a:srgbClr val="262C32"/>
                </a:solidFill>
                <a:latin typeface="Aptos"/>
                <a:cs typeface="Arial"/>
              </a:rPr>
              <a:t>o</a:t>
            </a:r>
            <a:r>
              <a:rPr sz="1200" spc="-25" dirty="0" smtClean="0">
                <a:solidFill>
                  <a:srgbClr val="262C32"/>
                </a:solidFill>
                <a:latin typeface="Aptos"/>
                <a:cs typeface="Arial"/>
              </a:rPr>
              <a:t>s</a:t>
            </a:r>
            <a:r>
              <a:rPr sz="1200" spc="64" dirty="0" smtClean="0">
                <a:solidFill>
                  <a:srgbClr val="262C32"/>
                </a:solidFill>
                <a:latin typeface="Aptos"/>
                <a:cs typeface="Arial"/>
              </a:rPr>
              <a:t> </a:t>
            </a:r>
            <a:r>
              <a:rPr sz="1200" spc="-19" dirty="0" smtClean="0">
                <a:solidFill>
                  <a:srgbClr val="262C32"/>
                </a:solidFill>
                <a:latin typeface="Aptos"/>
                <a:cs typeface="Arial"/>
              </a:rPr>
              <a:t>qu</a:t>
            </a:r>
            <a:r>
              <a:rPr sz="1200" spc="0" dirty="0" smtClean="0">
                <a:solidFill>
                  <a:srgbClr val="262C32"/>
                </a:solidFill>
                <a:latin typeface="Aptos"/>
                <a:cs typeface="Arial"/>
              </a:rPr>
              <a:t>e</a:t>
            </a:r>
            <a:r>
              <a:rPr sz="1200" spc="62" dirty="0" smtClean="0">
                <a:solidFill>
                  <a:srgbClr val="262C32"/>
                </a:solidFill>
                <a:latin typeface="Aptos"/>
                <a:cs typeface="Arial"/>
              </a:rPr>
              <a:t> </a:t>
            </a:r>
            <a:r>
              <a:rPr sz="1200" spc="-14" dirty="0" smtClean="0">
                <a:solidFill>
                  <a:srgbClr val="262C32"/>
                </a:solidFill>
                <a:latin typeface="Aptos"/>
                <a:cs typeface="Arial"/>
              </a:rPr>
              <a:t>n</a:t>
            </a:r>
            <a:r>
              <a:rPr sz="1200" spc="0" dirty="0" smtClean="0">
                <a:solidFill>
                  <a:srgbClr val="262C32"/>
                </a:solidFill>
                <a:latin typeface="Aptos"/>
                <a:cs typeface="Arial"/>
              </a:rPr>
              <a:t>o</a:t>
            </a:r>
            <a:r>
              <a:rPr sz="1200" spc="17"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ode</a:t>
            </a:r>
            <a:r>
              <a:rPr sz="1200" spc="-34" dirty="0" smtClean="0">
                <a:solidFill>
                  <a:srgbClr val="262C32"/>
                </a:solidFill>
                <a:latin typeface="Aptos"/>
                <a:cs typeface="Arial"/>
              </a:rPr>
              <a:t>m</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84" dirty="0" smtClean="0">
                <a:solidFill>
                  <a:srgbClr val="262C32"/>
                </a:solidFill>
                <a:latin typeface="Aptos"/>
                <a:cs typeface="Arial"/>
              </a:rPr>
              <a:t> </a:t>
            </a:r>
            <a:r>
              <a:rPr sz="1200" spc="-26" dirty="0" smtClean="0">
                <a:solidFill>
                  <a:srgbClr val="262C32"/>
                </a:solidFill>
                <a:latin typeface="Aptos"/>
                <a:cs typeface="Arial"/>
              </a:rPr>
              <a:t>a</a:t>
            </a:r>
            <a:r>
              <a:rPr sz="1200" spc="5" dirty="0" smtClean="0">
                <a:solidFill>
                  <a:srgbClr val="262C32"/>
                </a:solidFill>
                <a:latin typeface="Aptos"/>
                <a:cs typeface="Arial"/>
              </a:rPr>
              <a:t>c</a:t>
            </a:r>
            <a:r>
              <a:rPr sz="1200" spc="12" dirty="0" smtClean="0">
                <a:solidFill>
                  <a:srgbClr val="262C32"/>
                </a:solidFill>
                <a:latin typeface="Aptos"/>
                <a:cs typeface="Arial"/>
              </a:rPr>
              <a:t>t</a:t>
            </a:r>
            <a:r>
              <a:rPr sz="1200" spc="-26" dirty="0" smtClean="0">
                <a:solidFill>
                  <a:srgbClr val="262C32"/>
                </a:solidFill>
                <a:latin typeface="Aptos"/>
                <a:cs typeface="Arial"/>
              </a:rPr>
              <a:t>u</a:t>
            </a:r>
            <a:r>
              <a:rPr sz="1200" spc="18" dirty="0" smtClean="0">
                <a:solidFill>
                  <a:srgbClr val="262C32"/>
                </a:solidFill>
                <a:latin typeface="Aptos"/>
                <a:cs typeface="Arial"/>
              </a:rPr>
              <a:t>a</a:t>
            </a:r>
            <a:r>
              <a:rPr sz="1200" spc="0" dirty="0" smtClean="0">
                <a:solidFill>
                  <a:srgbClr val="262C32"/>
                </a:solidFill>
                <a:latin typeface="Aptos"/>
                <a:cs typeface="Arial"/>
              </a:rPr>
              <a:t>r</a:t>
            </a:r>
            <a:r>
              <a:rPr sz="1200" spc="-127" dirty="0" smtClean="0">
                <a:solidFill>
                  <a:srgbClr val="262C32"/>
                </a:solidFill>
                <a:latin typeface="Aptos"/>
                <a:cs typeface="Arial"/>
              </a:rPr>
              <a:t>,</a:t>
            </a:r>
            <a:r>
              <a:rPr sz="1200" spc="125"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e</a:t>
            </a:r>
            <a:r>
              <a:rPr sz="1200" spc="0" dirty="0" smtClean="0">
                <a:solidFill>
                  <a:srgbClr val="262C32"/>
                </a:solidFill>
                <a:latin typeface="Aptos"/>
                <a:cs typeface="Arial"/>
              </a:rPr>
              <a:t>ro</a:t>
            </a:r>
            <a:r>
              <a:rPr sz="1200" spc="36" dirty="0" smtClean="0">
                <a:solidFill>
                  <a:srgbClr val="262C32"/>
                </a:solidFill>
                <a:latin typeface="Aptos"/>
                <a:cs typeface="Arial"/>
              </a:rPr>
              <a:t> </a:t>
            </a:r>
            <a:r>
              <a:rPr sz="1200" spc="-14" dirty="0" smtClean="0">
                <a:solidFill>
                  <a:srgbClr val="262C32"/>
                </a:solidFill>
                <a:latin typeface="Aptos"/>
                <a:cs typeface="Arial"/>
              </a:rPr>
              <a:t>h</a:t>
            </a:r>
            <a:r>
              <a:rPr sz="1200" spc="-19" dirty="0" smtClean="0">
                <a:solidFill>
                  <a:srgbClr val="262C32"/>
                </a:solidFill>
                <a:latin typeface="Aptos"/>
                <a:cs typeface="Arial"/>
              </a:rPr>
              <a:t>a</a:t>
            </a:r>
            <a:r>
              <a:rPr sz="1200" spc="0" dirty="0" smtClean="0">
                <a:solidFill>
                  <a:srgbClr val="262C32"/>
                </a:solidFill>
                <a:latin typeface="Aptos"/>
                <a:cs typeface="Arial"/>
              </a:rPr>
              <a:t>y </a:t>
            </a:r>
            <a:r>
              <a:rPr sz="1200" spc="-19" dirty="0" smtClean="0">
                <a:solidFill>
                  <a:srgbClr val="262C32"/>
                </a:solidFill>
                <a:latin typeface="Aptos"/>
                <a:cs typeface="Arial"/>
              </a:rPr>
              <a:t>o</a:t>
            </a:r>
            <a:r>
              <a:rPr sz="1200" spc="-9" dirty="0" smtClean="0">
                <a:solidFill>
                  <a:srgbClr val="262C32"/>
                </a:solidFill>
                <a:latin typeface="Aptos"/>
                <a:cs typeface="Arial"/>
              </a:rPr>
              <a:t>t</a:t>
            </a:r>
            <a:r>
              <a:rPr sz="1200" spc="0" dirty="0" smtClean="0">
                <a:solidFill>
                  <a:srgbClr val="262C32"/>
                </a:solidFill>
                <a:latin typeface="Aptos"/>
                <a:cs typeface="Arial"/>
              </a:rPr>
              <a:t>r</a:t>
            </a:r>
            <a:r>
              <a:rPr sz="1200" spc="-34" dirty="0" smtClean="0">
                <a:solidFill>
                  <a:srgbClr val="262C32"/>
                </a:solidFill>
                <a:latin typeface="Aptos"/>
                <a:cs typeface="Arial"/>
              </a:rPr>
              <a:t>o</a:t>
            </a:r>
            <a:r>
              <a:rPr sz="1200" spc="0" dirty="0" smtClean="0">
                <a:solidFill>
                  <a:srgbClr val="262C32"/>
                </a:solidFill>
                <a:latin typeface="Aptos"/>
                <a:cs typeface="Arial"/>
              </a:rPr>
              <a:t>s</a:t>
            </a:r>
            <a:r>
              <a:rPr sz="1200" spc="62" dirty="0" smtClean="0">
                <a:solidFill>
                  <a:srgbClr val="262C32"/>
                </a:solidFill>
                <a:latin typeface="Aptos"/>
                <a:cs typeface="Arial"/>
              </a:rPr>
              <a:t> </a:t>
            </a:r>
            <a:r>
              <a:rPr sz="1200" spc="-19" dirty="0" smtClean="0">
                <a:solidFill>
                  <a:srgbClr val="262C32"/>
                </a:solidFill>
                <a:latin typeface="Aptos"/>
                <a:cs typeface="Arial"/>
              </a:rPr>
              <a:t>qu</a:t>
            </a:r>
            <a:r>
              <a:rPr sz="1200" spc="0" dirty="0" smtClean="0">
                <a:solidFill>
                  <a:srgbClr val="262C32"/>
                </a:solidFill>
                <a:latin typeface="Aptos"/>
                <a:cs typeface="Arial"/>
              </a:rPr>
              <a:t>e</a:t>
            </a:r>
            <a:r>
              <a:rPr sz="1200" spc="37" dirty="0" smtClean="0">
                <a:solidFill>
                  <a:srgbClr val="262C32"/>
                </a:solidFill>
                <a:latin typeface="Aptos"/>
                <a:cs typeface="Arial"/>
              </a:rPr>
              <a:t> </a:t>
            </a:r>
            <a:r>
              <a:rPr sz="1200" spc="-19" dirty="0" smtClean="0">
                <a:solidFill>
                  <a:srgbClr val="262C32"/>
                </a:solidFill>
                <a:latin typeface="Aptos"/>
                <a:cs typeface="Arial"/>
              </a:rPr>
              <a:t>s</a:t>
            </a:r>
            <a:r>
              <a:rPr sz="1200" spc="0" dirty="0" smtClean="0">
                <a:solidFill>
                  <a:srgbClr val="262C32"/>
                </a:solidFill>
                <a:latin typeface="Aptos"/>
                <a:cs typeface="Arial"/>
              </a:rPr>
              <a:t>í</a:t>
            </a:r>
            <a:r>
              <a:rPr sz="1200" spc="47"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ode</a:t>
            </a:r>
            <a:r>
              <a:rPr sz="1200" spc="-34" dirty="0" smtClean="0">
                <a:solidFill>
                  <a:srgbClr val="262C32"/>
                </a:solidFill>
                <a:latin typeface="Aptos"/>
                <a:cs typeface="Arial"/>
              </a:rPr>
              <a:t>m</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81" dirty="0" smtClean="0">
                <a:solidFill>
                  <a:srgbClr val="262C32"/>
                </a:solidFill>
                <a:latin typeface="Aptos"/>
                <a:cs typeface="Arial"/>
              </a:rPr>
              <a:t> </a:t>
            </a:r>
            <a:r>
              <a:rPr sz="1200" spc="-9" dirty="0" smtClean="0">
                <a:solidFill>
                  <a:srgbClr val="262C32"/>
                </a:solidFill>
                <a:latin typeface="Aptos"/>
                <a:cs typeface="Arial"/>
              </a:rPr>
              <a:t>t</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25" dirty="0" smtClean="0">
                <a:solidFill>
                  <a:srgbClr val="262C32"/>
                </a:solidFill>
                <a:latin typeface="Aptos"/>
                <a:cs typeface="Arial"/>
              </a:rPr>
              <a:t>e</a:t>
            </a:r>
            <a:r>
              <a:rPr sz="1200" spc="0" dirty="0" smtClean="0">
                <a:solidFill>
                  <a:srgbClr val="262C32"/>
                </a:solidFill>
                <a:latin typeface="Aptos"/>
                <a:cs typeface="Arial"/>
              </a:rPr>
              <a:t>r</a:t>
            </a:r>
            <a:r>
              <a:rPr sz="1200" spc="86" dirty="0" smtClean="0">
                <a:solidFill>
                  <a:srgbClr val="262C32"/>
                </a:solidFill>
                <a:latin typeface="Aptos"/>
                <a:cs typeface="Arial"/>
              </a:rPr>
              <a:t> </a:t>
            </a:r>
            <a:r>
              <a:rPr sz="1200" spc="-14" dirty="0" smtClean="0">
                <a:solidFill>
                  <a:srgbClr val="262C32"/>
                </a:solidFill>
                <a:latin typeface="Aptos"/>
                <a:cs typeface="Arial"/>
              </a:rPr>
              <a:t>e</a:t>
            </a:r>
            <a:r>
              <a:rPr sz="1200" spc="0" dirty="0" smtClean="0">
                <a:solidFill>
                  <a:srgbClr val="262C32"/>
                </a:solidFill>
                <a:latin typeface="Aptos"/>
                <a:cs typeface="Arial"/>
              </a:rPr>
              <a:t>n</a:t>
            </a:r>
            <a:r>
              <a:rPr sz="1200" spc="17" dirty="0" smtClean="0">
                <a:solidFill>
                  <a:srgbClr val="262C32"/>
                </a:solidFill>
                <a:latin typeface="Aptos"/>
                <a:cs typeface="Arial"/>
              </a:rPr>
              <a:t> </a:t>
            </a:r>
            <a:r>
              <a:rPr sz="1200" spc="-19" dirty="0" smtClean="0">
                <a:solidFill>
                  <a:srgbClr val="262C32"/>
                </a:solidFill>
                <a:latin typeface="Aptos"/>
                <a:cs typeface="Arial"/>
              </a:rPr>
              <a:t>c</a:t>
            </a:r>
            <a:r>
              <a:rPr sz="1200" spc="-26" dirty="0" smtClean="0">
                <a:solidFill>
                  <a:srgbClr val="262C32"/>
                </a:solidFill>
                <a:latin typeface="Aptos"/>
                <a:cs typeface="Arial"/>
              </a:rPr>
              <a:t>u</a:t>
            </a:r>
            <a:r>
              <a:rPr sz="1200" spc="18" dirty="0" smtClean="0">
                <a:solidFill>
                  <a:srgbClr val="262C32"/>
                </a:solidFill>
                <a:latin typeface="Aptos"/>
                <a:cs typeface="Arial"/>
              </a:rPr>
              <a:t>e</a:t>
            </a:r>
            <a:r>
              <a:rPr sz="1200" spc="-26" dirty="0" smtClean="0">
                <a:solidFill>
                  <a:srgbClr val="262C32"/>
                </a:solidFill>
                <a:latin typeface="Aptos"/>
                <a:cs typeface="Arial"/>
              </a:rPr>
              <a:t>n</a:t>
            </a:r>
            <a:r>
              <a:rPr sz="1200" spc="37" dirty="0" smtClean="0">
                <a:solidFill>
                  <a:srgbClr val="262C32"/>
                </a:solidFill>
                <a:latin typeface="Aptos"/>
                <a:cs typeface="Arial"/>
              </a:rPr>
              <a:t>t</a:t>
            </a:r>
            <a:r>
              <a:rPr sz="1200" spc="-3" dirty="0" smtClean="0">
                <a:solidFill>
                  <a:srgbClr val="262C32"/>
                </a:solidFill>
                <a:latin typeface="Aptos"/>
                <a:cs typeface="Arial"/>
              </a:rPr>
              <a:t>a</a:t>
            </a:r>
            <a:r>
              <a:rPr sz="1200" spc="-77" dirty="0" smtClean="0">
                <a:solidFill>
                  <a:srgbClr val="262C32"/>
                </a:solidFill>
                <a:latin typeface="Aptos"/>
                <a:cs typeface="Arial"/>
              </a:rPr>
              <a:t>.</a:t>
            </a:r>
            <a:endParaRPr sz="1000">
              <a:latin typeface="Arial"/>
              <a:cs typeface="Arial"/>
            </a:endParaRPr>
          </a:p>
        </p:txBody>
      </p:sp>
      <p:sp>
        <p:nvSpPr>
          <p:cNvPr id="6" name="object 6"/>
          <p:cNvSpPr txBox="1"/>
          <p:nvPr/>
        </p:nvSpPr>
        <p:spPr>
          <a:xfrm>
            <a:off x="2083609" y="2219158"/>
            <a:ext cx="6512087" cy="1219200"/>
          </a:xfrm>
          <a:prstGeom prst="rect">
            <a:avLst/>
          </a:prstGeom>
        </p:spPr>
        <p:txBody>
          <a:bodyPr wrap="square" lIns="0" tIns="7111" rIns="0" bIns="0" rtlCol="0">
            <a:noAutofit/>
          </a:bodyPr>
          <a:lstStyle/>
          <a:p>
            <a:pPr marR="896125" algn="ctr">
              <a:lnSpc>
                <a:spcPts val="1120"/>
              </a:lnSpc>
              <a:spcAft>
                <a:spcPts val="300"/>
              </a:spcAft>
            </a:pPr>
            <a:r>
              <a:rPr sz="1200" b="1" spc="0" dirty="0" smtClean="0">
                <a:solidFill>
                  <a:srgbClr val="262C32"/>
                </a:solidFill>
                <a:latin typeface="Aptos"/>
                <a:cs typeface="Arial"/>
              </a:rPr>
              <a:t>• </a:t>
            </a:r>
            <a:r>
              <a:rPr sz="1200" b="1" spc="0" dirty="0" smtClean="0">
                <a:solidFill>
                  <a:srgbClr val="262C32"/>
                </a:solidFill>
                <a:latin typeface="Aptos"/>
                <a:cs typeface="Arial"/>
              </a:rPr>
              <a:t>Factores de riesgo que usted no puede cambiar</a:t>
            </a:r>
            <a:endParaRPr sz="1000">
              <a:latin typeface="Arial"/>
              <a:cs typeface="Arial"/>
            </a:endParaRPr>
          </a:p>
          <a:p>
            <a:pPr marL="101091" marR="19050">
              <a:lnSpc>
                <a:spcPct val="95825"/>
              </a:lnSpc>
              <a:spcBef>
                <a:spcPts val="474"/>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El avance de la edad</a:t>
            </a:r>
            <a:endParaRPr sz="1000">
              <a:latin typeface="Arial"/>
              <a:cs typeface="Arial"/>
            </a:endParaRPr>
          </a:p>
          <a:p>
            <a:pPr marL="101091" marR="19050">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Ser hombre</a:t>
            </a:r>
            <a:endParaRPr sz="1000">
              <a:latin typeface="Arial"/>
              <a:cs typeface="Arial"/>
            </a:endParaRPr>
          </a:p>
          <a:p>
            <a:pPr marL="101091" marR="19050">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Historial familiar de enfermedades del corazón</a:t>
            </a:r>
            <a:endParaRPr sz="1000">
              <a:latin typeface="Arial"/>
              <a:cs typeface="Arial"/>
            </a:endParaRPr>
          </a:p>
          <a:p>
            <a:pPr marL="101091" marR="19050">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Raza/origen étnico</a:t>
            </a:r>
            <a:endParaRPr sz="1000">
              <a:latin typeface="Arial"/>
              <a:cs typeface="Arial"/>
            </a:endParaRPr>
          </a:p>
          <a:p>
            <a:pPr marL="101091">
              <a:lnSpc>
                <a:spcPct val="95825"/>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Antecedentes de enfermedades del corazón o ataques al cerebro</a:t>
            </a:r>
            <a:endParaRPr sz="1000">
              <a:latin typeface="Arial"/>
              <a:cs typeface="Arial"/>
            </a:endParaRPr>
          </a:p>
        </p:txBody>
      </p:sp>
      <p:sp>
        <p:nvSpPr>
          <p:cNvPr id="5" name="object 5"/>
          <p:cNvSpPr txBox="1"/>
          <p:nvPr/>
        </p:nvSpPr>
        <p:spPr>
          <a:xfrm>
            <a:off x="2083609" y="3715726"/>
            <a:ext cx="5773268" cy="1219200"/>
          </a:xfrm>
          <a:prstGeom prst="rect">
            <a:avLst/>
          </a:prstGeom>
        </p:spPr>
        <p:txBody>
          <a:bodyPr wrap="square" lIns="0" tIns="7111" rIns="0" bIns="0" rtlCol="0">
            <a:noAutofit/>
          </a:bodyPr>
          <a:lstStyle/>
          <a:p>
            <a:pPr marL="12700">
              <a:lnSpc>
                <a:spcPts val="1120"/>
              </a:lnSpc>
              <a:spcAft>
                <a:spcPts val="300"/>
              </a:spcAft>
            </a:pPr>
            <a:r>
              <a:rPr sz="1200" b="1" spc="0" dirty="0" smtClean="0">
                <a:solidFill>
                  <a:srgbClr val="262C32"/>
                </a:solidFill>
                <a:latin typeface="Aptos"/>
                <a:cs typeface="Arial"/>
              </a:rPr>
              <a:t>• </a:t>
            </a:r>
            <a:r>
              <a:rPr sz="1200" b="1" spc="0" dirty="0" smtClean="0">
                <a:solidFill>
                  <a:srgbClr val="262C32"/>
                </a:solidFill>
                <a:latin typeface="Aptos"/>
                <a:cs typeface="Arial"/>
              </a:rPr>
              <a:t>Factores de riesgo sobre los que usted sí puede actuar</a:t>
            </a:r>
            <a:endParaRPr sz="1000">
              <a:latin typeface="Arial"/>
              <a:cs typeface="Arial"/>
            </a:endParaRPr>
          </a:p>
          <a:p>
            <a:pPr marL="78866" marR="2487028" algn="ctr">
              <a:lnSpc>
                <a:spcPct val="95825"/>
              </a:lnSpc>
              <a:spcBef>
                <a:spcPts val="474"/>
              </a:spcBef>
              <a:spcAft>
                <a:spcPts val="300"/>
              </a:spcAft>
            </a:pPr>
            <a:r>
              <a:rPr sz="1200" b="1" spc="-5" dirty="0" smtClean="0">
                <a:solidFill>
                  <a:srgbClr val="262C32"/>
                </a:solidFill>
                <a:latin typeface="Aptos"/>
                <a:cs typeface="Arial"/>
              </a:rPr>
              <a:t>• </a:t>
            </a:r>
            <a:r>
              <a:rPr sz="1200" b="1" spc="-5" dirty="0" smtClean="0">
                <a:solidFill>
                  <a:srgbClr val="262C32"/>
                </a:solidFill>
                <a:latin typeface="Aptos"/>
                <a:cs typeface="Arial"/>
              </a:rPr>
              <a:t>Modificables</a:t>
            </a:r>
            <a:endParaRPr sz="1000">
              <a:latin typeface="Arial"/>
              <a:cs typeface="Arial"/>
            </a:endParaRPr>
          </a:p>
          <a:p>
            <a:pPr marL="177291" marR="19050">
              <a:lnSpc>
                <a:spcPct val="95825"/>
              </a:lnSpc>
              <a:spcBef>
                <a:spcPts val="530"/>
              </a:spcBef>
              <a:spcAft>
                <a:spcPts val="300"/>
              </a:spcAft>
            </a:pPr>
            <a:r>
              <a:rPr sz="1200" spc="-10" dirty="0" smtClean="0">
                <a:solidFill>
                  <a:srgbClr val="262C32"/>
                </a:solidFill>
                <a:latin typeface="Aptos"/>
                <a:cs typeface="Arial"/>
              </a:rPr>
              <a:t>- </a:t>
            </a:r>
            <a:r>
              <a:rPr sz="1200" spc="-10" dirty="0" smtClean="0">
                <a:solidFill>
                  <a:srgbClr val="262C32"/>
                </a:solidFill>
                <a:latin typeface="Aptos"/>
                <a:cs typeface="Arial"/>
              </a:rPr>
              <a:t>El tabaco</a:t>
            </a:r>
            <a:r>
              <a:rPr sz="1200" spc="-10" dirty="0" smtClean="0">
                <a:solidFill>
                  <a:srgbClr val="262C32"/>
                </a:solidFill>
                <a:latin typeface="Aptos"/>
                <a:cs typeface="Arial"/>
              </a:rPr>
              <a:t>.</a:t>
            </a:r>
            <a:endParaRPr sz="1000">
              <a:latin typeface="Arial"/>
              <a:cs typeface="Arial"/>
            </a:endParaRPr>
          </a:p>
          <a:p>
            <a:pPr marL="177291" marR="19050">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La inactividad física</a:t>
            </a:r>
            <a:endParaRPr sz="1000">
              <a:latin typeface="Arial"/>
              <a:cs typeface="Arial"/>
            </a:endParaRPr>
          </a:p>
          <a:p>
            <a:pPr marL="177291" marR="19050">
              <a:lnSpc>
                <a:spcPct val="95825"/>
              </a:lnSpc>
              <a:spcBef>
                <a:spcPts val="530"/>
              </a:spcBef>
              <a:spcAft>
                <a:spcPts val="300"/>
              </a:spcAft>
            </a:pPr>
            <a:r>
              <a:rPr sz="1200" spc="-8" dirty="0" smtClean="0">
                <a:solidFill>
                  <a:srgbClr val="262C32"/>
                </a:solidFill>
                <a:latin typeface="Aptos"/>
                <a:cs typeface="Arial"/>
              </a:rPr>
              <a:t>- </a:t>
            </a:r>
            <a:r>
              <a:rPr sz="1200" spc="-8" dirty="0" smtClean="0">
                <a:solidFill>
                  <a:srgbClr val="262C32"/>
                </a:solidFill>
                <a:latin typeface="Aptos"/>
                <a:cs typeface="Arial"/>
              </a:rPr>
              <a:t>La obesidad</a:t>
            </a:r>
            <a:endParaRPr sz="1000">
              <a:latin typeface="Arial"/>
              <a:cs typeface="Arial"/>
            </a:endParaRPr>
          </a:p>
          <a:p>
            <a:pPr marL="177291" marR="19050">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Moderación en el consumo de alcohol</a:t>
            </a:r>
            <a:endParaRPr sz="1000">
              <a:latin typeface="Arial"/>
              <a:cs typeface="Arial"/>
            </a:endParaRPr>
          </a:p>
        </p:txBody>
      </p:sp>
      <p:sp>
        <p:nvSpPr>
          <p:cNvPr id="4" name="object 4"/>
          <p:cNvSpPr txBox="1"/>
          <p:nvPr/>
        </p:nvSpPr>
        <p:spPr>
          <a:xfrm>
            <a:off x="2231495" y="5209246"/>
            <a:ext cx="2413917" cy="795528"/>
          </a:xfrm>
          <a:prstGeom prst="rect">
            <a:avLst/>
          </a:prstGeom>
        </p:spPr>
        <p:txBody>
          <a:bodyPr wrap="square" lIns="0" tIns="7111" rIns="0" bIns="0" rtlCol="0">
            <a:noAutofit/>
          </a:bodyPr>
          <a:lstStyle/>
          <a:p>
            <a:pPr marR="561213" algn="ctr">
              <a:lnSpc>
                <a:spcPts val="1120"/>
              </a:lnSpc>
              <a:spcAft>
                <a:spcPts val="300"/>
              </a:spcAft>
            </a:pPr>
            <a:r>
              <a:rPr sz="1200" b="1" spc="-5" dirty="0" smtClean="0">
                <a:solidFill>
                  <a:srgbClr val="262C32"/>
                </a:solidFill>
                <a:latin typeface="Aptos"/>
                <a:cs typeface="Arial"/>
              </a:rPr>
              <a:t>• </a:t>
            </a:r>
            <a:r>
              <a:rPr sz="1200" b="1" spc="-5" dirty="0" smtClean="0">
                <a:solidFill>
                  <a:srgbClr val="262C32"/>
                </a:solidFill>
                <a:latin typeface="Aptos"/>
                <a:cs typeface="Arial"/>
              </a:rPr>
              <a:t>Controlables</a:t>
            </a:r>
            <a:endParaRPr sz="1000">
              <a:latin typeface="Arial"/>
              <a:cs typeface="Arial"/>
            </a:endParaRPr>
          </a:p>
          <a:p>
            <a:pPr marL="88900">
              <a:lnSpc>
                <a:spcPct val="95825"/>
              </a:lnSpc>
              <a:spcBef>
                <a:spcPts val="47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La presión arterial alta</a:t>
            </a:r>
            <a:endParaRPr sz="1000">
              <a:latin typeface="Arial"/>
              <a:cs typeface="Arial"/>
            </a:endParaRPr>
          </a:p>
          <a:p>
            <a:pPr marL="88900" marR="19050">
              <a:lnSpc>
                <a:spcPct val="95825"/>
              </a:lnSpc>
              <a:spcBef>
                <a:spcPts val="554"/>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El colesterol alto</a:t>
            </a:r>
            <a:endParaRPr sz="1000">
              <a:latin typeface="Arial"/>
              <a:cs typeface="Arial"/>
            </a:endParaRPr>
          </a:p>
          <a:p>
            <a:pPr marL="88900" marR="19050">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La diabetes</a:t>
            </a:r>
            <a:endParaRPr sz="1000">
              <a:latin typeface="Arial"/>
              <a:cs typeface="Arial"/>
            </a:endParaRPr>
          </a:p>
        </p:txBody>
      </p:sp>
      <p:sp>
        <p:nvSpPr>
          <p:cNvPr id="3" name="object 3"/>
          <p:cNvSpPr txBox="1"/>
          <p:nvPr/>
        </p:nvSpPr>
        <p:spPr>
          <a:xfrm>
            <a:off x="2083609" y="6279094"/>
            <a:ext cx="5030651" cy="1005839"/>
          </a:xfrm>
          <a:prstGeom prst="rect">
            <a:avLst/>
          </a:prstGeom>
        </p:spPr>
        <p:txBody>
          <a:bodyPr wrap="square" lIns="0" tIns="7111" rIns="0" bIns="0" rtlCol="0">
            <a:noAutofit/>
          </a:bodyPr>
          <a:lstStyle/>
          <a:p>
            <a:pPr marL="12700">
              <a:lnSpc>
                <a:spcPts val="1120"/>
              </a:lnSpc>
              <a:spcAft>
                <a:spcPts val="300"/>
              </a:spcAft>
            </a:pPr>
            <a:r>
              <a:rPr sz="1200" b="1" spc="-1" dirty="0" smtClean="0">
                <a:solidFill>
                  <a:srgbClr val="262C32"/>
                </a:solidFill>
                <a:latin typeface="Aptos"/>
                <a:cs typeface="Arial"/>
              </a:rPr>
              <a:t>•</a:t>
            </a:r>
            <a:r>
              <a:rPr sz="1200" b="1" spc="-1" dirty="0" smtClean="0">
                <a:solidFill>
                  <a:srgbClr val="262C32"/>
                </a:solidFill>
                <a:latin typeface="Aptos"/>
                <a:cs typeface="Arial"/>
              </a:rPr>
              <a:t>¿Cuáles son los primeros pasos de prevención?</a:t>
            </a:r>
            <a:endParaRPr sz="1000">
              <a:latin typeface="Arial"/>
              <a:cs typeface="Arial"/>
            </a:endParaRPr>
          </a:p>
          <a:p>
            <a:pPr marL="104139" marR="19050">
              <a:lnSpc>
                <a:spcPct val="95825"/>
              </a:lnSpc>
              <a:spcBef>
                <a:spcPts val="474"/>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Aprender sobre su historial familiar.</a:t>
            </a:r>
            <a:endParaRPr sz="1000">
              <a:latin typeface="Arial"/>
              <a:cs typeface="Arial"/>
            </a:endParaRPr>
          </a:p>
          <a:p>
            <a:pPr marL="104139" marR="19050">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Visitar a su médico regularmente.</a:t>
            </a:r>
            <a:endParaRPr sz="1000">
              <a:latin typeface="Arial"/>
              <a:cs typeface="Arial"/>
            </a:endParaRPr>
          </a:p>
          <a:p>
            <a:pPr marL="104139" marR="19050">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Conocer y controlar sus factores de riesgo.</a:t>
            </a:r>
            <a:endParaRPr sz="1000">
              <a:latin typeface="Arial"/>
              <a:cs typeface="Arial"/>
            </a:endParaRPr>
          </a:p>
          <a:p>
            <a:pPr marL="104139" marR="19050">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Conocer las señales de aviso.</a:t>
            </a:r>
            <a:endParaRPr sz="10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spc="-70" dirty="0" smtClean="0">
                <a:solidFill>
                  <a:srgbClr val="231F21"/>
                </a:solidFill>
                <a:latin typeface="Times New Roman"/>
                <a:cs typeface="Times New Roman"/>
              </a:rPr>
              <a:t>118</a:t>
            </a:r>
            <a:endParaRPr sz="600">
              <a:latin typeface="Times New Roman"/>
              <a:cs typeface="Times New Roman"/>
            </a:endParaRPr>
          </a:p>
        </p:txBody>
      </p:sp>
      <p:pic>
        <p:nvPicPr>
          <p:cNvPr id="10" name="Picture 9"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2078509" y="1353526"/>
            <a:ext cx="7445988" cy="899160"/>
          </a:xfrm>
          <a:prstGeom prst="rect">
            <a:avLst/>
          </a:prstGeom>
        </p:spPr>
        <p:txBody>
          <a:bodyPr wrap="square" lIns="0" tIns="7111" rIns="0" bIns="0" rtlCol="0">
            <a:noAutofit/>
          </a:bodyPr>
          <a:lstStyle/>
          <a:p>
            <a:pPr marL="18796" marR="9205">
              <a:lnSpc>
                <a:spcPts val="1120"/>
              </a:lnSpc>
              <a:spcAft>
                <a:spcPts val="300"/>
              </a:spcAft>
            </a:pPr>
            <a:r>
              <a:rPr sz="1200" b="1" spc="-3" dirty="0" smtClean="0">
                <a:solidFill>
                  <a:srgbClr val="262C32"/>
                </a:solidFill>
                <a:latin typeface="Aptos"/>
                <a:cs typeface="Arial"/>
              </a:rPr>
              <a:t>Dificultad respiratoria</a:t>
            </a:r>
            <a:endParaRPr sz="1000">
              <a:latin typeface="Arial"/>
              <a:cs typeface="Arial"/>
            </a:endParaRPr>
          </a:p>
          <a:p>
            <a:pPr marL="12700" indent="3048">
              <a:lnSpc>
                <a:spcPts val="1390"/>
              </a:lnSpc>
              <a:spcBef>
                <a:spcPts val="393"/>
              </a:spcBef>
              <a:spcAft>
                <a:spcPts val="300"/>
              </a:spcAft>
            </a:pPr>
            <a:r>
              <a:rPr sz="1200" spc="-3" dirty="0" smtClean="0">
                <a:solidFill>
                  <a:srgbClr val="262C32"/>
                </a:solidFill>
                <a:latin typeface="Aptos"/>
                <a:cs typeface="Arial"/>
              </a:rPr>
              <a:t>Sensación de respirar mal, de que no entra el aire suficiente.  Puede presentarse de forma súbita</a:t>
            </a:r>
            <a:r>
              <a:rPr sz="1200" spc="-3" dirty="0" smtClean="0">
                <a:solidFill>
                  <a:srgbClr val="262C32"/>
                </a:solidFill>
                <a:latin typeface="Aptos"/>
                <a:cs typeface="Arial"/>
              </a:rPr>
              <a:t>, </a:t>
            </a:r>
            <a:r>
              <a:rPr sz="1200" spc="-3" dirty="0" smtClean="0">
                <a:solidFill>
                  <a:srgbClr val="262C32"/>
                </a:solidFill>
                <a:latin typeface="Aptos"/>
                <a:cs typeface="Arial"/>
              </a:rPr>
              <a:t>siendo el comienzo de un proceso pulmonar o un fallo de la función cardiaca.  Estos procesos constituyen una parte importante de las urgencias en personas mayores.</a:t>
            </a:r>
            <a:endParaRPr sz="1000">
              <a:latin typeface="Arial"/>
              <a:cs typeface="Arial"/>
            </a:endParaRPr>
          </a:p>
        </p:txBody>
      </p:sp>
      <p:sp>
        <p:nvSpPr>
          <p:cNvPr id="5" name="object 5"/>
          <p:cNvSpPr txBox="1"/>
          <p:nvPr/>
        </p:nvSpPr>
        <p:spPr>
          <a:xfrm>
            <a:off x="2083609" y="2533102"/>
            <a:ext cx="5216282" cy="1429512"/>
          </a:xfrm>
          <a:prstGeom prst="rect">
            <a:avLst/>
          </a:prstGeom>
        </p:spPr>
        <p:txBody>
          <a:bodyPr wrap="square" lIns="0" tIns="7111" rIns="0" bIns="0" rtlCol="0">
            <a:noAutofit/>
          </a:bodyPr>
          <a:lstStyle/>
          <a:p>
            <a:pPr marR="2561620" algn="ctr">
              <a:lnSpc>
                <a:spcPts val="1120"/>
              </a:lnSpc>
              <a:spcAft>
                <a:spcPts val="300"/>
              </a:spcAft>
            </a:pPr>
            <a:r>
              <a:rPr sz="1200" b="1" spc="-10" dirty="0" smtClean="0">
                <a:solidFill>
                  <a:srgbClr val="262C32"/>
                </a:solidFill>
                <a:latin typeface="Aptos"/>
                <a:cs typeface="Arial"/>
              </a:rPr>
              <a:t>• </a:t>
            </a:r>
            <a:r>
              <a:rPr sz="1200" b="1" spc="-10" dirty="0" smtClean="0">
                <a:solidFill>
                  <a:srgbClr val="262C32"/>
                </a:solidFill>
                <a:latin typeface="Aptos"/>
                <a:cs typeface="Arial"/>
              </a:rPr>
              <a:t>Causas</a:t>
            </a:r>
            <a:endParaRPr sz="1000">
              <a:latin typeface="Arial"/>
              <a:cs typeface="Arial"/>
            </a:endParaRPr>
          </a:p>
          <a:p>
            <a:pPr marL="104140">
              <a:lnSpc>
                <a:spcPct val="95825"/>
              </a:lnSpc>
              <a:spcBef>
                <a:spcPts val="45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Procesos agudos como la bronquitis o la neumonía</a:t>
            </a:r>
            <a:r>
              <a:rPr sz="1200" spc="-2" dirty="0" smtClean="0">
                <a:solidFill>
                  <a:srgbClr val="262C32"/>
                </a:solidFill>
                <a:latin typeface="Aptos"/>
                <a:cs typeface="Arial"/>
              </a:rPr>
              <a:t>.</a:t>
            </a:r>
            <a:endParaRPr sz="1000">
              <a:latin typeface="Arial"/>
              <a:cs typeface="Arial"/>
            </a:endParaRPr>
          </a:p>
          <a:p>
            <a:pPr marL="104139" marR="19050">
              <a:lnSpc>
                <a:spcPct val="95825"/>
              </a:lnSpc>
              <a:spcBef>
                <a:spcPts val="530"/>
              </a:spcBef>
              <a:spcAft>
                <a:spcPts val="300"/>
              </a:spcAft>
            </a:pPr>
            <a:r>
              <a:rPr sz="1200" spc="-9" dirty="0" smtClean="0">
                <a:solidFill>
                  <a:srgbClr val="262C32"/>
                </a:solidFill>
                <a:latin typeface="Aptos"/>
                <a:cs typeface="Arial"/>
              </a:rPr>
              <a:t>- </a:t>
            </a:r>
            <a:r>
              <a:rPr sz="1200" spc="-9" dirty="0" smtClean="0">
                <a:solidFill>
                  <a:srgbClr val="262C32"/>
                </a:solidFill>
                <a:latin typeface="Aptos"/>
                <a:cs typeface="Arial"/>
              </a:rPr>
              <a:t>Descompensaciones  de patología previa pulmonar.</a:t>
            </a:r>
            <a:endParaRPr sz="1000">
              <a:latin typeface="Arial"/>
              <a:cs typeface="Arial"/>
            </a:endParaRPr>
          </a:p>
          <a:p>
            <a:pPr marL="104139" marR="19050">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Complicaciones de enfermedades como la gripe.</a:t>
            </a:r>
            <a:endParaRPr sz="1000">
              <a:latin typeface="Arial"/>
              <a:cs typeface="Arial"/>
            </a:endParaRPr>
          </a:p>
          <a:p>
            <a:pPr marL="104139" marR="19050">
              <a:lnSpc>
                <a:spcPct val="95825"/>
              </a:lnSpc>
              <a:spcBef>
                <a:spcPts val="530"/>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Procesos alérgicos.</a:t>
            </a:r>
            <a:endParaRPr sz="1000">
              <a:latin typeface="Arial"/>
              <a:cs typeface="Arial"/>
            </a:endParaRPr>
          </a:p>
          <a:p>
            <a:pPr marL="104139" marR="19050">
              <a:lnSpc>
                <a:spcPct val="95825"/>
              </a:lnSpc>
              <a:spcBef>
                <a:spcPts val="530"/>
              </a:spcBef>
              <a:spcAft>
                <a:spcPts val="300"/>
              </a:spcAft>
            </a:pPr>
            <a:r>
              <a:rPr sz="1200" spc="24" dirty="0" smtClean="0">
                <a:solidFill>
                  <a:srgbClr val="262C32"/>
                </a:solidFill>
                <a:latin typeface="Aptos"/>
                <a:cs typeface="Arial"/>
              </a:rPr>
              <a:t>-</a:t>
            </a:r>
            <a:r>
              <a:rPr sz="1200" spc="24" dirty="0" smtClean="0">
                <a:solidFill>
                  <a:srgbClr val="262C32"/>
                </a:solidFill>
                <a:latin typeface="Aptos"/>
                <a:cs typeface="Arial"/>
              </a:rPr>
              <a:t>Asma</a:t>
            </a:r>
            <a:r>
              <a:rPr sz="1200" spc="24" dirty="0" smtClean="0">
                <a:solidFill>
                  <a:srgbClr val="262C32"/>
                </a:solidFill>
                <a:latin typeface="Aptos"/>
                <a:cs typeface="Arial"/>
              </a:rPr>
              <a:t>.</a:t>
            </a:r>
            <a:endParaRPr sz="1000">
              <a:latin typeface="Arial"/>
              <a:cs typeface="Arial"/>
            </a:endParaRPr>
          </a:p>
          <a:p>
            <a:pPr marL="104139" marR="19050">
              <a:lnSpc>
                <a:spcPct val="95825"/>
              </a:lnSpc>
              <a:spcBef>
                <a:spcPts val="530"/>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Insuficiencia cardiaca.</a:t>
            </a:r>
            <a:endParaRPr sz="1000">
              <a:latin typeface="Arial"/>
              <a:cs typeface="Arial"/>
            </a:endParaRPr>
          </a:p>
        </p:txBody>
      </p:sp>
      <p:sp>
        <p:nvSpPr>
          <p:cNvPr id="4" name="object 4"/>
          <p:cNvSpPr txBox="1"/>
          <p:nvPr/>
        </p:nvSpPr>
        <p:spPr>
          <a:xfrm>
            <a:off x="2231495" y="4236934"/>
            <a:ext cx="7211036" cy="1362456"/>
          </a:xfrm>
          <a:prstGeom prst="rect">
            <a:avLst/>
          </a:prstGeom>
        </p:spPr>
        <p:txBody>
          <a:bodyPr wrap="square" lIns="0" tIns="7111" rIns="0" bIns="0" rtlCol="0">
            <a:noAutofit/>
          </a:bodyPr>
          <a:lstStyle/>
          <a:p>
            <a:pPr marL="18796" marR="9205">
              <a:lnSpc>
                <a:spcPts val="1120"/>
              </a:lnSpc>
              <a:spcAft>
                <a:spcPts val="300"/>
              </a:spcAft>
            </a:pPr>
            <a:r>
              <a:rPr sz="1200" spc="-1" dirty="0" smtClean="0">
                <a:solidFill>
                  <a:srgbClr val="262C32"/>
                </a:solidFill>
                <a:latin typeface="Aptos"/>
                <a:cs typeface="Arial"/>
              </a:rPr>
              <a:t>La dificultad respiratoria de origen cardiaco se caracteriza por la forma de</a:t>
            </a:r>
            <a:endParaRPr sz="1000">
              <a:latin typeface="Arial"/>
              <a:cs typeface="Arial"/>
            </a:endParaRPr>
          </a:p>
          <a:p>
            <a:pPr marL="12700" marR="9205">
              <a:lnSpc>
                <a:spcPct val="95825"/>
              </a:lnSpc>
              <a:spcBef>
                <a:spcPts val="209"/>
              </a:spcBef>
              <a:spcAft>
                <a:spcPts val="300"/>
              </a:spcAft>
            </a:pPr>
            <a:r>
              <a:rPr sz="1200" spc="-11" dirty="0" smtClean="0">
                <a:solidFill>
                  <a:srgbClr val="262C32"/>
                </a:solidFill>
                <a:latin typeface="Aptos"/>
                <a:cs typeface="Arial"/>
              </a:rPr>
              <a:t>aparición</a:t>
            </a:r>
            <a:r>
              <a:rPr sz="1200" spc="-11" dirty="0" smtClean="0">
                <a:solidFill>
                  <a:srgbClr val="262C32"/>
                </a:solidFill>
                <a:latin typeface="Aptos"/>
                <a:cs typeface="Arial"/>
              </a:rPr>
              <a:t>:</a:t>
            </a:r>
            <a:endParaRPr sz="1000">
              <a:latin typeface="Arial"/>
              <a:cs typeface="Arial"/>
            </a:endParaRPr>
          </a:p>
          <a:p>
            <a:pPr marL="15747" marR="9205">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Generalmente de aparición nocturna.</a:t>
            </a:r>
            <a:endParaRPr sz="1000">
              <a:latin typeface="Arial"/>
              <a:cs typeface="Arial"/>
            </a:endParaRPr>
          </a:p>
          <a:p>
            <a:pPr marL="15747" marR="9205">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La víctima se levanta para poder respirar, abriendo incluso la ventana</a:t>
            </a:r>
            <a:r>
              <a:rPr sz="1200" spc="-2" dirty="0" smtClean="0">
                <a:solidFill>
                  <a:srgbClr val="262C32"/>
                </a:solidFill>
                <a:latin typeface="Aptos"/>
                <a:cs typeface="Arial"/>
              </a:rPr>
              <a:t>.</a:t>
            </a:r>
            <a:endParaRPr sz="1000">
              <a:latin typeface="Arial"/>
              <a:cs typeface="Arial"/>
            </a:endParaRPr>
          </a:p>
          <a:p>
            <a:pPr marL="15747" marR="9205">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Se acompaña de sudor frío y sensación de angustia</a:t>
            </a:r>
            <a:r>
              <a:rPr sz="1200" spc="-2" dirty="0" smtClean="0">
                <a:solidFill>
                  <a:srgbClr val="262C32"/>
                </a:solidFill>
                <a:latin typeface="Aptos"/>
                <a:cs typeface="Arial"/>
              </a:rPr>
              <a:t>.</a:t>
            </a:r>
            <a:endParaRPr sz="1000">
              <a:latin typeface="Arial"/>
              <a:cs typeface="Arial"/>
            </a:endParaRPr>
          </a:p>
          <a:p>
            <a:pPr marL="104139" indent="-88392">
              <a:lnSpc>
                <a:spcPts val="1390"/>
              </a:lnSpc>
              <a:spcBef>
                <a:spcPts val="424"/>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Tos húmeda que suele ir aumentando en intensidad (ruido como de olla de agua hirviendo).</a:t>
            </a:r>
            <a:endParaRPr sz="1000">
              <a:latin typeface="Arial"/>
              <a:cs typeface="Arial"/>
            </a:endParaRPr>
          </a:p>
        </p:txBody>
      </p:sp>
      <p:sp>
        <p:nvSpPr>
          <p:cNvPr id="3" name="object 3"/>
          <p:cNvSpPr txBox="1"/>
          <p:nvPr/>
        </p:nvSpPr>
        <p:spPr>
          <a:xfrm>
            <a:off x="2083609" y="5876758"/>
            <a:ext cx="7063600" cy="1395984"/>
          </a:xfrm>
          <a:prstGeom prst="rect">
            <a:avLst/>
          </a:prstGeom>
        </p:spPr>
        <p:txBody>
          <a:bodyPr wrap="square" lIns="0" tIns="7143" rIns="0" bIns="0" rtlCol="0">
            <a:noAutofit/>
          </a:bodyPr>
          <a:lstStyle/>
          <a:p>
            <a:pPr marL="12700" marR="9205">
              <a:lnSpc>
                <a:spcPts val="1125"/>
              </a:lnSpc>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Signos </a:t>
            </a:r>
            <a:r>
              <a:rPr sz="1200" b="1" spc="44" dirty="0" smtClean="0">
                <a:solidFill>
                  <a:srgbClr val="262C32"/>
                </a:solidFill>
                <a:latin typeface="Aptos"/>
                <a:cs typeface="Times New Roman"/>
              </a:rPr>
              <a:t>y </a:t>
            </a:r>
            <a:r>
              <a:rPr sz="1200" b="1" spc="-4" dirty="0" smtClean="0">
                <a:solidFill>
                  <a:srgbClr val="262C32"/>
                </a:solidFill>
                <a:latin typeface="Aptos"/>
                <a:cs typeface="Arial"/>
              </a:rPr>
              <a:t>síntomas</a:t>
            </a:r>
            <a:endParaRPr sz="1000">
              <a:latin typeface="Arial"/>
              <a:cs typeface="Arial"/>
            </a:endParaRPr>
          </a:p>
          <a:p>
            <a:pPr marL="104139" marR="9205">
              <a:lnSpc>
                <a:spcPct val="95825"/>
              </a:lnSpc>
              <a:spcBef>
                <a:spcPts val="469"/>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Sensación de falta de aire</a:t>
            </a:r>
            <a:r>
              <a:rPr sz="1200" spc="-4" dirty="0" smtClean="0">
                <a:solidFill>
                  <a:srgbClr val="262C32"/>
                </a:solidFill>
                <a:latin typeface="Aptos"/>
                <a:cs typeface="Arial"/>
              </a:rPr>
              <a:t>.</a:t>
            </a:r>
            <a:endParaRPr sz="1000">
              <a:latin typeface="Arial"/>
              <a:cs typeface="Arial"/>
            </a:endParaRPr>
          </a:p>
          <a:p>
            <a:pPr marL="104139" marR="9205">
              <a:lnSpc>
                <a:spcPct val="95825"/>
              </a:lnSpc>
              <a:spcBef>
                <a:spcPts val="530"/>
              </a:spcBef>
              <a:spcAft>
                <a:spcPts val="300"/>
              </a:spcAft>
            </a:pPr>
            <a:r>
              <a:rPr sz="1200" spc="-7" dirty="0" smtClean="0">
                <a:solidFill>
                  <a:srgbClr val="262C32"/>
                </a:solidFill>
                <a:latin typeface="Aptos"/>
                <a:cs typeface="Arial"/>
              </a:rPr>
              <a:t>- </a:t>
            </a:r>
            <a:r>
              <a:rPr sz="1200" spc="-7" dirty="0" smtClean="0">
                <a:solidFill>
                  <a:srgbClr val="262C32"/>
                </a:solidFill>
                <a:latin typeface="Aptos"/>
                <a:cs typeface="Arial"/>
              </a:rPr>
              <a:t>Dificultad para hablar</a:t>
            </a:r>
            <a:r>
              <a:rPr sz="1200" spc="-7" dirty="0" smtClean="0">
                <a:solidFill>
                  <a:srgbClr val="262C32"/>
                </a:solidFill>
                <a:latin typeface="Aptos"/>
                <a:cs typeface="Arial"/>
              </a:rPr>
              <a:t>.</a:t>
            </a:r>
            <a:endParaRPr sz="1000">
              <a:latin typeface="Arial"/>
              <a:cs typeface="Arial"/>
            </a:endParaRPr>
          </a:p>
          <a:p>
            <a:pPr marL="104139" marR="9205">
              <a:lnSpc>
                <a:spcPct val="95825"/>
              </a:lnSpc>
              <a:spcBef>
                <a:spcPts val="530"/>
              </a:spcBef>
              <a:spcAft>
                <a:spcPts val="300"/>
              </a:spcAft>
            </a:pPr>
            <a:r>
              <a:rPr sz="1200" spc="-10" dirty="0" smtClean="0">
                <a:solidFill>
                  <a:srgbClr val="262C32"/>
                </a:solidFill>
                <a:latin typeface="Aptos"/>
                <a:cs typeface="Arial"/>
              </a:rPr>
              <a:t>-</a:t>
            </a:r>
            <a:r>
              <a:rPr sz="1200" spc="-10" dirty="0" smtClean="0">
                <a:solidFill>
                  <a:srgbClr val="262C32"/>
                </a:solidFill>
                <a:latin typeface="Aptos"/>
                <a:cs typeface="Arial"/>
              </a:rPr>
              <a:t>Ansiedad,  malestar.</a:t>
            </a:r>
            <a:endParaRPr sz="1000">
              <a:latin typeface="Arial"/>
              <a:cs typeface="Arial"/>
            </a:endParaRPr>
          </a:p>
          <a:p>
            <a:pPr marL="104139" marR="9205">
              <a:lnSpc>
                <a:spcPct val="95825"/>
              </a:lnSpc>
              <a:spcBef>
                <a:spcPts val="530"/>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Tos. Se puede acompañar de expectoración.</a:t>
            </a:r>
            <a:endParaRPr sz="1000">
              <a:latin typeface="Arial"/>
              <a:cs typeface="Arial"/>
            </a:endParaRPr>
          </a:p>
          <a:p>
            <a:pPr marL="192531" indent="-88391">
              <a:lnSpc>
                <a:spcPts val="1390"/>
              </a:lnSpc>
              <a:spcBef>
                <a:spcPts val="424"/>
              </a:spcBef>
              <a:spcAft>
                <a:spcPts val="300"/>
              </a:spcAft>
            </a:pPr>
            <a:r>
              <a:rPr sz="1200" dirty="0" smtClean="0">
                <a:solidFill>
                  <a:srgbClr val="262C32"/>
                </a:solidFill>
                <a:latin typeface="Aptos"/>
                <a:cs typeface="Arial"/>
              </a:rPr>
              <a:t>-</a:t>
            </a:r>
            <a:r>
              <a:rPr sz="1200" spc="-8" dirty="0" smtClean="0">
                <a:solidFill>
                  <a:srgbClr val="262C32"/>
                </a:solidFill>
                <a:latin typeface="Aptos"/>
                <a:cs typeface="Arial"/>
              </a:rPr>
              <a:t> </a:t>
            </a:r>
            <a:r>
              <a:rPr sz="1200" spc="-19" dirty="0" smtClean="0">
                <a:solidFill>
                  <a:srgbClr val="262C32"/>
                </a:solidFill>
                <a:latin typeface="Aptos"/>
                <a:cs typeface="Arial"/>
              </a:rPr>
              <a:t>Co</a:t>
            </a:r>
            <a:r>
              <a:rPr sz="1200" spc="-9" dirty="0" smtClean="0">
                <a:solidFill>
                  <a:srgbClr val="262C32"/>
                </a:solidFill>
                <a:latin typeface="Aptos"/>
                <a:cs typeface="Arial"/>
              </a:rPr>
              <a:t>l</a:t>
            </a:r>
            <a:r>
              <a:rPr sz="1200" spc="-25" dirty="0" smtClean="0">
                <a:solidFill>
                  <a:srgbClr val="262C32"/>
                </a:solidFill>
                <a:latin typeface="Aptos"/>
                <a:cs typeface="Arial"/>
              </a:rPr>
              <a:t>o</a:t>
            </a:r>
            <a:r>
              <a:rPr sz="1200" spc="-9" dirty="0" smtClean="0">
                <a:solidFill>
                  <a:srgbClr val="262C32"/>
                </a:solidFill>
                <a:latin typeface="Aptos"/>
                <a:cs typeface="Arial"/>
              </a:rPr>
              <a:t>r</a:t>
            </a:r>
            <a:r>
              <a:rPr sz="1200" spc="-19" dirty="0" smtClean="0">
                <a:solidFill>
                  <a:srgbClr val="262C32"/>
                </a:solidFill>
                <a:latin typeface="Aptos"/>
                <a:cs typeface="Arial"/>
              </a:rPr>
              <a:t>a</a:t>
            </a:r>
            <a:r>
              <a:rPr sz="1200" spc="0" dirty="0" smtClean="0">
                <a:solidFill>
                  <a:srgbClr val="262C32"/>
                </a:solidFill>
                <a:latin typeface="Aptos"/>
                <a:cs typeface="Arial"/>
              </a:rPr>
              <a:t>c</a:t>
            </a:r>
            <a:r>
              <a:rPr sz="1200" spc="-25" dirty="0" smtClean="0">
                <a:solidFill>
                  <a:srgbClr val="262C32"/>
                </a:solidFill>
                <a:latin typeface="Aptos"/>
                <a:cs typeface="Arial"/>
              </a:rPr>
              <a:t>ió</a:t>
            </a:r>
            <a:r>
              <a:rPr sz="1200" spc="0" dirty="0" smtClean="0">
                <a:solidFill>
                  <a:srgbClr val="262C32"/>
                </a:solidFill>
                <a:latin typeface="Aptos"/>
                <a:cs typeface="Arial"/>
              </a:rPr>
              <a:t>n</a:t>
            </a:r>
            <a:r>
              <a:rPr sz="1200" spc="136" dirty="0" smtClean="0">
                <a:solidFill>
                  <a:srgbClr val="262C32"/>
                </a:solidFill>
                <a:latin typeface="Aptos"/>
                <a:cs typeface="Arial"/>
              </a:rPr>
              <a:t> </a:t>
            </a:r>
            <a:r>
              <a:rPr sz="1200" spc="-19" dirty="0" smtClean="0">
                <a:solidFill>
                  <a:srgbClr val="262C32"/>
                </a:solidFill>
                <a:latin typeface="Aptos"/>
                <a:cs typeface="Arial"/>
              </a:rPr>
              <a:t>a</a:t>
            </a:r>
            <a:r>
              <a:rPr sz="1200" spc="-25" dirty="0" smtClean="0">
                <a:solidFill>
                  <a:srgbClr val="262C32"/>
                </a:solidFill>
                <a:latin typeface="Aptos"/>
                <a:cs typeface="Arial"/>
              </a:rPr>
              <a:t>z</a:t>
            </a:r>
            <a:r>
              <a:rPr sz="1200" spc="-14" dirty="0" smtClean="0">
                <a:solidFill>
                  <a:srgbClr val="262C32"/>
                </a:solidFill>
                <a:latin typeface="Aptos"/>
                <a:cs typeface="Arial"/>
              </a:rPr>
              <a:t>u</a:t>
            </a:r>
            <a:r>
              <a:rPr sz="1200" spc="-9" dirty="0" smtClean="0">
                <a:solidFill>
                  <a:srgbClr val="262C32"/>
                </a:solidFill>
                <a:latin typeface="Aptos"/>
                <a:cs typeface="Arial"/>
              </a:rPr>
              <a:t>l</a:t>
            </a:r>
            <a:r>
              <a:rPr sz="1200" spc="-19" dirty="0" smtClean="0">
                <a:solidFill>
                  <a:srgbClr val="262C32"/>
                </a:solidFill>
                <a:latin typeface="Aptos"/>
                <a:cs typeface="Arial"/>
              </a:rPr>
              <a:t>ad</a:t>
            </a:r>
            <a:r>
              <a:rPr sz="1200" spc="0" dirty="0" smtClean="0">
                <a:solidFill>
                  <a:srgbClr val="262C32"/>
                </a:solidFill>
                <a:latin typeface="Aptos"/>
                <a:cs typeface="Arial"/>
              </a:rPr>
              <a:t>a</a:t>
            </a:r>
            <a:r>
              <a:rPr sz="1200" spc="117" dirty="0" smtClean="0">
                <a:solidFill>
                  <a:srgbClr val="262C32"/>
                </a:solidFill>
                <a:latin typeface="Aptos"/>
                <a:cs typeface="Arial"/>
              </a:rPr>
              <a:t> </a:t>
            </a:r>
            <a:r>
              <a:rPr sz="1200" spc="-14" dirty="0" smtClean="0">
                <a:solidFill>
                  <a:srgbClr val="262C32"/>
                </a:solidFill>
                <a:latin typeface="Aptos"/>
                <a:cs typeface="Arial"/>
              </a:rPr>
              <a:t>e</a:t>
            </a:r>
            <a:r>
              <a:rPr sz="1200" spc="0" dirty="0" smtClean="0">
                <a:solidFill>
                  <a:srgbClr val="262C32"/>
                </a:solidFill>
                <a:latin typeface="Aptos"/>
                <a:cs typeface="Arial"/>
              </a:rPr>
              <a:t>n</a:t>
            </a:r>
            <a:r>
              <a:rPr sz="1200" spc="42"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a</a:t>
            </a:r>
            <a:r>
              <a:rPr sz="1200" spc="0" dirty="0" smtClean="0">
                <a:solidFill>
                  <a:srgbClr val="262C32"/>
                </a:solidFill>
                <a:latin typeface="Aptos"/>
                <a:cs typeface="Arial"/>
              </a:rPr>
              <a:t>r</a:t>
            </a:r>
            <a:r>
              <a:rPr sz="1200" spc="-25" dirty="0" smtClean="0">
                <a:solidFill>
                  <a:srgbClr val="262C32"/>
                </a:solidFill>
                <a:latin typeface="Aptos"/>
                <a:cs typeface="Arial"/>
              </a:rPr>
              <a:t>t</a:t>
            </a:r>
            <a:r>
              <a:rPr sz="1200" spc="-19" dirty="0" smtClean="0">
                <a:solidFill>
                  <a:srgbClr val="262C32"/>
                </a:solidFill>
                <a:latin typeface="Aptos"/>
                <a:cs typeface="Arial"/>
              </a:rPr>
              <a:t>e</a:t>
            </a:r>
            <a:r>
              <a:rPr sz="1200" spc="0" dirty="0" smtClean="0">
                <a:solidFill>
                  <a:srgbClr val="262C32"/>
                </a:solidFill>
                <a:latin typeface="Aptos"/>
                <a:cs typeface="Arial"/>
              </a:rPr>
              <a:t>s</a:t>
            </a:r>
            <a:r>
              <a:rPr sz="1200" spc="48" dirty="0" smtClean="0">
                <a:solidFill>
                  <a:srgbClr val="262C32"/>
                </a:solidFill>
                <a:latin typeface="Aptos"/>
                <a:cs typeface="Arial"/>
              </a:rPr>
              <a:t> </a:t>
            </a:r>
            <a:r>
              <a:rPr sz="1200" spc="-14" dirty="0" smtClean="0">
                <a:solidFill>
                  <a:srgbClr val="262C32"/>
                </a:solidFill>
                <a:latin typeface="Aptos"/>
                <a:cs typeface="Arial"/>
              </a:rPr>
              <a:t>d</a:t>
            </a:r>
            <a:r>
              <a:rPr sz="1200" spc="-9" dirty="0" smtClean="0">
                <a:solidFill>
                  <a:srgbClr val="262C32"/>
                </a:solidFill>
                <a:latin typeface="Aptos"/>
                <a:cs typeface="Arial"/>
              </a:rPr>
              <a:t>í</a:t>
            </a:r>
            <a:r>
              <a:rPr sz="1200" spc="-19" dirty="0" smtClean="0">
                <a:solidFill>
                  <a:srgbClr val="262C32"/>
                </a:solidFill>
                <a:latin typeface="Aptos"/>
                <a:cs typeface="Arial"/>
              </a:rPr>
              <a:t>s</a:t>
            </a:r>
            <a:r>
              <a:rPr sz="1200" spc="-9" dirty="0" smtClean="0">
                <a:solidFill>
                  <a:srgbClr val="262C32"/>
                </a:solidFill>
                <a:latin typeface="Aptos"/>
                <a:cs typeface="Arial"/>
              </a:rPr>
              <a:t>t</a:t>
            </a:r>
            <a:r>
              <a:rPr sz="1200" spc="-19" dirty="0" smtClean="0">
                <a:solidFill>
                  <a:srgbClr val="262C32"/>
                </a:solidFill>
                <a:latin typeface="Aptos"/>
                <a:cs typeface="Arial"/>
              </a:rPr>
              <a:t>a</a:t>
            </a:r>
            <a:r>
              <a:rPr sz="1200" spc="-9" dirty="0" smtClean="0">
                <a:solidFill>
                  <a:srgbClr val="262C32"/>
                </a:solidFill>
                <a:latin typeface="Aptos"/>
                <a:cs typeface="Arial"/>
              </a:rPr>
              <a:t>l</a:t>
            </a:r>
            <a:r>
              <a:rPr sz="1200" spc="-19" dirty="0" smtClean="0">
                <a:solidFill>
                  <a:srgbClr val="262C32"/>
                </a:solidFill>
                <a:latin typeface="Aptos"/>
                <a:cs typeface="Arial"/>
              </a:rPr>
              <a:t>e</a:t>
            </a:r>
            <a:r>
              <a:rPr sz="1200" spc="0" dirty="0" smtClean="0">
                <a:solidFill>
                  <a:srgbClr val="262C32"/>
                </a:solidFill>
                <a:latin typeface="Aptos"/>
                <a:cs typeface="Arial"/>
              </a:rPr>
              <a:t>s</a:t>
            </a:r>
            <a:r>
              <a:rPr sz="1200" spc="106" dirty="0" smtClean="0">
                <a:solidFill>
                  <a:srgbClr val="262C32"/>
                </a:solidFill>
                <a:latin typeface="Aptos"/>
                <a:cs typeface="Arial"/>
              </a:rPr>
              <a:t> </a:t>
            </a:r>
            <a:r>
              <a:rPr sz="1200" spc="-19" dirty="0" smtClean="0">
                <a:solidFill>
                  <a:srgbClr val="262C32"/>
                </a:solidFill>
                <a:latin typeface="Aptos"/>
                <a:cs typeface="Arial"/>
              </a:rPr>
              <a:t>co</a:t>
            </a:r>
            <a:r>
              <a:rPr sz="1200" spc="-34" dirty="0" smtClean="0">
                <a:solidFill>
                  <a:srgbClr val="262C32"/>
                </a:solidFill>
                <a:latin typeface="Aptos"/>
                <a:cs typeface="Arial"/>
              </a:rPr>
              <a:t>m</a:t>
            </a:r>
            <a:r>
              <a:rPr sz="1200" spc="0" dirty="0" smtClean="0">
                <a:solidFill>
                  <a:srgbClr val="262C32"/>
                </a:solidFill>
                <a:latin typeface="Aptos"/>
                <a:cs typeface="Arial"/>
              </a:rPr>
              <a:t>o</a:t>
            </a:r>
            <a:r>
              <a:rPr sz="1200" spc="109" dirty="0" smtClean="0">
                <a:solidFill>
                  <a:srgbClr val="262C32"/>
                </a:solidFill>
                <a:latin typeface="Aptos"/>
                <a:cs typeface="Arial"/>
              </a:rPr>
              <a:t> </a:t>
            </a:r>
            <a:r>
              <a:rPr sz="1200" spc="-102" dirty="0" smtClean="0">
                <a:solidFill>
                  <a:srgbClr val="262C32"/>
                </a:solidFill>
                <a:latin typeface="Aptos"/>
                <a:cs typeface="Arial"/>
              </a:rPr>
              <a:t>l</a:t>
            </a:r>
            <a:r>
              <a:rPr sz="1200" spc="18" dirty="0" smtClean="0">
                <a:solidFill>
                  <a:srgbClr val="262C32"/>
                </a:solidFill>
                <a:latin typeface="Aptos"/>
                <a:cs typeface="Arial"/>
              </a:rPr>
              <a:t>ab</a:t>
            </a:r>
            <a:r>
              <a:rPr sz="1200" spc="-32" dirty="0" smtClean="0">
                <a:solidFill>
                  <a:srgbClr val="262C32"/>
                </a:solidFill>
                <a:latin typeface="Aptos"/>
                <a:cs typeface="Arial"/>
              </a:rPr>
              <a:t>i</a:t>
            </a:r>
            <a:r>
              <a:rPr sz="1200" spc="-3" dirty="0" smtClean="0">
                <a:solidFill>
                  <a:srgbClr val="262C32"/>
                </a:solidFill>
                <a:latin typeface="Aptos"/>
                <a:cs typeface="Arial"/>
              </a:rPr>
              <a:t>o</a:t>
            </a:r>
            <a:r>
              <a:rPr sz="1200" spc="30" dirty="0" smtClean="0">
                <a:solidFill>
                  <a:srgbClr val="262C32"/>
                </a:solidFill>
                <a:latin typeface="Aptos"/>
                <a:cs typeface="Arial"/>
              </a:rPr>
              <a:t>s</a:t>
            </a:r>
            <a:r>
              <a:rPr sz="1200" spc="-77" dirty="0" smtClean="0">
                <a:solidFill>
                  <a:srgbClr val="262C32"/>
                </a:solidFill>
                <a:latin typeface="Aptos"/>
                <a:cs typeface="Arial"/>
              </a:rPr>
              <a:t>,</a:t>
            </a:r>
            <a:r>
              <a:rPr sz="1200" spc="125" dirty="0" smtClean="0">
                <a:solidFill>
                  <a:srgbClr val="262C32"/>
                </a:solidFill>
                <a:latin typeface="Aptos"/>
                <a:cs typeface="Arial"/>
              </a:rPr>
              <a:t> </a:t>
            </a:r>
            <a:r>
              <a:rPr sz="1200" spc="-53" dirty="0" smtClean="0">
                <a:solidFill>
                  <a:srgbClr val="262C32"/>
                </a:solidFill>
                <a:latin typeface="Aptos"/>
                <a:cs typeface="Arial"/>
              </a:rPr>
              <a:t>u</a:t>
            </a:r>
            <a:r>
              <a:rPr sz="1200" spc="-26" dirty="0" smtClean="0">
                <a:solidFill>
                  <a:srgbClr val="262C32"/>
                </a:solidFill>
                <a:latin typeface="Aptos"/>
                <a:cs typeface="Arial"/>
              </a:rPr>
              <a:t>ñ</a:t>
            </a:r>
            <a:r>
              <a:rPr sz="1200" spc="18" dirty="0" smtClean="0">
                <a:solidFill>
                  <a:srgbClr val="262C32"/>
                </a:solidFill>
                <a:latin typeface="Aptos"/>
                <a:cs typeface="Arial"/>
              </a:rPr>
              <a:t>a</a:t>
            </a:r>
            <a:r>
              <a:rPr sz="1200" spc="30" dirty="0" smtClean="0">
                <a:solidFill>
                  <a:srgbClr val="262C32"/>
                </a:solidFill>
                <a:latin typeface="Aptos"/>
                <a:cs typeface="Arial"/>
              </a:rPr>
              <a:t>s</a:t>
            </a:r>
            <a:r>
              <a:rPr sz="1200" spc="-102" dirty="0" smtClean="0">
                <a:solidFill>
                  <a:srgbClr val="262C32"/>
                </a:solidFill>
                <a:latin typeface="Aptos"/>
                <a:cs typeface="Arial"/>
              </a:rPr>
              <a:t>,</a:t>
            </a:r>
            <a:r>
              <a:rPr sz="1200" spc="0" dirty="0" smtClean="0">
                <a:solidFill>
                  <a:srgbClr val="262C32"/>
                </a:solidFill>
                <a:latin typeface="Aptos"/>
                <a:cs typeface="Arial"/>
              </a:rPr>
              <a:t> </a:t>
            </a:r>
            <a:r>
              <a:rPr sz="1200" spc="-129" dirty="0" smtClean="0">
                <a:solidFill>
                  <a:srgbClr val="262C32"/>
                </a:solidFill>
                <a:latin typeface="Aptos"/>
                <a:cs typeface="Arial"/>
              </a:rPr>
              <a:t> </a:t>
            </a:r>
            <a:r>
              <a:rPr sz="1200" spc="-78" dirty="0" smtClean="0">
                <a:solidFill>
                  <a:srgbClr val="262C32"/>
                </a:solidFill>
                <a:latin typeface="Aptos"/>
                <a:cs typeface="Arial"/>
              </a:rPr>
              <a:t>l</a:t>
            </a:r>
            <a:r>
              <a:rPr sz="1200" spc="18" dirty="0" smtClean="0">
                <a:solidFill>
                  <a:srgbClr val="262C32"/>
                </a:solidFill>
                <a:latin typeface="Aptos"/>
                <a:cs typeface="Arial"/>
              </a:rPr>
              <a:t>ó</a:t>
            </a:r>
            <a:r>
              <a:rPr sz="1200" spc="-3" dirty="0" smtClean="0">
                <a:solidFill>
                  <a:srgbClr val="262C32"/>
                </a:solidFill>
                <a:latin typeface="Aptos"/>
                <a:cs typeface="Arial"/>
              </a:rPr>
              <a:t>b</a:t>
            </a:r>
            <a:r>
              <a:rPr sz="1200" spc="-26" dirty="0" smtClean="0">
                <a:solidFill>
                  <a:srgbClr val="262C32"/>
                </a:solidFill>
                <a:latin typeface="Aptos"/>
                <a:cs typeface="Arial"/>
              </a:rPr>
              <a:t>u</a:t>
            </a:r>
            <a:r>
              <a:rPr sz="1200" spc="-7" dirty="0" smtClean="0">
                <a:solidFill>
                  <a:srgbClr val="262C32"/>
                </a:solidFill>
                <a:latin typeface="Aptos"/>
                <a:cs typeface="Arial"/>
              </a:rPr>
              <a:t>l</a:t>
            </a:r>
            <a:r>
              <a:rPr sz="1200" spc="18" dirty="0" smtClean="0">
                <a:solidFill>
                  <a:srgbClr val="262C32"/>
                </a:solidFill>
                <a:latin typeface="Aptos"/>
                <a:cs typeface="Arial"/>
              </a:rPr>
              <a:t>o</a:t>
            </a:r>
            <a:r>
              <a:rPr sz="1200" spc="0" dirty="0" smtClean="0">
                <a:solidFill>
                  <a:srgbClr val="262C32"/>
                </a:solidFill>
                <a:latin typeface="Aptos"/>
                <a:cs typeface="Arial"/>
              </a:rPr>
              <a:t>s</a:t>
            </a:r>
            <a:r>
              <a:rPr sz="1200" spc="39"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78" dirty="0" smtClean="0">
                <a:solidFill>
                  <a:srgbClr val="262C32"/>
                </a:solidFill>
                <a:latin typeface="Aptos"/>
                <a:cs typeface="Arial"/>
              </a:rPr>
              <a:t>l</a:t>
            </a:r>
            <a:r>
              <a:rPr sz="1200" spc="18" dirty="0" smtClean="0">
                <a:solidFill>
                  <a:srgbClr val="262C32"/>
                </a:solidFill>
                <a:latin typeface="Aptos"/>
                <a:cs typeface="Arial"/>
              </a:rPr>
              <a:t>a</a:t>
            </a:r>
            <a:r>
              <a:rPr sz="1200" spc="-25" dirty="0" smtClean="0">
                <a:solidFill>
                  <a:srgbClr val="262C32"/>
                </a:solidFill>
                <a:latin typeface="Aptos"/>
                <a:cs typeface="Arial"/>
              </a:rPr>
              <a:t>s</a:t>
            </a:r>
            <a:r>
              <a:rPr sz="1200" spc="-13" dirty="0" smtClean="0">
                <a:solidFill>
                  <a:srgbClr val="262C32"/>
                </a:solidFill>
                <a:latin typeface="Aptos"/>
                <a:cs typeface="Arial"/>
              </a:rPr>
              <a:t> </a:t>
            </a:r>
            <a:r>
              <a:rPr sz="1200" spc="-26" dirty="0" smtClean="0">
                <a:solidFill>
                  <a:srgbClr val="262C32"/>
                </a:solidFill>
                <a:latin typeface="Aptos"/>
                <a:cs typeface="Arial"/>
              </a:rPr>
              <a:t>o</a:t>
            </a:r>
            <a:r>
              <a:rPr sz="1200" spc="0" dirty="0" smtClean="0">
                <a:solidFill>
                  <a:srgbClr val="262C32"/>
                </a:solidFill>
                <a:latin typeface="Aptos"/>
                <a:cs typeface="Arial"/>
              </a:rPr>
              <a:t>r</a:t>
            </a:r>
            <a:r>
              <a:rPr sz="1200" spc="-53" dirty="0" smtClean="0">
                <a:solidFill>
                  <a:srgbClr val="262C32"/>
                </a:solidFill>
                <a:latin typeface="Aptos"/>
                <a:cs typeface="Arial"/>
              </a:rPr>
              <a:t>e</a:t>
            </a:r>
            <a:r>
              <a:rPr sz="1200" spc="16" dirty="0" smtClean="0">
                <a:solidFill>
                  <a:srgbClr val="262C32"/>
                </a:solidFill>
                <a:latin typeface="Aptos"/>
                <a:cs typeface="Arial"/>
              </a:rPr>
              <a:t>j</a:t>
            </a:r>
            <a:r>
              <a:rPr sz="1200" spc="18" dirty="0" smtClean="0">
                <a:solidFill>
                  <a:srgbClr val="262C32"/>
                </a:solidFill>
                <a:latin typeface="Aptos"/>
                <a:cs typeface="Arial"/>
              </a:rPr>
              <a:t>a</a:t>
            </a:r>
            <a:r>
              <a:rPr sz="1200" spc="30" dirty="0" smtClean="0">
                <a:solidFill>
                  <a:srgbClr val="262C32"/>
                </a:solidFill>
                <a:latin typeface="Aptos"/>
                <a:cs typeface="Arial"/>
              </a:rPr>
              <a:t>s</a:t>
            </a:r>
            <a:r>
              <a:rPr sz="1200" spc="-102"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b="1" spc="-70" dirty="0" smtClean="0">
                <a:solidFill>
                  <a:srgbClr val="231F21"/>
                </a:solidFill>
                <a:latin typeface="Times New Roman"/>
                <a:cs typeface="Times New Roman"/>
              </a:rPr>
              <a:t>119</a:t>
            </a:r>
            <a:endParaRPr sz="600">
              <a:latin typeface="Times New Roman"/>
              <a:cs typeface="Times New Roman"/>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236595" y="1353526"/>
            <a:ext cx="6655637" cy="758952"/>
          </a:xfrm>
          <a:prstGeom prst="rect">
            <a:avLst/>
          </a:prstGeom>
        </p:spPr>
        <p:txBody>
          <a:bodyPr wrap="square" lIns="0" tIns="7111" rIns="0" bIns="0" rtlCol="0">
            <a:noAutofit/>
          </a:bodyPr>
          <a:lstStyle/>
          <a:p>
            <a:pPr marL="12700" marR="9205">
              <a:lnSpc>
                <a:spcPts val="1120"/>
              </a:lnSpc>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Ruidos respiratorios como pitos o gorgoteos</a:t>
            </a:r>
            <a:r>
              <a:rPr sz="1200" spc="-2" dirty="0" smtClean="0">
                <a:solidFill>
                  <a:srgbClr val="262C32"/>
                </a:solidFill>
                <a:latin typeface="Aptos"/>
                <a:cs typeface="Arial"/>
              </a:rPr>
              <a:t>.</a:t>
            </a:r>
            <a:endParaRPr sz="1000">
              <a:latin typeface="Arial"/>
              <a:cs typeface="Arial"/>
            </a:endParaRPr>
          </a:p>
          <a:p>
            <a:pPr marL="104140" indent="-91439">
              <a:lnSpc>
                <a:spcPts val="1149"/>
              </a:lnSpc>
              <a:spcBef>
                <a:spcPts val="474"/>
              </a:spcBef>
              <a:spcAft>
                <a:spcPts val="300"/>
              </a:spcAft>
            </a:pPr>
            <a:r>
              <a:rPr sz="1200" dirty="0" smtClean="0">
                <a:solidFill>
                  <a:srgbClr val="262C32"/>
                </a:solidFill>
                <a:latin typeface="Aptos"/>
                <a:cs typeface="Arial"/>
              </a:rPr>
              <a:t>-</a:t>
            </a:r>
            <a:r>
              <a:rPr sz="1200" spc="36" dirty="0" smtClean="0">
                <a:solidFill>
                  <a:srgbClr val="262C32"/>
                </a:solidFill>
                <a:latin typeface="Aptos"/>
                <a:cs typeface="Arial"/>
              </a:rPr>
              <a:t> </a:t>
            </a:r>
            <a:r>
              <a:rPr sz="1200" spc="-19" dirty="0" smtClean="0">
                <a:solidFill>
                  <a:srgbClr val="262C32"/>
                </a:solidFill>
                <a:latin typeface="Aptos"/>
                <a:cs typeface="Arial"/>
              </a:rPr>
              <a:t>Us</a:t>
            </a:r>
            <a:r>
              <a:rPr sz="1200" spc="0" dirty="0" smtClean="0">
                <a:solidFill>
                  <a:srgbClr val="262C32"/>
                </a:solidFill>
                <a:latin typeface="Aptos"/>
                <a:cs typeface="Arial"/>
              </a:rPr>
              <a:t>o</a:t>
            </a:r>
            <a:r>
              <a:rPr sz="1200" spc="-22"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89" dirty="0" smtClean="0">
                <a:solidFill>
                  <a:srgbClr val="262C32"/>
                </a:solidFill>
                <a:latin typeface="Aptos"/>
                <a:cs typeface="Arial"/>
              </a:rPr>
              <a:t> </a:t>
            </a:r>
            <a:r>
              <a:rPr sz="1200" spc="-29" dirty="0" smtClean="0">
                <a:solidFill>
                  <a:srgbClr val="262C32"/>
                </a:solidFill>
                <a:latin typeface="Aptos"/>
                <a:cs typeface="Arial"/>
              </a:rPr>
              <a:t>m</a:t>
            </a:r>
            <a:r>
              <a:rPr sz="1200" spc="-19" dirty="0" smtClean="0">
                <a:solidFill>
                  <a:srgbClr val="262C32"/>
                </a:solidFill>
                <a:latin typeface="Aptos"/>
                <a:cs typeface="Arial"/>
              </a:rPr>
              <a:t>usc</a:t>
            </a:r>
            <a:r>
              <a:rPr sz="1200" spc="-14" dirty="0" smtClean="0">
                <a:solidFill>
                  <a:srgbClr val="262C32"/>
                </a:solidFill>
                <a:latin typeface="Aptos"/>
                <a:cs typeface="Arial"/>
              </a:rPr>
              <a:t>u</a:t>
            </a:r>
            <a:r>
              <a:rPr sz="1200" spc="-9" dirty="0" smtClean="0">
                <a:solidFill>
                  <a:srgbClr val="262C32"/>
                </a:solidFill>
                <a:latin typeface="Aptos"/>
                <a:cs typeface="Arial"/>
              </a:rPr>
              <a:t>l</a:t>
            </a:r>
            <a:r>
              <a:rPr sz="1200" spc="-19" dirty="0" smtClean="0">
                <a:solidFill>
                  <a:srgbClr val="262C32"/>
                </a:solidFill>
                <a:latin typeface="Aptos"/>
                <a:cs typeface="Arial"/>
              </a:rPr>
              <a:t>a</a:t>
            </a:r>
            <a:r>
              <a:rPr sz="1200" spc="-9" dirty="0" smtClean="0">
                <a:solidFill>
                  <a:srgbClr val="262C32"/>
                </a:solidFill>
                <a:latin typeface="Aptos"/>
                <a:cs typeface="Arial"/>
              </a:rPr>
              <a:t>t</a:t>
            </a:r>
            <a:r>
              <a:rPr sz="1200" spc="-14" dirty="0" smtClean="0">
                <a:solidFill>
                  <a:srgbClr val="262C32"/>
                </a:solidFill>
                <a:latin typeface="Aptos"/>
                <a:cs typeface="Arial"/>
              </a:rPr>
              <a:t>ur</a:t>
            </a:r>
            <a:r>
              <a:rPr sz="1200" spc="0" dirty="0" smtClean="0">
                <a:solidFill>
                  <a:srgbClr val="262C32"/>
                </a:solidFill>
                <a:latin typeface="Aptos"/>
                <a:cs typeface="Arial"/>
              </a:rPr>
              <a:t>a</a:t>
            </a:r>
            <a:r>
              <a:rPr sz="1200" spc="150" dirty="0" smtClean="0">
                <a:solidFill>
                  <a:srgbClr val="262C32"/>
                </a:solidFill>
                <a:latin typeface="Aptos"/>
                <a:cs typeface="Arial"/>
              </a:rPr>
              <a:t> </a:t>
            </a:r>
            <a:r>
              <a:rPr sz="1200" spc="-14" dirty="0" smtClean="0">
                <a:solidFill>
                  <a:srgbClr val="262C32"/>
                </a:solidFill>
                <a:latin typeface="Aptos"/>
                <a:cs typeface="Arial"/>
              </a:rPr>
              <a:t>au</a:t>
            </a:r>
            <a:r>
              <a:rPr sz="1200" spc="-25" dirty="0" smtClean="0">
                <a:solidFill>
                  <a:srgbClr val="262C32"/>
                </a:solidFill>
                <a:latin typeface="Aptos"/>
                <a:cs typeface="Arial"/>
              </a:rPr>
              <a:t>x</a:t>
            </a:r>
            <a:r>
              <a:rPr sz="1200" spc="-9" dirty="0" smtClean="0">
                <a:solidFill>
                  <a:srgbClr val="262C32"/>
                </a:solidFill>
                <a:latin typeface="Aptos"/>
                <a:cs typeface="Arial"/>
              </a:rPr>
              <a:t>ili</a:t>
            </a:r>
            <a:r>
              <a:rPr sz="1200" spc="-19" dirty="0" smtClean="0">
                <a:solidFill>
                  <a:srgbClr val="262C32"/>
                </a:solidFill>
                <a:latin typeface="Aptos"/>
                <a:cs typeface="Arial"/>
              </a:rPr>
              <a:t>a</a:t>
            </a:r>
            <a:r>
              <a:rPr sz="1200" spc="0" dirty="0" smtClean="0">
                <a:solidFill>
                  <a:srgbClr val="262C32"/>
                </a:solidFill>
                <a:latin typeface="Aptos"/>
                <a:cs typeface="Arial"/>
              </a:rPr>
              <a:t>r</a:t>
            </a:r>
            <a:r>
              <a:rPr sz="1200" spc="135"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a</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50" dirty="0" smtClean="0">
                <a:solidFill>
                  <a:srgbClr val="262C32"/>
                </a:solidFill>
                <a:latin typeface="Aptos"/>
                <a:cs typeface="Arial"/>
              </a:rPr>
              <a:t> </a:t>
            </a:r>
            <a:r>
              <a:rPr sz="1200" spc="-9" dirty="0" smtClean="0">
                <a:solidFill>
                  <a:srgbClr val="262C32"/>
                </a:solidFill>
                <a:latin typeface="Aptos"/>
                <a:cs typeface="Arial"/>
              </a:rPr>
              <a:t>r</a:t>
            </a:r>
            <a:r>
              <a:rPr sz="1200" spc="-14" dirty="0" smtClean="0">
                <a:solidFill>
                  <a:srgbClr val="262C32"/>
                </a:solidFill>
                <a:latin typeface="Aptos"/>
                <a:cs typeface="Arial"/>
              </a:rPr>
              <a:t>e</a:t>
            </a:r>
            <a:r>
              <a:rPr sz="1200" spc="-19" dirty="0" smtClean="0">
                <a:solidFill>
                  <a:srgbClr val="262C32"/>
                </a:solidFill>
                <a:latin typeface="Aptos"/>
                <a:cs typeface="Arial"/>
              </a:rPr>
              <a:t>sp</a:t>
            </a:r>
            <a:r>
              <a:rPr sz="1200" spc="-9" dirty="0" smtClean="0">
                <a:solidFill>
                  <a:srgbClr val="262C32"/>
                </a:solidFill>
                <a:latin typeface="Aptos"/>
                <a:cs typeface="Arial"/>
              </a:rPr>
              <a:t>i</a:t>
            </a:r>
            <a:r>
              <a:rPr sz="1200" spc="-14" dirty="0" smtClean="0">
                <a:solidFill>
                  <a:srgbClr val="262C32"/>
                </a:solidFill>
                <a:latin typeface="Aptos"/>
                <a:cs typeface="Arial"/>
              </a:rPr>
              <a:t>ra</a:t>
            </a:r>
            <a:r>
              <a:rPr sz="1200" spc="0" dirty="0" smtClean="0">
                <a:solidFill>
                  <a:srgbClr val="262C32"/>
                </a:solidFill>
                <a:latin typeface="Aptos"/>
                <a:cs typeface="Arial"/>
              </a:rPr>
              <a:t>r</a:t>
            </a:r>
            <a:r>
              <a:rPr sz="1200" spc="88" dirty="0" smtClean="0">
                <a:solidFill>
                  <a:srgbClr val="262C32"/>
                </a:solidFill>
                <a:latin typeface="Aptos"/>
                <a:cs typeface="Arial"/>
              </a:rPr>
              <a:t> </a:t>
            </a:r>
            <a:r>
              <a:rPr sz="1200" spc="-9" dirty="0" smtClean="0">
                <a:solidFill>
                  <a:srgbClr val="262C32"/>
                </a:solidFill>
                <a:latin typeface="Aptos"/>
                <a:cs typeface="Arial"/>
              </a:rPr>
              <a:t>(</a:t>
            </a:r>
            <a:r>
              <a:rPr sz="1200" spc="-14" dirty="0" smtClean="0">
                <a:solidFill>
                  <a:srgbClr val="262C32"/>
                </a:solidFill>
                <a:latin typeface="Aptos"/>
                <a:cs typeface="Arial"/>
              </a:rPr>
              <a:t>r</a:t>
            </a:r>
            <a:r>
              <a:rPr sz="1200" spc="-19" dirty="0" smtClean="0">
                <a:solidFill>
                  <a:srgbClr val="262C32"/>
                </a:solidFill>
                <a:latin typeface="Aptos"/>
                <a:cs typeface="Arial"/>
              </a:rPr>
              <a:t>esp</a:t>
            </a:r>
            <a:r>
              <a:rPr sz="1200" spc="-9" dirty="0" smtClean="0">
                <a:solidFill>
                  <a:srgbClr val="262C32"/>
                </a:solidFill>
                <a:latin typeface="Aptos"/>
                <a:cs typeface="Arial"/>
              </a:rPr>
              <a:t>i</a:t>
            </a:r>
            <a:r>
              <a:rPr sz="1200" spc="-14" dirty="0" smtClean="0">
                <a:solidFill>
                  <a:srgbClr val="262C32"/>
                </a:solidFill>
                <a:latin typeface="Aptos"/>
                <a:cs typeface="Arial"/>
              </a:rPr>
              <a:t>r</a:t>
            </a:r>
            <a:r>
              <a:rPr sz="1200" spc="-19" dirty="0" smtClean="0">
                <a:solidFill>
                  <a:srgbClr val="262C32"/>
                </a:solidFill>
                <a:latin typeface="Aptos"/>
                <a:cs typeface="Arial"/>
              </a:rPr>
              <a:t>a</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19" dirty="0" smtClean="0">
                <a:solidFill>
                  <a:srgbClr val="262C32"/>
                </a:solidFill>
                <a:latin typeface="Aptos"/>
                <a:cs typeface="Arial"/>
              </a:rPr>
              <a:t>ó</a:t>
            </a:r>
            <a:r>
              <a:rPr sz="1200" spc="0" dirty="0" smtClean="0">
                <a:solidFill>
                  <a:srgbClr val="262C32"/>
                </a:solidFill>
                <a:latin typeface="Aptos"/>
                <a:cs typeface="Arial"/>
              </a:rPr>
              <a:t>n</a:t>
            </a:r>
            <a:r>
              <a:rPr sz="1200" spc="146" dirty="0" smtClean="0">
                <a:solidFill>
                  <a:srgbClr val="262C32"/>
                </a:solidFill>
                <a:latin typeface="Aptos"/>
                <a:cs typeface="Arial"/>
              </a:rPr>
              <a:t> </a:t>
            </a:r>
            <a:r>
              <a:rPr sz="1200" spc="-26" dirty="0" smtClean="0">
                <a:solidFill>
                  <a:srgbClr val="262C32"/>
                </a:solidFill>
                <a:latin typeface="Aptos"/>
                <a:cs typeface="Arial"/>
              </a:rPr>
              <a:t>a</a:t>
            </a:r>
            <a:r>
              <a:rPr sz="1200" spc="-3" dirty="0" smtClean="0">
                <a:solidFill>
                  <a:srgbClr val="262C32"/>
                </a:solidFill>
                <a:latin typeface="Aptos"/>
                <a:cs typeface="Arial"/>
              </a:rPr>
              <a:t>bd</a:t>
            </a:r>
            <a:r>
              <a:rPr sz="1200" spc="18" dirty="0" smtClean="0">
                <a:solidFill>
                  <a:srgbClr val="262C32"/>
                </a:solidFill>
                <a:latin typeface="Aptos"/>
                <a:cs typeface="Arial"/>
              </a:rPr>
              <a:t>o</a:t>
            </a:r>
            <a:r>
              <a:rPr sz="1200" spc="-18" dirty="0" smtClean="0">
                <a:solidFill>
                  <a:srgbClr val="262C32"/>
                </a:solidFill>
                <a:latin typeface="Aptos"/>
                <a:cs typeface="Arial"/>
              </a:rPr>
              <a:t>m</a:t>
            </a:r>
            <a:r>
              <a:rPr sz="1200" spc="-7" dirty="0" smtClean="0">
                <a:solidFill>
                  <a:srgbClr val="262C32"/>
                </a:solidFill>
                <a:latin typeface="Aptos"/>
                <a:cs typeface="Arial"/>
              </a:rPr>
              <a:t>i</a:t>
            </a:r>
            <a:r>
              <a:rPr sz="1200" spc="-3" dirty="0" smtClean="0">
                <a:solidFill>
                  <a:srgbClr val="262C32"/>
                </a:solidFill>
                <a:latin typeface="Aptos"/>
                <a:cs typeface="Arial"/>
              </a:rPr>
              <a:t>n</a:t>
            </a:r>
            <a:r>
              <a:rPr sz="1200" spc="18" dirty="0" smtClean="0">
                <a:solidFill>
                  <a:srgbClr val="262C32"/>
                </a:solidFill>
                <a:latin typeface="Aptos"/>
                <a:cs typeface="Arial"/>
              </a:rPr>
              <a:t>a</a:t>
            </a:r>
            <a:r>
              <a:rPr sz="1200" spc="-73" dirty="0" smtClean="0">
                <a:solidFill>
                  <a:srgbClr val="262C32"/>
                </a:solidFill>
                <a:latin typeface="Aptos"/>
                <a:cs typeface="Arial"/>
              </a:rPr>
              <a:t>l</a:t>
            </a:r>
            <a:r>
              <a:rPr sz="1200" spc="100" dirty="0" smtClean="0">
                <a:solidFill>
                  <a:srgbClr val="262C32"/>
                </a:solidFill>
                <a:latin typeface="Aptos"/>
                <a:cs typeface="Arial"/>
              </a:rPr>
              <a:t> </a:t>
            </a:r>
            <a:r>
              <a:rPr sz="1200" spc="0" dirty="0" smtClean="0">
                <a:solidFill>
                  <a:srgbClr val="262C32"/>
                </a:solidFill>
                <a:latin typeface="Aptos"/>
                <a:cs typeface="Arial"/>
              </a:rPr>
              <a:t>y </a:t>
            </a:r>
            <a:endParaRPr sz="1000">
              <a:latin typeface="Arial"/>
              <a:cs typeface="Arial"/>
            </a:endParaRPr>
          </a:p>
          <a:p>
            <a:pPr marL="104140">
              <a:lnSpc>
                <a:spcPts val="1149"/>
              </a:lnSpc>
              <a:spcBef>
                <a:spcPts val="265"/>
              </a:spcBef>
              <a:spcAft>
                <a:spcPts val="300"/>
              </a:spcAft>
            </a:pPr>
            <a:r>
              <a:rPr sz="1200" spc="-2" dirty="0" smtClean="0">
                <a:solidFill>
                  <a:srgbClr val="262C32"/>
                </a:solidFill>
                <a:latin typeface="Aptos"/>
                <a:cs typeface="Arial"/>
              </a:rPr>
              <a:t>remarcado de las costillas y músculos del cuello)</a:t>
            </a:r>
            <a:r>
              <a:rPr sz="1200" spc="-2" dirty="0" smtClean="0">
                <a:solidFill>
                  <a:srgbClr val="262C32"/>
                </a:solidFill>
                <a:latin typeface="Aptos"/>
                <a:cs typeface="Arial"/>
              </a:rPr>
              <a:t>.</a:t>
            </a:r>
            <a:endParaRPr sz="1000">
              <a:latin typeface="Arial"/>
              <a:cs typeface="Arial"/>
            </a:endParaRPr>
          </a:p>
          <a:p>
            <a:pPr marL="12700" marR="9205">
              <a:lnSpc>
                <a:spcPct val="95825"/>
              </a:lnSpc>
              <a:spcBef>
                <a:spcPts val="535"/>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Aleteo nasal.</a:t>
            </a:r>
            <a:endParaRPr sz="1000">
              <a:latin typeface="Arial"/>
              <a:cs typeface="Arial"/>
            </a:endParaRPr>
          </a:p>
        </p:txBody>
      </p:sp>
      <p:sp>
        <p:nvSpPr>
          <p:cNvPr id="3" name="object 3"/>
          <p:cNvSpPr txBox="1"/>
          <p:nvPr/>
        </p:nvSpPr>
        <p:spPr>
          <a:xfrm>
            <a:off x="2083609" y="2386798"/>
            <a:ext cx="7374672" cy="2609088"/>
          </a:xfrm>
          <a:prstGeom prst="rect">
            <a:avLst/>
          </a:prstGeom>
        </p:spPr>
        <p:txBody>
          <a:bodyPr wrap="square" lIns="0" tIns="7111" rIns="0" bIns="0" rtlCol="0">
            <a:noAutofit/>
          </a:bodyPr>
          <a:lstStyle/>
          <a:p>
            <a:pPr marL="12700" marR="9205">
              <a:lnSpc>
                <a:spcPts val="1120"/>
              </a:lnSpc>
              <a:spcAft>
                <a:spcPts val="300"/>
              </a:spcAft>
            </a:pPr>
            <a:r>
              <a:rPr sz="1200" b="1" spc="4" dirty="0" smtClean="0">
                <a:solidFill>
                  <a:srgbClr val="262C32"/>
                </a:solidFill>
                <a:latin typeface="Aptos"/>
                <a:cs typeface="Arial"/>
              </a:rPr>
              <a:t>•</a:t>
            </a:r>
            <a:r>
              <a:rPr sz="1200" b="1" spc="4" dirty="0" smtClean="0">
                <a:solidFill>
                  <a:srgbClr val="262C32"/>
                </a:solidFill>
                <a:latin typeface="Aptos"/>
                <a:cs typeface="Arial"/>
              </a:rPr>
              <a:t>Actuación</a:t>
            </a:r>
            <a:endParaRPr sz="1000">
              <a:latin typeface="Arial"/>
              <a:cs typeface="Arial"/>
            </a:endParaRPr>
          </a:p>
          <a:p>
            <a:pPr marL="101091" marR="9205">
              <a:lnSpc>
                <a:spcPct val="95825"/>
              </a:lnSpc>
              <a:spcBef>
                <a:spcPts val="474"/>
              </a:spcBef>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 </a:t>
            </a:r>
            <a:r>
              <a:rPr sz="1200" b="1" spc="-23" dirty="0" smtClean="0">
                <a:solidFill>
                  <a:srgbClr val="262C32"/>
                </a:solidFill>
                <a:latin typeface="Aptos"/>
                <a:cs typeface="Arial"/>
              </a:rPr>
              <a:t>Qué debemos hacer?</a:t>
            </a:r>
            <a:endParaRPr sz="1000">
              <a:latin typeface="Arial"/>
              <a:cs typeface="Arial"/>
            </a:endParaRPr>
          </a:p>
          <a:p>
            <a:pPr marL="104140" marR="9205">
              <a:lnSpc>
                <a:spcPct val="95825"/>
              </a:lnSpc>
              <a:spcBef>
                <a:spcPts val="530"/>
              </a:spcBef>
              <a:spcAft>
                <a:spcPts val="300"/>
              </a:spcAft>
            </a:pPr>
            <a:r>
              <a:rPr sz="1200" spc="-26" dirty="0" smtClean="0">
                <a:solidFill>
                  <a:srgbClr val="262C32"/>
                </a:solidFill>
                <a:latin typeface="Aptos"/>
                <a:cs typeface="Arial"/>
              </a:rPr>
              <a:t>- </a:t>
            </a:r>
            <a:r>
              <a:rPr sz="1200" spc="-26" dirty="0" smtClean="0">
                <a:solidFill>
                  <a:srgbClr val="262C32"/>
                </a:solidFill>
                <a:latin typeface="Aptos"/>
                <a:cs typeface="Arial"/>
              </a:rPr>
              <a:t>Alertar al  112.</a:t>
            </a:r>
            <a:endParaRPr sz="1000">
              <a:latin typeface="Arial"/>
              <a:cs typeface="Arial"/>
            </a:endParaRPr>
          </a:p>
          <a:p>
            <a:pPr marL="104140" marR="9205">
              <a:lnSpc>
                <a:spcPct val="95825"/>
              </a:lnSpc>
              <a:spcBef>
                <a:spcPts val="530"/>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Tranquilizar a la víctima</a:t>
            </a:r>
            <a:r>
              <a:rPr sz="1200" spc="-6" dirty="0" smtClean="0">
                <a:solidFill>
                  <a:srgbClr val="262C32"/>
                </a:solidFill>
                <a:latin typeface="Aptos"/>
                <a:cs typeface="Arial"/>
              </a:rPr>
              <a:t>;  </a:t>
            </a:r>
            <a:r>
              <a:rPr sz="1200" spc="-6" dirty="0" smtClean="0">
                <a:solidFill>
                  <a:srgbClr val="262C32"/>
                </a:solidFill>
                <a:latin typeface="Aptos"/>
                <a:cs typeface="Arial"/>
              </a:rPr>
              <a:t>recuerde que la ayuda está en camino</a:t>
            </a:r>
            <a:r>
              <a:rPr sz="1200" spc="-6" dirty="0" smtClean="0">
                <a:solidFill>
                  <a:srgbClr val="262C32"/>
                </a:solidFill>
                <a:latin typeface="Aptos"/>
                <a:cs typeface="Arial"/>
              </a:rPr>
              <a:t>.</a:t>
            </a:r>
            <a:endParaRPr sz="1000">
              <a:latin typeface="Arial"/>
              <a:cs typeface="Arial"/>
            </a:endParaRPr>
          </a:p>
          <a:p>
            <a:pPr marL="195579" indent="-91439">
              <a:lnSpc>
                <a:spcPts val="1149"/>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Colocarla de la manera en que esté más cómoda (generalmente sentada y </a:t>
            </a:r>
            <a:endParaRPr sz="1000">
              <a:latin typeface="Arial"/>
              <a:cs typeface="Arial"/>
            </a:endParaRPr>
          </a:p>
          <a:p>
            <a:pPr marL="195579">
              <a:lnSpc>
                <a:spcPts val="1149"/>
              </a:lnSpc>
              <a:spcBef>
                <a:spcPts val="265"/>
              </a:spcBef>
              <a:spcAft>
                <a:spcPts val="300"/>
              </a:spcAft>
            </a:pPr>
            <a:r>
              <a:rPr sz="1200" spc="-4" dirty="0" smtClean="0">
                <a:solidFill>
                  <a:srgbClr val="262C32"/>
                </a:solidFill>
                <a:latin typeface="Aptos"/>
                <a:cs typeface="Arial"/>
              </a:rPr>
              <a:t>ligeramente inclinada hacia adelante).</a:t>
            </a:r>
            <a:endParaRPr sz="1000">
              <a:latin typeface="Arial"/>
              <a:cs typeface="Arial"/>
            </a:endParaRPr>
          </a:p>
          <a:p>
            <a:pPr marL="104139" marR="9205">
              <a:lnSpc>
                <a:spcPct val="95825"/>
              </a:lnSpc>
              <a:spcBef>
                <a:spcPts val="535"/>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Aflojar las prendas de vestir para facilitar la respiración.</a:t>
            </a:r>
            <a:endParaRPr sz="1000">
              <a:latin typeface="Arial"/>
              <a:cs typeface="Arial"/>
            </a:endParaRPr>
          </a:p>
          <a:p>
            <a:pPr marL="104139"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Crear un ambiente tranquilo y aireado.</a:t>
            </a:r>
            <a:endParaRPr sz="1000">
              <a:latin typeface="Arial"/>
              <a:cs typeface="Arial"/>
            </a:endParaRPr>
          </a:p>
          <a:p>
            <a:pPr marL="195579" marR="82565" indent="-91439">
              <a:lnSpc>
                <a:spcPts val="1149"/>
              </a:lnSpc>
              <a:spcBef>
                <a:spcPts val="530"/>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Pedirle que respire poco a poco y profundamente</a:t>
            </a:r>
            <a:r>
              <a:rPr sz="1200" spc="-5" dirty="0" smtClean="0">
                <a:solidFill>
                  <a:srgbClr val="262C32"/>
                </a:solidFill>
                <a:latin typeface="Aptos"/>
                <a:cs typeface="Arial"/>
              </a:rPr>
              <a:t>;  </a:t>
            </a:r>
            <a:r>
              <a:rPr sz="1200" spc="-5" dirty="0" smtClean="0">
                <a:solidFill>
                  <a:srgbClr val="262C32"/>
                </a:solidFill>
                <a:latin typeface="Aptos"/>
                <a:cs typeface="Arial"/>
              </a:rPr>
              <a:t>puede ayudarse con la </a:t>
            </a:r>
            <a:endParaRPr sz="1000">
              <a:latin typeface="Arial"/>
              <a:cs typeface="Arial"/>
            </a:endParaRPr>
          </a:p>
          <a:p>
            <a:pPr marL="195579" marR="82565">
              <a:lnSpc>
                <a:spcPts val="1149"/>
              </a:lnSpc>
              <a:spcBef>
                <a:spcPts val="242"/>
              </a:spcBef>
              <a:spcAft>
                <a:spcPts val="300"/>
              </a:spcAft>
            </a:pPr>
            <a:r>
              <a:rPr sz="1200" spc="-5" dirty="0" smtClean="0">
                <a:solidFill>
                  <a:srgbClr val="262C32"/>
                </a:solidFill>
                <a:latin typeface="Aptos"/>
                <a:cs typeface="Arial"/>
              </a:rPr>
              <a:t>musculatura abdominal.</a:t>
            </a:r>
            <a:endParaRPr sz="1000">
              <a:latin typeface="Arial"/>
              <a:cs typeface="Arial"/>
            </a:endParaRPr>
          </a:p>
          <a:p>
            <a:pPr marL="195579" marR="86812" indent="-91440">
              <a:lnSpc>
                <a:spcPts val="1149"/>
              </a:lnSpc>
              <a:spcBef>
                <a:spcPts val="537"/>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Si dispone de medicación prescrita por su médico para estas situaciones, </a:t>
            </a:r>
            <a:endParaRPr sz="1000">
              <a:latin typeface="Arial"/>
              <a:cs typeface="Arial"/>
            </a:endParaRPr>
          </a:p>
          <a:p>
            <a:pPr marL="195579" marR="86812">
              <a:lnSpc>
                <a:spcPts val="1149"/>
              </a:lnSpc>
              <a:spcBef>
                <a:spcPts val="265"/>
              </a:spcBef>
              <a:spcAft>
                <a:spcPts val="300"/>
              </a:spcAft>
            </a:pPr>
            <a:r>
              <a:rPr sz="1200" spc="-3" dirty="0" smtClean="0">
                <a:solidFill>
                  <a:srgbClr val="262C32"/>
                </a:solidFill>
                <a:latin typeface="Aptos"/>
                <a:cs typeface="Arial"/>
              </a:rPr>
              <a:t>puede ayudar a la víctima a administrársela</a:t>
            </a:r>
            <a:r>
              <a:rPr sz="1200" spc="-3" dirty="0" smtClean="0">
                <a:solidFill>
                  <a:srgbClr val="262C32"/>
                </a:solidFill>
                <a:latin typeface="Aptos"/>
                <a:cs typeface="Arial"/>
              </a:rPr>
              <a:t>.</a:t>
            </a:r>
            <a:endParaRPr sz="1000">
              <a:latin typeface="Arial"/>
              <a:cs typeface="Arial"/>
            </a:endParaRPr>
          </a:p>
          <a:p>
            <a:pPr marL="104139" marR="9205">
              <a:lnSpc>
                <a:spcPct val="95825"/>
              </a:lnSpc>
              <a:spcBef>
                <a:spcPts val="535"/>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Esté preparado para una RCP si fuera necesario.</a:t>
            </a:r>
            <a:endParaRPr sz="10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spc="-71" dirty="0" smtClean="0">
                <a:solidFill>
                  <a:srgbClr val="231F21"/>
                </a:solidFill>
                <a:latin typeface="Times New Roman"/>
                <a:cs typeface="Times New Roman"/>
              </a:rPr>
              <a:t>120</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3" name="object 3"/>
          <p:cNvSpPr txBox="1"/>
          <p:nvPr/>
        </p:nvSpPr>
        <p:spPr>
          <a:xfrm>
            <a:off x="2231497" y="1353526"/>
            <a:ext cx="6874840" cy="972312"/>
          </a:xfrm>
          <a:prstGeom prst="rect">
            <a:avLst/>
          </a:prstGeom>
        </p:spPr>
        <p:txBody>
          <a:bodyPr wrap="square" lIns="0" tIns="7111" rIns="0" bIns="0" rtlCol="0">
            <a:noAutofit/>
          </a:bodyPr>
          <a:lstStyle/>
          <a:p>
            <a:pPr marL="12700" marR="9205">
              <a:lnSpc>
                <a:spcPts val="1120"/>
              </a:lnSpc>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 </a:t>
            </a:r>
            <a:r>
              <a:rPr sz="1200" b="1" spc="21" dirty="0" smtClean="0">
                <a:solidFill>
                  <a:srgbClr val="262C32"/>
                </a:solidFill>
                <a:latin typeface="Aptos"/>
                <a:cs typeface="Arial"/>
              </a:rPr>
              <a:t>Qué no debemos hacer?</a:t>
            </a:r>
            <a:endParaRPr sz="900">
              <a:latin typeface="Arial"/>
              <a:cs typeface="Arial"/>
            </a:endParaRPr>
          </a:p>
          <a:p>
            <a:pPr marL="104140" indent="-88391">
              <a:lnSpc>
                <a:spcPts val="1149"/>
              </a:lnSpc>
              <a:spcBef>
                <a:spcPts val="474"/>
              </a:spcBef>
              <a:spcAft>
                <a:spcPts val="300"/>
              </a:spcAft>
            </a:pPr>
            <a:r>
              <a:rPr sz="1200" dirty="0" smtClean="0">
                <a:solidFill>
                  <a:srgbClr val="262C32"/>
                </a:solidFill>
                <a:latin typeface="Aptos"/>
                <a:cs typeface="Arial"/>
              </a:rPr>
              <a:t>-</a:t>
            </a:r>
            <a:r>
              <a:rPr sz="1200" spc="-33" dirty="0" smtClean="0">
                <a:solidFill>
                  <a:srgbClr val="262C32"/>
                </a:solidFill>
                <a:latin typeface="Aptos"/>
                <a:cs typeface="Arial"/>
              </a:rPr>
              <a:t> </a:t>
            </a:r>
            <a:r>
              <a:rPr sz="1200" spc="-94" dirty="0" smtClean="0">
                <a:solidFill>
                  <a:srgbClr val="262C32"/>
                </a:solidFill>
                <a:latin typeface="Aptos"/>
                <a:cs typeface="Arial"/>
              </a:rPr>
              <a:t>T</a:t>
            </a:r>
            <a:r>
              <a:rPr sz="1200" spc="-14" dirty="0" smtClean="0">
                <a:solidFill>
                  <a:srgbClr val="262C32"/>
                </a:solidFill>
                <a:latin typeface="Aptos"/>
                <a:cs typeface="Arial"/>
              </a:rPr>
              <a:t>e</a:t>
            </a:r>
            <a:r>
              <a:rPr sz="1200" spc="-19" dirty="0" smtClean="0">
                <a:solidFill>
                  <a:srgbClr val="262C32"/>
                </a:solidFill>
                <a:latin typeface="Aptos"/>
                <a:cs typeface="Arial"/>
              </a:rPr>
              <a:t>nde</a:t>
            </a:r>
            <a:r>
              <a:rPr sz="1200" spc="0" dirty="0" smtClean="0">
                <a:solidFill>
                  <a:srgbClr val="262C32"/>
                </a:solidFill>
                <a:latin typeface="Aptos"/>
                <a:cs typeface="Arial"/>
              </a:rPr>
              <a:t>r</a:t>
            </a:r>
            <a:r>
              <a:rPr sz="1200" spc="85" dirty="0" smtClean="0">
                <a:solidFill>
                  <a:srgbClr val="262C32"/>
                </a:solidFill>
                <a:latin typeface="Aptos"/>
                <a:cs typeface="Arial"/>
              </a:rPr>
              <a:t> </a:t>
            </a:r>
            <a:r>
              <a:rPr sz="1200" spc="0" dirty="0" smtClean="0">
                <a:solidFill>
                  <a:srgbClr val="262C32"/>
                </a:solidFill>
                <a:latin typeface="Aptos"/>
                <a:cs typeface="Arial"/>
              </a:rPr>
              <a:t>a</a:t>
            </a:r>
            <a:r>
              <a:rPr sz="1200" spc="31" dirty="0" smtClean="0">
                <a:solidFill>
                  <a:srgbClr val="262C32"/>
                </a:solidFill>
                <a:latin typeface="Aptos"/>
                <a:cs typeface="Arial"/>
              </a:rPr>
              <a:t> </a:t>
            </a:r>
            <a:r>
              <a:rPr sz="1200" spc="-102" dirty="0" smtClean="0">
                <a:solidFill>
                  <a:srgbClr val="262C32"/>
                </a:solidFill>
                <a:latin typeface="Aptos"/>
                <a:cs typeface="Arial"/>
              </a:rPr>
              <a:t>l</a:t>
            </a:r>
            <a:r>
              <a:rPr sz="1200" spc="-11" dirty="0" smtClean="0">
                <a:solidFill>
                  <a:srgbClr val="262C32"/>
                </a:solidFill>
                <a:latin typeface="Aptos"/>
                <a:cs typeface="Arial"/>
              </a:rPr>
              <a:t>a</a:t>
            </a:r>
            <a:r>
              <a:rPr sz="1200" spc="64" dirty="0" smtClean="0">
                <a:solidFill>
                  <a:srgbClr val="262C32"/>
                </a:solidFill>
                <a:latin typeface="Aptos"/>
                <a:cs typeface="Arial"/>
              </a:rPr>
              <a:t> </a:t>
            </a:r>
            <a:r>
              <a:rPr sz="1200" spc="5" dirty="0" smtClean="0">
                <a:solidFill>
                  <a:srgbClr val="262C32"/>
                </a:solidFill>
                <a:latin typeface="Aptos"/>
                <a:cs typeface="Arial"/>
              </a:rPr>
              <a:t>v</a:t>
            </a:r>
            <a:r>
              <a:rPr sz="1200" spc="-37" dirty="0" smtClean="0">
                <a:solidFill>
                  <a:srgbClr val="262C32"/>
                </a:solidFill>
                <a:latin typeface="Aptos"/>
                <a:cs typeface="Arial"/>
              </a:rPr>
              <a:t>í</a:t>
            </a:r>
            <a:r>
              <a:rPr sz="1200" spc="5" dirty="0" smtClean="0">
                <a:solidFill>
                  <a:srgbClr val="262C32"/>
                </a:solidFill>
                <a:latin typeface="Aptos"/>
                <a:cs typeface="Arial"/>
              </a:rPr>
              <a:t>c</a:t>
            </a:r>
            <a:r>
              <a:rPr sz="1200" spc="12" dirty="0" smtClean="0">
                <a:solidFill>
                  <a:srgbClr val="262C32"/>
                </a:solidFill>
                <a:latin typeface="Aptos"/>
                <a:cs typeface="Arial"/>
              </a:rPr>
              <a:t>t</a:t>
            </a:r>
            <a:r>
              <a:rPr sz="1200" spc="-7" dirty="0" smtClean="0">
                <a:solidFill>
                  <a:srgbClr val="262C32"/>
                </a:solidFill>
                <a:latin typeface="Aptos"/>
                <a:cs typeface="Arial"/>
              </a:rPr>
              <a:t>i</a:t>
            </a:r>
            <a:r>
              <a:rPr sz="1200" spc="-18" dirty="0" smtClean="0">
                <a:solidFill>
                  <a:srgbClr val="262C32"/>
                </a:solidFill>
                <a:latin typeface="Aptos"/>
                <a:cs typeface="Arial"/>
              </a:rPr>
              <a:t>m</a:t>
            </a:r>
            <a:r>
              <a:rPr sz="1200" spc="18" dirty="0" smtClean="0">
                <a:solidFill>
                  <a:srgbClr val="262C32"/>
                </a:solidFill>
                <a:latin typeface="Aptos"/>
                <a:cs typeface="Arial"/>
              </a:rPr>
              <a:t>a</a:t>
            </a:r>
            <a:r>
              <a:rPr sz="1200" spc="-77" dirty="0" smtClean="0">
                <a:solidFill>
                  <a:srgbClr val="262C32"/>
                </a:solidFill>
                <a:latin typeface="Aptos"/>
                <a:cs typeface="Arial"/>
              </a:rPr>
              <a:t>,</a:t>
            </a:r>
            <a:r>
              <a:rPr sz="1200" spc="100" dirty="0" smtClean="0">
                <a:solidFill>
                  <a:srgbClr val="262C32"/>
                </a:solidFill>
                <a:latin typeface="Aptos"/>
                <a:cs typeface="Arial"/>
              </a:rPr>
              <a:t> </a:t>
            </a:r>
            <a:r>
              <a:rPr sz="1200" spc="-19" dirty="0" smtClean="0">
                <a:solidFill>
                  <a:srgbClr val="262C32"/>
                </a:solidFill>
                <a:latin typeface="Aptos"/>
                <a:cs typeface="Arial"/>
              </a:rPr>
              <a:t>y</a:t>
            </a:r>
            <a:r>
              <a:rPr sz="1200" spc="0" dirty="0" smtClean="0">
                <a:solidFill>
                  <a:srgbClr val="262C32"/>
                </a:solidFill>
                <a:latin typeface="Aptos"/>
                <a:cs typeface="Arial"/>
              </a:rPr>
              <a:t>a</a:t>
            </a:r>
            <a:r>
              <a:rPr sz="1200" spc="31" dirty="0" smtClean="0">
                <a:solidFill>
                  <a:srgbClr val="262C32"/>
                </a:solidFill>
                <a:latin typeface="Aptos"/>
                <a:cs typeface="Arial"/>
              </a:rPr>
              <a:t> </a:t>
            </a:r>
            <a:r>
              <a:rPr sz="1200" spc="-19" dirty="0" smtClean="0">
                <a:solidFill>
                  <a:srgbClr val="262C32"/>
                </a:solidFill>
                <a:latin typeface="Aptos"/>
                <a:cs typeface="Arial"/>
              </a:rPr>
              <a:t>qu</a:t>
            </a:r>
            <a:r>
              <a:rPr sz="1200" spc="0" dirty="0" smtClean="0">
                <a:solidFill>
                  <a:srgbClr val="262C32"/>
                </a:solidFill>
                <a:latin typeface="Aptos"/>
                <a:cs typeface="Arial"/>
              </a:rPr>
              <a:t>e</a:t>
            </a:r>
            <a:r>
              <a:rPr sz="1200" spc="37" dirty="0" smtClean="0">
                <a:solidFill>
                  <a:srgbClr val="262C32"/>
                </a:solidFill>
                <a:latin typeface="Aptos"/>
                <a:cs typeface="Arial"/>
              </a:rPr>
              <a:t> </a:t>
            </a:r>
            <a:r>
              <a:rPr sz="1200" spc="-9" dirty="0" smtClean="0">
                <a:solidFill>
                  <a:srgbClr val="262C32"/>
                </a:solidFill>
                <a:latin typeface="Aptos"/>
                <a:cs typeface="Arial"/>
              </a:rPr>
              <a:t>au</a:t>
            </a:r>
            <a:r>
              <a:rPr sz="1200" spc="-19" dirty="0" smtClean="0">
                <a:solidFill>
                  <a:srgbClr val="262C32"/>
                </a:solidFill>
                <a:latin typeface="Aptos"/>
                <a:cs typeface="Arial"/>
              </a:rPr>
              <a:t>m</a:t>
            </a:r>
            <a:r>
              <a:rPr sz="1200" spc="-9" dirty="0" smtClean="0">
                <a:solidFill>
                  <a:srgbClr val="262C32"/>
                </a:solidFill>
                <a:latin typeface="Aptos"/>
                <a:cs typeface="Arial"/>
              </a:rPr>
              <a:t>en</a:t>
            </a:r>
            <a:r>
              <a:rPr sz="1200" spc="-10" dirty="0" smtClean="0">
                <a:solidFill>
                  <a:srgbClr val="262C32"/>
                </a:solidFill>
                <a:latin typeface="Aptos"/>
                <a:cs typeface="Arial"/>
              </a:rPr>
              <a:t>t</a:t>
            </a:r>
            <a:r>
              <a:rPr sz="1200" spc="-4" dirty="0" smtClean="0">
                <a:solidFill>
                  <a:srgbClr val="262C32"/>
                </a:solidFill>
                <a:latin typeface="Aptos"/>
                <a:cs typeface="Arial"/>
              </a:rPr>
              <a:t>a</a:t>
            </a:r>
            <a:r>
              <a:rPr sz="1200" spc="-9" dirty="0" smtClean="0">
                <a:solidFill>
                  <a:srgbClr val="262C32"/>
                </a:solidFill>
                <a:latin typeface="Aptos"/>
                <a:cs typeface="Arial"/>
              </a:rPr>
              <a:t>r</a:t>
            </a:r>
            <a:r>
              <a:rPr sz="1200" spc="-5" dirty="0" smtClean="0">
                <a:solidFill>
                  <a:srgbClr val="262C32"/>
                </a:solidFill>
                <a:latin typeface="Aptos"/>
                <a:cs typeface="Arial"/>
              </a:rPr>
              <a:t>í</a:t>
            </a:r>
            <a:r>
              <a:rPr sz="1200" spc="-9" dirty="0" smtClean="0">
                <a:solidFill>
                  <a:srgbClr val="262C32"/>
                </a:solidFill>
                <a:latin typeface="Aptos"/>
                <a:cs typeface="Arial"/>
              </a:rPr>
              <a:t>a</a:t>
            </a:r>
            <a:r>
              <a:rPr sz="1200" spc="-19" dirty="0" smtClean="0">
                <a:solidFill>
                  <a:srgbClr val="262C32"/>
                </a:solidFill>
                <a:latin typeface="Aptos"/>
                <a:cs typeface="Arial"/>
              </a:rPr>
              <a:t>m</a:t>
            </a:r>
            <a:r>
              <a:rPr sz="1200" spc="-9" dirty="0" smtClean="0">
                <a:solidFill>
                  <a:srgbClr val="262C32"/>
                </a:solidFill>
                <a:latin typeface="Aptos"/>
                <a:cs typeface="Arial"/>
              </a:rPr>
              <a:t>o</a:t>
            </a:r>
            <a:r>
              <a:rPr sz="1200" spc="9" dirty="0" smtClean="0">
                <a:solidFill>
                  <a:srgbClr val="262C32"/>
                </a:solidFill>
                <a:latin typeface="Aptos"/>
                <a:cs typeface="Arial"/>
              </a:rPr>
              <a:t>s</a:t>
            </a:r>
            <a:r>
              <a:rPr sz="1200" spc="130" dirty="0" smtClean="0">
                <a:solidFill>
                  <a:srgbClr val="262C32"/>
                </a:solidFill>
                <a:latin typeface="Aptos"/>
                <a:cs typeface="Arial"/>
              </a:rPr>
              <a:t> </a:t>
            </a:r>
            <a:r>
              <a:rPr sz="1200" spc="-78" dirty="0" smtClean="0">
                <a:solidFill>
                  <a:srgbClr val="262C32"/>
                </a:solidFill>
                <a:latin typeface="Aptos"/>
                <a:cs typeface="Arial"/>
              </a:rPr>
              <a:t>l</a:t>
            </a:r>
            <a:r>
              <a:rPr sz="1200" spc="-33" dirty="0" smtClean="0">
                <a:solidFill>
                  <a:srgbClr val="262C32"/>
                </a:solidFill>
                <a:latin typeface="Aptos"/>
                <a:cs typeface="Arial"/>
              </a:rPr>
              <a:t>a</a:t>
            </a:r>
            <a:r>
              <a:rPr sz="1200" spc="89" dirty="0" smtClean="0">
                <a:solidFill>
                  <a:srgbClr val="262C32"/>
                </a:solidFill>
                <a:latin typeface="Aptos"/>
                <a:cs typeface="Arial"/>
              </a:rPr>
              <a:t> </a:t>
            </a:r>
            <a:r>
              <a:rPr sz="1200" spc="-15" dirty="0" smtClean="0">
                <a:solidFill>
                  <a:srgbClr val="262C32"/>
                </a:solidFill>
                <a:latin typeface="Aptos"/>
                <a:cs typeface="Arial"/>
              </a:rPr>
              <a:t>d</a:t>
            </a:r>
            <a:r>
              <a:rPr sz="1200" spc="-8" dirty="0" smtClean="0">
                <a:solidFill>
                  <a:srgbClr val="262C32"/>
                </a:solidFill>
                <a:latin typeface="Aptos"/>
                <a:cs typeface="Arial"/>
              </a:rPr>
              <a:t>i</a:t>
            </a:r>
            <a:r>
              <a:rPr sz="1200" spc="1" dirty="0" smtClean="0">
                <a:solidFill>
                  <a:srgbClr val="262C32"/>
                </a:solidFill>
                <a:latin typeface="Aptos"/>
                <a:cs typeface="Arial"/>
              </a:rPr>
              <a:t>f</a:t>
            </a:r>
            <a:r>
              <a:rPr sz="1200" spc="-18" dirty="0" smtClean="0">
                <a:solidFill>
                  <a:srgbClr val="262C32"/>
                </a:solidFill>
                <a:latin typeface="Aptos"/>
                <a:cs typeface="Arial"/>
              </a:rPr>
              <a:t>i</a:t>
            </a:r>
            <a:r>
              <a:rPr sz="1200" spc="-15" dirty="0" smtClean="0">
                <a:solidFill>
                  <a:srgbClr val="262C32"/>
                </a:solidFill>
                <a:latin typeface="Aptos"/>
                <a:cs typeface="Arial"/>
              </a:rPr>
              <a:t>c</a:t>
            </a:r>
            <a:r>
              <a:rPr sz="1200" spc="-9" dirty="0" smtClean="0">
                <a:solidFill>
                  <a:srgbClr val="262C32"/>
                </a:solidFill>
                <a:latin typeface="Aptos"/>
                <a:cs typeface="Arial"/>
              </a:rPr>
              <a:t>u</a:t>
            </a:r>
            <a:r>
              <a:rPr sz="1200" spc="-8" dirty="0" smtClean="0">
                <a:solidFill>
                  <a:srgbClr val="262C32"/>
                </a:solidFill>
                <a:latin typeface="Aptos"/>
                <a:cs typeface="Arial"/>
              </a:rPr>
              <a:t>l</a:t>
            </a:r>
            <a:r>
              <a:rPr sz="1200" spc="-12" dirty="0" smtClean="0">
                <a:solidFill>
                  <a:srgbClr val="262C32"/>
                </a:solidFill>
                <a:latin typeface="Aptos"/>
                <a:cs typeface="Arial"/>
              </a:rPr>
              <a:t>t</a:t>
            </a:r>
            <a:r>
              <a:rPr sz="1200" spc="-9" dirty="0" smtClean="0">
                <a:solidFill>
                  <a:srgbClr val="262C32"/>
                </a:solidFill>
                <a:latin typeface="Aptos"/>
                <a:cs typeface="Arial"/>
              </a:rPr>
              <a:t>a</a:t>
            </a:r>
            <a:r>
              <a:rPr sz="1200" spc="4" dirty="0" smtClean="0">
                <a:solidFill>
                  <a:srgbClr val="262C32"/>
                </a:solidFill>
                <a:latin typeface="Aptos"/>
                <a:cs typeface="Arial"/>
              </a:rPr>
              <a:t>d</a:t>
            </a:r>
            <a:r>
              <a:rPr sz="1200" spc="109" dirty="0" smtClean="0">
                <a:solidFill>
                  <a:srgbClr val="262C32"/>
                </a:solidFill>
                <a:latin typeface="Aptos"/>
                <a:cs typeface="Arial"/>
              </a:rPr>
              <a:t> </a:t>
            </a:r>
            <a:r>
              <a:rPr sz="1200" spc="-43" dirty="0" smtClean="0">
                <a:solidFill>
                  <a:srgbClr val="262C32"/>
                </a:solidFill>
                <a:latin typeface="Aptos"/>
                <a:cs typeface="Arial"/>
              </a:rPr>
              <a:t>r</a:t>
            </a:r>
            <a:r>
              <a:rPr sz="1200" spc="-53" dirty="0" smtClean="0">
                <a:solidFill>
                  <a:srgbClr val="262C32"/>
                </a:solidFill>
                <a:latin typeface="Aptos"/>
                <a:cs typeface="Arial"/>
              </a:rPr>
              <a:t>e</a:t>
            </a:r>
            <a:r>
              <a:rPr sz="1200" spc="30" dirty="0" smtClean="0">
                <a:solidFill>
                  <a:srgbClr val="262C32"/>
                </a:solidFill>
                <a:latin typeface="Aptos"/>
                <a:cs typeface="Arial"/>
              </a:rPr>
              <a:t>s</a:t>
            </a:r>
            <a:r>
              <a:rPr sz="1200" spc="18" dirty="0" smtClean="0">
                <a:solidFill>
                  <a:srgbClr val="262C32"/>
                </a:solidFill>
                <a:latin typeface="Aptos"/>
                <a:cs typeface="Arial"/>
              </a:rPr>
              <a:t>p</a:t>
            </a:r>
            <a:r>
              <a:rPr sz="1200" spc="-32" dirty="0" smtClean="0">
                <a:solidFill>
                  <a:srgbClr val="262C32"/>
                </a:solidFill>
                <a:latin typeface="Aptos"/>
                <a:cs typeface="Arial"/>
              </a:rPr>
              <a:t>i</a:t>
            </a:r>
            <a:r>
              <a:rPr sz="1200" spc="0" dirty="0" smtClean="0">
                <a:solidFill>
                  <a:srgbClr val="262C32"/>
                </a:solidFill>
                <a:latin typeface="Aptos"/>
                <a:cs typeface="Arial"/>
              </a:rPr>
              <a:t>r</a:t>
            </a:r>
            <a:r>
              <a:rPr sz="1200" spc="-26" dirty="0" smtClean="0">
                <a:solidFill>
                  <a:srgbClr val="262C32"/>
                </a:solidFill>
                <a:latin typeface="Aptos"/>
                <a:cs typeface="Arial"/>
              </a:rPr>
              <a:t>a</a:t>
            </a:r>
            <a:r>
              <a:rPr sz="1200" spc="37" dirty="0" smtClean="0">
                <a:solidFill>
                  <a:srgbClr val="262C32"/>
                </a:solidFill>
                <a:latin typeface="Aptos"/>
                <a:cs typeface="Arial"/>
              </a:rPr>
              <a:t>t</a:t>
            </a:r>
            <a:r>
              <a:rPr sz="1200" spc="18" dirty="0" smtClean="0">
                <a:solidFill>
                  <a:srgbClr val="262C32"/>
                </a:solidFill>
                <a:latin typeface="Aptos"/>
                <a:cs typeface="Arial"/>
              </a:rPr>
              <a:t>o</a:t>
            </a:r>
            <a:r>
              <a:rPr sz="1200" spc="0" dirty="0" smtClean="0">
                <a:solidFill>
                  <a:srgbClr val="262C32"/>
                </a:solidFill>
                <a:latin typeface="Aptos"/>
                <a:cs typeface="Arial"/>
              </a:rPr>
              <a:t>r</a:t>
            </a:r>
            <a:r>
              <a:rPr sz="1200" spc="-53" dirty="0" smtClean="0">
                <a:solidFill>
                  <a:srgbClr val="262C32"/>
                </a:solidFill>
                <a:latin typeface="Aptos"/>
                <a:cs typeface="Arial"/>
              </a:rPr>
              <a:t>i</a:t>
            </a:r>
            <a:r>
              <a:rPr sz="1200" spc="-11" dirty="0" smtClean="0">
                <a:solidFill>
                  <a:srgbClr val="262C32"/>
                </a:solidFill>
                <a:latin typeface="Aptos"/>
                <a:cs typeface="Arial"/>
              </a:rPr>
              <a:t>a</a:t>
            </a:r>
            <a:r>
              <a:rPr sz="1200" spc="64" dirty="0" smtClean="0">
                <a:solidFill>
                  <a:srgbClr val="262C32"/>
                </a:solidFill>
                <a:latin typeface="Aptos"/>
                <a:cs typeface="Arial"/>
              </a:rPr>
              <a:t> </a:t>
            </a:r>
            <a:r>
              <a:rPr sz="1200" spc="0" dirty="0" smtClean="0">
                <a:solidFill>
                  <a:srgbClr val="262C32"/>
                </a:solidFill>
                <a:latin typeface="Aptos"/>
                <a:cs typeface="Arial"/>
              </a:rPr>
              <a:t>y</a:t>
            </a:r>
            <a:r>
              <a:rPr sz="1200" spc="39" dirty="0" smtClean="0">
                <a:solidFill>
                  <a:srgbClr val="262C32"/>
                </a:solidFill>
                <a:latin typeface="Aptos"/>
                <a:cs typeface="Arial"/>
              </a:rPr>
              <a:t> </a:t>
            </a:r>
            <a:r>
              <a:rPr sz="1200" spc="-78" dirty="0" smtClean="0">
                <a:solidFill>
                  <a:srgbClr val="262C32"/>
                </a:solidFill>
                <a:latin typeface="Aptos"/>
                <a:cs typeface="Arial"/>
              </a:rPr>
              <a:t>l</a:t>
            </a:r>
            <a:r>
              <a:rPr sz="1200" spc="-33" dirty="0" smtClean="0">
                <a:solidFill>
                  <a:srgbClr val="262C32"/>
                </a:solidFill>
                <a:latin typeface="Aptos"/>
                <a:cs typeface="Arial"/>
              </a:rPr>
              <a:t>a</a:t>
            </a:r>
            <a:r>
              <a:rPr sz="1200" spc="-16" dirty="0" smtClean="0">
                <a:solidFill>
                  <a:srgbClr val="262C32"/>
                </a:solidFill>
                <a:latin typeface="Aptos"/>
                <a:cs typeface="Arial"/>
              </a:rPr>
              <a:t> </a:t>
            </a:r>
            <a:endParaRPr sz="1000">
              <a:latin typeface="Arial"/>
              <a:cs typeface="Arial"/>
            </a:endParaRPr>
          </a:p>
          <a:p>
            <a:pPr marL="104140">
              <a:lnSpc>
                <a:spcPts val="1149"/>
              </a:lnSpc>
              <a:spcBef>
                <a:spcPts val="265"/>
              </a:spcBef>
              <a:spcAft>
                <a:spcPts val="300"/>
              </a:spcAft>
            </a:pPr>
            <a:r>
              <a:rPr sz="1200" spc="-6" dirty="0" smtClean="0">
                <a:solidFill>
                  <a:srgbClr val="262C32"/>
                </a:solidFill>
                <a:latin typeface="Aptos"/>
                <a:cs typeface="Arial"/>
              </a:rPr>
              <a:t>sensación de ahogo.</a:t>
            </a:r>
            <a:endParaRPr sz="1000">
              <a:latin typeface="Arial"/>
              <a:cs typeface="Arial"/>
            </a:endParaRPr>
          </a:p>
          <a:p>
            <a:pPr marL="15748" marR="9205">
              <a:lnSpc>
                <a:spcPct val="95825"/>
              </a:lnSpc>
              <a:spcBef>
                <a:spcPts val="535"/>
              </a:spcBef>
              <a:spcAft>
                <a:spcPts val="300"/>
              </a:spcAft>
            </a:pPr>
            <a:r>
              <a:rPr sz="1200" spc="-14" dirty="0" smtClean="0">
                <a:solidFill>
                  <a:srgbClr val="262C32"/>
                </a:solidFill>
                <a:latin typeface="Aptos"/>
                <a:cs typeface="Arial"/>
              </a:rPr>
              <a:t>- </a:t>
            </a:r>
            <a:r>
              <a:rPr sz="1200" spc="-14" dirty="0" smtClean="0">
                <a:solidFill>
                  <a:srgbClr val="262C32"/>
                </a:solidFill>
                <a:latin typeface="Aptos"/>
                <a:cs typeface="Arial"/>
              </a:rPr>
              <a:t>Agobiarla</a:t>
            </a:r>
            <a:r>
              <a:rPr sz="1200" spc="-14" dirty="0" smtClean="0">
                <a:solidFill>
                  <a:srgbClr val="262C32"/>
                </a:solidFill>
                <a:latin typeface="Aptos"/>
                <a:cs typeface="Arial"/>
              </a:rPr>
              <a:t>,  </a:t>
            </a:r>
            <a:r>
              <a:rPr sz="1200" spc="-14" dirty="0" smtClean="0">
                <a:solidFill>
                  <a:srgbClr val="262C32"/>
                </a:solidFill>
                <a:latin typeface="Aptos"/>
                <a:cs typeface="Arial"/>
              </a:rPr>
              <a:t>ponerla nerviosa.</a:t>
            </a:r>
            <a:endParaRPr sz="1000">
              <a:latin typeface="Arial"/>
              <a:cs typeface="Arial"/>
            </a:endParaRPr>
          </a:p>
          <a:p>
            <a:pPr marL="15748" marR="9205">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Desplazarla innecesariamente.</a:t>
            </a:r>
            <a:endParaRPr sz="1000">
              <a:latin typeface="Arial"/>
              <a:cs typeface="Arial"/>
            </a:endParaRPr>
          </a:p>
        </p:txBody>
      </p:sp>
      <p:sp>
        <p:nvSpPr>
          <p:cNvPr id="2" name="object 2"/>
          <p:cNvSpPr txBox="1"/>
          <p:nvPr/>
        </p:nvSpPr>
        <p:spPr>
          <a:xfrm>
            <a:off x="5376164" y="7421015"/>
            <a:ext cx="1" cy="1"/>
          </a:xfrm>
          <a:prstGeom prst="rect">
            <a:avLst/>
          </a:prstGeom>
        </p:spPr>
        <p:txBody>
          <a:bodyPr wrap="square" lIns="0" tIns="2540" rIns="0" bIns="0" rtlCol="0">
            <a:noAutofit/>
          </a:bodyPr>
          <a:lstStyle/>
          <a:p>
            <a:pPr marL="12700">
              <a:lnSpc>
                <a:spcPct val="95825"/>
              </a:lnSpc>
            </a:pPr>
            <a:r>
              <a:rPr sz="600" spc="-78" dirty="0" smtClean="0">
                <a:solidFill>
                  <a:srgbClr val="231F21"/>
                </a:solidFill>
                <a:latin typeface="Times New Roman"/>
                <a:cs typeface="Times New Roman"/>
              </a:rPr>
              <a:t>121</a:t>
            </a:r>
            <a:endParaRPr sz="600">
              <a:latin typeface="Times New Roman"/>
              <a:cs typeface="Times New Roman"/>
            </a:endParaRPr>
          </a:p>
        </p:txBody>
      </p:sp>
      <p:pic>
        <p:nvPicPr>
          <p:cNvPr id="6" name="Picture 5"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083609" y="1363817"/>
            <a:ext cx="7280750" cy="2206244"/>
          </a:xfrm>
          <a:prstGeom prst="rect">
            <a:avLst/>
          </a:prstGeom>
        </p:spPr>
        <p:txBody>
          <a:bodyPr wrap="square" lIns="0" tIns="6477" rIns="0" bIns="0" rtlCol="0">
            <a:noAutofit/>
          </a:bodyPr>
          <a:lstStyle/>
          <a:p>
            <a:pPr marL="12700" marR="3501778" algn="just">
              <a:lnSpc>
                <a:spcPts val="1019"/>
              </a:lnSpc>
              <a:spcAft>
                <a:spcPts val="300"/>
              </a:spcAft>
            </a:pPr>
            <a:r>
              <a:rPr sz="1200" b="1" spc="45" dirty="0" smtClean="0">
                <a:solidFill>
                  <a:srgbClr val="262C32"/>
                </a:solidFill>
                <a:latin typeface="Aptos"/>
                <a:cs typeface="Arial"/>
              </a:rPr>
              <a:t>Convulsiones</a:t>
            </a:r>
            <a:endParaRPr sz="900">
              <a:latin typeface="Arial"/>
              <a:cs typeface="Arial"/>
            </a:endParaRPr>
          </a:p>
          <a:p>
            <a:pPr marL="12700" indent="0" algn="just">
              <a:lnSpc>
                <a:spcPts val="1034"/>
              </a:lnSpc>
              <a:spcBef>
                <a:spcPts val="618"/>
              </a:spcBef>
              <a:spcAft>
                <a:spcPts val="300"/>
              </a:spcAft>
            </a:pPr>
            <a:r>
              <a:rPr sz="1200" spc="-2" dirty="0" smtClean="0">
                <a:solidFill>
                  <a:srgbClr val="262C32"/>
                </a:solidFill>
                <a:latin typeface="Aptos"/>
                <a:cs typeface="Arial"/>
              </a:rPr>
              <a:t>C</a:t>
            </a:r>
            <a:r>
              <a:rPr sz="1200" spc="75" dirty="0" smtClean="0">
                <a:solidFill>
                  <a:srgbClr val="262C32"/>
                </a:solidFill>
                <a:latin typeface="Aptos"/>
                <a:cs typeface="Arial"/>
              </a:rPr>
              <a:t>o</a:t>
            </a:r>
            <a:r>
              <a:rPr sz="1200" spc="3" dirty="0" smtClean="0">
                <a:solidFill>
                  <a:srgbClr val="262C32"/>
                </a:solidFill>
                <a:latin typeface="Aptos"/>
                <a:cs typeface="Arial"/>
              </a:rPr>
              <a:t>n</a:t>
            </a:r>
            <a:r>
              <a:rPr sz="1200" spc="78" dirty="0" smtClean="0">
                <a:solidFill>
                  <a:srgbClr val="262C32"/>
                </a:solidFill>
                <a:latin typeface="Aptos"/>
                <a:cs typeface="Arial"/>
              </a:rPr>
              <a:t>v</a:t>
            </a:r>
            <a:r>
              <a:rPr sz="1200" spc="29" dirty="0" smtClean="0">
                <a:solidFill>
                  <a:srgbClr val="262C32"/>
                </a:solidFill>
                <a:latin typeface="Aptos"/>
                <a:cs typeface="Arial"/>
              </a:rPr>
              <a:t>u</a:t>
            </a:r>
            <a:r>
              <a:rPr sz="1200" spc="-5" dirty="0" smtClean="0">
                <a:solidFill>
                  <a:srgbClr val="262C32"/>
                </a:solidFill>
                <a:latin typeface="Aptos"/>
                <a:cs typeface="Arial"/>
              </a:rPr>
              <a:t>l</a:t>
            </a:r>
            <a:r>
              <a:rPr sz="1200" spc="78" dirty="0" smtClean="0">
                <a:solidFill>
                  <a:srgbClr val="262C32"/>
                </a:solidFill>
                <a:latin typeface="Aptos"/>
                <a:cs typeface="Arial"/>
              </a:rPr>
              <a:t>s</a:t>
            </a:r>
            <a:r>
              <a:rPr sz="1200" spc="-29" dirty="0" smtClean="0">
                <a:solidFill>
                  <a:srgbClr val="262C32"/>
                </a:solidFill>
                <a:latin typeface="Aptos"/>
                <a:cs typeface="Arial"/>
              </a:rPr>
              <a:t>i</a:t>
            </a:r>
            <a:r>
              <a:rPr sz="1200" spc="75" dirty="0" smtClean="0">
                <a:solidFill>
                  <a:srgbClr val="262C32"/>
                </a:solidFill>
                <a:latin typeface="Aptos"/>
                <a:cs typeface="Arial"/>
              </a:rPr>
              <a:t>ó</a:t>
            </a:r>
            <a:r>
              <a:rPr sz="1200" spc="-45" dirty="0" smtClean="0">
                <a:solidFill>
                  <a:srgbClr val="262C32"/>
                </a:solidFill>
                <a:latin typeface="Aptos"/>
                <a:cs typeface="Arial"/>
              </a:rPr>
              <a:t>n</a:t>
            </a:r>
            <a:r>
              <a:rPr sz="1200" spc="0" dirty="0" smtClean="0">
                <a:solidFill>
                  <a:srgbClr val="262C32"/>
                </a:solidFill>
                <a:latin typeface="Aptos"/>
                <a:cs typeface="Arial"/>
              </a:rPr>
              <a:t> </a:t>
            </a:r>
            <a:r>
              <a:rPr sz="1200" spc="-114" dirty="0" smtClean="0">
                <a:solidFill>
                  <a:srgbClr val="262C32"/>
                </a:solidFill>
                <a:latin typeface="Aptos"/>
                <a:cs typeface="Arial"/>
              </a:rPr>
              <a:t> </a:t>
            </a:r>
            <a:r>
              <a:rPr sz="1200" spc="25" dirty="0" smtClean="0">
                <a:solidFill>
                  <a:srgbClr val="262C32"/>
                </a:solidFill>
                <a:latin typeface="Aptos"/>
                <a:cs typeface="Arial"/>
              </a:rPr>
              <a:t>e</a:t>
            </a:r>
            <a:r>
              <a:rPr sz="1200" spc="0" dirty="0" smtClean="0">
                <a:solidFill>
                  <a:srgbClr val="262C32"/>
                </a:solidFill>
                <a:latin typeface="Aptos"/>
                <a:cs typeface="Arial"/>
              </a:rPr>
              <a:t>s</a:t>
            </a:r>
            <a:r>
              <a:rPr sz="1200" spc="95" dirty="0" smtClean="0">
                <a:solidFill>
                  <a:srgbClr val="262C32"/>
                </a:solidFill>
                <a:latin typeface="Aptos"/>
                <a:cs typeface="Arial"/>
              </a:rPr>
              <a:t> </a:t>
            </a:r>
            <a:r>
              <a:rPr sz="1200" spc="-56" dirty="0" smtClean="0">
                <a:solidFill>
                  <a:srgbClr val="262C32"/>
                </a:solidFill>
                <a:latin typeface="Aptos"/>
                <a:cs typeface="Arial"/>
              </a:rPr>
              <a:t>l</a:t>
            </a:r>
            <a:r>
              <a:rPr sz="1200" spc="-20" dirty="0" smtClean="0">
                <a:solidFill>
                  <a:srgbClr val="262C32"/>
                </a:solidFill>
                <a:latin typeface="Aptos"/>
                <a:cs typeface="Arial"/>
              </a:rPr>
              <a:t>a</a:t>
            </a:r>
            <a:r>
              <a:rPr sz="1200" spc="0" dirty="0" smtClean="0">
                <a:solidFill>
                  <a:srgbClr val="262C32"/>
                </a:solidFill>
                <a:latin typeface="Aptos"/>
                <a:cs typeface="Arial"/>
              </a:rPr>
              <a:t> </a:t>
            </a:r>
            <a:r>
              <a:rPr sz="1200" spc="-114" dirty="0" smtClean="0">
                <a:solidFill>
                  <a:srgbClr val="262C32"/>
                </a:solidFill>
                <a:latin typeface="Aptos"/>
                <a:cs typeface="Arial"/>
              </a:rPr>
              <a:t> </a:t>
            </a:r>
            <a:r>
              <a:rPr sz="1200" spc="5" dirty="0" smtClean="0">
                <a:solidFill>
                  <a:srgbClr val="262C32"/>
                </a:solidFill>
                <a:latin typeface="Aptos"/>
                <a:cs typeface="Arial"/>
              </a:rPr>
              <a:t>c</a:t>
            </a:r>
            <a:r>
              <a:rPr sz="1200" spc="50" dirty="0" smtClean="0">
                <a:solidFill>
                  <a:srgbClr val="262C32"/>
                </a:solidFill>
                <a:latin typeface="Aptos"/>
                <a:cs typeface="Arial"/>
              </a:rPr>
              <a:t>o</a:t>
            </a:r>
            <a:r>
              <a:rPr sz="1200" spc="-20" dirty="0" smtClean="0">
                <a:solidFill>
                  <a:srgbClr val="262C32"/>
                </a:solidFill>
                <a:latin typeface="Aptos"/>
                <a:cs typeface="Arial"/>
              </a:rPr>
              <a:t>n</a:t>
            </a:r>
            <a:r>
              <a:rPr sz="1200" spc="86" dirty="0" smtClean="0">
                <a:solidFill>
                  <a:srgbClr val="262C32"/>
                </a:solidFill>
                <a:latin typeface="Aptos"/>
                <a:cs typeface="Arial"/>
              </a:rPr>
              <a:t>t</a:t>
            </a:r>
            <a:r>
              <a:rPr sz="1200" spc="11" dirty="0" smtClean="0">
                <a:solidFill>
                  <a:srgbClr val="262C32"/>
                </a:solidFill>
                <a:latin typeface="Aptos"/>
                <a:cs typeface="Arial"/>
              </a:rPr>
              <a:t>r</a:t>
            </a:r>
            <a:r>
              <a:rPr sz="1200" spc="3" dirty="0" smtClean="0">
                <a:solidFill>
                  <a:srgbClr val="262C32"/>
                </a:solidFill>
                <a:latin typeface="Aptos"/>
                <a:cs typeface="Arial"/>
              </a:rPr>
              <a:t>a</a:t>
            </a:r>
            <a:r>
              <a:rPr sz="1200" spc="78" dirty="0" smtClean="0">
                <a:solidFill>
                  <a:srgbClr val="262C32"/>
                </a:solidFill>
                <a:latin typeface="Aptos"/>
                <a:cs typeface="Arial"/>
              </a:rPr>
              <a:t>c</a:t>
            </a:r>
            <a:r>
              <a:rPr sz="1200" spc="-22" dirty="0" smtClean="0">
                <a:solidFill>
                  <a:srgbClr val="262C32"/>
                </a:solidFill>
                <a:latin typeface="Aptos"/>
                <a:cs typeface="Arial"/>
              </a:rPr>
              <a:t>c</a:t>
            </a:r>
            <a:r>
              <a:rPr sz="1200" spc="19" dirty="0" smtClean="0">
                <a:solidFill>
                  <a:srgbClr val="262C32"/>
                </a:solidFill>
                <a:latin typeface="Aptos"/>
                <a:cs typeface="Arial"/>
              </a:rPr>
              <a:t>i</a:t>
            </a:r>
            <a:r>
              <a:rPr sz="1200" spc="75" dirty="0" smtClean="0">
                <a:solidFill>
                  <a:srgbClr val="262C32"/>
                </a:solidFill>
                <a:latin typeface="Aptos"/>
                <a:cs typeface="Arial"/>
              </a:rPr>
              <a:t>ó</a:t>
            </a:r>
            <a:r>
              <a:rPr sz="1200" spc="-45" dirty="0" smtClean="0">
                <a:solidFill>
                  <a:srgbClr val="262C32"/>
                </a:solidFill>
                <a:latin typeface="Aptos"/>
                <a:cs typeface="Arial"/>
              </a:rPr>
              <a:t>n</a:t>
            </a:r>
            <a:r>
              <a:rPr sz="1200" spc="0" dirty="0" smtClean="0">
                <a:solidFill>
                  <a:srgbClr val="262C32"/>
                </a:solidFill>
                <a:latin typeface="Aptos"/>
                <a:cs typeface="Arial"/>
              </a:rPr>
              <a:t> </a:t>
            </a:r>
            <a:r>
              <a:rPr sz="1200" spc="-89" dirty="0" smtClean="0">
                <a:solidFill>
                  <a:srgbClr val="262C32"/>
                </a:solidFill>
                <a:latin typeface="Aptos"/>
                <a:cs typeface="Arial"/>
              </a:rPr>
              <a:t> </a:t>
            </a:r>
            <a:r>
              <a:rPr sz="1200" spc="-56" dirty="0" smtClean="0">
                <a:solidFill>
                  <a:srgbClr val="262C32"/>
                </a:solidFill>
                <a:latin typeface="Aptos"/>
                <a:cs typeface="Arial"/>
              </a:rPr>
              <a:t>i</a:t>
            </a:r>
            <a:r>
              <a:rPr sz="1200" spc="29" dirty="0" smtClean="0">
                <a:solidFill>
                  <a:srgbClr val="262C32"/>
                </a:solidFill>
                <a:latin typeface="Aptos"/>
                <a:cs typeface="Arial"/>
              </a:rPr>
              <a:t>n</a:t>
            </a:r>
            <a:r>
              <a:rPr sz="1200" spc="50" dirty="0" smtClean="0">
                <a:solidFill>
                  <a:srgbClr val="262C32"/>
                </a:solidFill>
                <a:latin typeface="Aptos"/>
                <a:cs typeface="Arial"/>
              </a:rPr>
              <a:t>vo</a:t>
            </a:r>
            <a:r>
              <a:rPr sz="1200" spc="-5" dirty="0" smtClean="0">
                <a:solidFill>
                  <a:srgbClr val="262C32"/>
                </a:solidFill>
                <a:latin typeface="Aptos"/>
                <a:cs typeface="Arial"/>
              </a:rPr>
              <a:t>l</a:t>
            </a:r>
            <a:r>
              <a:rPr sz="1200" spc="50" dirty="0" smtClean="0">
                <a:solidFill>
                  <a:srgbClr val="262C32"/>
                </a:solidFill>
                <a:latin typeface="Aptos"/>
                <a:cs typeface="Arial"/>
              </a:rPr>
              <a:t>u</a:t>
            </a:r>
            <a:r>
              <a:rPr sz="1200" spc="3" dirty="0" smtClean="0">
                <a:solidFill>
                  <a:srgbClr val="262C32"/>
                </a:solidFill>
                <a:latin typeface="Aptos"/>
                <a:cs typeface="Arial"/>
              </a:rPr>
              <a:t>n</a:t>
            </a:r>
            <a:r>
              <a:rPr sz="1200" spc="61" dirty="0" smtClean="0">
                <a:solidFill>
                  <a:srgbClr val="262C32"/>
                </a:solidFill>
                <a:latin typeface="Aptos"/>
                <a:cs typeface="Arial"/>
              </a:rPr>
              <a:t>t</a:t>
            </a:r>
            <a:r>
              <a:rPr sz="1200" spc="50" dirty="0" smtClean="0">
                <a:solidFill>
                  <a:srgbClr val="262C32"/>
                </a:solidFill>
                <a:latin typeface="Aptos"/>
                <a:cs typeface="Arial"/>
              </a:rPr>
              <a:t>a</a:t>
            </a:r>
            <a:r>
              <a:rPr sz="1200" spc="34" dirty="0" smtClean="0">
                <a:solidFill>
                  <a:srgbClr val="262C32"/>
                </a:solidFill>
                <a:latin typeface="Aptos"/>
                <a:cs typeface="Arial"/>
              </a:rPr>
              <a:t>r</a:t>
            </a:r>
            <a:r>
              <a:rPr sz="1200" spc="-29" dirty="0" smtClean="0">
                <a:solidFill>
                  <a:srgbClr val="262C32"/>
                </a:solidFill>
                <a:latin typeface="Aptos"/>
                <a:cs typeface="Arial"/>
              </a:rPr>
              <a:t>i</a:t>
            </a:r>
            <a:r>
              <a:rPr sz="1200" spc="4" dirty="0" smtClean="0">
                <a:solidFill>
                  <a:srgbClr val="262C32"/>
                </a:solidFill>
                <a:latin typeface="Aptos"/>
                <a:cs typeface="Arial"/>
              </a:rPr>
              <a:t>a</a:t>
            </a:r>
            <a:r>
              <a:rPr sz="1200" spc="84" dirty="0" smtClean="0">
                <a:solidFill>
                  <a:srgbClr val="262C32"/>
                </a:solidFill>
                <a:latin typeface="Aptos"/>
                <a:cs typeface="Arial"/>
              </a:rPr>
              <a:t> </a:t>
            </a:r>
            <a:r>
              <a:rPr sz="1200" spc="0" dirty="0" smtClean="0">
                <a:solidFill>
                  <a:srgbClr val="262C32"/>
                </a:solidFill>
                <a:latin typeface="Aptos"/>
                <a:cs typeface="Arial"/>
              </a:rPr>
              <a:t>y</a:t>
            </a:r>
            <a:r>
              <a:rPr sz="1200" spc="91" dirty="0" smtClean="0">
                <a:solidFill>
                  <a:srgbClr val="262C32"/>
                </a:solidFill>
                <a:latin typeface="Aptos"/>
                <a:cs typeface="Arial"/>
              </a:rPr>
              <a:t> </a:t>
            </a:r>
            <a:r>
              <a:rPr sz="1200" spc="-13" dirty="0" smtClean="0">
                <a:solidFill>
                  <a:srgbClr val="262C32"/>
                </a:solidFill>
                <a:latin typeface="Aptos"/>
                <a:cs typeface="Arial"/>
              </a:rPr>
              <a:t>r</a:t>
            </a:r>
            <a:r>
              <a:rPr sz="1200" spc="29" dirty="0" smtClean="0">
                <a:solidFill>
                  <a:srgbClr val="262C32"/>
                </a:solidFill>
                <a:latin typeface="Aptos"/>
                <a:cs typeface="Arial"/>
              </a:rPr>
              <a:t>ep</a:t>
            </a:r>
            <a:r>
              <a:rPr sz="1200" spc="50" dirty="0" smtClean="0">
                <a:solidFill>
                  <a:srgbClr val="262C32"/>
                </a:solidFill>
                <a:latin typeface="Aptos"/>
                <a:cs typeface="Arial"/>
              </a:rPr>
              <a:t>e</a:t>
            </a:r>
            <a:r>
              <a:rPr sz="1200" spc="38" dirty="0" smtClean="0">
                <a:solidFill>
                  <a:srgbClr val="262C32"/>
                </a:solidFill>
                <a:latin typeface="Aptos"/>
                <a:cs typeface="Arial"/>
              </a:rPr>
              <a:t>t</a:t>
            </a:r>
            <a:r>
              <a:rPr sz="1200" spc="-29" dirty="0" smtClean="0">
                <a:solidFill>
                  <a:srgbClr val="262C32"/>
                </a:solidFill>
                <a:latin typeface="Aptos"/>
                <a:cs typeface="Arial"/>
              </a:rPr>
              <a:t>i</a:t>
            </a:r>
            <a:r>
              <a:rPr sz="1200" spc="50" dirty="0" smtClean="0">
                <a:solidFill>
                  <a:srgbClr val="262C32"/>
                </a:solidFill>
                <a:latin typeface="Aptos"/>
                <a:cs typeface="Arial"/>
              </a:rPr>
              <a:t>d</a:t>
            </a:r>
            <a:r>
              <a:rPr sz="1200" spc="-20" dirty="0" smtClean="0">
                <a:solidFill>
                  <a:srgbClr val="262C32"/>
                </a:solidFill>
                <a:latin typeface="Aptos"/>
                <a:cs typeface="Arial"/>
              </a:rPr>
              <a:t>a</a:t>
            </a:r>
            <a:r>
              <a:rPr sz="1200" spc="0" dirty="0" smtClean="0">
                <a:solidFill>
                  <a:srgbClr val="262C32"/>
                </a:solidFill>
                <a:latin typeface="Aptos"/>
                <a:cs typeface="Arial"/>
              </a:rPr>
              <a:t> </a:t>
            </a:r>
            <a:r>
              <a:rPr sz="1200" spc="-114" dirty="0" smtClean="0">
                <a:solidFill>
                  <a:srgbClr val="262C32"/>
                </a:solidFill>
                <a:latin typeface="Aptos"/>
                <a:cs typeface="Arial"/>
              </a:rPr>
              <a:t> </a:t>
            </a:r>
            <a:r>
              <a:rPr sz="1200" spc="25" dirty="0" smtClean="0">
                <a:solidFill>
                  <a:srgbClr val="262C32"/>
                </a:solidFill>
                <a:latin typeface="Aptos"/>
                <a:cs typeface="Arial"/>
              </a:rPr>
              <a:t>d</a:t>
            </a:r>
            <a:r>
              <a:rPr sz="1200" spc="0" dirty="0" smtClean="0">
                <a:solidFill>
                  <a:srgbClr val="262C32"/>
                </a:solidFill>
                <a:latin typeface="Aptos"/>
                <a:cs typeface="Arial"/>
              </a:rPr>
              <a:t>e</a:t>
            </a:r>
            <a:r>
              <a:rPr sz="1200" spc="94" dirty="0" smtClean="0">
                <a:solidFill>
                  <a:srgbClr val="262C32"/>
                </a:solidFill>
                <a:latin typeface="Aptos"/>
                <a:cs typeface="Arial"/>
              </a:rPr>
              <a:t> </a:t>
            </a:r>
            <a:r>
              <a:rPr sz="1200" spc="-56" dirty="0" smtClean="0">
                <a:solidFill>
                  <a:srgbClr val="262C32"/>
                </a:solidFill>
                <a:latin typeface="Aptos"/>
                <a:cs typeface="Arial"/>
              </a:rPr>
              <a:t>l</a:t>
            </a:r>
            <a:r>
              <a:rPr sz="1200" spc="-20" dirty="0" smtClean="0">
                <a:solidFill>
                  <a:srgbClr val="262C32"/>
                </a:solidFill>
                <a:latin typeface="Aptos"/>
                <a:cs typeface="Arial"/>
              </a:rPr>
              <a:t>a</a:t>
            </a:r>
            <a:r>
              <a:rPr sz="1200" spc="0" dirty="0" smtClean="0">
                <a:solidFill>
                  <a:srgbClr val="262C32"/>
                </a:solidFill>
                <a:latin typeface="Aptos"/>
                <a:cs typeface="Arial"/>
              </a:rPr>
              <a:t> </a:t>
            </a:r>
            <a:r>
              <a:rPr sz="1200" spc="-89" dirty="0" smtClean="0">
                <a:solidFill>
                  <a:srgbClr val="262C32"/>
                </a:solidFill>
                <a:latin typeface="Aptos"/>
                <a:cs typeface="Arial"/>
              </a:rPr>
              <a:t> </a:t>
            </a:r>
            <a:r>
              <a:rPr sz="1200" spc="29" dirty="0" smtClean="0">
                <a:solidFill>
                  <a:srgbClr val="262C32"/>
                </a:solidFill>
                <a:latin typeface="Aptos"/>
                <a:cs typeface="Arial"/>
              </a:rPr>
              <a:t>m</a:t>
            </a:r>
            <a:r>
              <a:rPr sz="1200" spc="25" dirty="0" smtClean="0">
                <a:solidFill>
                  <a:srgbClr val="262C32"/>
                </a:solidFill>
                <a:latin typeface="Aptos"/>
                <a:cs typeface="Arial"/>
              </a:rPr>
              <a:t>u</a:t>
            </a:r>
            <a:r>
              <a:rPr sz="1200" spc="19" dirty="0" smtClean="0">
                <a:solidFill>
                  <a:srgbClr val="262C32"/>
                </a:solidFill>
                <a:latin typeface="Aptos"/>
                <a:cs typeface="Arial"/>
              </a:rPr>
              <a:t>s</a:t>
            </a:r>
            <a:r>
              <a:rPr sz="1200" spc="25" dirty="0" smtClean="0">
                <a:solidFill>
                  <a:srgbClr val="262C32"/>
                </a:solidFill>
                <a:latin typeface="Aptos"/>
                <a:cs typeface="Arial"/>
              </a:rPr>
              <a:t>cu</a:t>
            </a:r>
            <a:r>
              <a:rPr sz="1200" spc="9" dirty="0" smtClean="0">
                <a:solidFill>
                  <a:srgbClr val="262C32"/>
                </a:solidFill>
                <a:latin typeface="Aptos"/>
                <a:cs typeface="Arial"/>
              </a:rPr>
              <a:t>l</a:t>
            </a:r>
            <a:r>
              <a:rPr sz="1200" spc="25" dirty="0" smtClean="0">
                <a:solidFill>
                  <a:srgbClr val="262C32"/>
                </a:solidFill>
                <a:latin typeface="Aptos"/>
                <a:cs typeface="Arial"/>
              </a:rPr>
              <a:t>a</a:t>
            </a:r>
            <a:r>
              <a:rPr sz="1200" spc="14" dirty="0" smtClean="0">
                <a:solidFill>
                  <a:srgbClr val="262C32"/>
                </a:solidFill>
                <a:latin typeface="Aptos"/>
                <a:cs typeface="Arial"/>
              </a:rPr>
              <a:t>t</a:t>
            </a:r>
            <a:r>
              <a:rPr sz="1200" spc="25" dirty="0" smtClean="0">
                <a:solidFill>
                  <a:srgbClr val="262C32"/>
                </a:solidFill>
                <a:latin typeface="Aptos"/>
                <a:cs typeface="Arial"/>
              </a:rPr>
              <a:t>u</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176" dirty="0" smtClean="0">
                <a:solidFill>
                  <a:srgbClr val="262C32"/>
                </a:solidFill>
                <a:latin typeface="Aptos"/>
                <a:cs typeface="Arial"/>
              </a:rPr>
              <a:t> </a:t>
            </a:r>
            <a:r>
              <a:rPr sz="1200" spc="5" dirty="0" smtClean="0">
                <a:solidFill>
                  <a:srgbClr val="262C32"/>
                </a:solidFill>
                <a:latin typeface="Aptos"/>
                <a:cs typeface="Arial"/>
              </a:rPr>
              <a:t>c</a:t>
            </a:r>
            <a:r>
              <a:rPr sz="1200" spc="50" dirty="0" smtClean="0">
                <a:solidFill>
                  <a:srgbClr val="262C32"/>
                </a:solidFill>
                <a:latin typeface="Aptos"/>
                <a:cs typeface="Arial"/>
              </a:rPr>
              <a:t>o</a:t>
            </a:r>
            <a:r>
              <a:rPr sz="1200" spc="34" dirty="0" smtClean="0">
                <a:solidFill>
                  <a:srgbClr val="262C32"/>
                </a:solidFill>
                <a:latin typeface="Aptos"/>
                <a:cs typeface="Arial"/>
              </a:rPr>
              <a:t>r</a:t>
            </a:r>
            <a:r>
              <a:rPr sz="1200" spc="3" dirty="0" smtClean="0">
                <a:solidFill>
                  <a:srgbClr val="262C32"/>
                </a:solidFill>
                <a:latin typeface="Aptos"/>
                <a:cs typeface="Arial"/>
              </a:rPr>
              <a:t>p</a:t>
            </a:r>
            <a:r>
              <a:rPr sz="1200" spc="75" dirty="0" smtClean="0">
                <a:solidFill>
                  <a:srgbClr val="262C32"/>
                </a:solidFill>
                <a:latin typeface="Aptos"/>
                <a:cs typeface="Arial"/>
              </a:rPr>
              <a:t>o</a:t>
            </a:r>
            <a:r>
              <a:rPr sz="1200" spc="11" dirty="0" smtClean="0">
                <a:solidFill>
                  <a:srgbClr val="262C32"/>
                </a:solidFill>
                <a:latin typeface="Aptos"/>
                <a:cs typeface="Arial"/>
              </a:rPr>
              <a:t>r</a:t>
            </a:r>
            <a:r>
              <a:rPr sz="1200" spc="29" dirty="0" smtClean="0">
                <a:solidFill>
                  <a:srgbClr val="262C32"/>
                </a:solidFill>
                <a:latin typeface="Aptos"/>
                <a:cs typeface="Arial"/>
              </a:rPr>
              <a:t>a</a:t>
            </a:r>
            <a:r>
              <a:rPr sz="1200" spc="-31" dirty="0" smtClean="0">
                <a:solidFill>
                  <a:srgbClr val="262C32"/>
                </a:solidFill>
                <a:latin typeface="Aptos"/>
                <a:cs typeface="Arial"/>
              </a:rPr>
              <a:t>l.</a:t>
            </a:r>
            <a:r>
              <a:rPr sz="1200" spc="-34" dirty="0" smtClean="0">
                <a:solidFill>
                  <a:srgbClr val="262C32"/>
                </a:solidFill>
                <a:latin typeface="Aptos"/>
                <a:cs typeface="Arial"/>
              </a:rPr>
              <a:t> </a:t>
            </a:r>
            <a:endParaRPr sz="900">
              <a:latin typeface="Arial"/>
              <a:cs typeface="Arial"/>
            </a:endParaRPr>
          </a:p>
          <a:p>
            <a:pPr marL="12700" algn="just">
              <a:lnSpc>
                <a:spcPts val="1034"/>
              </a:lnSpc>
              <a:spcBef>
                <a:spcPts val="357"/>
              </a:spcBef>
              <a:spcAft>
                <a:spcPts val="300"/>
              </a:spcAft>
            </a:pPr>
            <a:r>
              <a:rPr sz="1200" spc="21" dirty="0" smtClean="0">
                <a:solidFill>
                  <a:srgbClr val="262C32"/>
                </a:solidFill>
                <a:latin typeface="Aptos"/>
                <a:cs typeface="Arial"/>
              </a:rPr>
              <a:t>Se debe a una alteración de la actividad eléctrica cerebral. Hay alteración de la </a:t>
            </a:r>
            <a:endParaRPr sz="900">
              <a:latin typeface="Arial"/>
              <a:cs typeface="Arial"/>
            </a:endParaRPr>
          </a:p>
          <a:p>
            <a:pPr marL="12700" algn="just">
              <a:lnSpc>
                <a:spcPts val="1034"/>
              </a:lnSpc>
              <a:spcBef>
                <a:spcPts val="357"/>
              </a:spcBef>
              <a:spcAft>
                <a:spcPts val="300"/>
              </a:spcAft>
            </a:pPr>
            <a:r>
              <a:rPr sz="1200" spc="15" dirty="0" smtClean="0">
                <a:solidFill>
                  <a:srgbClr val="262C32"/>
                </a:solidFill>
                <a:latin typeface="Aptos"/>
                <a:cs typeface="Arial"/>
              </a:rPr>
              <a:t>consciencia y desconexión  del  medio.</a:t>
            </a:r>
            <a:endParaRPr sz="900">
              <a:latin typeface="Arial"/>
              <a:cs typeface="Arial"/>
            </a:endParaRPr>
          </a:p>
          <a:p>
            <a:pPr marL="15748" marR="1738237" algn="just">
              <a:lnSpc>
                <a:spcPct val="95825"/>
              </a:lnSpc>
              <a:spcBef>
                <a:spcPts val="652"/>
              </a:spcBef>
              <a:spcAft>
                <a:spcPts val="300"/>
              </a:spcAft>
            </a:pPr>
            <a:r>
              <a:rPr sz="1200" spc="31" dirty="0" smtClean="0">
                <a:solidFill>
                  <a:srgbClr val="262C32"/>
                </a:solidFill>
                <a:latin typeface="Aptos"/>
                <a:cs typeface="Arial"/>
              </a:rPr>
              <a:t>Hay múltiples causas que las pueden provocar</a:t>
            </a:r>
            <a:r>
              <a:rPr sz="1200" spc="31" dirty="0" smtClean="0">
                <a:solidFill>
                  <a:srgbClr val="262C32"/>
                </a:solidFill>
                <a:latin typeface="Aptos"/>
                <a:cs typeface="Arial"/>
              </a:rPr>
              <a:t>:</a:t>
            </a:r>
            <a:endParaRPr sz="900">
              <a:latin typeface="Arial"/>
              <a:cs typeface="Arial"/>
            </a:endParaRPr>
          </a:p>
          <a:p>
            <a:pPr marL="12700" marR="2872093" algn="just">
              <a:lnSpc>
                <a:spcPct val="95825"/>
              </a:lnSpc>
              <a:spcBef>
                <a:spcPts val="645"/>
              </a:spcBef>
              <a:spcAft>
                <a:spcPts val="300"/>
              </a:spcAft>
            </a:pPr>
            <a:r>
              <a:rPr sz="1200" spc="30" dirty="0" smtClean="0">
                <a:solidFill>
                  <a:srgbClr val="262C32"/>
                </a:solidFill>
                <a:latin typeface="Aptos"/>
                <a:cs typeface="Arial"/>
              </a:rPr>
              <a:t>• </a:t>
            </a:r>
            <a:r>
              <a:rPr sz="1200" spc="30" dirty="0" smtClean="0">
                <a:solidFill>
                  <a:srgbClr val="262C32"/>
                </a:solidFill>
                <a:latin typeface="Aptos"/>
                <a:cs typeface="Arial"/>
              </a:rPr>
              <a:t>Traumatismos craneales</a:t>
            </a:r>
            <a:r>
              <a:rPr sz="1200" spc="30" dirty="0" smtClean="0">
                <a:solidFill>
                  <a:srgbClr val="262C32"/>
                </a:solidFill>
                <a:latin typeface="Aptos"/>
                <a:cs typeface="Arial"/>
              </a:rPr>
              <a:t>.</a:t>
            </a:r>
            <a:endParaRPr sz="900">
              <a:latin typeface="Arial"/>
              <a:cs typeface="Arial"/>
            </a:endParaRPr>
          </a:p>
          <a:p>
            <a:pPr marL="12700" marR="1677277" algn="just">
              <a:lnSpc>
                <a:spcPct val="95825"/>
              </a:lnSpc>
              <a:spcBef>
                <a:spcPts val="645"/>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Intoxicaciones  (alcohol,  disolventes,  drogas </a:t>
            </a:r>
            <a:r>
              <a:rPr sz="1200" spc="6" dirty="0" smtClean="0">
                <a:solidFill>
                  <a:srgbClr val="262C32"/>
                </a:solidFill>
                <a:latin typeface="Aptos"/>
                <a:cs typeface="Arial"/>
              </a:rPr>
              <a:t>..</a:t>
            </a:r>
            <a:r>
              <a:rPr sz="1200" spc="6" dirty="0" smtClean="0">
                <a:solidFill>
                  <a:srgbClr val="262C32"/>
                </a:solidFill>
                <a:latin typeface="Aptos"/>
                <a:cs typeface="Arial"/>
              </a:rPr>
              <a:t>. ).</a:t>
            </a:r>
            <a:endParaRPr sz="900">
              <a:latin typeface="Arial"/>
              <a:cs typeface="Arial"/>
            </a:endParaRPr>
          </a:p>
          <a:p>
            <a:pPr marL="12700" marR="1290181" algn="just">
              <a:lnSpc>
                <a:spcPct val="95825"/>
              </a:lnSpc>
              <a:spcBef>
                <a:spcPts val="645"/>
              </a:spcBef>
              <a:spcAft>
                <a:spcPts val="300"/>
              </a:spcAft>
            </a:pPr>
            <a:r>
              <a:rPr sz="1200" spc="14" dirty="0" smtClean="0">
                <a:solidFill>
                  <a:srgbClr val="262C32"/>
                </a:solidFill>
                <a:latin typeface="Aptos"/>
                <a:cs typeface="Arial"/>
              </a:rPr>
              <a:t>• </a:t>
            </a:r>
            <a:r>
              <a:rPr sz="1200" spc="14" dirty="0" smtClean="0">
                <a:solidFill>
                  <a:srgbClr val="262C32"/>
                </a:solidFill>
                <a:latin typeface="Aptos"/>
                <a:cs typeface="Arial"/>
              </a:rPr>
              <a:t>Enfermedades  (embolias,  ictus, tumores, epilepsia .</a:t>
            </a:r>
            <a:r>
              <a:rPr sz="1200" spc="14" dirty="0" smtClean="0">
                <a:solidFill>
                  <a:srgbClr val="262C32"/>
                </a:solidFill>
                <a:latin typeface="Aptos"/>
                <a:cs typeface="Arial"/>
              </a:rPr>
              <a:t>.. </a:t>
            </a:r>
            <a:r>
              <a:rPr sz="1200" spc="14" dirty="0" smtClean="0">
                <a:solidFill>
                  <a:srgbClr val="262C32"/>
                </a:solidFill>
                <a:latin typeface="Aptos"/>
                <a:cs typeface="Arial"/>
              </a:rPr>
              <a:t>).</a:t>
            </a:r>
            <a:endParaRPr sz="900">
              <a:latin typeface="Arial"/>
              <a:cs typeface="Arial"/>
            </a:endParaRPr>
          </a:p>
          <a:p>
            <a:pPr marL="12700" marR="2823325" algn="just">
              <a:lnSpc>
                <a:spcPct val="95825"/>
              </a:lnSpc>
              <a:spcBef>
                <a:spcPts val="669"/>
              </a:spcBef>
              <a:spcAft>
                <a:spcPts val="300"/>
              </a:spcAft>
            </a:pPr>
            <a:r>
              <a:rPr sz="1200" spc="28" dirty="0" smtClean="0">
                <a:solidFill>
                  <a:srgbClr val="262C32"/>
                </a:solidFill>
                <a:latin typeface="Aptos"/>
                <a:cs typeface="Arial"/>
              </a:rPr>
              <a:t>• </a:t>
            </a:r>
            <a:r>
              <a:rPr sz="1200" spc="28" dirty="0" smtClean="0">
                <a:solidFill>
                  <a:srgbClr val="262C32"/>
                </a:solidFill>
                <a:latin typeface="Aptos"/>
                <a:cs typeface="Arial"/>
              </a:rPr>
              <a:t>Bajo nivel de oxigenación.</a:t>
            </a:r>
            <a:endParaRPr sz="900">
              <a:latin typeface="Arial"/>
              <a:cs typeface="Arial"/>
            </a:endParaRPr>
          </a:p>
          <a:p>
            <a:pPr marL="12700" marR="3118584" algn="just">
              <a:lnSpc>
                <a:spcPct val="95825"/>
              </a:lnSpc>
              <a:spcBef>
                <a:spcPts val="645"/>
              </a:spcBef>
              <a:spcAft>
                <a:spcPts val="300"/>
              </a:spcAft>
            </a:pPr>
            <a:r>
              <a:rPr sz="1200" spc="24" dirty="0" smtClean="0">
                <a:solidFill>
                  <a:srgbClr val="262C32"/>
                </a:solidFill>
                <a:latin typeface="Aptos"/>
                <a:cs typeface="Arial"/>
              </a:rPr>
              <a:t>• </a:t>
            </a:r>
            <a:r>
              <a:rPr sz="1200" spc="24" dirty="0" smtClean="0">
                <a:solidFill>
                  <a:srgbClr val="262C32"/>
                </a:solidFill>
                <a:latin typeface="Aptos"/>
                <a:cs typeface="Arial"/>
              </a:rPr>
              <a:t>Bajo nivel de azúcar.</a:t>
            </a:r>
            <a:endParaRPr sz="900">
              <a:latin typeface="Arial"/>
              <a:cs typeface="Arial"/>
            </a:endParaRPr>
          </a:p>
          <a:p>
            <a:pPr marL="12700" marR="3140317" algn="just">
              <a:lnSpc>
                <a:spcPct val="95825"/>
              </a:lnSpc>
              <a:spcBef>
                <a:spcPts val="645"/>
              </a:spcBef>
              <a:spcAft>
                <a:spcPts val="300"/>
              </a:spcAft>
            </a:pPr>
            <a:r>
              <a:rPr sz="1200" spc="25" dirty="0" smtClean="0">
                <a:solidFill>
                  <a:srgbClr val="262C32"/>
                </a:solidFill>
                <a:latin typeface="Aptos"/>
                <a:cs typeface="Arial"/>
              </a:rPr>
              <a:t>• </a:t>
            </a:r>
            <a:r>
              <a:rPr sz="1200" spc="25" dirty="0" smtClean="0">
                <a:solidFill>
                  <a:srgbClr val="262C32"/>
                </a:solidFill>
                <a:latin typeface="Aptos"/>
                <a:cs typeface="Arial"/>
              </a:rPr>
              <a:t>Fiebre alta en niños.</a:t>
            </a:r>
            <a:endParaRPr sz="900">
              <a:latin typeface="Arial"/>
              <a:cs typeface="Arial"/>
            </a:endParaRPr>
          </a:p>
        </p:txBody>
      </p:sp>
      <p:sp>
        <p:nvSpPr>
          <p:cNvPr id="4" name="object 4"/>
          <p:cNvSpPr txBox="1"/>
          <p:nvPr/>
        </p:nvSpPr>
        <p:spPr>
          <a:xfrm>
            <a:off x="2093808" y="3857081"/>
            <a:ext cx="5592186" cy="139700"/>
          </a:xfrm>
          <a:prstGeom prst="rect">
            <a:avLst/>
          </a:prstGeom>
        </p:spPr>
        <p:txBody>
          <a:bodyPr wrap="square" lIns="0" tIns="6477" rIns="0" bIns="0" rtlCol="0">
            <a:noAutofit/>
          </a:bodyPr>
          <a:lstStyle/>
          <a:p>
            <a:pPr marL="12700">
              <a:lnSpc>
                <a:spcPts val="1019"/>
              </a:lnSpc>
              <a:spcAft>
                <a:spcPts val="300"/>
              </a:spcAft>
            </a:pPr>
            <a:r>
              <a:rPr sz="1200" spc="29" dirty="0" smtClean="0">
                <a:solidFill>
                  <a:srgbClr val="262C32"/>
                </a:solidFill>
                <a:latin typeface="Aptos"/>
                <a:cs typeface="Arial"/>
              </a:rPr>
              <a:t>En las crisis convulsivas es común apreciar diferentes fases</a:t>
            </a:r>
            <a:r>
              <a:rPr sz="1200" spc="29" dirty="0" smtClean="0">
                <a:solidFill>
                  <a:srgbClr val="262C32"/>
                </a:solidFill>
                <a:latin typeface="Aptos"/>
                <a:cs typeface="Arial"/>
              </a:rPr>
              <a:t>:</a:t>
            </a:r>
            <a:endParaRPr sz="900">
              <a:latin typeface="Arial"/>
              <a:cs typeface="Arial"/>
            </a:endParaRPr>
          </a:p>
        </p:txBody>
      </p:sp>
      <p:sp>
        <p:nvSpPr>
          <p:cNvPr id="3" name="object 3"/>
          <p:cNvSpPr txBox="1"/>
          <p:nvPr/>
        </p:nvSpPr>
        <p:spPr>
          <a:xfrm>
            <a:off x="2078509" y="4283801"/>
            <a:ext cx="7424021" cy="2736595"/>
          </a:xfrm>
          <a:prstGeom prst="rect">
            <a:avLst/>
          </a:prstGeom>
        </p:spPr>
        <p:txBody>
          <a:bodyPr wrap="square" lIns="0" tIns="6477" rIns="0" bIns="0" rtlCol="0">
            <a:noAutofit/>
          </a:bodyPr>
          <a:lstStyle/>
          <a:p>
            <a:pPr marL="21844" marR="7015">
              <a:lnSpc>
                <a:spcPts val="1019"/>
              </a:lnSpc>
              <a:spcAft>
                <a:spcPts val="300"/>
              </a:spcAft>
            </a:pPr>
            <a:r>
              <a:rPr sz="1200" b="1" spc="21" dirty="0" smtClean="0">
                <a:solidFill>
                  <a:srgbClr val="262C32"/>
                </a:solidFill>
                <a:latin typeface="Aptos"/>
                <a:cs typeface="Arial"/>
              </a:rPr>
              <a:t>1. Fase inicial.  </a:t>
            </a:r>
            <a:r>
              <a:rPr sz="1200" spc="21" dirty="0" smtClean="0">
                <a:solidFill>
                  <a:srgbClr val="262C32"/>
                </a:solidFill>
                <a:latin typeface="Aptos"/>
                <a:cs typeface="Arial"/>
              </a:rPr>
              <a:t>Caída brusca al  suelo con pérdida de conciencia</a:t>
            </a:r>
            <a:r>
              <a:rPr sz="1200" spc="21" dirty="0" smtClean="0">
                <a:solidFill>
                  <a:srgbClr val="262C32"/>
                </a:solidFill>
                <a:latin typeface="Aptos"/>
                <a:cs typeface="Arial"/>
              </a:rPr>
              <a:t>;  </a:t>
            </a:r>
            <a:r>
              <a:rPr sz="1200" spc="21" dirty="0" smtClean="0">
                <a:solidFill>
                  <a:srgbClr val="262C32"/>
                </a:solidFill>
                <a:latin typeface="Aptos"/>
                <a:cs typeface="Arial"/>
              </a:rPr>
              <a:t>algunas veces</a:t>
            </a:r>
            <a:endParaRPr sz="900">
              <a:latin typeface="Arial"/>
              <a:cs typeface="Arial"/>
            </a:endParaRPr>
          </a:p>
          <a:p>
            <a:pPr marL="162052" marR="7015">
              <a:lnSpc>
                <a:spcPct val="95825"/>
              </a:lnSpc>
              <a:spcBef>
                <a:spcPts val="329"/>
              </a:spcBef>
              <a:spcAft>
                <a:spcPts val="300"/>
              </a:spcAft>
            </a:pPr>
            <a:r>
              <a:rPr sz="1200" spc="29" dirty="0" smtClean="0">
                <a:solidFill>
                  <a:srgbClr val="262C32"/>
                </a:solidFill>
                <a:latin typeface="Aptos"/>
                <a:cs typeface="Arial"/>
              </a:rPr>
              <a:t>puede ir precedida de un grito (más frecuente en epilepsia).</a:t>
            </a:r>
            <a:endParaRPr sz="900">
              <a:latin typeface="Arial"/>
              <a:cs typeface="Arial"/>
            </a:endParaRPr>
          </a:p>
          <a:p>
            <a:pPr marL="15748" marR="7015">
              <a:lnSpc>
                <a:spcPct val="95825"/>
              </a:lnSpc>
              <a:spcBef>
                <a:spcPts val="645"/>
              </a:spcBef>
              <a:spcAft>
                <a:spcPts val="300"/>
              </a:spcAft>
            </a:pPr>
            <a:r>
              <a:rPr sz="1200" b="1" spc="24" dirty="0" smtClean="0">
                <a:solidFill>
                  <a:srgbClr val="262C32"/>
                </a:solidFill>
                <a:latin typeface="Aptos"/>
                <a:cs typeface="Arial"/>
              </a:rPr>
              <a:t>2.  Fase de contracción.  </a:t>
            </a:r>
            <a:r>
              <a:rPr sz="1200" spc="24" dirty="0" smtClean="0">
                <a:solidFill>
                  <a:srgbClr val="262C32"/>
                </a:solidFill>
                <a:latin typeface="Aptos"/>
                <a:cs typeface="Arial"/>
              </a:rPr>
              <a:t>La víctima entra en una fase de rigidez generalizada</a:t>
            </a:r>
            <a:endParaRPr sz="900">
              <a:latin typeface="Arial"/>
              <a:cs typeface="Arial"/>
            </a:endParaRPr>
          </a:p>
          <a:p>
            <a:pPr marL="159004" indent="0">
              <a:lnSpc>
                <a:spcPts val="1034"/>
              </a:lnSpc>
              <a:spcBef>
                <a:spcPts val="355"/>
              </a:spcBef>
              <a:spcAft>
                <a:spcPts val="300"/>
              </a:spcAft>
            </a:pPr>
            <a:r>
              <a:rPr sz="1200" spc="11" dirty="0" smtClean="0">
                <a:solidFill>
                  <a:srgbClr val="262C32"/>
                </a:solidFill>
                <a:latin typeface="Aptos"/>
                <a:cs typeface="Arial"/>
              </a:rPr>
              <a:t>de toda la  musculatura,  incluida  la  respiratoria,  con amoratamiento  de labios y </a:t>
            </a:r>
            <a:endParaRPr sz="900">
              <a:latin typeface="Arial"/>
              <a:cs typeface="Arial"/>
            </a:endParaRPr>
          </a:p>
          <a:p>
            <a:pPr marL="159004">
              <a:lnSpc>
                <a:spcPts val="1034"/>
              </a:lnSpc>
              <a:spcBef>
                <a:spcPts val="357"/>
              </a:spcBef>
              <a:spcAft>
                <a:spcPts val="300"/>
              </a:spcAft>
            </a:pPr>
            <a:r>
              <a:rPr sz="1200" spc="31" dirty="0" smtClean="0">
                <a:solidFill>
                  <a:srgbClr val="262C32"/>
                </a:solidFill>
                <a:latin typeface="Aptos"/>
                <a:cs typeface="Arial"/>
              </a:rPr>
              <a:t>cara; fase de corta duración 10/20 segundos.</a:t>
            </a:r>
            <a:endParaRPr sz="900">
              <a:latin typeface="Arial"/>
              <a:cs typeface="Arial"/>
            </a:endParaRPr>
          </a:p>
          <a:p>
            <a:pPr marL="162052" marR="64008" indent="-146303">
              <a:lnSpc>
                <a:spcPts val="1060"/>
              </a:lnSpc>
              <a:spcBef>
                <a:spcPts val="652"/>
              </a:spcBef>
              <a:spcAft>
                <a:spcPts val="300"/>
              </a:spcAft>
            </a:pPr>
            <a:r>
              <a:rPr sz="1200" b="1" spc="25" dirty="0" smtClean="0">
                <a:solidFill>
                  <a:srgbClr val="262C32"/>
                </a:solidFill>
                <a:latin typeface="Aptos"/>
                <a:cs typeface="Arial"/>
              </a:rPr>
              <a:t>3.  Fase de sacudidas.  </a:t>
            </a:r>
            <a:r>
              <a:rPr sz="1200" spc="25" dirty="0" smtClean="0">
                <a:solidFill>
                  <a:srgbClr val="262C32"/>
                </a:solidFill>
                <a:latin typeface="Aptos"/>
                <a:cs typeface="Arial"/>
              </a:rPr>
              <a:t>La víctima comienza a tener contracciones-relajaciones </a:t>
            </a:r>
            <a:endParaRPr sz="900">
              <a:latin typeface="Arial"/>
              <a:cs typeface="Arial"/>
            </a:endParaRPr>
          </a:p>
          <a:p>
            <a:pPr marL="162052" marR="64008">
              <a:lnSpc>
                <a:spcPts val="1034"/>
              </a:lnSpc>
              <a:spcBef>
                <a:spcPts val="378"/>
              </a:spcBef>
              <a:spcAft>
                <a:spcPts val="300"/>
              </a:spcAft>
            </a:pPr>
            <a:r>
              <a:rPr sz="1200" spc="26" dirty="0" smtClean="0">
                <a:solidFill>
                  <a:srgbClr val="262C32"/>
                </a:solidFill>
                <a:latin typeface="Aptos"/>
                <a:cs typeface="Arial"/>
              </a:rPr>
              <a:t>breves y generalizadas con respiración ruidosa,  incremento de salivación </a:t>
            </a:r>
            <a:endParaRPr sz="900">
              <a:latin typeface="Arial"/>
              <a:cs typeface="Arial"/>
            </a:endParaRPr>
          </a:p>
          <a:p>
            <a:pPr marL="162052" marR="64008">
              <a:lnSpc>
                <a:spcPts val="1034"/>
              </a:lnSpc>
              <a:spcBef>
                <a:spcPts val="369"/>
              </a:spcBef>
              <a:spcAft>
                <a:spcPts val="300"/>
              </a:spcAft>
            </a:pPr>
            <a:r>
              <a:rPr sz="1200" spc="28" dirty="0" smtClean="0">
                <a:solidFill>
                  <a:srgbClr val="262C32"/>
                </a:solidFill>
                <a:latin typeface="Aptos"/>
                <a:cs typeface="Arial"/>
              </a:rPr>
              <a:t>(espuma) y con pérdida de control de esfínteres.  La duración puede ser de</a:t>
            </a:r>
            <a:endParaRPr sz="900">
              <a:latin typeface="Arial"/>
              <a:cs typeface="Arial"/>
            </a:endParaRPr>
          </a:p>
          <a:p>
            <a:pPr marL="159004" marR="7015">
              <a:lnSpc>
                <a:spcPts val="1035"/>
              </a:lnSpc>
              <a:spcBef>
                <a:spcPts val="421"/>
              </a:spcBef>
              <a:spcAft>
                <a:spcPts val="300"/>
              </a:spcAft>
            </a:pPr>
            <a:r>
              <a:rPr sz="1200" spc="28" dirty="0" smtClean="0">
                <a:solidFill>
                  <a:srgbClr val="262C32"/>
                </a:solidFill>
                <a:latin typeface="Aptos"/>
                <a:cs typeface="Arial"/>
              </a:rPr>
              <a:t>2 a 3 minutos.  Puede ser que solo encontremos contractura o flacidez de la</a:t>
            </a:r>
            <a:endParaRPr sz="900">
              <a:latin typeface="Arial"/>
              <a:cs typeface="Arial"/>
            </a:endParaRPr>
          </a:p>
          <a:p>
            <a:pPr marL="162051" marR="7015">
              <a:lnSpc>
                <a:spcPct val="95825"/>
              </a:lnSpc>
              <a:spcBef>
                <a:spcPts val="328"/>
              </a:spcBef>
              <a:spcAft>
                <a:spcPts val="300"/>
              </a:spcAft>
            </a:pPr>
            <a:r>
              <a:rPr sz="1200" spc="14" dirty="0" smtClean="0">
                <a:solidFill>
                  <a:srgbClr val="262C32"/>
                </a:solidFill>
                <a:latin typeface="Aptos"/>
                <a:cs typeface="Arial"/>
              </a:rPr>
              <a:t>musculatura.  Fijación  de la  mirada o desconexión</a:t>
            </a:r>
            <a:r>
              <a:rPr sz="1200" spc="14" dirty="0" smtClean="0">
                <a:solidFill>
                  <a:srgbClr val="262C32"/>
                </a:solidFill>
                <a:latin typeface="Aptos"/>
                <a:cs typeface="Arial"/>
              </a:rPr>
              <a:t>.</a:t>
            </a:r>
            <a:endParaRPr sz="900">
              <a:latin typeface="Arial"/>
              <a:cs typeface="Arial"/>
            </a:endParaRPr>
          </a:p>
          <a:p>
            <a:pPr marL="12700" marR="7015">
              <a:lnSpc>
                <a:spcPct val="95825"/>
              </a:lnSpc>
              <a:spcBef>
                <a:spcPts val="645"/>
              </a:spcBef>
              <a:spcAft>
                <a:spcPts val="300"/>
              </a:spcAft>
            </a:pPr>
            <a:r>
              <a:rPr sz="1200" b="1" spc="21" dirty="0" smtClean="0">
                <a:solidFill>
                  <a:srgbClr val="262C32"/>
                </a:solidFill>
                <a:latin typeface="Aptos"/>
                <a:cs typeface="Arial"/>
              </a:rPr>
              <a:t>4.  Fase postconvulsiva.  </a:t>
            </a:r>
            <a:r>
              <a:rPr sz="1200" spc="21" dirty="0" smtClean="0">
                <a:solidFill>
                  <a:srgbClr val="262C32"/>
                </a:solidFill>
                <a:latin typeface="Aptos"/>
                <a:cs typeface="Arial"/>
              </a:rPr>
              <a:t>Ceden los  movimientos y la víctima entra  en</a:t>
            </a:r>
            <a:endParaRPr sz="900">
              <a:latin typeface="Arial"/>
              <a:cs typeface="Arial"/>
            </a:endParaRPr>
          </a:p>
          <a:p>
            <a:pPr marL="159003" marR="332625" indent="3048">
              <a:lnSpc>
                <a:spcPts val="1034"/>
              </a:lnSpc>
              <a:spcBef>
                <a:spcPts val="355"/>
              </a:spcBef>
              <a:spcAft>
                <a:spcPts val="300"/>
              </a:spcAft>
            </a:pPr>
            <a:r>
              <a:rPr sz="1200" spc="25" dirty="0" smtClean="0">
                <a:solidFill>
                  <a:srgbClr val="262C32"/>
                </a:solidFill>
                <a:latin typeface="Aptos"/>
                <a:cs typeface="Arial"/>
              </a:rPr>
              <a:t>un estado de somnolencia, despertándose  progresivamente,  confusa y </a:t>
            </a:r>
            <a:endParaRPr sz="900">
              <a:latin typeface="Arial"/>
              <a:cs typeface="Arial"/>
            </a:endParaRPr>
          </a:p>
          <a:p>
            <a:pPr marL="159003" marR="332625">
              <a:lnSpc>
                <a:spcPts val="1034"/>
              </a:lnSpc>
              <a:spcBef>
                <a:spcPts val="369"/>
              </a:spcBef>
              <a:spcAft>
                <a:spcPts val="300"/>
              </a:spcAft>
            </a:pPr>
            <a:r>
              <a:rPr sz="1200" spc="24" dirty="0" smtClean="0">
                <a:solidFill>
                  <a:srgbClr val="262C32"/>
                </a:solidFill>
                <a:latin typeface="Aptos"/>
                <a:cs typeface="Arial"/>
              </a:rPr>
              <a:t>desorientada.  Generalmente sin conocimiento de lo sucedido.  Esta fase </a:t>
            </a:r>
            <a:endParaRPr sz="900">
              <a:latin typeface="Arial"/>
              <a:cs typeface="Arial"/>
            </a:endParaRPr>
          </a:p>
          <a:p>
            <a:pPr marL="159003" marR="332625">
              <a:lnSpc>
                <a:spcPts val="1034"/>
              </a:lnSpc>
              <a:spcBef>
                <a:spcPts val="369"/>
              </a:spcBef>
              <a:spcAft>
                <a:spcPts val="300"/>
              </a:spcAft>
            </a:pPr>
            <a:r>
              <a:rPr sz="1200" spc="29" dirty="0" smtClean="0">
                <a:solidFill>
                  <a:srgbClr val="262C32"/>
                </a:solidFill>
                <a:latin typeface="Aptos"/>
                <a:cs typeface="Arial"/>
              </a:rPr>
              <a:t>puede ser de duración muy variable  Durante esta fase puede volver a</a:t>
            </a:r>
            <a:endParaRPr sz="900">
              <a:latin typeface="Arial"/>
              <a:cs typeface="Arial"/>
            </a:endParaRPr>
          </a:p>
          <a:p>
            <a:pPr marL="159003" marR="7015">
              <a:lnSpc>
                <a:spcPts val="1035"/>
              </a:lnSpc>
              <a:spcBef>
                <a:spcPts val="421"/>
              </a:spcBef>
              <a:spcAft>
                <a:spcPts val="300"/>
              </a:spcAft>
            </a:pPr>
            <a:r>
              <a:rPr sz="1200" spc="20" dirty="0" smtClean="0">
                <a:solidFill>
                  <a:srgbClr val="262C32"/>
                </a:solidFill>
                <a:latin typeface="Aptos"/>
                <a:cs typeface="Arial"/>
              </a:rPr>
              <a:t>convulsionar.</a:t>
            </a:r>
            <a:endParaRPr sz="9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spc="-71" dirty="0" smtClean="0">
                <a:solidFill>
                  <a:srgbClr val="231F21"/>
                </a:solidFill>
                <a:latin typeface="Times New Roman"/>
                <a:cs typeface="Times New Roman"/>
              </a:rPr>
              <a:t>122</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3" name="object 3"/>
          <p:cNvSpPr txBox="1"/>
          <p:nvPr/>
        </p:nvSpPr>
        <p:spPr>
          <a:xfrm>
            <a:off x="2083610" y="1363817"/>
            <a:ext cx="7395772" cy="3023108"/>
          </a:xfrm>
          <a:prstGeom prst="rect">
            <a:avLst/>
          </a:prstGeom>
        </p:spPr>
        <p:txBody>
          <a:bodyPr wrap="square" lIns="0" tIns="6477" rIns="0" bIns="0" rtlCol="0">
            <a:noAutofit/>
          </a:bodyPr>
          <a:lstStyle/>
          <a:p>
            <a:pPr marL="12700" marR="7015">
              <a:lnSpc>
                <a:spcPts val="1019"/>
              </a:lnSpc>
              <a:spcAft>
                <a:spcPts val="300"/>
              </a:spcAft>
            </a:pPr>
            <a:r>
              <a:rPr sz="1200" b="1" spc="51" dirty="0" smtClean="0">
                <a:solidFill>
                  <a:srgbClr val="262C32"/>
                </a:solidFill>
                <a:latin typeface="Aptos"/>
                <a:cs typeface="Arial"/>
              </a:rPr>
              <a:t>•</a:t>
            </a:r>
            <a:r>
              <a:rPr sz="1200" b="1" spc="51" dirty="0" smtClean="0">
                <a:solidFill>
                  <a:srgbClr val="262C32"/>
                </a:solidFill>
                <a:latin typeface="Aptos"/>
                <a:cs typeface="Arial"/>
              </a:rPr>
              <a:t>Actuación</a:t>
            </a:r>
            <a:endParaRPr sz="900">
              <a:latin typeface="Arial"/>
              <a:cs typeface="Arial"/>
            </a:endParaRPr>
          </a:p>
          <a:p>
            <a:pPr marL="101091" marR="7015">
              <a:lnSpc>
                <a:spcPct val="95825"/>
              </a:lnSpc>
              <a:spcBef>
                <a:spcPts val="500"/>
              </a:spcBef>
              <a:spcAft>
                <a:spcPts val="300"/>
              </a:spcAft>
            </a:pPr>
            <a:r>
              <a:rPr sz="1200" spc="19" dirty="0" smtClean="0">
                <a:solidFill>
                  <a:srgbClr val="262C32"/>
                </a:solidFill>
                <a:latin typeface="Aptos"/>
                <a:cs typeface="Arial"/>
              </a:rPr>
              <a:t>• </a:t>
            </a:r>
            <a:r>
              <a:rPr sz="1200" spc="19" dirty="0" smtClean="0">
                <a:solidFill>
                  <a:srgbClr val="262C32"/>
                </a:solidFill>
                <a:latin typeface="Aptos"/>
                <a:cs typeface="Arial"/>
              </a:rPr>
              <a:t>¿ </a:t>
            </a:r>
            <a:r>
              <a:rPr sz="1200" b="1" spc="19" dirty="0" smtClean="0">
                <a:solidFill>
                  <a:srgbClr val="262C32"/>
                </a:solidFill>
                <a:latin typeface="Aptos"/>
                <a:cs typeface="Arial"/>
              </a:rPr>
              <a:t>Qué debemos hacer?</a:t>
            </a:r>
            <a:endParaRPr sz="900">
              <a:latin typeface="Arial"/>
              <a:cs typeface="Arial"/>
            </a:endParaRPr>
          </a:p>
          <a:p>
            <a:pPr marL="177292" marR="7015">
              <a:lnSpc>
                <a:spcPct val="95825"/>
              </a:lnSpc>
              <a:spcBef>
                <a:spcPts val="647"/>
              </a:spcBef>
              <a:spcAft>
                <a:spcPts val="300"/>
              </a:spcAft>
            </a:pPr>
            <a:r>
              <a:rPr sz="1200" spc="25" dirty="0" smtClean="0">
                <a:solidFill>
                  <a:srgbClr val="262C32"/>
                </a:solidFill>
                <a:latin typeface="Aptos"/>
                <a:cs typeface="Arial"/>
              </a:rPr>
              <a:t>- </a:t>
            </a:r>
            <a:r>
              <a:rPr sz="1200" spc="25" dirty="0" smtClean="0">
                <a:solidFill>
                  <a:srgbClr val="262C32"/>
                </a:solidFill>
                <a:latin typeface="Aptos"/>
                <a:cs typeface="Arial"/>
              </a:rPr>
              <a:t>Autoprotección</a:t>
            </a:r>
            <a:r>
              <a:rPr sz="1200" spc="25" dirty="0" smtClean="0">
                <a:solidFill>
                  <a:srgbClr val="262C32"/>
                </a:solidFill>
                <a:latin typeface="Aptos"/>
                <a:cs typeface="Arial"/>
              </a:rPr>
              <a:t>.</a:t>
            </a:r>
            <a:endParaRPr sz="900">
              <a:latin typeface="Arial"/>
              <a:cs typeface="Arial"/>
            </a:endParaRPr>
          </a:p>
          <a:p>
            <a:pPr marL="177292" marR="7015">
              <a:lnSpc>
                <a:spcPct val="95825"/>
              </a:lnSpc>
              <a:spcBef>
                <a:spcPts val="645"/>
              </a:spcBef>
              <a:spcAft>
                <a:spcPts val="300"/>
              </a:spcAft>
            </a:pPr>
            <a:r>
              <a:rPr sz="1200" spc="22" dirty="0" smtClean="0">
                <a:solidFill>
                  <a:srgbClr val="262C32"/>
                </a:solidFill>
                <a:latin typeface="Aptos"/>
                <a:cs typeface="Arial"/>
              </a:rPr>
              <a:t>- </a:t>
            </a:r>
            <a:r>
              <a:rPr sz="1200" spc="22" dirty="0" smtClean="0">
                <a:solidFill>
                  <a:srgbClr val="262C32"/>
                </a:solidFill>
                <a:latin typeface="Aptos"/>
                <a:cs typeface="Arial"/>
              </a:rPr>
              <a:t>Si se da cuenta de la caída,  intentar suavizarla.</a:t>
            </a:r>
            <a:endParaRPr sz="900">
              <a:latin typeface="Arial"/>
              <a:cs typeface="Arial"/>
            </a:endParaRPr>
          </a:p>
          <a:p>
            <a:pPr marL="268731" marR="1796" indent="-91439">
              <a:lnSpc>
                <a:spcPts val="1034"/>
              </a:lnSpc>
              <a:spcBef>
                <a:spcPts val="645"/>
              </a:spcBef>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Crear un entorno seguro para la víctima  (apartar objetos peligrosos,  ponerle </a:t>
            </a:r>
            <a:endParaRPr sz="900">
              <a:latin typeface="Arial"/>
              <a:cs typeface="Arial"/>
            </a:endParaRPr>
          </a:p>
          <a:p>
            <a:pPr marL="268731" marR="1796">
              <a:lnSpc>
                <a:spcPts val="1034"/>
              </a:lnSpc>
              <a:spcBef>
                <a:spcPts val="357"/>
              </a:spcBef>
              <a:spcAft>
                <a:spcPts val="300"/>
              </a:spcAft>
            </a:pPr>
            <a:r>
              <a:rPr sz="1200" spc="-4" dirty="0" smtClean="0">
                <a:solidFill>
                  <a:srgbClr val="262C32"/>
                </a:solidFill>
                <a:latin typeface="Aptos"/>
                <a:cs typeface="Arial"/>
              </a:rPr>
              <a:t>un cojín  bajo la  cabeza ... ).</a:t>
            </a:r>
            <a:endParaRPr sz="900">
              <a:latin typeface="Arial"/>
              <a:cs typeface="Arial"/>
            </a:endParaRPr>
          </a:p>
          <a:p>
            <a:pPr marL="177291" marR="7015">
              <a:lnSpc>
                <a:spcPct val="95825"/>
              </a:lnSpc>
              <a:spcBef>
                <a:spcPts val="652"/>
              </a:spcBef>
              <a:spcAft>
                <a:spcPts val="300"/>
              </a:spcAft>
            </a:pPr>
            <a:r>
              <a:rPr sz="1200" b="1" spc="14" dirty="0" smtClean="0">
                <a:solidFill>
                  <a:srgbClr val="262C32"/>
                </a:solidFill>
                <a:latin typeface="Aptos"/>
                <a:cs typeface="Arial"/>
              </a:rPr>
              <a:t>- </a:t>
            </a:r>
            <a:r>
              <a:rPr sz="1200" b="1" spc="14" dirty="0" smtClean="0">
                <a:solidFill>
                  <a:srgbClr val="262C32"/>
                </a:solidFill>
                <a:latin typeface="Aptos"/>
                <a:cs typeface="Arial"/>
              </a:rPr>
              <a:t>Facilitar la  respiración, </a:t>
            </a:r>
            <a:r>
              <a:rPr sz="1200" spc="14" dirty="0" smtClean="0">
                <a:solidFill>
                  <a:srgbClr val="262C32"/>
                </a:solidFill>
                <a:latin typeface="Aptos"/>
                <a:cs typeface="Arial"/>
              </a:rPr>
              <a:t>aflojar la  ropa.</a:t>
            </a:r>
            <a:endParaRPr sz="900">
              <a:latin typeface="Arial"/>
              <a:cs typeface="Arial"/>
            </a:endParaRPr>
          </a:p>
          <a:p>
            <a:pPr marL="177291" marR="7015">
              <a:lnSpc>
                <a:spcPct val="95825"/>
              </a:lnSpc>
              <a:spcBef>
                <a:spcPts val="645"/>
              </a:spcBef>
              <a:spcAft>
                <a:spcPts val="300"/>
              </a:spcAft>
            </a:pPr>
            <a:r>
              <a:rPr sz="1200" spc="29" dirty="0" smtClean="0">
                <a:solidFill>
                  <a:srgbClr val="262C32"/>
                </a:solidFill>
                <a:latin typeface="Aptos"/>
                <a:cs typeface="Arial"/>
              </a:rPr>
              <a:t>- </a:t>
            </a:r>
            <a:r>
              <a:rPr sz="1200" spc="29" dirty="0" smtClean="0">
                <a:solidFill>
                  <a:srgbClr val="262C32"/>
                </a:solidFill>
                <a:latin typeface="Aptos"/>
                <a:cs typeface="Arial"/>
              </a:rPr>
              <a:t>En la fase final asegurarse de la apertura de la vía aérea</a:t>
            </a:r>
            <a:r>
              <a:rPr sz="1200" spc="29" dirty="0" smtClean="0">
                <a:solidFill>
                  <a:srgbClr val="262C32"/>
                </a:solidFill>
                <a:latin typeface="Aptos"/>
                <a:cs typeface="Arial"/>
              </a:rPr>
              <a:t>.</a:t>
            </a:r>
            <a:endParaRPr sz="900">
              <a:latin typeface="Arial"/>
              <a:cs typeface="Arial"/>
            </a:endParaRPr>
          </a:p>
          <a:p>
            <a:pPr marL="177291" marR="7015">
              <a:lnSpc>
                <a:spcPct val="95825"/>
              </a:lnSpc>
              <a:spcBef>
                <a:spcPts val="645"/>
              </a:spcBef>
              <a:spcAft>
                <a:spcPts val="300"/>
              </a:spcAft>
            </a:pPr>
            <a:r>
              <a:rPr sz="1200" spc="28" dirty="0" smtClean="0">
                <a:solidFill>
                  <a:srgbClr val="262C32"/>
                </a:solidFill>
                <a:latin typeface="Aptos"/>
                <a:cs typeface="Arial"/>
              </a:rPr>
              <a:t>- </a:t>
            </a:r>
            <a:r>
              <a:rPr sz="1200" spc="28" dirty="0" smtClean="0">
                <a:solidFill>
                  <a:srgbClr val="262C32"/>
                </a:solidFill>
                <a:latin typeface="Aptos"/>
                <a:cs typeface="Arial"/>
              </a:rPr>
              <a:t>Control de signos vitales (conciencia y respiración).</a:t>
            </a:r>
            <a:endParaRPr sz="900">
              <a:latin typeface="Arial"/>
              <a:cs typeface="Arial"/>
            </a:endParaRPr>
          </a:p>
          <a:p>
            <a:pPr marL="177291" marR="7015">
              <a:lnSpc>
                <a:spcPct val="95825"/>
              </a:lnSpc>
              <a:spcBef>
                <a:spcPts val="645"/>
              </a:spcBef>
              <a:spcAft>
                <a:spcPts val="300"/>
              </a:spcAft>
            </a:pPr>
            <a:r>
              <a:rPr sz="1200" spc="25" dirty="0" smtClean="0">
                <a:solidFill>
                  <a:srgbClr val="262C32"/>
                </a:solidFill>
                <a:latin typeface="Aptos"/>
                <a:cs typeface="Arial"/>
              </a:rPr>
              <a:t>- </a:t>
            </a:r>
            <a:r>
              <a:rPr sz="1200" spc="25" dirty="0" smtClean="0">
                <a:solidFill>
                  <a:srgbClr val="262C32"/>
                </a:solidFill>
                <a:latin typeface="Aptos"/>
                <a:cs typeface="Arial"/>
              </a:rPr>
              <a:t>Colocarla en posición lateral de seguridad  en la fase postconvulsiva.</a:t>
            </a:r>
            <a:endParaRPr sz="900">
              <a:latin typeface="Arial"/>
              <a:cs typeface="Arial"/>
            </a:endParaRPr>
          </a:p>
          <a:p>
            <a:pPr marL="177291" marR="7015">
              <a:lnSpc>
                <a:spcPct val="95825"/>
              </a:lnSpc>
              <a:spcBef>
                <a:spcPts val="669"/>
              </a:spcBef>
              <a:spcAft>
                <a:spcPts val="300"/>
              </a:spcAft>
            </a:pPr>
            <a:r>
              <a:rPr sz="1200" spc="10" dirty="0" smtClean="0">
                <a:solidFill>
                  <a:srgbClr val="262C32"/>
                </a:solidFill>
                <a:latin typeface="Aptos"/>
                <a:cs typeface="Arial"/>
              </a:rPr>
              <a:t>- </a:t>
            </a:r>
            <a:r>
              <a:rPr sz="1200" spc="10" dirty="0" smtClean="0">
                <a:solidFill>
                  <a:srgbClr val="262C32"/>
                </a:solidFill>
                <a:latin typeface="Aptos"/>
                <a:cs typeface="Arial"/>
              </a:rPr>
              <a:t>Si  la convulsión  es febril</a:t>
            </a:r>
            <a:r>
              <a:rPr sz="1200" spc="10" dirty="0" smtClean="0">
                <a:solidFill>
                  <a:srgbClr val="262C32"/>
                </a:solidFill>
                <a:latin typeface="Aptos"/>
                <a:cs typeface="Arial"/>
              </a:rPr>
              <a:t>:  </a:t>
            </a:r>
            <a:r>
              <a:rPr sz="1200" spc="10" dirty="0" smtClean="0">
                <a:solidFill>
                  <a:srgbClr val="262C32"/>
                </a:solidFill>
                <a:latin typeface="Aptos"/>
                <a:cs typeface="Arial"/>
              </a:rPr>
              <a:t>procurar  bajarle  la fiebre.  (ver Fiebre,  pág.)</a:t>
            </a:r>
            <a:endParaRPr sz="900">
              <a:latin typeface="Arial"/>
              <a:cs typeface="Arial"/>
            </a:endParaRPr>
          </a:p>
          <a:p>
            <a:pPr marL="268731" marR="152106" indent="-91439">
              <a:lnSpc>
                <a:spcPts val="1034"/>
              </a:lnSpc>
              <a:spcBef>
                <a:spcPts val="645"/>
              </a:spcBef>
              <a:spcAft>
                <a:spcPts val="300"/>
              </a:spcAft>
            </a:pPr>
            <a:r>
              <a:rPr sz="1200" spc="10" dirty="0" smtClean="0">
                <a:solidFill>
                  <a:srgbClr val="262C32"/>
                </a:solidFill>
                <a:latin typeface="Aptos"/>
                <a:cs typeface="Arial"/>
              </a:rPr>
              <a:t>- </a:t>
            </a:r>
            <a:r>
              <a:rPr sz="1200" spc="10" dirty="0" smtClean="0">
                <a:solidFill>
                  <a:srgbClr val="262C32"/>
                </a:solidFill>
                <a:latin typeface="Aptos"/>
                <a:cs typeface="Arial"/>
              </a:rPr>
              <a:t>Anotar</a:t>
            </a:r>
            <a:r>
              <a:rPr sz="1200" spc="10" dirty="0" smtClean="0">
                <a:solidFill>
                  <a:srgbClr val="262C32"/>
                </a:solidFill>
                <a:latin typeface="Aptos"/>
                <a:cs typeface="Arial"/>
              </a:rPr>
              <a:t>:  </a:t>
            </a:r>
            <a:r>
              <a:rPr sz="1200" spc="10" dirty="0" smtClean="0">
                <a:solidFill>
                  <a:srgbClr val="262C32"/>
                </a:solidFill>
                <a:latin typeface="Aptos"/>
                <a:cs typeface="Arial"/>
              </a:rPr>
              <a:t>la  hora de inicio,  el tipo de contracciones,  el  estado de los ojos, si </a:t>
            </a:r>
            <a:endParaRPr sz="900">
              <a:latin typeface="Arial"/>
              <a:cs typeface="Arial"/>
            </a:endParaRPr>
          </a:p>
          <a:p>
            <a:pPr marL="268731" marR="152106">
              <a:lnSpc>
                <a:spcPts val="1034"/>
              </a:lnSpc>
              <a:spcBef>
                <a:spcPts val="357"/>
              </a:spcBef>
              <a:spcAft>
                <a:spcPts val="300"/>
              </a:spcAft>
            </a:pPr>
            <a:r>
              <a:rPr sz="1200" spc="17" dirty="0" smtClean="0">
                <a:solidFill>
                  <a:srgbClr val="262C32"/>
                </a:solidFill>
                <a:latin typeface="Aptos"/>
                <a:cs typeface="Arial"/>
              </a:rPr>
              <a:t>hay relajación de esfínteres,  duración de la  crisis</a:t>
            </a:r>
            <a:r>
              <a:rPr sz="1200" spc="17" dirty="0" smtClean="0">
                <a:solidFill>
                  <a:srgbClr val="262C32"/>
                </a:solidFill>
                <a:latin typeface="Aptos"/>
                <a:cs typeface="Arial"/>
              </a:rPr>
              <a:t>.</a:t>
            </a:r>
            <a:endParaRPr sz="900">
              <a:latin typeface="Arial"/>
              <a:cs typeface="Arial"/>
            </a:endParaRPr>
          </a:p>
          <a:p>
            <a:pPr marL="262635" indent="-85344">
              <a:lnSpc>
                <a:spcPts val="1390"/>
              </a:lnSpc>
              <a:spcBef>
                <a:spcPts val="456"/>
              </a:spcBef>
              <a:spcAft>
                <a:spcPts val="300"/>
              </a:spcAft>
            </a:pPr>
            <a:r>
              <a:rPr sz="1200" spc="17" dirty="0" smtClean="0">
                <a:solidFill>
                  <a:srgbClr val="262C32"/>
                </a:solidFill>
                <a:latin typeface="Aptos"/>
                <a:cs typeface="Arial"/>
              </a:rPr>
              <a:t>- </a:t>
            </a:r>
            <a:r>
              <a:rPr sz="1200" spc="17" dirty="0" smtClean="0">
                <a:solidFill>
                  <a:srgbClr val="262C32"/>
                </a:solidFill>
                <a:latin typeface="Aptos"/>
                <a:cs typeface="Arial"/>
              </a:rPr>
              <a:t>Darle tiempo  para recuperarse</a:t>
            </a:r>
            <a:r>
              <a:rPr sz="1200" spc="17" dirty="0" smtClean="0">
                <a:solidFill>
                  <a:srgbClr val="262C32"/>
                </a:solidFill>
                <a:latin typeface="Aptos"/>
                <a:cs typeface="Arial"/>
              </a:rPr>
              <a:t>;  </a:t>
            </a:r>
            <a:r>
              <a:rPr sz="1200" spc="17" dirty="0" smtClean="0">
                <a:solidFill>
                  <a:srgbClr val="262C32"/>
                </a:solidFill>
                <a:latin typeface="Aptos"/>
                <a:cs typeface="Arial"/>
              </a:rPr>
              <a:t>no atosigar,  presionar o asustar a la víctima. Tranquilizarle.</a:t>
            </a:r>
            <a:endParaRPr sz="9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spc="-70" dirty="0" smtClean="0">
                <a:solidFill>
                  <a:srgbClr val="231F21"/>
                </a:solidFill>
                <a:latin typeface="Times New Roman"/>
                <a:cs typeface="Times New Roman"/>
              </a:rPr>
              <a:t>123</a:t>
            </a:r>
            <a:endParaRPr sz="600">
              <a:latin typeface="Times New Roman"/>
              <a:cs typeface="Times New Roman"/>
            </a:endParaRPr>
          </a:p>
        </p:txBody>
      </p:sp>
      <p:pic>
        <p:nvPicPr>
          <p:cNvPr id="6" name="Picture 5"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10" name="object 10"/>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9" name="object 9"/>
          <p:cNvSpPr txBox="1"/>
          <p:nvPr/>
        </p:nvSpPr>
        <p:spPr>
          <a:xfrm>
            <a:off x="2231495" y="1353526"/>
            <a:ext cx="7296054" cy="1542288"/>
          </a:xfrm>
          <a:prstGeom prst="rect">
            <a:avLst/>
          </a:prstGeom>
        </p:spPr>
        <p:txBody>
          <a:bodyPr wrap="square" lIns="0" tIns="7111" rIns="0" bIns="0" rtlCol="0">
            <a:noAutofit/>
          </a:bodyPr>
          <a:lstStyle/>
          <a:p>
            <a:pPr marL="12700" marR="9205">
              <a:lnSpc>
                <a:spcPts val="1120"/>
              </a:lnSpc>
              <a:spcAft>
                <a:spcPts val="300"/>
              </a:spcAft>
            </a:pPr>
            <a:r>
              <a:rPr sz="1200" spc="-20" dirty="0" smtClean="0">
                <a:solidFill>
                  <a:srgbClr val="262C32"/>
                </a:solidFill>
                <a:latin typeface="Aptos"/>
                <a:cs typeface="Arial"/>
              </a:rPr>
              <a:t>• </a:t>
            </a:r>
            <a:r>
              <a:rPr sz="1200" spc="-20" dirty="0" smtClean="0">
                <a:solidFill>
                  <a:srgbClr val="262C32"/>
                </a:solidFill>
                <a:latin typeface="Aptos"/>
                <a:cs typeface="Arial"/>
              </a:rPr>
              <a:t>¿ </a:t>
            </a:r>
            <a:r>
              <a:rPr sz="1200" b="1" spc="-20" dirty="0" smtClean="0">
                <a:solidFill>
                  <a:srgbClr val="262C32"/>
                </a:solidFill>
                <a:latin typeface="Aptos"/>
                <a:cs typeface="Arial"/>
              </a:rPr>
              <a:t>Qué no debemos hacer?</a:t>
            </a:r>
            <a:endParaRPr sz="1000">
              <a:latin typeface="Arial"/>
              <a:cs typeface="Arial"/>
            </a:endParaRPr>
          </a:p>
          <a:p>
            <a:pPr marL="177292" marR="449071" indent="-88392">
              <a:lnSpc>
                <a:spcPts val="1149"/>
              </a:lnSpc>
              <a:spcBef>
                <a:spcPts val="474"/>
              </a:spcBef>
              <a:spcAft>
                <a:spcPts val="300"/>
              </a:spcAft>
            </a:pPr>
            <a:r>
              <a:rPr sz="1200" spc="-11" dirty="0" smtClean="0">
                <a:solidFill>
                  <a:srgbClr val="262C32"/>
                </a:solidFill>
                <a:latin typeface="Aptos"/>
                <a:cs typeface="Arial"/>
              </a:rPr>
              <a:t>- </a:t>
            </a:r>
            <a:r>
              <a:rPr sz="1200" spc="-11" dirty="0" smtClean="0">
                <a:solidFill>
                  <a:srgbClr val="262C32"/>
                </a:solidFill>
                <a:latin typeface="Aptos"/>
                <a:cs typeface="Arial"/>
              </a:rPr>
              <a:t>Sujetar a la víctima por las extremidades</a:t>
            </a:r>
            <a:r>
              <a:rPr sz="1200" spc="-11" dirty="0" smtClean="0">
                <a:solidFill>
                  <a:srgbClr val="262C32"/>
                </a:solidFill>
                <a:latin typeface="Aptos"/>
                <a:cs typeface="Arial"/>
              </a:rPr>
              <a:t>; </a:t>
            </a:r>
            <a:r>
              <a:rPr sz="1200" spc="-11" dirty="0" smtClean="0">
                <a:solidFill>
                  <a:srgbClr val="262C32"/>
                </a:solidFill>
                <a:latin typeface="Aptos"/>
                <a:cs typeface="Arial"/>
              </a:rPr>
              <a:t>hay que dejar que la crisis </a:t>
            </a:r>
            <a:endParaRPr sz="1000">
              <a:latin typeface="Arial"/>
              <a:cs typeface="Arial"/>
            </a:endParaRPr>
          </a:p>
          <a:p>
            <a:pPr marL="177292" marR="449071">
              <a:lnSpc>
                <a:spcPts val="1149"/>
              </a:lnSpc>
              <a:spcBef>
                <a:spcPts val="265"/>
              </a:spcBef>
              <a:spcAft>
                <a:spcPts val="300"/>
              </a:spcAft>
            </a:pPr>
            <a:r>
              <a:rPr sz="1200" spc="-22" dirty="0" smtClean="0">
                <a:solidFill>
                  <a:srgbClr val="262C32"/>
                </a:solidFill>
                <a:latin typeface="Aptos"/>
                <a:cs typeface="Arial"/>
              </a:rPr>
              <a:t>evolucione.</a:t>
            </a:r>
            <a:endParaRPr sz="1000">
              <a:latin typeface="Arial"/>
              <a:cs typeface="Arial"/>
            </a:endParaRPr>
          </a:p>
          <a:p>
            <a:pPr marL="177291" indent="-88391">
              <a:lnSpc>
                <a:spcPts val="1149"/>
              </a:lnSpc>
              <a:spcBef>
                <a:spcPts val="535"/>
              </a:spcBef>
              <a:spcAft>
                <a:spcPts val="300"/>
              </a:spcAft>
            </a:pPr>
            <a:r>
              <a:rPr sz="1200" spc="-11" dirty="0" smtClean="0">
                <a:solidFill>
                  <a:srgbClr val="262C32"/>
                </a:solidFill>
                <a:latin typeface="Aptos"/>
                <a:cs typeface="Arial"/>
              </a:rPr>
              <a:t>- </a:t>
            </a:r>
            <a:r>
              <a:rPr sz="1200" spc="-11" dirty="0" smtClean="0">
                <a:solidFill>
                  <a:srgbClr val="262C32"/>
                </a:solidFill>
                <a:latin typeface="Aptos"/>
                <a:cs typeface="Arial"/>
              </a:rPr>
              <a:t>Intentar introducir objetos en la boca para "que no se muerda la lengua"</a:t>
            </a:r>
            <a:r>
              <a:rPr sz="1200" spc="-11" dirty="0" smtClean="0">
                <a:solidFill>
                  <a:srgbClr val="262C32"/>
                </a:solidFill>
                <a:latin typeface="Aptos"/>
                <a:cs typeface="Arial"/>
              </a:rPr>
              <a:t>. </a:t>
            </a:r>
            <a:r>
              <a:rPr sz="1200" spc="-11" dirty="0" smtClean="0">
                <a:solidFill>
                  <a:srgbClr val="262C32"/>
                </a:solidFill>
                <a:latin typeface="Aptos"/>
                <a:cs typeface="Arial"/>
              </a:rPr>
              <a:t>NO </a:t>
            </a:r>
            <a:endParaRPr sz="1000">
              <a:latin typeface="Arial"/>
              <a:cs typeface="Arial"/>
            </a:endParaRPr>
          </a:p>
          <a:p>
            <a:pPr marL="177291">
              <a:lnSpc>
                <a:spcPts val="1149"/>
              </a:lnSpc>
              <a:spcBef>
                <a:spcPts val="242"/>
              </a:spcBef>
              <a:spcAft>
                <a:spcPts val="300"/>
              </a:spcAft>
            </a:pPr>
            <a:r>
              <a:rPr sz="1200" spc="-17" dirty="0" smtClean="0">
                <a:solidFill>
                  <a:srgbClr val="262C32"/>
                </a:solidFill>
                <a:latin typeface="Aptos"/>
                <a:cs typeface="Arial"/>
              </a:rPr>
              <a:t>COLOQUE SUS DEDOS EN LA BOCA DE LA VÍCTIMA.</a:t>
            </a:r>
            <a:endParaRPr sz="1000">
              <a:latin typeface="Arial"/>
              <a:cs typeface="Arial"/>
            </a:endParaRPr>
          </a:p>
          <a:p>
            <a:pPr marL="177292" marR="394533" indent="-88392">
              <a:lnSpc>
                <a:spcPts val="1149"/>
              </a:lnSpc>
              <a:spcBef>
                <a:spcPts val="537"/>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Si está febril,  bañarlo en agua fría o aplicarle bolsas de hielo puede </a:t>
            </a:r>
            <a:endParaRPr sz="1000">
              <a:latin typeface="Arial"/>
              <a:cs typeface="Arial"/>
            </a:endParaRPr>
          </a:p>
          <a:p>
            <a:pPr marL="177292" marR="394533">
              <a:lnSpc>
                <a:spcPts val="1149"/>
              </a:lnSpc>
              <a:spcBef>
                <a:spcPts val="265"/>
              </a:spcBef>
              <a:spcAft>
                <a:spcPts val="300"/>
              </a:spcAft>
            </a:pPr>
            <a:r>
              <a:rPr sz="1200" spc="-5" dirty="0" smtClean="0">
                <a:solidFill>
                  <a:srgbClr val="262C32"/>
                </a:solidFill>
                <a:latin typeface="Aptos"/>
                <a:cs typeface="Arial"/>
              </a:rPr>
              <a:t>empeorar la situación.</a:t>
            </a:r>
            <a:endParaRPr sz="1000">
              <a:latin typeface="Arial"/>
              <a:cs typeface="Arial"/>
            </a:endParaRPr>
          </a:p>
          <a:p>
            <a:pPr marL="88900" marR="9205">
              <a:lnSpc>
                <a:spcPct val="95825"/>
              </a:lnSpc>
              <a:spcBef>
                <a:spcPts val="535"/>
              </a:spcBef>
              <a:spcAft>
                <a:spcPts val="300"/>
              </a:spcAft>
            </a:pPr>
            <a:r>
              <a:rPr sz="1200" spc="-16" dirty="0" smtClean="0">
                <a:solidFill>
                  <a:srgbClr val="262C32"/>
                </a:solidFill>
                <a:latin typeface="Aptos"/>
                <a:cs typeface="Arial"/>
              </a:rPr>
              <a:t>- </a:t>
            </a:r>
            <a:r>
              <a:rPr sz="1200" spc="-16" dirty="0" smtClean="0">
                <a:solidFill>
                  <a:srgbClr val="262C32"/>
                </a:solidFill>
                <a:latin typeface="Aptos"/>
                <a:cs typeface="Arial"/>
              </a:rPr>
              <a:t>Zarandearlo, crear tensión ambiental. ..</a:t>
            </a:r>
            <a:endParaRPr sz="1000">
              <a:latin typeface="Arial"/>
              <a:cs typeface="Arial"/>
            </a:endParaRPr>
          </a:p>
        </p:txBody>
      </p:sp>
      <p:sp>
        <p:nvSpPr>
          <p:cNvPr id="8" name="object 8"/>
          <p:cNvSpPr txBox="1"/>
          <p:nvPr/>
        </p:nvSpPr>
        <p:spPr>
          <a:xfrm>
            <a:off x="5214727" y="3156329"/>
            <a:ext cx="1192253" cy="215900"/>
          </a:xfrm>
          <a:prstGeom prst="rect">
            <a:avLst/>
          </a:prstGeom>
        </p:spPr>
        <p:txBody>
          <a:bodyPr wrap="square" lIns="0" tIns="10350" rIns="0" bIns="0" rtlCol="0">
            <a:noAutofit/>
          </a:bodyPr>
          <a:lstStyle/>
          <a:p>
            <a:pPr marL="12700">
              <a:lnSpc>
                <a:spcPts val="1630"/>
              </a:lnSpc>
              <a:spcAft>
                <a:spcPts val="300"/>
              </a:spcAft>
            </a:pPr>
            <a:r>
              <a:rPr sz="1600" b="1" spc="-111" dirty="0" smtClean="0">
                <a:solidFill>
                  <a:srgbClr val="1E374E"/>
                </a:solidFill>
                <a:latin typeface="Aptos"/>
                <a:cs typeface="Times New Roman"/>
              </a:rPr>
              <a:t>Recuerde</a:t>
            </a:r>
            <a:endParaRPr sz="1500">
              <a:latin typeface="Times New Roman"/>
              <a:cs typeface="Times New Roman"/>
            </a:endParaRPr>
          </a:p>
        </p:txBody>
      </p:sp>
      <p:sp>
        <p:nvSpPr>
          <p:cNvPr id="7" name="object 7"/>
          <p:cNvSpPr txBox="1"/>
          <p:nvPr/>
        </p:nvSpPr>
        <p:spPr>
          <a:xfrm>
            <a:off x="3470685" y="3560278"/>
            <a:ext cx="4870393" cy="1178644"/>
          </a:xfrm>
          <a:prstGeom prst="rect">
            <a:avLst/>
          </a:prstGeom>
        </p:spPr>
        <p:txBody>
          <a:bodyPr wrap="square" lIns="0" tIns="7111" rIns="0" bIns="0" rtlCol="0">
            <a:noAutofit/>
          </a:bodyPr>
          <a:lstStyle/>
          <a:p>
            <a:pPr marL="718947" marR="790338" algn="ctr">
              <a:lnSpc>
                <a:spcPts val="1120"/>
              </a:lnSpc>
              <a:spcAft>
                <a:spcPts val="300"/>
              </a:spcAft>
            </a:pPr>
            <a:r>
              <a:rPr sz="1200" b="1" spc="-5" dirty="0" smtClean="0">
                <a:solidFill>
                  <a:srgbClr val="262C32"/>
                </a:solidFill>
                <a:latin typeface="Aptos"/>
                <a:cs typeface="Arial"/>
              </a:rPr>
              <a:t>No sujetar a la víctima.</a:t>
            </a:r>
            <a:endParaRPr sz="1000">
              <a:latin typeface="Arial"/>
              <a:cs typeface="Arial"/>
            </a:endParaRPr>
          </a:p>
          <a:p>
            <a:pPr algn="ctr">
              <a:lnSpc>
                <a:spcPts val="8159"/>
              </a:lnSpc>
              <a:spcBef>
                <a:spcPts val="352"/>
              </a:spcBef>
              <a:spcAft>
                <a:spcPts val="300"/>
              </a:spcAft>
            </a:pPr>
            <a:r>
              <a:rPr sz="1680" b="1" spc="-10" baseline="130445" dirty="0" smtClean="0">
                <a:solidFill>
                  <a:srgbClr val="262C32"/>
                </a:solidFill>
                <a:latin typeface="Aptos"/>
                <a:cs typeface="Arial"/>
              </a:rPr>
              <a:t>Evitar que se lesione, </a:t>
            </a:r>
            <a:r>
              <a:rPr sz="2200" spc="-1626" dirty="0" smtClean="0">
                <a:solidFill>
                  <a:srgbClr val="262C32"/>
                </a:solidFill>
                <a:latin typeface="Aptos"/>
                <a:cs typeface="Times New Roman"/>
              </a:rPr>
              <a:t>.</a:t>
            </a:r>
            <a:r>
              <a:rPr sz="1680" b="1" spc="-10" baseline="130445" dirty="0" smtClean="0">
                <a:solidFill>
                  <a:srgbClr val="262C32"/>
                </a:solidFill>
                <a:latin typeface="Aptos"/>
                <a:cs typeface="Arial"/>
              </a:rPr>
              <a:t>cr</a:t>
            </a:r>
            <a:r>
              <a:rPr sz="2200" spc="-1626" dirty="0" smtClean="0">
                <a:solidFill>
                  <a:srgbClr val="262C32"/>
                </a:solidFill>
                <a:latin typeface="Aptos"/>
                <a:cs typeface="Times New Roman"/>
              </a:rPr>
              <a:t>.</a:t>
            </a:r>
            <a:r>
              <a:rPr sz="1680" b="1" spc="-10" baseline="130445" dirty="0" smtClean="0">
                <a:solidFill>
                  <a:srgbClr val="262C32"/>
                </a:solidFill>
                <a:latin typeface="Aptos"/>
                <a:cs typeface="Arial"/>
              </a:rPr>
              <a:t>ear un entorno seguro.</a:t>
            </a:r>
            <a:endParaRPr sz="1000">
              <a:latin typeface="Arial"/>
              <a:cs typeface="Arial"/>
            </a:endParaRPr>
          </a:p>
        </p:txBody>
      </p:sp>
      <p:sp>
        <p:nvSpPr>
          <p:cNvPr id="6" name="object 6"/>
          <p:cNvSpPr txBox="1"/>
          <p:nvPr/>
        </p:nvSpPr>
        <p:spPr>
          <a:xfrm>
            <a:off x="4551787" y="4366050"/>
            <a:ext cx="2557753" cy="939800"/>
          </a:xfrm>
          <a:prstGeom prst="rect">
            <a:avLst/>
          </a:prstGeom>
        </p:spPr>
        <p:txBody>
          <a:bodyPr wrap="square" lIns="0" tIns="46990" rIns="0" bIns="0" rtlCol="0">
            <a:noAutofit/>
          </a:bodyPr>
          <a:lstStyle/>
          <a:p>
            <a:pPr marL="12700">
              <a:lnSpc>
                <a:spcPts val="7400"/>
              </a:lnSpc>
              <a:spcAft>
                <a:spcPts val="300"/>
              </a:spcAft>
            </a:pPr>
            <a:r>
              <a:rPr sz="1680" b="1" spc="-27" baseline="153636" dirty="0" smtClean="0">
                <a:solidFill>
                  <a:srgbClr val="262C32"/>
                </a:solidFill>
                <a:latin typeface="Aptos"/>
                <a:cs typeface="Arial"/>
              </a:rPr>
              <a:t>Facilitar la r</a:t>
            </a:r>
            <a:r>
              <a:rPr sz="2200" spc="-1648" dirty="0" smtClean="0">
                <a:solidFill>
                  <a:srgbClr val="262C32"/>
                </a:solidFill>
                <a:latin typeface="Aptos"/>
                <a:cs typeface="Times New Roman"/>
              </a:rPr>
              <a:t>.</a:t>
            </a:r>
            <a:r>
              <a:rPr sz="1680" b="1" spc="-27" baseline="153636" dirty="0" smtClean="0">
                <a:solidFill>
                  <a:srgbClr val="262C32"/>
                </a:solidFill>
                <a:latin typeface="Aptos"/>
                <a:cs typeface="Arial"/>
              </a:rPr>
              <a:t>e</a:t>
            </a:r>
            <a:r>
              <a:rPr sz="2200" spc="-1648" dirty="0" smtClean="0">
                <a:solidFill>
                  <a:srgbClr val="262C32"/>
                </a:solidFill>
                <a:latin typeface="Aptos"/>
                <a:cs typeface="Times New Roman"/>
              </a:rPr>
              <a:t>.</a:t>
            </a:r>
            <a:r>
              <a:rPr sz="1680" b="1" spc="-27" baseline="153636" dirty="0" smtClean="0">
                <a:solidFill>
                  <a:srgbClr val="262C32"/>
                </a:solidFill>
                <a:latin typeface="Aptos"/>
                <a:cs typeface="Arial"/>
              </a:rPr>
              <a:t>spiración .</a:t>
            </a:r>
            <a:endParaRPr sz="1000">
              <a:latin typeface="Arial"/>
              <a:cs typeface="Arial"/>
            </a:endParaRPr>
          </a:p>
        </p:txBody>
      </p:sp>
      <p:sp>
        <p:nvSpPr>
          <p:cNvPr id="5" name="object 5"/>
          <p:cNvSpPr txBox="1"/>
          <p:nvPr/>
        </p:nvSpPr>
        <p:spPr>
          <a:xfrm>
            <a:off x="3047423" y="5224486"/>
            <a:ext cx="5606868" cy="329183"/>
          </a:xfrm>
          <a:prstGeom prst="rect">
            <a:avLst/>
          </a:prstGeom>
        </p:spPr>
        <p:txBody>
          <a:bodyPr wrap="square" lIns="0" tIns="7111" rIns="0" bIns="0" rtlCol="0">
            <a:noAutofit/>
          </a:bodyPr>
          <a:lstStyle/>
          <a:p>
            <a:pPr algn="ctr">
              <a:lnSpc>
                <a:spcPts val="1120"/>
              </a:lnSpc>
              <a:spcAft>
                <a:spcPts val="300"/>
              </a:spcAft>
            </a:pPr>
            <a:r>
              <a:rPr sz="1200" b="1" spc="-1" dirty="0" smtClean="0">
                <a:solidFill>
                  <a:srgbClr val="262C32"/>
                </a:solidFill>
                <a:latin typeface="Aptos"/>
                <a:cs typeface="Arial"/>
              </a:rPr>
              <a:t>No introducir objetos en la boca. NO INTRODUCIR SUS</a:t>
            </a:r>
            <a:endParaRPr sz="1000">
              <a:latin typeface="Arial"/>
              <a:cs typeface="Arial"/>
            </a:endParaRPr>
          </a:p>
          <a:p>
            <a:pPr marL="517778" marR="535705" algn="ctr">
              <a:lnSpc>
                <a:spcPct val="95825"/>
              </a:lnSpc>
              <a:spcBef>
                <a:spcPts val="184"/>
              </a:spcBef>
              <a:spcAft>
                <a:spcPts val="300"/>
              </a:spcAft>
            </a:pPr>
            <a:r>
              <a:rPr sz="1200" b="1" spc="-7" dirty="0" smtClean="0">
                <a:solidFill>
                  <a:srgbClr val="262C32"/>
                </a:solidFill>
                <a:latin typeface="Aptos"/>
                <a:cs typeface="Arial"/>
              </a:rPr>
              <a:t>DEDOS EN LA BOCA DE LA VÍCTIMA.</a:t>
            </a:r>
            <a:endParaRPr sz="1000">
              <a:latin typeface="Arial"/>
              <a:cs typeface="Arial"/>
            </a:endParaRPr>
          </a:p>
        </p:txBody>
      </p:sp>
      <p:sp>
        <p:nvSpPr>
          <p:cNvPr id="4" name="object 4"/>
          <p:cNvSpPr txBox="1"/>
          <p:nvPr/>
        </p:nvSpPr>
        <p:spPr>
          <a:xfrm>
            <a:off x="4536487" y="5916382"/>
            <a:ext cx="2630816" cy="152400"/>
          </a:xfrm>
          <a:prstGeom prst="rect">
            <a:avLst/>
          </a:prstGeom>
        </p:spPr>
        <p:txBody>
          <a:bodyPr wrap="square" lIns="0" tIns="7111" rIns="0" bIns="0" rtlCol="0">
            <a:noAutofit/>
          </a:bodyPr>
          <a:lstStyle/>
          <a:p>
            <a:pPr marL="12700">
              <a:lnSpc>
                <a:spcPts val="1120"/>
              </a:lnSpc>
              <a:spcAft>
                <a:spcPts val="300"/>
              </a:spcAft>
            </a:pPr>
            <a:r>
              <a:rPr sz="1200" b="1" spc="-5" dirty="0" smtClean="0">
                <a:solidFill>
                  <a:srgbClr val="262C32"/>
                </a:solidFill>
                <a:latin typeface="Aptos"/>
                <a:cs typeface="Arial"/>
              </a:rPr>
              <a:t>Control de signos vitales.</a:t>
            </a:r>
            <a:endParaRPr sz="1000">
              <a:latin typeface="Arial"/>
              <a:cs typeface="Arial"/>
            </a:endParaRPr>
          </a:p>
        </p:txBody>
      </p:sp>
      <p:sp>
        <p:nvSpPr>
          <p:cNvPr id="3" name="object 3"/>
          <p:cNvSpPr txBox="1"/>
          <p:nvPr/>
        </p:nvSpPr>
        <p:spPr>
          <a:xfrm>
            <a:off x="3842949" y="6465022"/>
            <a:ext cx="4014159" cy="329183"/>
          </a:xfrm>
          <a:prstGeom prst="rect">
            <a:avLst/>
          </a:prstGeom>
        </p:spPr>
        <p:txBody>
          <a:bodyPr wrap="square" lIns="0" tIns="7111" rIns="0" bIns="0" rtlCol="0">
            <a:noAutofit/>
          </a:bodyPr>
          <a:lstStyle/>
          <a:p>
            <a:pPr algn="ctr">
              <a:lnSpc>
                <a:spcPts val="1120"/>
              </a:lnSpc>
              <a:spcAft>
                <a:spcPts val="300"/>
              </a:spcAft>
            </a:pPr>
            <a:r>
              <a:rPr sz="1200" b="1" spc="-2" dirty="0" smtClean="0">
                <a:solidFill>
                  <a:srgbClr val="262C32"/>
                </a:solidFill>
                <a:latin typeface="Aptos"/>
                <a:cs typeface="Arial"/>
              </a:rPr>
              <a:t>Posición lateral de seguridad en la fase</a:t>
            </a:r>
            <a:endParaRPr sz="1000">
              <a:latin typeface="Arial"/>
              <a:cs typeface="Arial"/>
            </a:endParaRPr>
          </a:p>
          <a:p>
            <a:pPr marL="697610" marR="714430" algn="ctr">
              <a:lnSpc>
                <a:spcPct val="95825"/>
              </a:lnSpc>
              <a:spcBef>
                <a:spcPts val="184"/>
              </a:spcBef>
              <a:spcAft>
                <a:spcPts val="300"/>
              </a:spcAft>
            </a:pPr>
            <a:r>
              <a:rPr sz="1200" b="1" spc="-8" dirty="0" smtClean="0">
                <a:solidFill>
                  <a:srgbClr val="262C32"/>
                </a:solidFill>
                <a:latin typeface="Aptos"/>
                <a:cs typeface="Arial"/>
              </a:rPr>
              <a:t>postconvulsiva.</a:t>
            </a:r>
            <a:endParaRPr sz="10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spc="-71" dirty="0" smtClean="0">
                <a:solidFill>
                  <a:srgbClr val="231F21"/>
                </a:solidFill>
                <a:latin typeface="Times New Roman"/>
                <a:cs typeface="Times New Roman"/>
              </a:rPr>
              <a:t>124</a:t>
            </a:r>
            <a:endParaRPr sz="600">
              <a:latin typeface="Times New Roman"/>
              <a:cs typeface="Times New Roman"/>
            </a:endParaRPr>
          </a:p>
        </p:txBody>
      </p:sp>
      <p:pic>
        <p:nvPicPr>
          <p:cNvPr id="12" name="Picture 11"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a:t>
            </a:r>
            <a:r>
              <a:rPr sz="1100" b="1" spc="-20" dirty="0" smtClean="0">
                <a:solidFill>
                  <a:srgbClr val="1E374E"/>
                </a:solidFill>
                <a:latin typeface="Aptos"/>
                <a:cs typeface="Times New Roman"/>
              </a:rPr>
              <a:t>xil</a:t>
            </a:r>
            <a:r>
              <a:rPr sz="1100" b="1" spc="-20" dirty="0" smtClean="0">
                <a:solidFill>
                  <a:srgbClr val="1E374E"/>
                </a:solidFill>
                <a:latin typeface="Aptos"/>
                <a:cs typeface="Times New Roman"/>
              </a:rPr>
              <a:t>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2083609" y="1411438"/>
            <a:ext cx="7310740" cy="1073534"/>
          </a:xfrm>
          <a:prstGeom prst="rect">
            <a:avLst/>
          </a:prstGeom>
        </p:spPr>
        <p:txBody>
          <a:bodyPr wrap="square" lIns="0" tIns="7111" rIns="0" bIns="0" rtlCol="0">
            <a:noAutofit/>
          </a:bodyPr>
          <a:lstStyle/>
          <a:p>
            <a:pPr marL="15748" marR="7015">
              <a:lnSpc>
                <a:spcPts val="1120"/>
              </a:lnSpc>
              <a:spcAft>
                <a:spcPts val="300"/>
              </a:spcAft>
            </a:pPr>
            <a:r>
              <a:rPr sz="1200" b="1" spc="-9" dirty="0" smtClean="0">
                <a:solidFill>
                  <a:srgbClr val="262C32"/>
                </a:solidFill>
                <a:latin typeface="Aptos"/>
                <a:cs typeface="Arial"/>
              </a:rPr>
              <a:t>Lipotimia</a:t>
            </a:r>
            <a:endParaRPr sz="1000">
              <a:latin typeface="Arial"/>
              <a:cs typeface="Arial"/>
            </a:endParaRPr>
          </a:p>
          <a:p>
            <a:pPr marL="12700" indent="6096">
              <a:lnSpc>
                <a:spcPts val="1034"/>
              </a:lnSpc>
              <a:spcBef>
                <a:spcPts val="567"/>
              </a:spcBef>
              <a:spcAft>
                <a:spcPts val="300"/>
              </a:spcAft>
            </a:pPr>
            <a:r>
              <a:rPr sz="1200" spc="21" dirty="0" smtClean="0">
                <a:solidFill>
                  <a:srgbClr val="262C32"/>
                </a:solidFill>
                <a:latin typeface="Aptos"/>
                <a:cs typeface="Arial"/>
              </a:rPr>
              <a:t>Es la  pérdida o disminución de conciencia breve</a:t>
            </a:r>
            <a:r>
              <a:rPr sz="1200" spc="21" dirty="0" smtClean="0">
                <a:solidFill>
                  <a:srgbClr val="262C32"/>
                </a:solidFill>
                <a:latin typeface="Aptos"/>
                <a:cs typeface="Arial"/>
              </a:rPr>
              <a:t>,  </a:t>
            </a:r>
            <a:r>
              <a:rPr sz="1200" spc="21" dirty="0" smtClean="0">
                <a:solidFill>
                  <a:srgbClr val="262C32"/>
                </a:solidFill>
                <a:latin typeface="Aptos"/>
                <a:cs typeface="Arial"/>
              </a:rPr>
              <a:t>ligera y de corta duración </a:t>
            </a:r>
            <a:endParaRPr sz="900">
              <a:latin typeface="Arial"/>
              <a:cs typeface="Arial"/>
            </a:endParaRPr>
          </a:p>
          <a:p>
            <a:pPr marL="12700">
              <a:lnSpc>
                <a:spcPts val="1034"/>
              </a:lnSpc>
              <a:spcBef>
                <a:spcPts val="365"/>
              </a:spcBef>
              <a:spcAft>
                <a:spcPts val="300"/>
              </a:spcAft>
            </a:pPr>
            <a:r>
              <a:rPr sz="1200" spc="28" dirty="0" smtClean="0">
                <a:solidFill>
                  <a:srgbClr val="262C32"/>
                </a:solidFill>
                <a:latin typeface="Aptos"/>
                <a:cs typeface="Arial"/>
              </a:rPr>
              <a:t>(segundos o minutos) debido a una disminución  repentina del flujo sanguíneo </a:t>
            </a:r>
            <a:endParaRPr sz="900">
              <a:latin typeface="Arial"/>
              <a:cs typeface="Arial"/>
            </a:endParaRPr>
          </a:p>
          <a:p>
            <a:pPr marL="12700">
              <a:lnSpc>
                <a:spcPts val="1034"/>
              </a:lnSpc>
              <a:spcBef>
                <a:spcPts val="365"/>
              </a:spcBef>
              <a:spcAft>
                <a:spcPts val="300"/>
              </a:spcAft>
            </a:pPr>
            <a:r>
              <a:rPr sz="1200" spc="23" dirty="0" smtClean="0">
                <a:solidFill>
                  <a:srgbClr val="262C32"/>
                </a:solidFill>
                <a:latin typeface="Aptos"/>
                <a:cs typeface="Arial"/>
              </a:rPr>
              <a:t>cerebral. Es la forma más ligera de pérdida de conciencia</a:t>
            </a:r>
            <a:r>
              <a:rPr sz="1200" spc="23" dirty="0" smtClean="0">
                <a:solidFill>
                  <a:srgbClr val="262C32"/>
                </a:solidFill>
                <a:latin typeface="Aptos"/>
                <a:cs typeface="Arial"/>
              </a:rPr>
              <a:t>;  </a:t>
            </a:r>
            <a:r>
              <a:rPr sz="1200" spc="23" dirty="0" smtClean="0">
                <a:solidFill>
                  <a:srgbClr val="262C32"/>
                </a:solidFill>
                <a:latin typeface="Aptos"/>
                <a:cs typeface="Arial"/>
              </a:rPr>
              <a:t>la  persona nos </a:t>
            </a:r>
            <a:endParaRPr sz="900">
              <a:latin typeface="Arial"/>
              <a:cs typeface="Arial"/>
            </a:endParaRPr>
          </a:p>
          <a:p>
            <a:pPr marL="12700">
              <a:lnSpc>
                <a:spcPts val="1034"/>
              </a:lnSpc>
              <a:spcBef>
                <a:spcPts val="365"/>
              </a:spcBef>
              <a:spcAft>
                <a:spcPts val="300"/>
              </a:spcAft>
            </a:pPr>
            <a:r>
              <a:rPr sz="1200" spc="23" dirty="0" smtClean="0">
                <a:solidFill>
                  <a:srgbClr val="262C32"/>
                </a:solidFill>
                <a:latin typeface="Aptos"/>
                <a:cs typeface="Arial"/>
              </a:rPr>
              <a:t>responderá ante estímulos externos (voz alta</a:t>
            </a:r>
            <a:r>
              <a:rPr sz="1200" spc="23" dirty="0" smtClean="0">
                <a:solidFill>
                  <a:srgbClr val="262C32"/>
                </a:solidFill>
                <a:latin typeface="Aptos"/>
                <a:cs typeface="Arial"/>
              </a:rPr>
              <a:t>,  </a:t>
            </a:r>
            <a:r>
              <a:rPr sz="1200" spc="23" dirty="0" smtClean="0">
                <a:solidFill>
                  <a:srgbClr val="262C32"/>
                </a:solidFill>
                <a:latin typeface="Aptos"/>
                <a:cs typeface="Arial"/>
              </a:rPr>
              <a:t>estímulo doloroso</a:t>
            </a:r>
            <a:r>
              <a:rPr sz="1200" spc="23" dirty="0" smtClean="0">
                <a:solidFill>
                  <a:srgbClr val="262C32"/>
                </a:solidFill>
                <a:latin typeface="Aptos"/>
                <a:cs typeface="Arial"/>
              </a:rPr>
              <a:t>,  </a:t>
            </a:r>
            <a:r>
              <a:rPr sz="1200" spc="23" dirty="0" smtClean="0">
                <a:solidFill>
                  <a:srgbClr val="262C32"/>
                </a:solidFill>
                <a:latin typeface="Aptos"/>
                <a:cs typeface="Arial"/>
              </a:rPr>
              <a:t>etc.) y volverá</a:t>
            </a:r>
            <a:endParaRPr sz="900">
              <a:latin typeface="Arial"/>
              <a:cs typeface="Arial"/>
            </a:endParaRPr>
          </a:p>
          <a:p>
            <a:pPr marL="12700" marR="7015">
              <a:lnSpc>
                <a:spcPct val="95825"/>
              </a:lnSpc>
              <a:spcBef>
                <a:spcPts val="365"/>
              </a:spcBef>
              <a:spcAft>
                <a:spcPts val="300"/>
              </a:spcAft>
            </a:pPr>
            <a:r>
              <a:rPr sz="1200" spc="20" dirty="0" smtClean="0">
                <a:solidFill>
                  <a:srgbClr val="262C32"/>
                </a:solidFill>
                <a:latin typeface="Aptos"/>
                <a:cs typeface="Arial"/>
              </a:rPr>
              <a:t>a su estado de vigilia  rápidamente.</a:t>
            </a:r>
            <a:endParaRPr sz="900">
              <a:latin typeface="Arial"/>
              <a:cs typeface="Arial"/>
            </a:endParaRPr>
          </a:p>
        </p:txBody>
      </p:sp>
      <p:sp>
        <p:nvSpPr>
          <p:cNvPr id="5" name="object 5"/>
          <p:cNvSpPr txBox="1"/>
          <p:nvPr/>
        </p:nvSpPr>
        <p:spPr>
          <a:xfrm>
            <a:off x="2083609" y="2764750"/>
            <a:ext cx="7432786" cy="1856870"/>
          </a:xfrm>
          <a:prstGeom prst="rect">
            <a:avLst/>
          </a:prstGeom>
        </p:spPr>
        <p:txBody>
          <a:bodyPr wrap="square" lIns="0" tIns="7111" rIns="0" bIns="0" rtlCol="0">
            <a:noAutofit/>
          </a:bodyPr>
          <a:lstStyle/>
          <a:p>
            <a:pPr marR="3886427" algn="ctr">
              <a:lnSpc>
                <a:spcPts val="1120"/>
              </a:lnSpc>
              <a:spcAft>
                <a:spcPts val="300"/>
              </a:spcAft>
            </a:pPr>
            <a:r>
              <a:rPr sz="1200" b="1" spc="-10" dirty="0" smtClean="0">
                <a:solidFill>
                  <a:srgbClr val="262C32"/>
                </a:solidFill>
                <a:latin typeface="Aptos"/>
                <a:cs typeface="Arial"/>
              </a:rPr>
              <a:t>• </a:t>
            </a:r>
            <a:r>
              <a:rPr sz="1200" b="1" spc="-10" dirty="0" smtClean="0">
                <a:solidFill>
                  <a:srgbClr val="262C32"/>
                </a:solidFill>
                <a:latin typeface="Aptos"/>
                <a:cs typeface="Arial"/>
              </a:rPr>
              <a:t>Causas</a:t>
            </a:r>
            <a:endParaRPr sz="1000">
              <a:latin typeface="Arial"/>
              <a:cs typeface="Arial"/>
            </a:endParaRPr>
          </a:p>
          <a:p>
            <a:pPr marL="107188" marR="17145">
              <a:lnSpc>
                <a:spcPct val="95825"/>
              </a:lnSpc>
              <a:spcBef>
                <a:spcPts val="543"/>
              </a:spcBef>
              <a:spcAft>
                <a:spcPts val="300"/>
              </a:spcAft>
            </a:pPr>
            <a:r>
              <a:rPr sz="1200" spc="28" dirty="0" smtClean="0">
                <a:solidFill>
                  <a:srgbClr val="262C32"/>
                </a:solidFill>
                <a:latin typeface="Aptos"/>
                <a:cs typeface="Arial"/>
              </a:rPr>
              <a:t>Puede ser provocada y facilitada por</a:t>
            </a:r>
            <a:r>
              <a:rPr sz="1200" spc="28" dirty="0" smtClean="0">
                <a:solidFill>
                  <a:srgbClr val="262C32"/>
                </a:solidFill>
                <a:latin typeface="Aptos"/>
                <a:cs typeface="Arial"/>
              </a:rPr>
              <a:t>:</a:t>
            </a:r>
            <a:endParaRPr sz="900">
              <a:latin typeface="Arial"/>
              <a:cs typeface="Arial"/>
            </a:endParaRPr>
          </a:p>
          <a:p>
            <a:pPr marL="104140" marR="17145">
              <a:lnSpc>
                <a:spcPct val="95825"/>
              </a:lnSpc>
              <a:spcBef>
                <a:spcPts val="645"/>
              </a:spcBef>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Emociones intensas</a:t>
            </a:r>
            <a:r>
              <a:rPr sz="1200" spc="21" dirty="0" smtClean="0">
                <a:solidFill>
                  <a:srgbClr val="262C32"/>
                </a:solidFill>
                <a:latin typeface="Aptos"/>
                <a:cs typeface="Arial"/>
              </a:rPr>
              <a:t>, </a:t>
            </a:r>
            <a:r>
              <a:rPr sz="1200" spc="21" dirty="0" smtClean="0">
                <a:solidFill>
                  <a:srgbClr val="262C32"/>
                </a:solidFill>
                <a:latin typeface="Aptos"/>
                <a:cs typeface="Arial"/>
              </a:rPr>
              <a:t>visiones desagradables </a:t>
            </a:r>
            <a:r>
              <a:rPr sz="1200" spc="21" dirty="0" smtClean="0">
                <a:solidFill>
                  <a:srgbClr val="262C32"/>
                </a:solidFill>
                <a:latin typeface="Aptos"/>
                <a:cs typeface="Arial"/>
              </a:rPr>
              <a:t>(</a:t>
            </a:r>
            <a:r>
              <a:rPr sz="1200" spc="21" dirty="0" smtClean="0">
                <a:solidFill>
                  <a:srgbClr val="262C32"/>
                </a:solidFill>
                <a:latin typeface="Aptos"/>
                <a:cs typeface="Arial"/>
              </a:rPr>
              <a:t>sangre</a:t>
            </a:r>
            <a:r>
              <a:rPr sz="1200" spc="21" dirty="0" smtClean="0">
                <a:solidFill>
                  <a:srgbClr val="262C32"/>
                </a:solidFill>
                <a:latin typeface="Aptos"/>
                <a:cs typeface="Arial"/>
              </a:rPr>
              <a:t>,  </a:t>
            </a:r>
            <a:r>
              <a:rPr sz="1200" spc="21" dirty="0" smtClean="0">
                <a:solidFill>
                  <a:srgbClr val="262C32"/>
                </a:solidFill>
                <a:latin typeface="Aptos"/>
                <a:cs typeface="Arial"/>
              </a:rPr>
              <a:t>heridos ... ).</a:t>
            </a:r>
            <a:endParaRPr sz="900">
              <a:latin typeface="Arial"/>
              <a:cs typeface="Arial"/>
            </a:endParaRPr>
          </a:p>
          <a:p>
            <a:pPr marL="104139">
              <a:lnSpc>
                <a:spcPct val="95825"/>
              </a:lnSpc>
              <a:spcBef>
                <a:spcPts val="645"/>
              </a:spcBef>
              <a:spcAft>
                <a:spcPts val="300"/>
              </a:spcAft>
            </a:pPr>
            <a:r>
              <a:rPr sz="1200" spc="29" dirty="0" smtClean="0">
                <a:solidFill>
                  <a:srgbClr val="262C32"/>
                </a:solidFill>
                <a:latin typeface="Aptos"/>
                <a:cs typeface="Arial"/>
              </a:rPr>
              <a:t>- </a:t>
            </a:r>
            <a:r>
              <a:rPr sz="1200" spc="29" dirty="0" smtClean="0">
                <a:solidFill>
                  <a:srgbClr val="262C32"/>
                </a:solidFill>
                <a:latin typeface="Aptos"/>
                <a:cs typeface="Arial"/>
              </a:rPr>
              <a:t>Calor excesivo y ambientes cerrados favorecen el  mecanismo de producción</a:t>
            </a:r>
            <a:r>
              <a:rPr sz="1200" spc="29" dirty="0" smtClean="0">
                <a:solidFill>
                  <a:srgbClr val="262C32"/>
                </a:solidFill>
                <a:latin typeface="Aptos"/>
                <a:cs typeface="Arial"/>
              </a:rPr>
              <a:t>.</a:t>
            </a:r>
            <a:endParaRPr sz="900">
              <a:latin typeface="Arial"/>
              <a:cs typeface="Arial"/>
            </a:endParaRPr>
          </a:p>
          <a:p>
            <a:pPr marL="104139" marR="17145">
              <a:lnSpc>
                <a:spcPct val="95825"/>
              </a:lnSpc>
              <a:spcBef>
                <a:spcPts val="645"/>
              </a:spcBef>
              <a:spcAft>
                <a:spcPts val="300"/>
              </a:spcAft>
            </a:pPr>
            <a:r>
              <a:rPr sz="1200" spc="30" dirty="0" smtClean="0">
                <a:solidFill>
                  <a:srgbClr val="262C32"/>
                </a:solidFill>
                <a:latin typeface="Aptos"/>
                <a:cs typeface="Arial"/>
              </a:rPr>
              <a:t>- </a:t>
            </a:r>
            <a:r>
              <a:rPr sz="1200" spc="30" dirty="0" smtClean="0">
                <a:solidFill>
                  <a:srgbClr val="262C32"/>
                </a:solidFill>
                <a:latin typeface="Aptos"/>
                <a:cs typeface="Arial"/>
              </a:rPr>
              <a:t>Mucho rato de pie sin poder moverse.</a:t>
            </a:r>
            <a:endParaRPr sz="900">
              <a:latin typeface="Arial"/>
              <a:cs typeface="Arial"/>
            </a:endParaRPr>
          </a:p>
          <a:p>
            <a:pPr marL="104139" marR="17145">
              <a:lnSpc>
                <a:spcPct val="95825"/>
              </a:lnSpc>
              <a:spcBef>
                <a:spcPts val="669"/>
              </a:spcBef>
              <a:spcAft>
                <a:spcPts val="300"/>
              </a:spcAft>
            </a:pPr>
            <a:r>
              <a:rPr sz="1200" spc="22" dirty="0" smtClean="0">
                <a:solidFill>
                  <a:srgbClr val="262C32"/>
                </a:solidFill>
                <a:latin typeface="Aptos"/>
                <a:cs typeface="Arial"/>
              </a:rPr>
              <a:t>- </a:t>
            </a:r>
            <a:r>
              <a:rPr sz="1200" spc="22" dirty="0" smtClean="0">
                <a:solidFill>
                  <a:srgbClr val="262C32"/>
                </a:solidFill>
                <a:latin typeface="Aptos"/>
                <a:cs typeface="Arial"/>
              </a:rPr>
              <a:t>Alteraciones de la tensión arterial  (hipotensión)</a:t>
            </a:r>
            <a:r>
              <a:rPr sz="1200" spc="22" dirty="0" smtClean="0">
                <a:solidFill>
                  <a:srgbClr val="262C32"/>
                </a:solidFill>
                <a:latin typeface="Aptos"/>
                <a:cs typeface="Arial"/>
              </a:rPr>
              <a:t>.</a:t>
            </a:r>
            <a:endParaRPr sz="900">
              <a:latin typeface="Arial"/>
              <a:cs typeface="Arial"/>
            </a:endParaRPr>
          </a:p>
          <a:p>
            <a:pPr marL="104139" marR="17145">
              <a:lnSpc>
                <a:spcPct val="95825"/>
              </a:lnSpc>
              <a:spcBef>
                <a:spcPts val="645"/>
              </a:spcBef>
              <a:spcAft>
                <a:spcPts val="300"/>
              </a:spcAft>
            </a:pPr>
            <a:r>
              <a:rPr sz="1200" spc="18" dirty="0" smtClean="0">
                <a:solidFill>
                  <a:srgbClr val="262C32"/>
                </a:solidFill>
                <a:latin typeface="Aptos"/>
                <a:cs typeface="Arial"/>
              </a:rPr>
              <a:t>- </a:t>
            </a:r>
            <a:r>
              <a:rPr sz="1200" spc="18" dirty="0" smtClean="0">
                <a:solidFill>
                  <a:srgbClr val="262C32"/>
                </a:solidFill>
                <a:latin typeface="Aptos"/>
                <a:cs typeface="Arial"/>
              </a:rPr>
              <a:t>Miedo.</a:t>
            </a:r>
            <a:endParaRPr sz="900">
              <a:latin typeface="Arial"/>
              <a:cs typeface="Arial"/>
            </a:endParaRPr>
          </a:p>
          <a:p>
            <a:pPr marL="104139" marR="17145">
              <a:lnSpc>
                <a:spcPct val="95825"/>
              </a:lnSpc>
              <a:spcBef>
                <a:spcPts val="645"/>
              </a:spcBef>
              <a:spcAft>
                <a:spcPts val="300"/>
              </a:spcAft>
            </a:pPr>
            <a:r>
              <a:rPr sz="1200" spc="22" dirty="0" smtClean="0">
                <a:solidFill>
                  <a:srgbClr val="262C32"/>
                </a:solidFill>
                <a:latin typeface="Aptos"/>
                <a:cs typeface="Arial"/>
              </a:rPr>
              <a:t>- </a:t>
            </a:r>
            <a:r>
              <a:rPr sz="1200" spc="22" dirty="0" smtClean="0">
                <a:solidFill>
                  <a:srgbClr val="262C32"/>
                </a:solidFill>
                <a:latin typeface="Aptos"/>
                <a:cs typeface="Arial"/>
              </a:rPr>
              <a:t>Regímenes dietéticos estrictos</a:t>
            </a:r>
            <a:r>
              <a:rPr sz="1200" spc="22" dirty="0" smtClean="0">
                <a:solidFill>
                  <a:srgbClr val="262C32"/>
                </a:solidFill>
                <a:latin typeface="Aptos"/>
                <a:cs typeface="Arial"/>
              </a:rPr>
              <a:t>,  </a:t>
            </a:r>
            <a:r>
              <a:rPr sz="1200" spc="22" dirty="0" smtClean="0">
                <a:solidFill>
                  <a:srgbClr val="262C32"/>
                </a:solidFill>
                <a:latin typeface="Aptos"/>
                <a:cs typeface="Arial"/>
              </a:rPr>
              <a:t>sin con</a:t>
            </a:r>
            <a:r>
              <a:rPr sz="1200" spc="22" dirty="0" smtClean="0">
                <a:solidFill>
                  <a:srgbClr val="262C32"/>
                </a:solidFill>
                <a:latin typeface="Aptos"/>
                <a:cs typeface="Arial"/>
              </a:rPr>
              <a:t>t</a:t>
            </a:r>
            <a:r>
              <a:rPr sz="1200" spc="22" dirty="0" smtClean="0">
                <a:solidFill>
                  <a:srgbClr val="262C32"/>
                </a:solidFill>
                <a:latin typeface="Aptos"/>
                <a:cs typeface="Arial"/>
              </a:rPr>
              <a:t>rol.</a:t>
            </a:r>
            <a:endParaRPr sz="900">
              <a:latin typeface="Arial"/>
              <a:cs typeface="Arial"/>
            </a:endParaRPr>
          </a:p>
          <a:p>
            <a:pPr marL="104139" marR="17145">
              <a:lnSpc>
                <a:spcPct val="95825"/>
              </a:lnSpc>
              <a:spcBef>
                <a:spcPts val="645"/>
              </a:spcBef>
              <a:spcAft>
                <a:spcPts val="300"/>
              </a:spcAft>
            </a:pPr>
            <a:r>
              <a:rPr sz="1200" spc="29" dirty="0" smtClean="0">
                <a:solidFill>
                  <a:srgbClr val="262C32"/>
                </a:solidFill>
                <a:latin typeface="Aptos"/>
                <a:cs typeface="Arial"/>
              </a:rPr>
              <a:t>- </a:t>
            </a:r>
            <a:r>
              <a:rPr sz="1200" spc="29" dirty="0" smtClean="0">
                <a:solidFill>
                  <a:srgbClr val="262C32"/>
                </a:solidFill>
                <a:latin typeface="Aptos"/>
                <a:cs typeface="Arial"/>
              </a:rPr>
              <a:t>Ejercicio excesivo sin entrenamiento previo.</a:t>
            </a:r>
            <a:endParaRPr sz="900">
              <a:latin typeface="Arial"/>
              <a:cs typeface="Arial"/>
            </a:endParaRPr>
          </a:p>
        </p:txBody>
      </p:sp>
      <p:sp>
        <p:nvSpPr>
          <p:cNvPr id="4" name="object 4"/>
          <p:cNvSpPr txBox="1"/>
          <p:nvPr/>
        </p:nvSpPr>
        <p:spPr>
          <a:xfrm>
            <a:off x="2083609" y="4898350"/>
            <a:ext cx="6606994" cy="1433198"/>
          </a:xfrm>
          <a:prstGeom prst="rect">
            <a:avLst/>
          </a:prstGeom>
        </p:spPr>
        <p:txBody>
          <a:bodyPr wrap="square" lIns="0" tIns="7143" rIns="0" bIns="0" rtlCol="0">
            <a:noAutofit/>
          </a:bodyPr>
          <a:lstStyle/>
          <a:p>
            <a:pPr marL="12700" marR="17145">
              <a:lnSpc>
                <a:spcPts val="1125"/>
              </a:lnSpc>
              <a:spcAft>
                <a:spcPts val="300"/>
              </a:spcAft>
            </a:pPr>
            <a:r>
              <a:rPr sz="1200" b="1" spc="-15" dirty="0" smtClean="0">
                <a:solidFill>
                  <a:srgbClr val="262C32"/>
                </a:solidFill>
                <a:latin typeface="Aptos"/>
                <a:cs typeface="Arial"/>
              </a:rPr>
              <a:t>• </a:t>
            </a:r>
            <a:r>
              <a:rPr sz="1200" b="1" spc="-15" dirty="0" smtClean="0">
                <a:solidFill>
                  <a:srgbClr val="262C32"/>
                </a:solidFill>
                <a:latin typeface="Aptos"/>
                <a:cs typeface="Arial"/>
              </a:rPr>
              <a:t>Signos </a:t>
            </a:r>
            <a:r>
              <a:rPr sz="1200" b="1" spc="32" dirty="0" smtClean="0">
                <a:solidFill>
                  <a:srgbClr val="262C32"/>
                </a:solidFill>
                <a:latin typeface="Aptos"/>
                <a:cs typeface="Times New Roman"/>
              </a:rPr>
              <a:t>y </a:t>
            </a:r>
            <a:r>
              <a:rPr sz="1200" b="1" spc="-15" dirty="0" smtClean="0">
                <a:solidFill>
                  <a:srgbClr val="262C32"/>
                </a:solidFill>
                <a:latin typeface="Aptos"/>
                <a:cs typeface="Arial"/>
              </a:rPr>
              <a:t>síntomas</a:t>
            </a:r>
            <a:endParaRPr sz="1000">
              <a:latin typeface="Arial"/>
              <a:cs typeface="Arial"/>
            </a:endParaRPr>
          </a:p>
          <a:p>
            <a:pPr marL="107187" marR="17145">
              <a:lnSpc>
                <a:spcPct val="95825"/>
              </a:lnSpc>
              <a:spcBef>
                <a:spcPts val="563"/>
              </a:spcBef>
              <a:spcAft>
                <a:spcPts val="300"/>
              </a:spcAft>
            </a:pPr>
            <a:r>
              <a:rPr sz="1200" spc="31" dirty="0" smtClean="0">
                <a:solidFill>
                  <a:srgbClr val="262C32"/>
                </a:solidFill>
                <a:latin typeface="Aptos"/>
                <a:cs typeface="Arial"/>
              </a:rPr>
              <a:t>Esta pérdida de consciencia se suele acompañar de</a:t>
            </a:r>
            <a:r>
              <a:rPr sz="1200" spc="31" dirty="0" smtClean="0">
                <a:solidFill>
                  <a:srgbClr val="262C32"/>
                </a:solidFill>
                <a:latin typeface="Aptos"/>
                <a:cs typeface="Arial"/>
              </a:rPr>
              <a:t>:</a:t>
            </a:r>
            <a:endParaRPr sz="900">
              <a:latin typeface="Arial"/>
              <a:cs typeface="Arial"/>
            </a:endParaRPr>
          </a:p>
          <a:p>
            <a:pPr marL="104139" marR="17145">
              <a:lnSpc>
                <a:spcPct val="95825"/>
              </a:lnSpc>
              <a:spcBef>
                <a:spcPts val="645"/>
              </a:spcBef>
              <a:spcAft>
                <a:spcPts val="300"/>
              </a:spcAft>
            </a:pPr>
            <a:r>
              <a:rPr sz="1200" spc="30" dirty="0" smtClean="0">
                <a:solidFill>
                  <a:srgbClr val="262C32"/>
                </a:solidFill>
                <a:latin typeface="Aptos"/>
                <a:cs typeface="Arial"/>
              </a:rPr>
              <a:t>- </a:t>
            </a:r>
            <a:r>
              <a:rPr sz="1200" spc="30" dirty="0" smtClean="0">
                <a:solidFill>
                  <a:srgbClr val="262C32"/>
                </a:solidFill>
                <a:latin typeface="Aptos"/>
                <a:cs typeface="Arial"/>
              </a:rPr>
              <a:t>Sensación de mareo.</a:t>
            </a:r>
            <a:endParaRPr sz="900">
              <a:latin typeface="Arial"/>
              <a:cs typeface="Arial"/>
            </a:endParaRPr>
          </a:p>
          <a:p>
            <a:pPr marL="104139" marR="17145">
              <a:lnSpc>
                <a:spcPct val="95825"/>
              </a:lnSpc>
              <a:spcBef>
                <a:spcPts val="645"/>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Flojedad  en las  piernas.</a:t>
            </a:r>
            <a:endParaRPr sz="900">
              <a:latin typeface="Arial"/>
              <a:cs typeface="Arial"/>
            </a:endParaRPr>
          </a:p>
          <a:p>
            <a:pPr marL="104139">
              <a:lnSpc>
                <a:spcPct val="95825"/>
              </a:lnSpc>
              <a:spcBef>
                <a:spcPts val="645"/>
              </a:spcBef>
              <a:spcAft>
                <a:spcPts val="300"/>
              </a:spcAft>
            </a:pPr>
            <a:r>
              <a:rPr sz="1200" spc="26" dirty="0" smtClean="0">
                <a:solidFill>
                  <a:srgbClr val="262C32"/>
                </a:solidFill>
                <a:latin typeface="Aptos"/>
                <a:cs typeface="Arial"/>
              </a:rPr>
              <a:t>- </a:t>
            </a:r>
            <a:r>
              <a:rPr sz="1200" spc="26" dirty="0" smtClean="0">
                <a:solidFill>
                  <a:srgbClr val="262C32"/>
                </a:solidFill>
                <a:latin typeface="Aptos"/>
                <a:cs typeface="Arial"/>
              </a:rPr>
              <a:t>Sensaciones auditivas y visuales  previas (pérdida del campo visual).</a:t>
            </a:r>
            <a:endParaRPr sz="900">
              <a:latin typeface="Arial"/>
              <a:cs typeface="Arial"/>
            </a:endParaRPr>
          </a:p>
          <a:p>
            <a:pPr marL="104139" marR="17145">
              <a:lnSpc>
                <a:spcPct val="95825"/>
              </a:lnSpc>
              <a:spcBef>
                <a:spcPts val="669"/>
              </a:spcBef>
              <a:spcAft>
                <a:spcPts val="300"/>
              </a:spcAft>
            </a:pPr>
            <a:r>
              <a:rPr sz="1200" spc="8" dirty="0" smtClean="0">
                <a:solidFill>
                  <a:srgbClr val="262C32"/>
                </a:solidFill>
                <a:latin typeface="Aptos"/>
                <a:cs typeface="Arial"/>
              </a:rPr>
              <a:t>- </a:t>
            </a:r>
            <a:r>
              <a:rPr sz="1200" spc="8" dirty="0" smtClean="0">
                <a:solidFill>
                  <a:srgbClr val="262C32"/>
                </a:solidFill>
                <a:latin typeface="Aptos"/>
                <a:cs typeface="Arial"/>
              </a:rPr>
              <a:t>Piel  pálida</a:t>
            </a:r>
            <a:r>
              <a:rPr sz="1200" spc="8" dirty="0" smtClean="0">
                <a:solidFill>
                  <a:srgbClr val="262C32"/>
                </a:solidFill>
                <a:latin typeface="Aptos"/>
                <a:cs typeface="Arial"/>
              </a:rPr>
              <a:t>,  </a:t>
            </a:r>
            <a:r>
              <a:rPr sz="1200" spc="8" dirty="0" smtClean="0">
                <a:solidFill>
                  <a:srgbClr val="262C32"/>
                </a:solidFill>
                <a:latin typeface="Aptos"/>
                <a:cs typeface="Arial"/>
              </a:rPr>
              <a:t>sudorosa y fría.</a:t>
            </a:r>
            <a:endParaRPr sz="900">
              <a:latin typeface="Arial"/>
              <a:cs typeface="Arial"/>
            </a:endParaRPr>
          </a:p>
          <a:p>
            <a:pPr marL="104139" marR="17145">
              <a:lnSpc>
                <a:spcPct val="95825"/>
              </a:lnSpc>
              <a:spcBef>
                <a:spcPts val="645"/>
              </a:spcBef>
              <a:spcAft>
                <a:spcPts val="300"/>
              </a:spcAft>
            </a:pPr>
            <a:r>
              <a:rPr sz="1200" spc="32" dirty="0" smtClean="0">
                <a:solidFill>
                  <a:srgbClr val="262C32"/>
                </a:solidFill>
                <a:latin typeface="Aptos"/>
                <a:cs typeface="Arial"/>
              </a:rPr>
              <a:t>- </a:t>
            </a:r>
            <a:r>
              <a:rPr sz="1200" spc="32" dirty="0" smtClean="0">
                <a:solidFill>
                  <a:srgbClr val="262C32"/>
                </a:solidFill>
                <a:latin typeface="Aptos"/>
                <a:cs typeface="Arial"/>
              </a:rPr>
              <a:t>Enfermedades cardíacas o neurológicas.</a:t>
            </a:r>
            <a:endParaRPr sz="900">
              <a:latin typeface="Arial"/>
              <a:cs typeface="Arial"/>
            </a:endParaRPr>
          </a:p>
        </p:txBody>
      </p:sp>
      <p:sp>
        <p:nvSpPr>
          <p:cNvPr id="3" name="object 3"/>
          <p:cNvSpPr txBox="1"/>
          <p:nvPr/>
        </p:nvSpPr>
        <p:spPr>
          <a:xfrm>
            <a:off x="2083609" y="6608278"/>
            <a:ext cx="7214940" cy="753494"/>
          </a:xfrm>
          <a:prstGeom prst="rect">
            <a:avLst/>
          </a:prstGeom>
        </p:spPr>
        <p:txBody>
          <a:bodyPr wrap="square" lIns="0" tIns="7111" rIns="0" bIns="0" rtlCol="0">
            <a:noAutofit/>
          </a:bodyPr>
          <a:lstStyle/>
          <a:p>
            <a:pPr marL="12700" marR="7015">
              <a:lnSpc>
                <a:spcPts val="1120"/>
              </a:lnSpc>
              <a:spcAft>
                <a:spcPts val="300"/>
              </a:spcAft>
            </a:pPr>
            <a:r>
              <a:rPr sz="1200" b="1" spc="4" dirty="0" smtClean="0">
                <a:solidFill>
                  <a:srgbClr val="262C32"/>
                </a:solidFill>
                <a:latin typeface="Aptos"/>
                <a:cs typeface="Arial"/>
              </a:rPr>
              <a:t>•</a:t>
            </a:r>
            <a:r>
              <a:rPr sz="1200" b="1" spc="4" dirty="0" smtClean="0">
                <a:solidFill>
                  <a:srgbClr val="262C32"/>
                </a:solidFill>
                <a:latin typeface="Aptos"/>
                <a:cs typeface="Arial"/>
              </a:rPr>
              <a:t>Actuación</a:t>
            </a:r>
            <a:endParaRPr sz="1000">
              <a:latin typeface="Arial"/>
              <a:cs typeface="Arial"/>
            </a:endParaRPr>
          </a:p>
          <a:p>
            <a:pPr marL="101091" marR="7015">
              <a:lnSpc>
                <a:spcPct val="95825"/>
              </a:lnSpc>
              <a:spcBef>
                <a:spcPts val="474"/>
              </a:spcBef>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 </a:t>
            </a:r>
            <a:r>
              <a:rPr sz="1200" b="1" spc="-23" dirty="0" smtClean="0">
                <a:solidFill>
                  <a:srgbClr val="262C32"/>
                </a:solidFill>
                <a:latin typeface="Aptos"/>
                <a:cs typeface="Arial"/>
              </a:rPr>
              <a:t>Qué debemos hacer?</a:t>
            </a:r>
            <a:endParaRPr sz="1000">
              <a:latin typeface="Arial"/>
              <a:cs typeface="Arial"/>
            </a:endParaRPr>
          </a:p>
          <a:p>
            <a:pPr marL="262635" indent="-85343">
              <a:lnSpc>
                <a:spcPts val="1390"/>
              </a:lnSpc>
              <a:spcBef>
                <a:spcPts val="424"/>
              </a:spcBef>
              <a:spcAft>
                <a:spcPts val="300"/>
              </a:spcAft>
            </a:pPr>
            <a:r>
              <a:rPr sz="1200" spc="25" dirty="0" smtClean="0">
                <a:solidFill>
                  <a:srgbClr val="262C32"/>
                </a:solidFill>
                <a:latin typeface="Aptos"/>
                <a:cs typeface="Arial"/>
              </a:rPr>
              <a:t>- </a:t>
            </a:r>
            <a:r>
              <a:rPr sz="1200" spc="25" dirty="0" smtClean="0">
                <a:solidFill>
                  <a:srgbClr val="262C32"/>
                </a:solidFill>
                <a:latin typeface="Aptos"/>
                <a:cs typeface="Arial"/>
              </a:rPr>
              <a:t>Si  la víctima advierte el desmayo</a:t>
            </a:r>
            <a:r>
              <a:rPr sz="1200" spc="25" dirty="0" smtClean="0">
                <a:solidFill>
                  <a:srgbClr val="262C32"/>
                </a:solidFill>
                <a:latin typeface="Aptos"/>
                <a:cs typeface="Arial"/>
              </a:rPr>
              <a:t>, </a:t>
            </a:r>
            <a:r>
              <a:rPr sz="1200" spc="25" dirty="0" smtClean="0">
                <a:solidFill>
                  <a:srgbClr val="262C32"/>
                </a:solidFill>
                <a:latin typeface="Aptos"/>
                <a:cs typeface="Arial"/>
              </a:rPr>
              <a:t>aconsejarle que se tumbe en el suelo</a:t>
            </a:r>
            <a:r>
              <a:rPr sz="1200" spc="25" dirty="0" smtClean="0">
                <a:solidFill>
                  <a:srgbClr val="262C32"/>
                </a:solidFill>
                <a:latin typeface="Aptos"/>
                <a:cs typeface="Arial"/>
              </a:rPr>
              <a:t>, </a:t>
            </a:r>
            <a:r>
              <a:rPr sz="1200" spc="25" dirty="0" smtClean="0">
                <a:solidFill>
                  <a:srgbClr val="262C32"/>
                </a:solidFill>
                <a:latin typeface="Aptos"/>
                <a:cs typeface="Arial"/>
              </a:rPr>
              <a:t>y a ser posible en un lugar con ambiente fresco o aireado</a:t>
            </a:r>
            <a:r>
              <a:rPr sz="1200" spc="25" dirty="0" smtClean="0">
                <a:solidFill>
                  <a:srgbClr val="262C32"/>
                </a:solidFill>
                <a:latin typeface="Aptos"/>
                <a:cs typeface="Arial"/>
              </a:rPr>
              <a:t>,  </a:t>
            </a:r>
            <a:r>
              <a:rPr sz="1200" spc="25" dirty="0" smtClean="0">
                <a:solidFill>
                  <a:srgbClr val="262C32"/>
                </a:solidFill>
                <a:latin typeface="Aptos"/>
                <a:cs typeface="Arial"/>
              </a:rPr>
              <a:t>boca arriba  </a:t>
            </a:r>
            <a:r>
              <a:rPr sz="1200" spc="25" dirty="0" smtClean="0">
                <a:solidFill>
                  <a:srgbClr val="262C32"/>
                </a:solidFill>
                <a:latin typeface="Aptos"/>
                <a:cs typeface="Arial"/>
              </a:rPr>
              <a:t>(</a:t>
            </a:r>
            <a:r>
              <a:rPr sz="1200" spc="25" dirty="0" smtClean="0">
                <a:solidFill>
                  <a:srgbClr val="262C32"/>
                </a:solidFill>
                <a:latin typeface="Aptos"/>
                <a:cs typeface="Arial"/>
              </a:rPr>
              <a:t>en</a:t>
            </a:r>
            <a:endParaRPr sz="9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spc="-70" dirty="0" smtClean="0">
                <a:solidFill>
                  <a:srgbClr val="332F2F"/>
                </a:solidFill>
                <a:latin typeface="Times New Roman"/>
                <a:cs typeface="Times New Roman"/>
              </a:rPr>
              <a:t>12</a:t>
            </a:r>
            <a:r>
              <a:rPr sz="600" spc="-70" dirty="0" smtClean="0">
                <a:solidFill>
                  <a:srgbClr val="231F21"/>
                </a:solidFill>
                <a:latin typeface="Times New Roman"/>
                <a:cs typeface="Times New Roman"/>
              </a:rPr>
              <a:t>5</a:t>
            </a:r>
            <a:endParaRPr sz="600">
              <a:latin typeface="Times New Roman"/>
              <a:cs typeface="Times New Roman"/>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358985" y="1363817"/>
            <a:ext cx="7132689" cy="1883156"/>
          </a:xfrm>
          <a:prstGeom prst="rect">
            <a:avLst/>
          </a:prstGeom>
        </p:spPr>
        <p:txBody>
          <a:bodyPr wrap="square" lIns="0" tIns="6477" rIns="0" bIns="0" rtlCol="0">
            <a:noAutofit/>
          </a:bodyPr>
          <a:lstStyle/>
          <a:p>
            <a:pPr marL="98043" marR="7015">
              <a:lnSpc>
                <a:spcPts val="1019"/>
              </a:lnSpc>
              <a:spcAft>
                <a:spcPts val="300"/>
              </a:spcAft>
            </a:pPr>
            <a:r>
              <a:rPr sz="1200" spc="17" dirty="0" smtClean="0">
                <a:solidFill>
                  <a:srgbClr val="262C32"/>
                </a:solidFill>
                <a:latin typeface="Aptos"/>
                <a:cs typeface="Arial"/>
              </a:rPr>
              <a:t>decúbito supino)</a:t>
            </a:r>
            <a:r>
              <a:rPr sz="1200" spc="17" dirty="0" smtClean="0">
                <a:solidFill>
                  <a:srgbClr val="262C32"/>
                </a:solidFill>
                <a:latin typeface="Aptos"/>
                <a:cs typeface="Arial"/>
              </a:rPr>
              <a:t>,  </a:t>
            </a:r>
            <a:r>
              <a:rPr sz="1200" spc="17" dirty="0" smtClean="0">
                <a:solidFill>
                  <a:srgbClr val="262C32"/>
                </a:solidFill>
                <a:latin typeface="Aptos"/>
                <a:cs typeface="Arial"/>
              </a:rPr>
              <a:t>elevando ligeramente  las  piernas por encima del  nivel de</a:t>
            </a:r>
            <a:endParaRPr sz="900">
              <a:latin typeface="Arial"/>
              <a:cs typeface="Arial"/>
            </a:endParaRPr>
          </a:p>
          <a:p>
            <a:pPr marL="104139" marR="7015">
              <a:lnSpc>
                <a:spcPct val="95825"/>
              </a:lnSpc>
              <a:spcBef>
                <a:spcPts val="329"/>
              </a:spcBef>
              <a:spcAft>
                <a:spcPts val="300"/>
              </a:spcAft>
            </a:pPr>
            <a:r>
              <a:rPr sz="1200" spc="18" dirty="0" smtClean="0">
                <a:solidFill>
                  <a:srgbClr val="262C32"/>
                </a:solidFill>
                <a:latin typeface="Aptos"/>
                <a:cs typeface="Arial"/>
              </a:rPr>
              <a:t>la cabeza</a:t>
            </a:r>
            <a:r>
              <a:rPr sz="1200" spc="18" dirty="0" smtClean="0">
                <a:solidFill>
                  <a:srgbClr val="262C32"/>
                </a:solidFill>
                <a:latin typeface="Aptos"/>
                <a:cs typeface="Arial"/>
              </a:rPr>
              <a:t>.</a:t>
            </a:r>
            <a:endParaRPr sz="900">
              <a:latin typeface="Arial"/>
              <a:cs typeface="Arial"/>
            </a:endParaRPr>
          </a:p>
          <a:p>
            <a:pPr marL="98044" indent="-85344">
              <a:lnSpc>
                <a:spcPts val="1034"/>
              </a:lnSpc>
              <a:spcBef>
                <a:spcPts val="645"/>
              </a:spcBef>
              <a:spcAft>
                <a:spcPts val="300"/>
              </a:spcAft>
            </a:pPr>
            <a:r>
              <a:rPr sz="1200" dirty="0" smtClean="0">
                <a:solidFill>
                  <a:srgbClr val="262C32"/>
                </a:solidFill>
                <a:latin typeface="Aptos"/>
                <a:cs typeface="Arial"/>
              </a:rPr>
              <a:t>-</a:t>
            </a:r>
            <a:r>
              <a:rPr sz="1200" spc="1" dirty="0" smtClean="0">
                <a:solidFill>
                  <a:srgbClr val="262C32"/>
                </a:solidFill>
                <a:latin typeface="Aptos"/>
                <a:cs typeface="Arial"/>
              </a:rPr>
              <a:t> </a:t>
            </a:r>
            <a:r>
              <a:rPr sz="1200" spc="29" dirty="0" smtClean="0">
                <a:solidFill>
                  <a:srgbClr val="262C32"/>
                </a:solidFill>
                <a:latin typeface="Aptos"/>
                <a:cs typeface="Arial"/>
              </a:rPr>
              <a:t>A</a:t>
            </a:r>
            <a:r>
              <a:rPr sz="1200" spc="0" dirty="0" smtClean="0">
                <a:solidFill>
                  <a:srgbClr val="262C32"/>
                </a:solidFill>
                <a:latin typeface="Aptos"/>
                <a:cs typeface="Arial"/>
              </a:rPr>
              <a:t>f</a:t>
            </a:r>
            <a:r>
              <a:rPr sz="1200" spc="19" dirty="0" smtClean="0">
                <a:solidFill>
                  <a:srgbClr val="262C32"/>
                </a:solidFill>
                <a:latin typeface="Aptos"/>
                <a:cs typeface="Arial"/>
              </a:rPr>
              <a:t>l</a:t>
            </a:r>
            <a:r>
              <a:rPr sz="1200" spc="0" dirty="0" smtClean="0">
                <a:solidFill>
                  <a:srgbClr val="262C32"/>
                </a:solidFill>
                <a:latin typeface="Aptos"/>
                <a:cs typeface="Arial"/>
              </a:rPr>
              <a:t>o</a:t>
            </a:r>
            <a:r>
              <a:rPr sz="1200" spc="9" dirty="0" smtClean="0">
                <a:solidFill>
                  <a:srgbClr val="262C32"/>
                </a:solidFill>
                <a:latin typeface="Aptos"/>
                <a:cs typeface="Arial"/>
              </a:rPr>
              <a:t>j</a:t>
            </a:r>
            <a:r>
              <a:rPr sz="1200" spc="25" dirty="0" smtClean="0">
                <a:solidFill>
                  <a:srgbClr val="262C32"/>
                </a:solidFill>
                <a:latin typeface="Aptos"/>
                <a:cs typeface="Arial"/>
              </a:rPr>
              <a:t>a</a:t>
            </a:r>
            <a:r>
              <a:rPr sz="1200" spc="0" dirty="0" smtClean="0">
                <a:solidFill>
                  <a:srgbClr val="262C32"/>
                </a:solidFill>
                <a:latin typeface="Aptos"/>
                <a:cs typeface="Arial"/>
              </a:rPr>
              <a:t>r</a:t>
            </a:r>
            <a:r>
              <a:rPr sz="1200" spc="212" dirty="0" smtClean="0">
                <a:solidFill>
                  <a:srgbClr val="262C32"/>
                </a:solidFill>
                <a:latin typeface="Aptos"/>
                <a:cs typeface="Arial"/>
              </a:rPr>
              <a:t> </a:t>
            </a:r>
            <a:r>
              <a:rPr sz="1200" spc="-80" dirty="0" smtClean="0">
                <a:solidFill>
                  <a:srgbClr val="262C32"/>
                </a:solidFill>
                <a:latin typeface="Aptos"/>
                <a:cs typeface="Arial"/>
              </a:rPr>
              <a:t>l</a:t>
            </a:r>
            <a:r>
              <a:rPr sz="1200" spc="4" dirty="0" smtClean="0">
                <a:solidFill>
                  <a:srgbClr val="262C32"/>
                </a:solidFill>
                <a:latin typeface="Aptos"/>
                <a:cs typeface="Arial"/>
              </a:rPr>
              <a:t>a</a:t>
            </a:r>
            <a:r>
              <a:rPr sz="1200" spc="0" dirty="0" smtClean="0">
                <a:solidFill>
                  <a:srgbClr val="262C32"/>
                </a:solidFill>
                <a:latin typeface="Aptos"/>
                <a:cs typeface="Arial"/>
              </a:rPr>
              <a:t> </a:t>
            </a:r>
            <a:r>
              <a:rPr sz="1200" spc="-114" dirty="0" smtClean="0">
                <a:solidFill>
                  <a:srgbClr val="262C32"/>
                </a:solidFill>
                <a:latin typeface="Aptos"/>
                <a:cs typeface="Arial"/>
              </a:rPr>
              <a:t> </a:t>
            </a:r>
            <a:r>
              <a:rPr sz="1200" spc="9" dirty="0" smtClean="0">
                <a:solidFill>
                  <a:srgbClr val="262C32"/>
                </a:solidFill>
                <a:latin typeface="Aptos"/>
                <a:cs typeface="Arial"/>
              </a:rPr>
              <a:t>r</a:t>
            </a:r>
            <a:r>
              <a:rPr sz="1200" spc="25" dirty="0" smtClean="0">
                <a:solidFill>
                  <a:srgbClr val="262C32"/>
                </a:solidFill>
                <a:latin typeface="Aptos"/>
                <a:cs typeface="Arial"/>
              </a:rPr>
              <a:t>op</a:t>
            </a:r>
            <a:r>
              <a:rPr sz="1200" spc="0" dirty="0" smtClean="0">
                <a:solidFill>
                  <a:srgbClr val="262C32"/>
                </a:solidFill>
                <a:latin typeface="Aptos"/>
                <a:cs typeface="Arial"/>
              </a:rPr>
              <a:t>a</a:t>
            </a:r>
            <a:r>
              <a:rPr sz="1200" spc="96" dirty="0" smtClean="0">
                <a:solidFill>
                  <a:srgbClr val="262C32"/>
                </a:solidFill>
                <a:latin typeface="Aptos"/>
                <a:cs typeface="Arial"/>
              </a:rPr>
              <a:t> </a:t>
            </a:r>
            <a:r>
              <a:rPr sz="1200" spc="-37" dirty="0" smtClean="0">
                <a:solidFill>
                  <a:srgbClr val="262C32"/>
                </a:solidFill>
                <a:latin typeface="Aptos"/>
                <a:cs typeface="Arial"/>
              </a:rPr>
              <a:t>(</a:t>
            </a:r>
            <a:r>
              <a:rPr sz="1200" spc="50" dirty="0" smtClean="0">
                <a:solidFill>
                  <a:srgbClr val="262C32"/>
                </a:solidFill>
                <a:latin typeface="Aptos"/>
                <a:cs typeface="Arial"/>
              </a:rPr>
              <a:t>co</a:t>
            </a:r>
            <a:r>
              <a:rPr sz="1200" spc="34" dirty="0" smtClean="0">
                <a:solidFill>
                  <a:srgbClr val="262C32"/>
                </a:solidFill>
                <a:latin typeface="Aptos"/>
                <a:cs typeface="Arial"/>
              </a:rPr>
              <a:t>r</a:t>
            </a:r>
            <a:r>
              <a:rPr sz="1200" spc="3" dirty="0" smtClean="0">
                <a:solidFill>
                  <a:srgbClr val="262C32"/>
                </a:solidFill>
                <a:latin typeface="Aptos"/>
                <a:cs typeface="Arial"/>
              </a:rPr>
              <a:t>b</a:t>
            </a:r>
            <a:r>
              <a:rPr sz="1200" spc="29" dirty="0" smtClean="0">
                <a:solidFill>
                  <a:srgbClr val="262C32"/>
                </a:solidFill>
                <a:latin typeface="Aptos"/>
                <a:cs typeface="Arial"/>
              </a:rPr>
              <a:t>a</a:t>
            </a:r>
            <a:r>
              <a:rPr sz="1200" spc="38" dirty="0" smtClean="0">
                <a:solidFill>
                  <a:srgbClr val="262C32"/>
                </a:solidFill>
                <a:latin typeface="Aptos"/>
                <a:cs typeface="Arial"/>
              </a:rPr>
              <a:t>t</a:t>
            </a:r>
            <a:r>
              <a:rPr sz="1200" spc="50" dirty="0" smtClean="0">
                <a:solidFill>
                  <a:srgbClr val="262C32"/>
                </a:solidFill>
                <a:latin typeface="Aptos"/>
                <a:cs typeface="Arial"/>
              </a:rPr>
              <a:t>a</a:t>
            </a:r>
            <a:r>
              <a:rPr sz="1200" spc="-67" dirty="0" smtClean="0">
                <a:solidFill>
                  <a:srgbClr val="262C32"/>
                </a:solidFill>
                <a:latin typeface="Aptos"/>
                <a:cs typeface="Arial"/>
              </a:rPr>
              <a:t>,</a:t>
            </a:r>
            <a:r>
              <a:rPr sz="1200" spc="119" dirty="0" smtClean="0">
                <a:solidFill>
                  <a:srgbClr val="262C32"/>
                </a:solidFill>
                <a:latin typeface="Aptos"/>
                <a:cs typeface="Arial"/>
              </a:rPr>
              <a:t> </a:t>
            </a:r>
            <a:r>
              <a:rPr sz="1200" spc="28" dirty="0" smtClean="0">
                <a:solidFill>
                  <a:srgbClr val="262C32"/>
                </a:solidFill>
                <a:latin typeface="Aptos"/>
                <a:cs typeface="Arial"/>
              </a:rPr>
              <a:t>c</a:t>
            </a:r>
            <a:r>
              <a:rPr sz="1200" spc="-5" dirty="0" smtClean="0">
                <a:solidFill>
                  <a:srgbClr val="262C32"/>
                </a:solidFill>
                <a:latin typeface="Aptos"/>
                <a:cs typeface="Arial"/>
              </a:rPr>
              <a:t>i</a:t>
            </a:r>
            <a:r>
              <a:rPr sz="1200" spc="3" dirty="0" smtClean="0">
                <a:solidFill>
                  <a:srgbClr val="262C32"/>
                </a:solidFill>
                <a:latin typeface="Aptos"/>
                <a:cs typeface="Arial"/>
              </a:rPr>
              <a:t>n</a:t>
            </a:r>
            <a:r>
              <a:rPr sz="1200" spc="61" dirty="0" smtClean="0">
                <a:solidFill>
                  <a:srgbClr val="262C32"/>
                </a:solidFill>
                <a:latin typeface="Aptos"/>
                <a:cs typeface="Arial"/>
              </a:rPr>
              <a:t>t</a:t>
            </a:r>
            <a:r>
              <a:rPr sz="1200" spc="29" dirty="0" smtClean="0">
                <a:solidFill>
                  <a:srgbClr val="262C32"/>
                </a:solidFill>
                <a:latin typeface="Aptos"/>
                <a:cs typeface="Arial"/>
              </a:rPr>
              <a:t>u</a:t>
            </a:r>
            <a:r>
              <a:rPr sz="1200" spc="34" dirty="0" smtClean="0">
                <a:solidFill>
                  <a:srgbClr val="262C32"/>
                </a:solidFill>
                <a:latin typeface="Aptos"/>
                <a:cs typeface="Arial"/>
              </a:rPr>
              <a:t>r</a:t>
            </a:r>
            <a:r>
              <a:rPr sz="1200" spc="50" dirty="0" smtClean="0">
                <a:solidFill>
                  <a:srgbClr val="262C32"/>
                </a:solidFill>
                <a:latin typeface="Aptos"/>
                <a:cs typeface="Arial"/>
              </a:rPr>
              <a:t>o</a:t>
            </a:r>
            <a:r>
              <a:rPr sz="1200" spc="3" dirty="0" smtClean="0">
                <a:solidFill>
                  <a:srgbClr val="262C32"/>
                </a:solidFill>
                <a:latin typeface="Aptos"/>
                <a:cs typeface="Arial"/>
              </a:rPr>
              <a:t>n</a:t>
            </a:r>
            <a:r>
              <a:rPr sz="1200" spc="50" dirty="0" smtClean="0">
                <a:solidFill>
                  <a:srgbClr val="262C32"/>
                </a:solidFill>
                <a:latin typeface="Aptos"/>
                <a:cs typeface="Arial"/>
              </a:rPr>
              <a:t>e</a:t>
            </a:r>
            <a:r>
              <a:rPr sz="1200" spc="78" dirty="0" smtClean="0">
                <a:solidFill>
                  <a:srgbClr val="262C32"/>
                </a:solidFill>
                <a:latin typeface="Aptos"/>
                <a:cs typeface="Arial"/>
              </a:rPr>
              <a:t>s</a:t>
            </a:r>
            <a:r>
              <a:rPr sz="1200" spc="-89" dirty="0" smtClean="0">
                <a:solidFill>
                  <a:srgbClr val="262C32"/>
                </a:solidFill>
                <a:latin typeface="Aptos"/>
                <a:cs typeface="Arial"/>
              </a:rPr>
              <a:t>,</a:t>
            </a:r>
            <a:r>
              <a:rPr sz="1200" spc="119" dirty="0" smtClean="0">
                <a:solidFill>
                  <a:srgbClr val="262C32"/>
                </a:solidFill>
                <a:latin typeface="Aptos"/>
                <a:cs typeface="Arial"/>
              </a:rPr>
              <a:t> </a:t>
            </a:r>
            <a:r>
              <a:rPr sz="1200" spc="28" dirty="0" smtClean="0">
                <a:solidFill>
                  <a:srgbClr val="262C32"/>
                </a:solidFill>
                <a:latin typeface="Aptos"/>
                <a:cs typeface="Arial"/>
              </a:rPr>
              <a:t>s</a:t>
            </a:r>
            <a:r>
              <a:rPr sz="1200" spc="-20" dirty="0" smtClean="0">
                <a:solidFill>
                  <a:srgbClr val="262C32"/>
                </a:solidFill>
                <a:latin typeface="Aptos"/>
                <a:cs typeface="Arial"/>
              </a:rPr>
              <a:t>u</a:t>
            </a:r>
            <a:r>
              <a:rPr sz="1200" spc="38" dirty="0" smtClean="0">
                <a:solidFill>
                  <a:srgbClr val="262C32"/>
                </a:solidFill>
                <a:latin typeface="Aptos"/>
                <a:cs typeface="Arial"/>
              </a:rPr>
              <a:t>j</a:t>
            </a:r>
            <a:r>
              <a:rPr sz="1200" spc="50" dirty="0" smtClean="0">
                <a:solidFill>
                  <a:srgbClr val="262C32"/>
                </a:solidFill>
                <a:latin typeface="Aptos"/>
                <a:cs typeface="Arial"/>
              </a:rPr>
              <a:t>e</a:t>
            </a:r>
            <a:r>
              <a:rPr sz="1200" spc="38" dirty="0" smtClean="0">
                <a:solidFill>
                  <a:srgbClr val="262C32"/>
                </a:solidFill>
                <a:latin typeface="Aptos"/>
                <a:cs typeface="Arial"/>
              </a:rPr>
              <a:t>t</a:t>
            </a:r>
            <a:r>
              <a:rPr sz="1200" spc="3" dirty="0" smtClean="0">
                <a:solidFill>
                  <a:srgbClr val="262C32"/>
                </a:solidFill>
                <a:latin typeface="Aptos"/>
                <a:cs typeface="Arial"/>
              </a:rPr>
              <a:t>a</a:t>
            </a:r>
            <a:r>
              <a:rPr sz="1200" spc="50" dirty="0" smtClean="0">
                <a:solidFill>
                  <a:srgbClr val="262C32"/>
                </a:solidFill>
                <a:latin typeface="Aptos"/>
                <a:cs typeface="Arial"/>
              </a:rPr>
              <a:t>d</a:t>
            </a:r>
            <a:r>
              <a:rPr sz="1200" spc="75" dirty="0" smtClean="0">
                <a:solidFill>
                  <a:srgbClr val="262C32"/>
                </a:solidFill>
                <a:latin typeface="Aptos"/>
                <a:cs typeface="Arial"/>
              </a:rPr>
              <a:t>o</a:t>
            </a:r>
            <a:r>
              <a:rPr sz="1200" spc="11" dirty="0" smtClean="0">
                <a:solidFill>
                  <a:srgbClr val="262C32"/>
                </a:solidFill>
                <a:latin typeface="Aptos"/>
                <a:cs typeface="Arial"/>
              </a:rPr>
              <a:t>r</a:t>
            </a:r>
            <a:r>
              <a:rPr sz="1200" spc="29" dirty="0" smtClean="0">
                <a:solidFill>
                  <a:srgbClr val="262C32"/>
                </a:solidFill>
                <a:latin typeface="Aptos"/>
                <a:cs typeface="Arial"/>
              </a:rPr>
              <a:t>e</a:t>
            </a:r>
            <a:r>
              <a:rPr sz="1200" spc="78" dirty="0" smtClean="0">
                <a:solidFill>
                  <a:srgbClr val="262C32"/>
                </a:solidFill>
                <a:latin typeface="Aptos"/>
                <a:cs typeface="Arial"/>
              </a:rPr>
              <a:t>s</a:t>
            </a:r>
            <a:r>
              <a:rPr sz="1200" spc="-89" dirty="0" smtClean="0">
                <a:solidFill>
                  <a:srgbClr val="262C32"/>
                </a:solidFill>
                <a:latin typeface="Aptos"/>
                <a:cs typeface="Arial"/>
              </a:rPr>
              <a:t>,</a:t>
            </a:r>
            <a:r>
              <a:rPr sz="1200" spc="119" dirty="0" smtClean="0">
                <a:solidFill>
                  <a:srgbClr val="262C32"/>
                </a:solidFill>
                <a:latin typeface="Aptos"/>
                <a:cs typeface="Arial"/>
              </a:rPr>
              <a:t> </a:t>
            </a:r>
            <a:r>
              <a:rPr sz="1200" spc="25" dirty="0" smtClean="0">
                <a:solidFill>
                  <a:srgbClr val="262C32"/>
                </a:solidFill>
                <a:latin typeface="Aptos"/>
                <a:cs typeface="Arial"/>
              </a:rPr>
              <a:t>e</a:t>
            </a:r>
            <a:r>
              <a:rPr sz="1200" spc="14" dirty="0" smtClean="0">
                <a:solidFill>
                  <a:srgbClr val="262C32"/>
                </a:solidFill>
                <a:latin typeface="Aptos"/>
                <a:cs typeface="Arial"/>
              </a:rPr>
              <a:t>t</a:t>
            </a:r>
            <a:r>
              <a:rPr sz="1200" spc="25" dirty="0" smtClean="0">
                <a:solidFill>
                  <a:srgbClr val="262C32"/>
                </a:solidFill>
                <a:latin typeface="Aptos"/>
                <a:cs typeface="Arial"/>
              </a:rPr>
              <a:t>c</a:t>
            </a:r>
            <a:r>
              <a:rPr sz="1200" spc="9" dirty="0" smtClean="0">
                <a:solidFill>
                  <a:srgbClr val="262C32"/>
                </a:solidFill>
                <a:latin typeface="Aptos"/>
                <a:cs typeface="Arial"/>
              </a:rPr>
              <a:t>.</a:t>
            </a:r>
            <a:r>
              <a:rPr sz="1200" spc="0" dirty="0" smtClean="0">
                <a:solidFill>
                  <a:srgbClr val="262C32"/>
                </a:solidFill>
                <a:latin typeface="Aptos"/>
                <a:cs typeface="Arial"/>
              </a:rPr>
              <a:t>)</a:t>
            </a:r>
            <a:r>
              <a:rPr sz="1200" spc="92" dirty="0" smtClean="0">
                <a:solidFill>
                  <a:srgbClr val="262C32"/>
                </a:solidFill>
                <a:latin typeface="Aptos"/>
                <a:cs typeface="Arial"/>
              </a:rPr>
              <a:t> </a:t>
            </a:r>
            <a:r>
              <a:rPr sz="1200" spc="25" dirty="0" smtClean="0">
                <a:solidFill>
                  <a:srgbClr val="262C32"/>
                </a:solidFill>
                <a:latin typeface="Aptos"/>
                <a:cs typeface="Arial"/>
              </a:rPr>
              <a:t>qu</a:t>
            </a:r>
            <a:r>
              <a:rPr sz="1200" spc="0" dirty="0" smtClean="0">
                <a:solidFill>
                  <a:srgbClr val="262C32"/>
                </a:solidFill>
                <a:latin typeface="Aptos"/>
                <a:cs typeface="Arial"/>
              </a:rPr>
              <a:t>e</a:t>
            </a:r>
            <a:r>
              <a:rPr sz="1200" spc="124" dirty="0" smtClean="0">
                <a:solidFill>
                  <a:srgbClr val="262C32"/>
                </a:solidFill>
                <a:latin typeface="Aptos"/>
                <a:cs typeface="Arial"/>
              </a:rPr>
              <a:t> </a:t>
            </a:r>
            <a:r>
              <a:rPr sz="1200" spc="-80" dirty="0" smtClean="0">
                <a:solidFill>
                  <a:srgbClr val="262C32"/>
                </a:solidFill>
                <a:latin typeface="Aptos"/>
                <a:cs typeface="Arial"/>
              </a:rPr>
              <a:t>l</a:t>
            </a:r>
            <a:r>
              <a:rPr sz="1200" spc="4" dirty="0" smtClean="0">
                <a:solidFill>
                  <a:srgbClr val="262C32"/>
                </a:solidFill>
                <a:latin typeface="Aptos"/>
                <a:cs typeface="Arial"/>
              </a:rPr>
              <a:t>e</a:t>
            </a:r>
            <a:r>
              <a:rPr sz="1200" spc="109" dirty="0" smtClean="0">
                <a:solidFill>
                  <a:srgbClr val="262C32"/>
                </a:solidFill>
                <a:latin typeface="Aptos"/>
                <a:cs typeface="Arial"/>
              </a:rPr>
              <a:t> </a:t>
            </a:r>
            <a:r>
              <a:rPr sz="1200" spc="29" dirty="0" smtClean="0">
                <a:solidFill>
                  <a:srgbClr val="262C32"/>
                </a:solidFill>
                <a:latin typeface="Aptos"/>
                <a:cs typeface="Arial"/>
              </a:rPr>
              <a:t>o</a:t>
            </a:r>
            <a:r>
              <a:rPr sz="1200" spc="50" dirty="0" smtClean="0">
                <a:solidFill>
                  <a:srgbClr val="262C32"/>
                </a:solidFill>
                <a:latin typeface="Aptos"/>
                <a:cs typeface="Arial"/>
              </a:rPr>
              <a:t>p</a:t>
            </a:r>
            <a:r>
              <a:rPr sz="1200" spc="34" dirty="0" smtClean="0">
                <a:solidFill>
                  <a:srgbClr val="262C32"/>
                </a:solidFill>
                <a:latin typeface="Aptos"/>
                <a:cs typeface="Arial"/>
              </a:rPr>
              <a:t>r</a:t>
            </a:r>
            <a:r>
              <a:rPr sz="1200" spc="-29" dirty="0" smtClean="0">
                <a:solidFill>
                  <a:srgbClr val="262C32"/>
                </a:solidFill>
                <a:latin typeface="Aptos"/>
                <a:cs typeface="Arial"/>
              </a:rPr>
              <a:t>i</a:t>
            </a:r>
            <a:r>
              <a:rPr sz="1200" spc="63" dirty="0" smtClean="0">
                <a:solidFill>
                  <a:srgbClr val="262C32"/>
                </a:solidFill>
                <a:latin typeface="Aptos"/>
                <a:cs typeface="Arial"/>
              </a:rPr>
              <a:t>m</a:t>
            </a:r>
            <a:r>
              <a:rPr sz="1200" spc="-20" dirty="0" smtClean="0">
                <a:solidFill>
                  <a:srgbClr val="262C32"/>
                </a:solidFill>
                <a:latin typeface="Aptos"/>
                <a:cs typeface="Arial"/>
              </a:rPr>
              <a:t>a</a:t>
            </a:r>
            <a:r>
              <a:rPr sz="1200" spc="0" dirty="0" smtClean="0">
                <a:solidFill>
                  <a:srgbClr val="262C32"/>
                </a:solidFill>
                <a:latin typeface="Aptos"/>
                <a:cs typeface="Arial"/>
              </a:rPr>
              <a:t> </a:t>
            </a:r>
            <a:r>
              <a:rPr sz="1200" spc="-114" dirty="0" smtClean="0">
                <a:solidFill>
                  <a:srgbClr val="262C32"/>
                </a:solidFill>
                <a:latin typeface="Aptos"/>
                <a:cs typeface="Arial"/>
              </a:rPr>
              <a:t> </a:t>
            </a:r>
            <a:r>
              <a:rPr sz="1200" spc="3" dirty="0" smtClean="0">
                <a:solidFill>
                  <a:srgbClr val="262C32"/>
                </a:solidFill>
                <a:latin typeface="Aptos"/>
                <a:cs typeface="Arial"/>
              </a:rPr>
              <a:t>e</a:t>
            </a:r>
            <a:r>
              <a:rPr sz="1200" spc="-61" dirty="0" smtClean="0">
                <a:solidFill>
                  <a:srgbClr val="262C32"/>
                </a:solidFill>
                <a:latin typeface="Aptos"/>
                <a:cs typeface="Arial"/>
              </a:rPr>
              <a:t>l</a:t>
            </a:r>
            <a:r>
              <a:rPr sz="1200" spc="114" dirty="0" smtClean="0">
                <a:solidFill>
                  <a:srgbClr val="262C32"/>
                </a:solidFill>
                <a:latin typeface="Aptos"/>
                <a:cs typeface="Arial"/>
              </a:rPr>
              <a:t> </a:t>
            </a:r>
            <a:r>
              <a:rPr sz="1200" spc="28" dirty="0" smtClean="0">
                <a:solidFill>
                  <a:srgbClr val="262C32"/>
                </a:solidFill>
                <a:latin typeface="Aptos"/>
                <a:cs typeface="Arial"/>
              </a:rPr>
              <a:t>c</a:t>
            </a:r>
            <a:r>
              <a:rPr sz="1200" spc="3" dirty="0" smtClean="0">
                <a:solidFill>
                  <a:srgbClr val="262C32"/>
                </a:solidFill>
                <a:latin typeface="Aptos"/>
                <a:cs typeface="Arial"/>
              </a:rPr>
              <a:t>u</a:t>
            </a:r>
            <a:r>
              <a:rPr sz="1200" spc="75" dirty="0" smtClean="0">
                <a:solidFill>
                  <a:srgbClr val="262C32"/>
                </a:solidFill>
                <a:latin typeface="Aptos"/>
                <a:cs typeface="Arial"/>
              </a:rPr>
              <a:t>e</a:t>
            </a:r>
            <a:r>
              <a:rPr sz="1200" spc="-5" dirty="0" smtClean="0">
                <a:solidFill>
                  <a:srgbClr val="262C32"/>
                </a:solidFill>
                <a:latin typeface="Aptos"/>
                <a:cs typeface="Arial"/>
              </a:rPr>
              <a:t>ll</a:t>
            </a:r>
            <a:r>
              <a:rPr sz="1200" spc="4" dirty="0" smtClean="0">
                <a:solidFill>
                  <a:srgbClr val="262C32"/>
                </a:solidFill>
                <a:latin typeface="Aptos"/>
                <a:cs typeface="Arial"/>
              </a:rPr>
              <a:t>o</a:t>
            </a:r>
            <a:r>
              <a:rPr sz="1200" spc="1" dirty="0" smtClean="0">
                <a:solidFill>
                  <a:srgbClr val="262C32"/>
                </a:solidFill>
                <a:latin typeface="Aptos"/>
                <a:cs typeface="Arial"/>
              </a:rPr>
              <a:t> </a:t>
            </a:r>
            <a:endParaRPr sz="900">
              <a:latin typeface="Arial"/>
              <a:cs typeface="Arial"/>
            </a:endParaRPr>
          </a:p>
          <a:p>
            <a:pPr marL="98044">
              <a:lnSpc>
                <a:spcPts val="1034"/>
              </a:lnSpc>
              <a:spcBef>
                <a:spcPts val="357"/>
              </a:spcBef>
              <a:spcAft>
                <a:spcPts val="300"/>
              </a:spcAft>
            </a:pPr>
            <a:r>
              <a:rPr sz="1200" spc="0" dirty="0" smtClean="0">
                <a:solidFill>
                  <a:srgbClr val="262C32"/>
                </a:solidFill>
                <a:latin typeface="Aptos"/>
                <a:cs typeface="Arial"/>
              </a:rPr>
              <a:t>o la  cintura</a:t>
            </a:r>
            <a:r>
              <a:rPr sz="1200" spc="0" dirty="0" smtClean="0">
                <a:solidFill>
                  <a:srgbClr val="262C32"/>
                </a:solidFill>
                <a:latin typeface="Aptos"/>
                <a:cs typeface="Arial"/>
              </a:rPr>
              <a:t>.</a:t>
            </a:r>
            <a:endParaRPr sz="900">
              <a:latin typeface="Arial"/>
              <a:cs typeface="Arial"/>
            </a:endParaRPr>
          </a:p>
          <a:p>
            <a:pPr marL="12700" marR="7015">
              <a:lnSpc>
                <a:spcPct val="95825"/>
              </a:lnSpc>
              <a:spcBef>
                <a:spcPts val="652"/>
              </a:spcBef>
              <a:spcAft>
                <a:spcPts val="300"/>
              </a:spcAft>
            </a:pPr>
            <a:r>
              <a:rPr sz="1200" spc="20" dirty="0" smtClean="0">
                <a:solidFill>
                  <a:srgbClr val="262C32"/>
                </a:solidFill>
                <a:latin typeface="Aptos"/>
                <a:cs typeface="Arial"/>
              </a:rPr>
              <a:t>- </a:t>
            </a:r>
            <a:r>
              <a:rPr sz="1200" spc="20" dirty="0" smtClean="0">
                <a:solidFill>
                  <a:srgbClr val="262C32"/>
                </a:solidFill>
                <a:latin typeface="Aptos"/>
                <a:cs typeface="Arial"/>
              </a:rPr>
              <a:t>Tranquilizar a la víctima.  Evitar las aglomeraciones  a su alrededor</a:t>
            </a:r>
            <a:r>
              <a:rPr sz="1200" spc="20" dirty="0" smtClean="0">
                <a:solidFill>
                  <a:srgbClr val="262C32"/>
                </a:solidFill>
                <a:latin typeface="Aptos"/>
                <a:cs typeface="Arial"/>
              </a:rPr>
              <a:t>.</a:t>
            </a:r>
            <a:endParaRPr sz="900">
              <a:latin typeface="Arial"/>
              <a:cs typeface="Arial"/>
            </a:endParaRPr>
          </a:p>
          <a:p>
            <a:pPr marL="98043" marR="121920" indent="-85343">
              <a:lnSpc>
                <a:spcPts val="1034"/>
              </a:lnSpc>
              <a:spcBef>
                <a:spcPts val="645"/>
              </a:spcBef>
              <a:spcAft>
                <a:spcPts val="300"/>
              </a:spcAft>
            </a:pPr>
            <a:r>
              <a:rPr sz="1200" spc="20" dirty="0" smtClean="0">
                <a:solidFill>
                  <a:srgbClr val="262C32"/>
                </a:solidFill>
                <a:latin typeface="Aptos"/>
                <a:cs typeface="Arial"/>
              </a:rPr>
              <a:t>- </a:t>
            </a:r>
            <a:r>
              <a:rPr sz="1200" spc="20" dirty="0" smtClean="0">
                <a:solidFill>
                  <a:srgbClr val="262C32"/>
                </a:solidFill>
                <a:latin typeface="Aptos"/>
                <a:cs typeface="Arial"/>
              </a:rPr>
              <a:t>Una vez recuperada</a:t>
            </a:r>
            <a:r>
              <a:rPr sz="1200" spc="20" dirty="0" smtClean="0">
                <a:solidFill>
                  <a:srgbClr val="262C32"/>
                </a:solidFill>
                <a:latin typeface="Aptos"/>
                <a:cs typeface="Arial"/>
              </a:rPr>
              <a:t>, </a:t>
            </a:r>
            <a:r>
              <a:rPr sz="1200" spc="20" dirty="0" smtClean="0">
                <a:solidFill>
                  <a:srgbClr val="262C32"/>
                </a:solidFill>
                <a:latin typeface="Aptos"/>
                <a:cs typeface="Arial"/>
              </a:rPr>
              <a:t>ayúdela</a:t>
            </a:r>
            <a:r>
              <a:rPr sz="1200" spc="20" dirty="0" smtClean="0">
                <a:solidFill>
                  <a:srgbClr val="262C32"/>
                </a:solidFill>
                <a:latin typeface="Aptos"/>
                <a:cs typeface="Arial"/>
              </a:rPr>
              <a:t>,  </a:t>
            </a:r>
            <a:r>
              <a:rPr sz="1200" spc="20" dirty="0" smtClean="0">
                <a:solidFill>
                  <a:srgbClr val="262C32"/>
                </a:solidFill>
                <a:latin typeface="Aptos"/>
                <a:cs typeface="Arial"/>
              </a:rPr>
              <a:t>sin prisa a sentarse poco a poco</a:t>
            </a:r>
            <a:r>
              <a:rPr sz="1200" spc="20" dirty="0" smtClean="0">
                <a:solidFill>
                  <a:srgbClr val="262C32"/>
                </a:solidFill>
                <a:latin typeface="Aptos"/>
                <a:cs typeface="Arial"/>
              </a:rPr>
              <a:t>.  </a:t>
            </a:r>
            <a:r>
              <a:rPr sz="1200" spc="20" dirty="0" smtClean="0">
                <a:solidFill>
                  <a:srgbClr val="262C32"/>
                </a:solidFill>
                <a:latin typeface="Aptos"/>
                <a:cs typeface="Arial"/>
              </a:rPr>
              <a:t>Si  notase </a:t>
            </a:r>
            <a:endParaRPr sz="900">
              <a:latin typeface="Arial"/>
              <a:cs typeface="Arial"/>
            </a:endParaRPr>
          </a:p>
          <a:p>
            <a:pPr marL="98043" marR="121920">
              <a:lnSpc>
                <a:spcPts val="1034"/>
              </a:lnSpc>
              <a:spcBef>
                <a:spcPts val="369"/>
              </a:spcBef>
              <a:spcAft>
                <a:spcPts val="300"/>
              </a:spcAft>
            </a:pPr>
            <a:r>
              <a:rPr sz="1200" spc="28" dirty="0" smtClean="0">
                <a:solidFill>
                  <a:srgbClr val="262C32"/>
                </a:solidFill>
                <a:latin typeface="Aptos"/>
                <a:cs typeface="Arial"/>
              </a:rPr>
              <a:t>que vuelve otro desmayo</a:t>
            </a:r>
            <a:r>
              <a:rPr sz="1200" spc="28" dirty="0" smtClean="0">
                <a:solidFill>
                  <a:srgbClr val="262C32"/>
                </a:solidFill>
                <a:latin typeface="Aptos"/>
                <a:cs typeface="Arial"/>
              </a:rPr>
              <a:t>,  </a:t>
            </a:r>
            <a:r>
              <a:rPr sz="1200" spc="28" dirty="0" smtClean="0">
                <a:solidFill>
                  <a:srgbClr val="262C32"/>
                </a:solidFill>
                <a:latin typeface="Aptos"/>
                <a:cs typeface="Arial"/>
              </a:rPr>
              <a:t>haga que se tienda otra vez hasta que se </a:t>
            </a:r>
            <a:endParaRPr sz="900">
              <a:latin typeface="Arial"/>
              <a:cs typeface="Arial"/>
            </a:endParaRPr>
          </a:p>
          <a:p>
            <a:pPr marL="98043" marR="121920">
              <a:lnSpc>
                <a:spcPts val="1034"/>
              </a:lnSpc>
              <a:spcBef>
                <a:spcPts val="369"/>
              </a:spcBef>
              <a:spcAft>
                <a:spcPts val="300"/>
              </a:spcAft>
            </a:pPr>
            <a:r>
              <a:rPr sz="1200" spc="24" dirty="0" smtClean="0">
                <a:solidFill>
                  <a:srgbClr val="262C32"/>
                </a:solidFill>
                <a:latin typeface="Aptos"/>
                <a:cs typeface="Arial"/>
              </a:rPr>
              <a:t>recupere del todo</a:t>
            </a:r>
            <a:r>
              <a:rPr sz="1200" spc="24" dirty="0" smtClean="0">
                <a:solidFill>
                  <a:srgbClr val="262C32"/>
                </a:solidFill>
                <a:latin typeface="Aptos"/>
                <a:cs typeface="Arial"/>
              </a:rPr>
              <a:t>.</a:t>
            </a:r>
            <a:endParaRPr sz="900">
              <a:latin typeface="Arial"/>
              <a:cs typeface="Arial"/>
            </a:endParaRPr>
          </a:p>
          <a:p>
            <a:pPr marL="101091" marR="155054" indent="-88391">
              <a:lnSpc>
                <a:spcPts val="1390"/>
              </a:lnSpc>
              <a:spcBef>
                <a:spcPts val="453"/>
              </a:spcBef>
              <a:spcAft>
                <a:spcPts val="300"/>
              </a:spcAft>
            </a:pPr>
            <a:r>
              <a:rPr sz="1200" spc="17" dirty="0" smtClean="0">
                <a:solidFill>
                  <a:srgbClr val="262C32"/>
                </a:solidFill>
                <a:latin typeface="Aptos"/>
                <a:cs typeface="Arial"/>
              </a:rPr>
              <a:t>- </a:t>
            </a:r>
            <a:r>
              <a:rPr sz="1200" spc="17" dirty="0" smtClean="0">
                <a:solidFill>
                  <a:srgbClr val="262C32"/>
                </a:solidFill>
                <a:latin typeface="Aptos"/>
                <a:cs typeface="Arial"/>
              </a:rPr>
              <a:t>Si  la víctima tarda en recuperarse</a:t>
            </a:r>
            <a:r>
              <a:rPr sz="1200" spc="17" dirty="0" smtClean="0">
                <a:solidFill>
                  <a:srgbClr val="262C32"/>
                </a:solidFill>
                <a:latin typeface="Aptos"/>
                <a:cs typeface="Arial"/>
              </a:rPr>
              <a:t>,  </a:t>
            </a:r>
            <a:r>
              <a:rPr sz="1200" spc="17" dirty="0" smtClean="0">
                <a:solidFill>
                  <a:srgbClr val="262C32"/>
                </a:solidFill>
                <a:latin typeface="Aptos"/>
                <a:cs typeface="Arial"/>
              </a:rPr>
              <a:t>o pierde  la consciencia</a:t>
            </a:r>
            <a:r>
              <a:rPr sz="1200" spc="17" dirty="0" smtClean="0">
                <a:solidFill>
                  <a:srgbClr val="262C32"/>
                </a:solidFill>
                <a:latin typeface="Aptos"/>
                <a:cs typeface="Arial"/>
              </a:rPr>
              <a:t>:  </a:t>
            </a:r>
            <a:r>
              <a:rPr sz="1200" spc="17" dirty="0" smtClean="0">
                <a:solidFill>
                  <a:srgbClr val="262C32"/>
                </a:solidFill>
                <a:latin typeface="Aptos"/>
                <a:cs typeface="Arial"/>
              </a:rPr>
              <a:t>alerte </a:t>
            </a:r>
            <a:r>
              <a:rPr sz="1200" b="1" spc="17" dirty="0" smtClean="0">
                <a:solidFill>
                  <a:srgbClr val="262C32"/>
                </a:solidFill>
                <a:latin typeface="Aptos"/>
                <a:cs typeface="Arial"/>
              </a:rPr>
              <a:t>al  112 </a:t>
            </a:r>
            <a:r>
              <a:rPr sz="1200" spc="17" dirty="0" smtClean="0">
                <a:solidFill>
                  <a:srgbClr val="262C32"/>
                </a:solidFill>
                <a:latin typeface="Aptos"/>
                <a:cs typeface="Arial"/>
              </a:rPr>
              <a:t>y esté preparado para realizar maniobras de RCP.</a:t>
            </a:r>
            <a:endParaRPr sz="900">
              <a:latin typeface="Arial"/>
              <a:cs typeface="Arial"/>
            </a:endParaRPr>
          </a:p>
        </p:txBody>
      </p:sp>
      <p:sp>
        <p:nvSpPr>
          <p:cNvPr id="3" name="object 3"/>
          <p:cNvSpPr txBox="1"/>
          <p:nvPr/>
        </p:nvSpPr>
        <p:spPr>
          <a:xfrm>
            <a:off x="2231497" y="3526750"/>
            <a:ext cx="7139335" cy="966854"/>
          </a:xfrm>
          <a:prstGeom prst="rect">
            <a:avLst/>
          </a:prstGeom>
        </p:spPr>
        <p:txBody>
          <a:bodyPr wrap="square" lIns="0" tIns="7111" rIns="0" bIns="0" rtlCol="0">
            <a:noAutofit/>
          </a:bodyPr>
          <a:lstStyle/>
          <a:p>
            <a:pPr marL="12700" marR="7015">
              <a:lnSpc>
                <a:spcPts val="1120"/>
              </a:lnSpc>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 </a:t>
            </a:r>
            <a:r>
              <a:rPr sz="1200" b="1" spc="21" dirty="0" smtClean="0">
                <a:solidFill>
                  <a:srgbClr val="262C32"/>
                </a:solidFill>
                <a:latin typeface="Aptos"/>
                <a:cs typeface="Arial"/>
              </a:rPr>
              <a:t>Qué no debemos hacer?</a:t>
            </a:r>
            <a:endParaRPr sz="900">
              <a:latin typeface="Arial"/>
              <a:cs typeface="Arial"/>
            </a:endParaRPr>
          </a:p>
          <a:p>
            <a:pPr marL="177292" indent="-88391">
              <a:lnSpc>
                <a:spcPts val="1034"/>
              </a:lnSpc>
              <a:spcBef>
                <a:spcPts val="567"/>
              </a:spcBef>
              <a:spcAft>
                <a:spcPts val="300"/>
              </a:spcAft>
            </a:pPr>
            <a:r>
              <a:rPr sz="1200" spc="15" dirty="0" smtClean="0">
                <a:solidFill>
                  <a:srgbClr val="262C32"/>
                </a:solidFill>
                <a:latin typeface="Aptos"/>
                <a:cs typeface="Arial"/>
              </a:rPr>
              <a:t>- </a:t>
            </a:r>
            <a:r>
              <a:rPr sz="1200" spc="15" dirty="0" smtClean="0">
                <a:solidFill>
                  <a:srgbClr val="262C32"/>
                </a:solidFill>
                <a:latin typeface="Aptos"/>
                <a:cs typeface="Arial"/>
              </a:rPr>
              <a:t>Dejar a la víctima en un lugar inestable  (sentada en una silla</a:t>
            </a:r>
            <a:r>
              <a:rPr sz="1200" spc="15" dirty="0" smtClean="0">
                <a:solidFill>
                  <a:srgbClr val="262C32"/>
                </a:solidFill>
                <a:latin typeface="Aptos"/>
                <a:cs typeface="Arial"/>
              </a:rPr>
              <a:t>,  </a:t>
            </a:r>
            <a:r>
              <a:rPr sz="1200" spc="15" dirty="0" smtClean="0">
                <a:solidFill>
                  <a:srgbClr val="262C32"/>
                </a:solidFill>
                <a:latin typeface="Aptos"/>
                <a:cs typeface="Arial"/>
              </a:rPr>
              <a:t>de pie ... )  por </a:t>
            </a:r>
            <a:endParaRPr sz="900">
              <a:latin typeface="Arial"/>
              <a:cs typeface="Arial"/>
            </a:endParaRPr>
          </a:p>
          <a:p>
            <a:pPr marL="177292">
              <a:lnSpc>
                <a:spcPts val="1034"/>
              </a:lnSpc>
              <a:spcBef>
                <a:spcPts val="357"/>
              </a:spcBef>
              <a:spcAft>
                <a:spcPts val="300"/>
              </a:spcAft>
            </a:pPr>
            <a:r>
              <a:rPr sz="1200" spc="10" dirty="0" smtClean="0">
                <a:solidFill>
                  <a:srgbClr val="262C32"/>
                </a:solidFill>
                <a:latin typeface="Aptos"/>
                <a:cs typeface="Arial"/>
              </a:rPr>
              <a:t>el  riesgo de caída</a:t>
            </a:r>
            <a:r>
              <a:rPr sz="1200" spc="10" dirty="0" smtClean="0">
                <a:solidFill>
                  <a:srgbClr val="262C32"/>
                </a:solidFill>
                <a:latin typeface="Aptos"/>
                <a:cs typeface="Arial"/>
              </a:rPr>
              <a:t>.</a:t>
            </a:r>
            <a:endParaRPr sz="900">
              <a:latin typeface="Arial"/>
              <a:cs typeface="Arial"/>
            </a:endParaRPr>
          </a:p>
          <a:p>
            <a:pPr marL="88900" marR="7015">
              <a:lnSpc>
                <a:spcPct val="95825"/>
              </a:lnSpc>
              <a:spcBef>
                <a:spcPts val="652"/>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Crear tensión  ambiental  (pánico ... ).</a:t>
            </a:r>
            <a:endParaRPr sz="900">
              <a:latin typeface="Arial"/>
              <a:cs typeface="Arial"/>
            </a:endParaRPr>
          </a:p>
          <a:p>
            <a:pPr marL="88900" marR="7015">
              <a:lnSpc>
                <a:spcPct val="95825"/>
              </a:lnSpc>
              <a:spcBef>
                <a:spcPts val="645"/>
              </a:spcBef>
              <a:spcAft>
                <a:spcPts val="300"/>
              </a:spcAft>
            </a:pPr>
            <a:r>
              <a:rPr sz="1200" spc="30" dirty="0" smtClean="0">
                <a:solidFill>
                  <a:srgbClr val="262C32"/>
                </a:solidFill>
                <a:latin typeface="Aptos"/>
                <a:cs typeface="Arial"/>
              </a:rPr>
              <a:t>- </a:t>
            </a:r>
            <a:r>
              <a:rPr sz="1200" spc="30" dirty="0" smtClean="0">
                <a:solidFill>
                  <a:srgbClr val="262C32"/>
                </a:solidFill>
                <a:latin typeface="Aptos"/>
                <a:cs typeface="Arial"/>
              </a:rPr>
              <a:t>Efectuar cambios bruscos de posición.</a:t>
            </a:r>
            <a:endParaRPr sz="900">
              <a:latin typeface="Arial"/>
              <a:cs typeface="Arial"/>
            </a:endParaRPr>
          </a:p>
        </p:txBody>
      </p:sp>
      <p:sp>
        <p:nvSpPr>
          <p:cNvPr id="2" name="object 2"/>
          <p:cNvSpPr txBox="1"/>
          <p:nvPr/>
        </p:nvSpPr>
        <p:spPr>
          <a:xfrm>
            <a:off x="685292" y="7417967"/>
            <a:ext cx="1" cy="1"/>
          </a:xfrm>
          <a:prstGeom prst="rect">
            <a:avLst/>
          </a:prstGeom>
        </p:spPr>
        <p:txBody>
          <a:bodyPr wrap="square" lIns="0" tIns="2540" rIns="0" bIns="0" rtlCol="0">
            <a:noAutofit/>
          </a:bodyPr>
          <a:lstStyle/>
          <a:p>
            <a:pPr marL="12700">
              <a:lnSpc>
                <a:spcPct val="95825"/>
              </a:lnSpc>
            </a:pPr>
            <a:r>
              <a:rPr sz="600" b="1" spc="-71" dirty="0" smtClean="0">
                <a:solidFill>
                  <a:srgbClr val="231F21"/>
                </a:solidFill>
                <a:latin typeface="Times New Roman"/>
                <a:cs typeface="Times New Roman"/>
              </a:rPr>
              <a:t>126</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2358985" y="1353526"/>
            <a:ext cx="5889351" cy="582168"/>
          </a:xfrm>
          <a:prstGeom prst="rect">
            <a:avLst/>
          </a:prstGeom>
        </p:spPr>
        <p:txBody>
          <a:bodyPr wrap="square" lIns="0" tIns="7111" rIns="0" bIns="0" rtlCol="0">
            <a:noAutofit/>
          </a:bodyPr>
          <a:lstStyle/>
          <a:p>
            <a:pPr marL="12700" marR="19050">
              <a:lnSpc>
                <a:spcPts val="1120"/>
              </a:lnSpc>
              <a:spcAft>
                <a:spcPts val="300"/>
              </a:spcAft>
            </a:pPr>
            <a:r>
              <a:rPr sz="1200" spc="-14" dirty="0" smtClean="0">
                <a:solidFill>
                  <a:srgbClr val="262C32"/>
                </a:solidFill>
                <a:latin typeface="Aptos"/>
                <a:cs typeface="Arial"/>
              </a:rPr>
              <a:t>- </a:t>
            </a:r>
            <a:r>
              <a:rPr sz="1200" spc="-14" dirty="0" smtClean="0">
                <a:solidFill>
                  <a:srgbClr val="262C32"/>
                </a:solidFill>
                <a:latin typeface="Aptos"/>
                <a:cs typeface="Arial"/>
              </a:rPr>
              <a:t>Dar líquidos cuando el nivel de conciencia está disminuido.</a:t>
            </a:r>
            <a:endParaRPr sz="1000">
              <a:latin typeface="Arial"/>
              <a:cs typeface="Arial"/>
            </a:endParaRPr>
          </a:p>
          <a:p>
            <a:pPr marL="12700">
              <a:lnSpc>
                <a:spcPct val="95825"/>
              </a:lnSpc>
              <a:spcBef>
                <a:spcPts val="474"/>
              </a:spcBef>
              <a:spcAft>
                <a:spcPts val="300"/>
              </a:spcAft>
            </a:pPr>
            <a:r>
              <a:rPr sz="1200" spc="-18" dirty="0" smtClean="0">
                <a:solidFill>
                  <a:srgbClr val="262C32"/>
                </a:solidFill>
                <a:latin typeface="Aptos"/>
                <a:cs typeface="Arial"/>
              </a:rPr>
              <a:t>- </a:t>
            </a:r>
            <a:r>
              <a:rPr sz="1200" spc="-18" dirty="0" smtClean="0">
                <a:solidFill>
                  <a:srgbClr val="262C32"/>
                </a:solidFill>
                <a:latin typeface="Aptos"/>
                <a:cs typeface="Arial"/>
              </a:rPr>
              <a:t>Dar bebidas alcohólicas (copita de coñac</a:t>
            </a:r>
            <a:r>
              <a:rPr sz="1200" spc="-18" dirty="0" smtClean="0">
                <a:solidFill>
                  <a:srgbClr val="262C32"/>
                </a:solidFill>
                <a:latin typeface="Aptos"/>
                <a:cs typeface="Arial"/>
              </a:rPr>
              <a:t>, </a:t>
            </a:r>
            <a:r>
              <a:rPr sz="1200" spc="-18" dirty="0" smtClean="0">
                <a:solidFill>
                  <a:srgbClr val="262C32"/>
                </a:solidFill>
                <a:latin typeface="Aptos"/>
                <a:cs typeface="Arial"/>
              </a:rPr>
              <a:t>agua del carmen </a:t>
            </a:r>
            <a:r>
              <a:rPr sz="1200" spc="-18" dirty="0" smtClean="0">
                <a:solidFill>
                  <a:srgbClr val="262C32"/>
                </a:solidFill>
                <a:latin typeface="Aptos"/>
                <a:cs typeface="Arial"/>
              </a:rPr>
              <a:t>... </a:t>
            </a:r>
            <a:r>
              <a:rPr sz="1200" spc="-18" dirty="0" smtClean="0">
                <a:solidFill>
                  <a:srgbClr val="262C32"/>
                </a:solidFill>
                <a:latin typeface="Aptos"/>
                <a:cs typeface="Arial"/>
              </a:rPr>
              <a:t>)</a:t>
            </a:r>
            <a:endParaRPr sz="1000">
              <a:latin typeface="Arial"/>
              <a:cs typeface="Arial"/>
            </a:endParaRPr>
          </a:p>
          <a:p>
            <a:pPr marL="12700" marR="19050">
              <a:lnSpc>
                <a:spcPct val="95825"/>
              </a:lnSpc>
              <a:spcBef>
                <a:spcPts val="554"/>
              </a:spcBef>
              <a:spcAft>
                <a:spcPts val="300"/>
              </a:spcAft>
            </a:pPr>
            <a:r>
              <a:rPr sz="1200" spc="-15" dirty="0" smtClean="0">
                <a:solidFill>
                  <a:srgbClr val="262C32"/>
                </a:solidFill>
                <a:latin typeface="Aptos"/>
                <a:cs typeface="Arial"/>
              </a:rPr>
              <a:t>- </a:t>
            </a:r>
            <a:r>
              <a:rPr sz="1200" spc="-15" dirty="0" smtClean="0">
                <a:solidFill>
                  <a:srgbClr val="262C32"/>
                </a:solidFill>
                <a:latin typeface="Aptos"/>
                <a:cs typeface="Arial"/>
              </a:rPr>
              <a:t>Dar medicación sin estar pautada.</a:t>
            </a:r>
            <a:endParaRPr sz="1000">
              <a:latin typeface="Arial"/>
              <a:cs typeface="Arial"/>
            </a:endParaRPr>
          </a:p>
        </p:txBody>
      </p:sp>
      <p:sp>
        <p:nvSpPr>
          <p:cNvPr id="5" name="object 5"/>
          <p:cNvSpPr txBox="1"/>
          <p:nvPr/>
        </p:nvSpPr>
        <p:spPr>
          <a:xfrm>
            <a:off x="2083609" y="2210014"/>
            <a:ext cx="7411464" cy="1469136"/>
          </a:xfrm>
          <a:prstGeom prst="rect">
            <a:avLst/>
          </a:prstGeom>
        </p:spPr>
        <p:txBody>
          <a:bodyPr wrap="square" lIns="0" tIns="7111" rIns="0" bIns="0" rtlCol="0">
            <a:noAutofit/>
          </a:bodyPr>
          <a:lstStyle/>
          <a:p>
            <a:pPr marL="15748" marR="19050">
              <a:lnSpc>
                <a:spcPts val="1120"/>
              </a:lnSpc>
              <a:spcAft>
                <a:spcPts val="300"/>
              </a:spcAft>
            </a:pPr>
            <a:r>
              <a:rPr sz="1200" b="1" spc="-13" dirty="0" smtClean="0">
                <a:solidFill>
                  <a:srgbClr val="262C32"/>
                </a:solidFill>
                <a:latin typeface="Aptos"/>
                <a:cs typeface="Arial"/>
              </a:rPr>
              <a:t>Fiebre</a:t>
            </a:r>
            <a:endParaRPr sz="1000">
              <a:latin typeface="Arial"/>
              <a:cs typeface="Arial"/>
            </a:endParaRPr>
          </a:p>
          <a:p>
            <a:pPr marL="15748" marR="85998" indent="-3047">
              <a:lnSpc>
                <a:spcPts val="1149"/>
              </a:lnSpc>
              <a:spcBef>
                <a:spcPts val="474"/>
              </a:spcBef>
              <a:spcAft>
                <a:spcPts val="300"/>
              </a:spcAft>
            </a:pPr>
            <a:r>
              <a:rPr sz="1200" spc="-4" dirty="0" smtClean="0">
                <a:solidFill>
                  <a:srgbClr val="262C32"/>
                </a:solidFill>
                <a:latin typeface="Aptos"/>
                <a:cs typeface="Arial"/>
              </a:rPr>
              <a:t>Se considera fiebre la temperatura corporal por encima de 38</a:t>
            </a:r>
            <a:r>
              <a:rPr sz="1200" spc="-4" dirty="0" smtClean="0">
                <a:solidFill>
                  <a:srgbClr val="262C32"/>
                </a:solidFill>
                <a:latin typeface="Aptos"/>
                <a:cs typeface="Arial"/>
              </a:rPr>
              <a:t>° </a:t>
            </a:r>
            <a:r>
              <a:rPr sz="1200" spc="-4" dirty="0" smtClean="0">
                <a:solidFill>
                  <a:srgbClr val="262C32"/>
                </a:solidFill>
                <a:latin typeface="Aptos"/>
                <a:cs typeface="Arial"/>
              </a:rPr>
              <a:t>C. </a:t>
            </a:r>
            <a:endParaRPr sz="1000">
              <a:latin typeface="Arial"/>
              <a:cs typeface="Arial"/>
            </a:endParaRPr>
          </a:p>
          <a:p>
            <a:pPr marL="15748" marR="85998">
              <a:lnSpc>
                <a:spcPts val="1149"/>
              </a:lnSpc>
              <a:spcBef>
                <a:spcPts val="254"/>
              </a:spcBef>
              <a:spcAft>
                <a:spcPts val="300"/>
              </a:spcAft>
            </a:pPr>
            <a:r>
              <a:rPr sz="1200" spc="-4" dirty="0" smtClean="0">
                <a:solidFill>
                  <a:srgbClr val="262C32"/>
                </a:solidFill>
                <a:latin typeface="Aptos"/>
                <a:cs typeface="Arial"/>
              </a:rPr>
              <a:t>Generalmente está causada por enfermedades infecciosas.  Es habitual que </a:t>
            </a:r>
            <a:endParaRPr sz="1000">
              <a:latin typeface="Arial"/>
              <a:cs typeface="Arial"/>
            </a:endParaRPr>
          </a:p>
          <a:p>
            <a:pPr marL="15748" marR="85998">
              <a:lnSpc>
                <a:spcPts val="1149"/>
              </a:lnSpc>
              <a:spcBef>
                <a:spcPts val="254"/>
              </a:spcBef>
              <a:spcAft>
                <a:spcPts val="300"/>
              </a:spcAft>
            </a:pPr>
            <a:r>
              <a:rPr sz="1200" spc="-5" dirty="0" smtClean="0">
                <a:solidFill>
                  <a:srgbClr val="262C32"/>
                </a:solidFill>
                <a:latin typeface="Aptos"/>
                <a:cs typeface="Arial"/>
              </a:rPr>
              <a:t>la temperatura en la piel de las extremidades sea inferior</a:t>
            </a:r>
            <a:r>
              <a:rPr sz="1200" spc="-5" dirty="0" smtClean="0">
                <a:solidFill>
                  <a:srgbClr val="262C32"/>
                </a:solidFill>
                <a:latin typeface="Aptos"/>
                <a:cs typeface="Arial"/>
              </a:rPr>
              <a:t>,  </a:t>
            </a:r>
            <a:r>
              <a:rPr sz="1200" spc="-5" dirty="0" smtClean="0">
                <a:solidFill>
                  <a:srgbClr val="262C32"/>
                </a:solidFill>
                <a:latin typeface="Aptos"/>
                <a:cs typeface="Arial"/>
              </a:rPr>
              <a:t>incluso a 35</a:t>
            </a:r>
            <a:r>
              <a:rPr sz="1200" spc="-5" dirty="0" smtClean="0">
                <a:solidFill>
                  <a:srgbClr val="262C32"/>
                </a:solidFill>
                <a:latin typeface="Aptos"/>
                <a:cs typeface="Arial"/>
              </a:rPr>
              <a:t>,</a:t>
            </a:r>
            <a:r>
              <a:rPr sz="1200" spc="-5" dirty="0" smtClean="0">
                <a:solidFill>
                  <a:srgbClr val="262C32"/>
                </a:solidFill>
                <a:latin typeface="Aptos"/>
                <a:cs typeface="Arial"/>
              </a:rPr>
              <a:t>5° C y</a:t>
            </a:r>
            <a:endParaRPr sz="1000">
              <a:latin typeface="Arial"/>
              <a:cs typeface="Arial"/>
            </a:endParaRPr>
          </a:p>
          <a:p>
            <a:pPr marL="12700">
              <a:lnSpc>
                <a:spcPts val="1145"/>
              </a:lnSpc>
              <a:spcBef>
                <a:spcPts val="311"/>
              </a:spcBef>
              <a:spcAft>
                <a:spcPts val="300"/>
              </a:spcAft>
            </a:pPr>
            <a:r>
              <a:rPr sz="1200" spc="-1" dirty="0" smtClean="0">
                <a:solidFill>
                  <a:srgbClr val="262C32"/>
                </a:solidFill>
                <a:latin typeface="Aptos"/>
                <a:cs typeface="Arial"/>
              </a:rPr>
              <a:t>suele ser signo de muy mala circulación</a:t>
            </a:r>
            <a:r>
              <a:rPr sz="1200" spc="-1" dirty="0" smtClean="0">
                <a:solidFill>
                  <a:srgbClr val="262C32"/>
                </a:solidFill>
                <a:latin typeface="Aptos"/>
                <a:cs typeface="Arial"/>
              </a:rPr>
              <a:t>, </a:t>
            </a:r>
            <a:r>
              <a:rPr sz="1200" spc="-1" dirty="0" smtClean="0">
                <a:solidFill>
                  <a:srgbClr val="262C32"/>
                </a:solidFill>
                <a:latin typeface="Aptos"/>
                <a:cs typeface="Arial"/>
              </a:rPr>
              <a:t>si la  persona no ha estado expuesta</a:t>
            </a:r>
            <a:endParaRPr sz="1000">
              <a:latin typeface="Arial"/>
              <a:cs typeface="Arial"/>
            </a:endParaRPr>
          </a:p>
          <a:p>
            <a:pPr marL="12700" marR="19050">
              <a:lnSpc>
                <a:spcPct val="95825"/>
              </a:lnSpc>
              <a:spcBef>
                <a:spcPts val="182"/>
              </a:spcBef>
              <a:spcAft>
                <a:spcPts val="300"/>
              </a:spcAft>
            </a:pPr>
            <a:r>
              <a:rPr sz="1200" spc="-8" dirty="0" smtClean="0">
                <a:solidFill>
                  <a:srgbClr val="262C32"/>
                </a:solidFill>
                <a:latin typeface="Aptos"/>
                <a:cs typeface="Arial"/>
              </a:rPr>
              <a:t>a ambiente frío.</a:t>
            </a:r>
            <a:endParaRPr sz="1000">
              <a:latin typeface="Arial"/>
              <a:cs typeface="Arial"/>
            </a:endParaRPr>
          </a:p>
          <a:p>
            <a:pPr marL="12700" marR="400470" indent="3048">
              <a:lnSpc>
                <a:spcPts val="1420"/>
              </a:lnSpc>
              <a:spcBef>
                <a:spcPts val="401"/>
              </a:spcBef>
              <a:spcAft>
                <a:spcPts val="300"/>
              </a:spcAft>
            </a:pPr>
            <a:r>
              <a:rPr sz="1200" spc="-1" dirty="0" smtClean="0">
                <a:solidFill>
                  <a:srgbClr val="262C32"/>
                </a:solidFill>
                <a:latin typeface="Aptos"/>
                <a:cs typeface="Arial"/>
              </a:rPr>
              <a:t>La fiebre moderada no es peligrosa en la mayoría de los casos pero en determinadas circunstancias puede dar complicaciones.</a:t>
            </a:r>
            <a:endParaRPr sz="1000">
              <a:latin typeface="Arial"/>
              <a:cs typeface="Arial"/>
            </a:endParaRPr>
          </a:p>
        </p:txBody>
      </p:sp>
      <p:sp>
        <p:nvSpPr>
          <p:cNvPr id="4" name="object 4"/>
          <p:cNvSpPr txBox="1"/>
          <p:nvPr/>
        </p:nvSpPr>
        <p:spPr>
          <a:xfrm>
            <a:off x="2083609" y="3953470"/>
            <a:ext cx="7329497" cy="329184"/>
          </a:xfrm>
          <a:prstGeom prst="rect">
            <a:avLst/>
          </a:prstGeom>
        </p:spPr>
        <p:txBody>
          <a:bodyPr wrap="square" lIns="0" tIns="7111" rIns="0" bIns="0" rtlCol="0">
            <a:noAutofit/>
          </a:bodyPr>
          <a:lstStyle/>
          <a:p>
            <a:pPr marL="12700">
              <a:lnSpc>
                <a:spcPts val="1120"/>
              </a:lnSpc>
              <a:spcAft>
                <a:spcPts val="300"/>
              </a:spcAft>
            </a:pPr>
            <a:r>
              <a:rPr sz="1200" b="1" dirty="0" smtClean="0">
                <a:solidFill>
                  <a:srgbClr val="262C32"/>
                </a:solidFill>
                <a:latin typeface="Aptos"/>
                <a:cs typeface="Arial"/>
              </a:rPr>
              <a:t>Si está preocupado por su estado recomiende que acuda a su centro de</a:t>
            </a:r>
            <a:endParaRPr sz="1000">
              <a:latin typeface="Arial"/>
              <a:cs typeface="Arial"/>
            </a:endParaRPr>
          </a:p>
          <a:p>
            <a:pPr marL="12700" marR="19050">
              <a:lnSpc>
                <a:spcPct val="95825"/>
              </a:lnSpc>
              <a:spcBef>
                <a:spcPts val="184"/>
              </a:spcBef>
              <a:spcAft>
                <a:spcPts val="300"/>
              </a:spcAft>
            </a:pPr>
            <a:r>
              <a:rPr sz="1200" b="1" spc="-16" dirty="0" smtClean="0">
                <a:solidFill>
                  <a:srgbClr val="262C32"/>
                </a:solidFill>
                <a:latin typeface="Aptos"/>
                <a:cs typeface="Arial"/>
              </a:rPr>
              <a:t>salud.</a:t>
            </a:r>
            <a:endParaRPr sz="1000">
              <a:latin typeface="Arial"/>
              <a:cs typeface="Arial"/>
            </a:endParaRPr>
          </a:p>
        </p:txBody>
      </p:sp>
      <p:sp>
        <p:nvSpPr>
          <p:cNvPr id="3" name="object 3"/>
          <p:cNvSpPr txBox="1"/>
          <p:nvPr/>
        </p:nvSpPr>
        <p:spPr>
          <a:xfrm>
            <a:off x="2083609" y="4556974"/>
            <a:ext cx="7007717" cy="545592"/>
          </a:xfrm>
          <a:prstGeom prst="rect">
            <a:avLst/>
          </a:prstGeom>
        </p:spPr>
        <p:txBody>
          <a:bodyPr wrap="square" lIns="0" tIns="7111" rIns="0" bIns="0" rtlCol="0">
            <a:noAutofit/>
          </a:bodyPr>
          <a:lstStyle/>
          <a:p>
            <a:pPr marL="12700" marR="9205">
              <a:lnSpc>
                <a:spcPts val="1120"/>
              </a:lnSpc>
              <a:spcAft>
                <a:spcPts val="300"/>
              </a:spcAft>
            </a:pPr>
            <a:r>
              <a:rPr sz="1200" b="1" spc="-2" dirty="0" smtClean="0">
                <a:solidFill>
                  <a:srgbClr val="262C32"/>
                </a:solidFill>
                <a:latin typeface="Aptos"/>
                <a:cs typeface="Arial"/>
              </a:rPr>
              <a:t>• </a:t>
            </a:r>
            <a:r>
              <a:rPr sz="1200" b="1" spc="-2" dirty="0" smtClean="0">
                <a:solidFill>
                  <a:srgbClr val="262C32"/>
                </a:solidFill>
                <a:latin typeface="Aptos"/>
                <a:cs typeface="Arial"/>
              </a:rPr>
              <a:t>Cómo comprobar la temperatura corporal</a:t>
            </a:r>
            <a:endParaRPr sz="1000">
              <a:latin typeface="Arial"/>
              <a:cs typeface="Arial"/>
            </a:endParaRPr>
          </a:p>
          <a:p>
            <a:pPr marL="107187" indent="0">
              <a:lnSpc>
                <a:spcPts val="1420"/>
              </a:lnSpc>
              <a:spcBef>
                <a:spcPts val="345"/>
              </a:spcBef>
              <a:spcAft>
                <a:spcPts val="300"/>
              </a:spcAft>
            </a:pPr>
            <a:r>
              <a:rPr sz="1200" spc="-3" dirty="0" smtClean="0">
                <a:solidFill>
                  <a:srgbClr val="262C32"/>
                </a:solidFill>
                <a:latin typeface="Aptos"/>
                <a:cs typeface="Arial"/>
              </a:rPr>
              <a:t>Para obtener una lectura adecuada de la temperatura corporal debemos utilizar un termómetro.</a:t>
            </a:r>
            <a:endParaRPr sz="10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spc="-70" dirty="0" smtClean="0">
                <a:solidFill>
                  <a:srgbClr val="342F31"/>
                </a:solidFill>
                <a:latin typeface="Times New Roman"/>
                <a:cs typeface="Times New Roman"/>
              </a:rPr>
              <a:t>12</a:t>
            </a:r>
            <a:r>
              <a:rPr sz="600" spc="-70" dirty="0" smtClean="0">
                <a:solidFill>
                  <a:srgbClr val="231F21"/>
                </a:solidFill>
                <a:latin typeface="Times New Roman"/>
                <a:cs typeface="Times New Roman"/>
              </a:rPr>
              <a:t>7</a:t>
            </a:r>
            <a:endParaRPr sz="600">
              <a:latin typeface="Times New Roman"/>
              <a:cs typeface="Times New Roman"/>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226396" y="1353526"/>
            <a:ext cx="7326654" cy="332232"/>
          </a:xfrm>
          <a:prstGeom prst="rect">
            <a:avLst/>
          </a:prstGeom>
        </p:spPr>
        <p:txBody>
          <a:bodyPr wrap="square" lIns="0" tIns="7111" rIns="0" bIns="0" rtlCol="0">
            <a:noAutofit/>
          </a:bodyPr>
          <a:lstStyle/>
          <a:p>
            <a:pPr marL="12700">
              <a:lnSpc>
                <a:spcPts val="1120"/>
              </a:lnSpc>
              <a:spcAft>
                <a:spcPts val="300"/>
              </a:spcAft>
            </a:pPr>
            <a:r>
              <a:rPr sz="1600" b="1" spc="0" dirty="0" smtClean="0">
                <a:solidFill>
                  <a:srgbClr val="1E374E"/>
                </a:solidFill>
                <a:latin typeface="Aptos"/>
                <a:cs typeface="Arial"/>
              </a:rPr>
              <a:t>Asegúrese de que sabe cómo manipular el tipo concreto de termómetro</a:t>
            </a:r>
            <a:endParaRPr sz="1000">
              <a:latin typeface="Arial"/>
              <a:cs typeface="Arial"/>
            </a:endParaRPr>
          </a:p>
          <a:p>
            <a:pPr marL="18795" marR="19050">
              <a:lnSpc>
                <a:spcPct val="95825"/>
              </a:lnSpc>
              <a:spcBef>
                <a:spcPts val="209"/>
              </a:spcBef>
              <a:spcAft>
                <a:spcPts val="300"/>
              </a:spcAft>
            </a:pPr>
            <a:r>
              <a:rPr sz="1600" b="1" spc="-8" dirty="0" smtClean="0">
                <a:solidFill>
                  <a:srgbClr val="1E374E"/>
                </a:solidFill>
                <a:latin typeface="Aptos"/>
                <a:cs typeface="Arial"/>
              </a:rPr>
              <a:t>que vaya a utilizar.</a:t>
            </a:r>
            <a:endParaRPr sz="1000">
              <a:latin typeface="Arial"/>
              <a:cs typeface="Arial"/>
            </a:endParaRPr>
          </a:p>
        </p:txBody>
      </p:sp>
      <p:sp>
        <p:nvSpPr>
          <p:cNvPr id="4" name="object 4"/>
          <p:cNvSpPr txBox="1"/>
          <p:nvPr/>
        </p:nvSpPr>
        <p:spPr>
          <a:xfrm>
            <a:off x="2083609" y="1960078"/>
            <a:ext cx="4272472" cy="1005840"/>
          </a:xfrm>
          <a:prstGeom prst="rect">
            <a:avLst/>
          </a:prstGeom>
        </p:spPr>
        <p:txBody>
          <a:bodyPr wrap="square" lIns="0" tIns="7111" rIns="0" bIns="0" rtlCol="0">
            <a:noAutofit/>
          </a:bodyPr>
          <a:lstStyle/>
          <a:p>
            <a:pPr marL="12700" marR="19050">
              <a:lnSpc>
                <a:spcPts val="1120"/>
              </a:lnSpc>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Signos y síntomas</a:t>
            </a:r>
            <a:endParaRPr sz="1000">
              <a:latin typeface="Arial"/>
              <a:cs typeface="Arial"/>
            </a:endParaRPr>
          </a:p>
          <a:p>
            <a:pPr marL="104140" marR="19050">
              <a:lnSpc>
                <a:spcPct val="95825"/>
              </a:lnSpc>
              <a:spcBef>
                <a:spcPts val="474"/>
              </a:spcBef>
              <a:spcAft>
                <a:spcPts val="300"/>
              </a:spcAft>
            </a:pPr>
            <a:r>
              <a:rPr sz="1200" spc="-8" dirty="0" smtClean="0">
                <a:solidFill>
                  <a:srgbClr val="262C32"/>
                </a:solidFill>
                <a:latin typeface="Aptos"/>
                <a:cs typeface="Arial"/>
              </a:rPr>
              <a:t>- </a:t>
            </a:r>
            <a:r>
              <a:rPr sz="1200" spc="-8" dirty="0" smtClean="0">
                <a:solidFill>
                  <a:srgbClr val="262C32"/>
                </a:solidFill>
                <a:latin typeface="Aptos"/>
                <a:cs typeface="Arial"/>
              </a:rPr>
              <a:t>Temperatura corporal alta</a:t>
            </a:r>
            <a:r>
              <a:rPr sz="1200" spc="-8" dirty="0" smtClean="0">
                <a:solidFill>
                  <a:srgbClr val="262C32"/>
                </a:solidFill>
                <a:latin typeface="Aptos"/>
                <a:cs typeface="Arial"/>
              </a:rPr>
              <a:t>.</a:t>
            </a:r>
            <a:endParaRPr sz="1000">
              <a:latin typeface="Arial"/>
              <a:cs typeface="Arial"/>
            </a:endParaRPr>
          </a:p>
          <a:p>
            <a:pPr marL="104140" marR="19050">
              <a:lnSpc>
                <a:spcPct val="95825"/>
              </a:lnSpc>
              <a:spcBef>
                <a:spcPts val="530"/>
              </a:spcBef>
              <a:spcAft>
                <a:spcPts val="300"/>
              </a:spcAft>
            </a:pPr>
            <a:r>
              <a:rPr sz="1200" spc="-7" dirty="0" smtClean="0">
                <a:solidFill>
                  <a:srgbClr val="262C32"/>
                </a:solidFill>
                <a:latin typeface="Aptos"/>
                <a:cs typeface="Arial"/>
              </a:rPr>
              <a:t>- </a:t>
            </a:r>
            <a:r>
              <a:rPr sz="1200" spc="-7" dirty="0" smtClean="0">
                <a:solidFill>
                  <a:srgbClr val="262C32"/>
                </a:solidFill>
                <a:latin typeface="Aptos"/>
                <a:cs typeface="Arial"/>
              </a:rPr>
              <a:t>Temblores o tiritona ocasional.</a:t>
            </a:r>
            <a:endParaRPr sz="1000">
              <a:latin typeface="Arial"/>
              <a:cs typeface="Arial"/>
            </a:endParaRPr>
          </a:p>
          <a:p>
            <a:pPr marL="104140">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Rubor facial (mejillas coloreadas) </a:t>
            </a:r>
            <a:r>
              <a:rPr sz="1200" spc="-2" dirty="0" smtClean="0">
                <a:solidFill>
                  <a:srgbClr val="262C32"/>
                </a:solidFill>
                <a:latin typeface="Aptos"/>
                <a:cs typeface="Arial"/>
              </a:rPr>
              <a:t>y </a:t>
            </a:r>
            <a:r>
              <a:rPr sz="1200" spc="-2" dirty="0" smtClean="0">
                <a:solidFill>
                  <a:srgbClr val="262C32"/>
                </a:solidFill>
                <a:latin typeface="Aptos"/>
                <a:cs typeface="Arial"/>
              </a:rPr>
              <a:t>sudor</a:t>
            </a:r>
            <a:r>
              <a:rPr sz="1200" spc="-2" dirty="0" smtClean="0">
                <a:solidFill>
                  <a:srgbClr val="262C32"/>
                </a:solidFill>
                <a:latin typeface="Aptos"/>
                <a:cs typeface="Arial"/>
              </a:rPr>
              <a:t>.</a:t>
            </a:r>
            <a:endParaRPr sz="1000">
              <a:latin typeface="Arial"/>
              <a:cs typeface="Arial"/>
            </a:endParaRPr>
          </a:p>
          <a:p>
            <a:pPr marL="104139" marR="19050">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A veces extremidades frías </a:t>
            </a:r>
            <a:r>
              <a:rPr sz="1200" spc="-2" dirty="0" smtClean="0">
                <a:solidFill>
                  <a:srgbClr val="262C32"/>
                </a:solidFill>
                <a:latin typeface="Aptos"/>
                <a:cs typeface="Arial"/>
              </a:rPr>
              <a:t>y </a:t>
            </a:r>
            <a:r>
              <a:rPr sz="1200" spc="-2" dirty="0" smtClean="0">
                <a:solidFill>
                  <a:srgbClr val="262C32"/>
                </a:solidFill>
                <a:latin typeface="Aptos"/>
                <a:cs typeface="Arial"/>
              </a:rPr>
              <a:t>pálidas.</a:t>
            </a:r>
            <a:endParaRPr sz="1000">
              <a:latin typeface="Arial"/>
              <a:cs typeface="Arial"/>
            </a:endParaRPr>
          </a:p>
        </p:txBody>
      </p:sp>
      <p:sp>
        <p:nvSpPr>
          <p:cNvPr id="3" name="object 3"/>
          <p:cNvSpPr txBox="1"/>
          <p:nvPr/>
        </p:nvSpPr>
        <p:spPr>
          <a:xfrm>
            <a:off x="2083609" y="3243286"/>
            <a:ext cx="7490825" cy="1609344"/>
          </a:xfrm>
          <a:prstGeom prst="rect">
            <a:avLst/>
          </a:prstGeom>
        </p:spPr>
        <p:txBody>
          <a:bodyPr wrap="square" lIns="0" tIns="7111" rIns="0" bIns="0" rtlCol="0">
            <a:noAutofit/>
          </a:bodyPr>
          <a:lstStyle/>
          <a:p>
            <a:pPr marL="12700" marR="9205">
              <a:lnSpc>
                <a:spcPts val="1120"/>
              </a:lnSpc>
              <a:spcAft>
                <a:spcPts val="300"/>
              </a:spcAft>
            </a:pPr>
            <a:r>
              <a:rPr sz="1200" b="1" spc="4" dirty="0" smtClean="0">
                <a:solidFill>
                  <a:srgbClr val="262C32"/>
                </a:solidFill>
                <a:latin typeface="Aptos"/>
                <a:cs typeface="Arial"/>
              </a:rPr>
              <a:t>•</a:t>
            </a:r>
            <a:r>
              <a:rPr sz="1200" b="1" spc="4" dirty="0" smtClean="0">
                <a:solidFill>
                  <a:srgbClr val="262C32"/>
                </a:solidFill>
                <a:latin typeface="Aptos"/>
                <a:cs typeface="Arial"/>
              </a:rPr>
              <a:t>Actuación</a:t>
            </a:r>
            <a:endParaRPr sz="1000">
              <a:latin typeface="Arial"/>
              <a:cs typeface="Arial"/>
            </a:endParaRPr>
          </a:p>
          <a:p>
            <a:pPr marL="101091" marR="9205">
              <a:lnSpc>
                <a:spcPct val="95825"/>
              </a:lnSpc>
              <a:spcBef>
                <a:spcPts val="474"/>
              </a:spcBef>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 </a:t>
            </a:r>
            <a:r>
              <a:rPr sz="1200" b="1" spc="-23" dirty="0" smtClean="0">
                <a:solidFill>
                  <a:srgbClr val="262C32"/>
                </a:solidFill>
                <a:latin typeface="Aptos"/>
                <a:cs typeface="Arial"/>
              </a:rPr>
              <a:t>Qué debemos hacer?</a:t>
            </a:r>
            <a:endParaRPr sz="1000">
              <a:latin typeface="Arial"/>
              <a:cs typeface="Arial"/>
            </a:endParaRPr>
          </a:p>
          <a:p>
            <a:pPr marL="177292" marR="9205">
              <a:lnSpc>
                <a:spcPct val="95825"/>
              </a:lnSpc>
              <a:spcBef>
                <a:spcPts val="530"/>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Mantener a la víctima fresca </a:t>
            </a:r>
            <a:r>
              <a:rPr sz="1200" spc="-6" dirty="0" smtClean="0">
                <a:solidFill>
                  <a:srgbClr val="262C32"/>
                </a:solidFill>
                <a:latin typeface="Aptos"/>
                <a:cs typeface="Arial"/>
              </a:rPr>
              <a:t>y </a:t>
            </a:r>
            <a:r>
              <a:rPr sz="1200" spc="-6" dirty="0" smtClean="0">
                <a:solidFill>
                  <a:srgbClr val="262C32"/>
                </a:solidFill>
                <a:latin typeface="Aptos"/>
                <a:cs typeface="Arial"/>
              </a:rPr>
              <a:t>cómoda,  poco abrigado.</a:t>
            </a:r>
            <a:endParaRPr sz="1000">
              <a:latin typeface="Arial"/>
              <a:cs typeface="Arial"/>
            </a:endParaRPr>
          </a:p>
          <a:p>
            <a:pPr marL="265683" indent="-88391">
              <a:lnSpc>
                <a:spcPts val="1149"/>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Darle bebidas frescas </a:t>
            </a:r>
            <a:r>
              <a:rPr sz="1200" spc="0" dirty="0" smtClean="0">
                <a:solidFill>
                  <a:srgbClr val="262C32"/>
                </a:solidFill>
                <a:latin typeface="Aptos"/>
                <a:cs typeface="Arial"/>
              </a:rPr>
              <a:t>y </a:t>
            </a:r>
            <a:r>
              <a:rPr sz="1200" spc="0" dirty="0" smtClean="0">
                <a:solidFill>
                  <a:srgbClr val="262C32"/>
                </a:solidFill>
                <a:latin typeface="Aptos"/>
                <a:cs typeface="Arial"/>
              </a:rPr>
              <a:t>ligeras con tal de reponer los líquidos perdidos por </a:t>
            </a:r>
            <a:endParaRPr sz="1000">
              <a:latin typeface="Arial"/>
              <a:cs typeface="Arial"/>
            </a:endParaRPr>
          </a:p>
          <a:p>
            <a:pPr marL="265683">
              <a:lnSpc>
                <a:spcPts val="1149"/>
              </a:lnSpc>
              <a:spcBef>
                <a:spcPts val="242"/>
              </a:spcBef>
              <a:spcAft>
                <a:spcPts val="300"/>
              </a:spcAft>
            </a:pPr>
            <a:r>
              <a:rPr sz="1200" spc="-21" dirty="0" smtClean="0">
                <a:solidFill>
                  <a:srgbClr val="262C32"/>
                </a:solidFill>
                <a:latin typeface="Aptos"/>
                <a:cs typeface="Arial"/>
              </a:rPr>
              <a:t>el sudor</a:t>
            </a:r>
            <a:r>
              <a:rPr sz="1200" spc="-21" dirty="0" smtClean="0">
                <a:solidFill>
                  <a:srgbClr val="262C32"/>
                </a:solidFill>
                <a:latin typeface="Aptos"/>
                <a:cs typeface="Arial"/>
              </a:rPr>
              <a:t>.</a:t>
            </a:r>
            <a:endParaRPr sz="1000">
              <a:latin typeface="Arial"/>
              <a:cs typeface="Arial"/>
            </a:endParaRPr>
          </a:p>
          <a:p>
            <a:pPr marL="177291" marR="9205">
              <a:lnSpc>
                <a:spcPct val="95825"/>
              </a:lnSpc>
              <a:spcBef>
                <a:spcPts val="537"/>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Refrescarlo con agua tibia</a:t>
            </a:r>
            <a:r>
              <a:rPr sz="1200" spc="-2" dirty="0" smtClean="0">
                <a:solidFill>
                  <a:srgbClr val="262C32"/>
                </a:solidFill>
                <a:latin typeface="Aptos"/>
                <a:cs typeface="Arial"/>
              </a:rPr>
              <a:t>, </a:t>
            </a:r>
            <a:r>
              <a:rPr sz="1200" spc="-2" dirty="0" smtClean="0">
                <a:solidFill>
                  <a:srgbClr val="262C32"/>
                </a:solidFill>
                <a:latin typeface="Aptos"/>
                <a:cs typeface="Arial"/>
              </a:rPr>
              <a:t>por medio de compresas como regla general.</a:t>
            </a:r>
            <a:endParaRPr sz="1000">
              <a:latin typeface="Arial"/>
              <a:cs typeface="Arial"/>
            </a:endParaRPr>
          </a:p>
          <a:p>
            <a:pPr marL="177291" marR="9205">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Seguir la pauta de medicación (antitérmicos) recomendada por su médico.</a:t>
            </a:r>
            <a:endParaRPr sz="1000">
              <a:latin typeface="Arial"/>
              <a:cs typeface="Arial"/>
            </a:endParaRPr>
          </a:p>
          <a:p>
            <a:pPr marL="177291" marR="9205">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Acudir a su centro de salud si está preocupado por su estado</a:t>
            </a:r>
            <a:r>
              <a:rPr sz="1200" spc="-2"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spc="-71" dirty="0" smtClean="0">
                <a:solidFill>
                  <a:srgbClr val="231F21"/>
                </a:solidFill>
                <a:latin typeface="Times New Roman"/>
                <a:cs typeface="Times New Roman"/>
              </a:rPr>
              <a:t>128</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a:t>
            </a:r>
            <a:r>
              <a:rPr sz="1100" b="1" spc="-20" dirty="0" smtClean="0">
                <a:solidFill>
                  <a:srgbClr val="1E374E"/>
                </a:solidFill>
                <a:latin typeface="Aptos"/>
                <a:cs typeface="Times New Roman"/>
              </a:rPr>
              <a:t>xil</a:t>
            </a:r>
            <a:r>
              <a:rPr sz="1100" b="1" spc="-20" dirty="0" smtClean="0">
                <a:solidFill>
                  <a:srgbClr val="1E374E"/>
                </a:solidFill>
                <a:latin typeface="Aptos"/>
                <a:cs typeface="Times New Roman"/>
              </a:rPr>
              <a:t>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2231497" y="1353526"/>
            <a:ext cx="5694101" cy="1222248"/>
          </a:xfrm>
          <a:prstGeom prst="rect">
            <a:avLst/>
          </a:prstGeom>
        </p:spPr>
        <p:txBody>
          <a:bodyPr wrap="square" lIns="0" tIns="7111" rIns="0" bIns="0" rtlCol="0">
            <a:noAutofit/>
          </a:bodyPr>
          <a:lstStyle/>
          <a:p>
            <a:pPr marL="12700">
              <a:lnSpc>
                <a:spcPts val="1120"/>
              </a:lnSpc>
              <a:spcAft>
                <a:spcPts val="300"/>
              </a:spcAft>
            </a:pPr>
            <a:r>
              <a:rPr sz="1200" b="1" spc="-1" dirty="0" smtClean="0">
                <a:solidFill>
                  <a:srgbClr val="262C32"/>
                </a:solidFill>
                <a:latin typeface="Aptos"/>
                <a:cs typeface="Arial"/>
              </a:rPr>
              <a:t>• </a:t>
            </a:r>
            <a:r>
              <a:rPr sz="1200" b="1" spc="-1" dirty="0" smtClean="0">
                <a:solidFill>
                  <a:srgbClr val="262C32"/>
                </a:solidFill>
                <a:latin typeface="Aptos"/>
                <a:cs typeface="Arial"/>
              </a:rPr>
              <a:t>Cuándo hay que preocuparse y solicitar ayuda médica</a:t>
            </a:r>
            <a:endParaRPr sz="1000">
              <a:latin typeface="Arial"/>
              <a:cs typeface="Arial"/>
            </a:endParaRPr>
          </a:p>
          <a:p>
            <a:pPr marL="88900" marR="19050">
              <a:lnSpc>
                <a:spcPct val="95825"/>
              </a:lnSpc>
              <a:spcBef>
                <a:spcPts val="474"/>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Deterioro del nivel de conciencia.</a:t>
            </a:r>
            <a:endParaRPr sz="1000">
              <a:latin typeface="Arial"/>
              <a:cs typeface="Arial"/>
            </a:endParaRPr>
          </a:p>
          <a:p>
            <a:pPr marL="88899" marR="19050">
              <a:lnSpc>
                <a:spcPct val="95825"/>
              </a:lnSpc>
              <a:spcBef>
                <a:spcPts val="554"/>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Respiración dificultosa.</a:t>
            </a:r>
            <a:endParaRPr sz="1000">
              <a:latin typeface="Arial"/>
              <a:cs typeface="Arial"/>
            </a:endParaRPr>
          </a:p>
          <a:p>
            <a:pPr marL="88899" marR="19050">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Mareo con imposibilidad para ponerse de pie</a:t>
            </a:r>
            <a:r>
              <a:rPr sz="1200" spc="-2" dirty="0" smtClean="0">
                <a:solidFill>
                  <a:srgbClr val="262C32"/>
                </a:solidFill>
                <a:latin typeface="Aptos"/>
                <a:cs typeface="Arial"/>
              </a:rPr>
              <a:t>.</a:t>
            </a:r>
            <a:endParaRPr sz="1000">
              <a:latin typeface="Arial"/>
              <a:cs typeface="Arial"/>
            </a:endParaRPr>
          </a:p>
          <a:p>
            <a:pPr marL="88900" marR="19050">
              <a:lnSpc>
                <a:spcPct val="95825"/>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Aparición de manchas en la piel.</a:t>
            </a:r>
            <a:endParaRPr sz="1000">
              <a:latin typeface="Arial"/>
              <a:cs typeface="Arial"/>
            </a:endParaRPr>
          </a:p>
          <a:p>
            <a:pPr marL="88899" marR="19050">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Si la fiebre dura más de </a:t>
            </a:r>
            <a:r>
              <a:rPr sz="1200" spc="-3" dirty="0" smtClean="0">
                <a:solidFill>
                  <a:srgbClr val="262C32"/>
                </a:solidFill>
                <a:latin typeface="Aptos"/>
                <a:cs typeface="Arial"/>
              </a:rPr>
              <a:t>4</a:t>
            </a:r>
            <a:r>
              <a:rPr sz="1200" spc="-3" dirty="0" smtClean="0">
                <a:solidFill>
                  <a:srgbClr val="262C32"/>
                </a:solidFill>
                <a:latin typeface="Aptos"/>
                <a:cs typeface="Arial"/>
              </a:rPr>
              <a:t>8 horas.</a:t>
            </a:r>
            <a:endParaRPr sz="1000">
              <a:latin typeface="Arial"/>
              <a:cs typeface="Arial"/>
            </a:endParaRPr>
          </a:p>
        </p:txBody>
      </p:sp>
      <p:sp>
        <p:nvSpPr>
          <p:cNvPr id="5" name="object 5"/>
          <p:cNvSpPr txBox="1"/>
          <p:nvPr/>
        </p:nvSpPr>
        <p:spPr>
          <a:xfrm>
            <a:off x="2231497" y="2850094"/>
            <a:ext cx="6926643" cy="1399032"/>
          </a:xfrm>
          <a:prstGeom prst="rect">
            <a:avLst/>
          </a:prstGeom>
        </p:spPr>
        <p:txBody>
          <a:bodyPr wrap="square" lIns="0" tIns="7111" rIns="0" bIns="0" rtlCol="0">
            <a:noAutofit/>
          </a:bodyPr>
          <a:lstStyle/>
          <a:p>
            <a:pPr marR="2504544" algn="ctr">
              <a:lnSpc>
                <a:spcPts val="1120"/>
              </a:lnSpc>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 </a:t>
            </a:r>
            <a:r>
              <a:rPr sz="1200" b="1" spc="-23" dirty="0" smtClean="0">
                <a:solidFill>
                  <a:srgbClr val="262C32"/>
                </a:solidFill>
                <a:latin typeface="Aptos"/>
                <a:cs typeface="Arial"/>
              </a:rPr>
              <a:t>Qué no debemos hacer?</a:t>
            </a:r>
            <a:endParaRPr sz="1000">
              <a:latin typeface="Arial"/>
              <a:cs typeface="Arial"/>
            </a:endParaRPr>
          </a:p>
          <a:p>
            <a:pPr marL="88900" marR="9205">
              <a:lnSpc>
                <a:spcPct val="95825"/>
              </a:lnSpc>
              <a:spcBef>
                <a:spcPts val="474"/>
              </a:spcBef>
              <a:spcAft>
                <a:spcPts val="300"/>
              </a:spcAft>
            </a:pPr>
            <a:r>
              <a:rPr sz="1200" spc="4" dirty="0" smtClean="0">
                <a:solidFill>
                  <a:srgbClr val="262C32"/>
                </a:solidFill>
                <a:latin typeface="Aptos"/>
                <a:cs typeface="Arial"/>
              </a:rPr>
              <a:t>-</a:t>
            </a:r>
            <a:r>
              <a:rPr sz="1200" spc="4" dirty="0" smtClean="0">
                <a:solidFill>
                  <a:srgbClr val="262C32"/>
                </a:solidFill>
                <a:latin typeface="Aptos"/>
                <a:cs typeface="Arial"/>
              </a:rPr>
              <a:t>Abrigar </a:t>
            </a:r>
            <a:r>
              <a:rPr sz="1200" spc="4" dirty="0" smtClean="0">
                <a:solidFill>
                  <a:srgbClr val="262C32"/>
                </a:solidFill>
                <a:latin typeface="Aptos"/>
                <a:cs typeface="Arial"/>
              </a:rPr>
              <a:t>y </a:t>
            </a:r>
            <a:r>
              <a:rPr sz="1200" spc="4" dirty="0" smtClean="0">
                <a:solidFill>
                  <a:srgbClr val="262C32"/>
                </a:solidFill>
                <a:latin typeface="Aptos"/>
                <a:cs typeface="Arial"/>
              </a:rPr>
              <a:t>tapar a la víctima </a:t>
            </a:r>
            <a:r>
              <a:rPr sz="1200" spc="4" dirty="0" smtClean="0">
                <a:solidFill>
                  <a:srgbClr val="262C32"/>
                </a:solidFill>
                <a:latin typeface="Aptos"/>
                <a:cs typeface="Arial"/>
              </a:rPr>
              <a:t>"</a:t>
            </a:r>
            <a:r>
              <a:rPr sz="1200" spc="4" dirty="0" smtClean="0">
                <a:solidFill>
                  <a:srgbClr val="262C32"/>
                </a:solidFill>
                <a:latin typeface="Aptos"/>
                <a:cs typeface="Arial"/>
              </a:rPr>
              <a:t>para que sude</a:t>
            </a:r>
            <a:r>
              <a:rPr sz="1200" spc="4" dirty="0" smtClean="0">
                <a:solidFill>
                  <a:srgbClr val="262C32"/>
                </a:solidFill>
                <a:latin typeface="Aptos"/>
                <a:cs typeface="Arial"/>
              </a:rPr>
              <a:t>"</a:t>
            </a:r>
            <a:r>
              <a:rPr sz="1200" spc="4" dirty="0" smtClean="0">
                <a:solidFill>
                  <a:srgbClr val="262C32"/>
                </a:solidFill>
                <a:latin typeface="Aptos"/>
                <a:cs typeface="Arial"/>
              </a:rPr>
              <a:t>.</a:t>
            </a:r>
            <a:endParaRPr sz="1000">
              <a:latin typeface="Arial"/>
              <a:cs typeface="Arial"/>
            </a:endParaRPr>
          </a:p>
          <a:p>
            <a:pPr marL="88899" marR="9205">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Darle bebidas calientes</a:t>
            </a:r>
            <a:r>
              <a:rPr sz="1200" spc="-4" dirty="0" smtClean="0">
                <a:solidFill>
                  <a:srgbClr val="262C32"/>
                </a:solidFill>
                <a:latin typeface="Aptos"/>
                <a:cs typeface="Arial"/>
              </a:rPr>
              <a:t>.</a:t>
            </a:r>
            <a:endParaRPr sz="1000">
              <a:latin typeface="Arial"/>
              <a:cs typeface="Arial"/>
            </a:endParaRPr>
          </a:p>
          <a:p>
            <a:pPr marL="88899"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Bañarlo o ducharlo con agua fría.</a:t>
            </a:r>
            <a:endParaRPr sz="1000">
              <a:latin typeface="Arial"/>
              <a:cs typeface="Arial"/>
            </a:endParaRPr>
          </a:p>
          <a:p>
            <a:pPr marL="177291" indent="-88392">
              <a:lnSpc>
                <a:spcPts val="1149"/>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Darle antibióticos u otra medicación no prescrita por su médico para la </a:t>
            </a:r>
            <a:endParaRPr sz="1000">
              <a:latin typeface="Arial"/>
              <a:cs typeface="Arial"/>
            </a:endParaRPr>
          </a:p>
          <a:p>
            <a:pPr marL="177291">
              <a:lnSpc>
                <a:spcPts val="1149"/>
              </a:lnSpc>
              <a:spcBef>
                <a:spcPts val="265"/>
              </a:spcBef>
              <a:spcAft>
                <a:spcPts val="300"/>
              </a:spcAft>
            </a:pPr>
            <a:r>
              <a:rPr sz="1200" spc="-13" dirty="0" smtClean="0">
                <a:solidFill>
                  <a:srgbClr val="262C32"/>
                </a:solidFill>
                <a:latin typeface="Aptos"/>
                <a:cs typeface="Arial"/>
              </a:rPr>
              <a:t>situación.</a:t>
            </a:r>
            <a:endParaRPr sz="1000">
              <a:latin typeface="Arial"/>
              <a:cs typeface="Arial"/>
            </a:endParaRPr>
          </a:p>
          <a:p>
            <a:pPr marL="88899" marR="9205">
              <a:lnSpc>
                <a:spcPct val="95825"/>
              </a:lnSpc>
              <a:spcBef>
                <a:spcPts val="535"/>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Exponerle a corrientes de aire.</a:t>
            </a:r>
            <a:endParaRPr sz="1000">
              <a:latin typeface="Arial"/>
              <a:cs typeface="Arial"/>
            </a:endParaRPr>
          </a:p>
        </p:txBody>
      </p:sp>
      <p:sp>
        <p:nvSpPr>
          <p:cNvPr id="4" name="object 4"/>
          <p:cNvSpPr txBox="1"/>
          <p:nvPr/>
        </p:nvSpPr>
        <p:spPr>
          <a:xfrm>
            <a:off x="2083609" y="4523446"/>
            <a:ext cx="7458806" cy="1075943"/>
          </a:xfrm>
          <a:prstGeom prst="rect">
            <a:avLst/>
          </a:prstGeom>
        </p:spPr>
        <p:txBody>
          <a:bodyPr wrap="square" lIns="0" tIns="7111" rIns="0" bIns="0" rtlCol="0">
            <a:noAutofit/>
          </a:bodyPr>
          <a:lstStyle/>
          <a:p>
            <a:pPr marL="15748" marR="9205">
              <a:lnSpc>
                <a:spcPts val="1120"/>
              </a:lnSpc>
              <a:spcAft>
                <a:spcPts val="300"/>
              </a:spcAft>
            </a:pPr>
            <a:r>
              <a:rPr sz="1200" b="1" spc="-7" dirty="0" smtClean="0">
                <a:solidFill>
                  <a:srgbClr val="262C32"/>
                </a:solidFill>
                <a:latin typeface="Aptos"/>
                <a:cs typeface="Arial"/>
              </a:rPr>
              <a:t>Hipoglucemia</a:t>
            </a:r>
            <a:endParaRPr sz="1000">
              <a:latin typeface="Arial"/>
              <a:cs typeface="Arial"/>
            </a:endParaRPr>
          </a:p>
          <a:p>
            <a:pPr marL="12700" indent="0">
              <a:lnSpc>
                <a:spcPts val="1149"/>
              </a:lnSpc>
              <a:spcBef>
                <a:spcPts val="474"/>
              </a:spcBef>
              <a:spcAft>
                <a:spcPts val="300"/>
              </a:spcAft>
            </a:pPr>
            <a:r>
              <a:rPr sz="1200" spc="-29" dirty="0" smtClean="0">
                <a:solidFill>
                  <a:srgbClr val="262C32"/>
                </a:solidFill>
                <a:latin typeface="Aptos"/>
                <a:cs typeface="Arial"/>
              </a:rPr>
              <a:t>C</a:t>
            </a:r>
            <a:r>
              <a:rPr sz="1200" spc="-19" dirty="0" smtClean="0">
                <a:solidFill>
                  <a:srgbClr val="262C32"/>
                </a:solidFill>
                <a:latin typeface="Aptos"/>
                <a:cs typeface="Arial"/>
              </a:rPr>
              <a:t>u</a:t>
            </a:r>
            <a:r>
              <a:rPr sz="1200" spc="-29" dirty="0" smtClean="0">
                <a:solidFill>
                  <a:srgbClr val="262C32"/>
                </a:solidFill>
                <a:latin typeface="Aptos"/>
                <a:cs typeface="Arial"/>
              </a:rPr>
              <a:t>a</a:t>
            </a:r>
            <a:r>
              <a:rPr sz="1200" spc="-25" dirty="0" smtClean="0">
                <a:solidFill>
                  <a:srgbClr val="262C32"/>
                </a:solidFill>
                <a:latin typeface="Aptos"/>
                <a:cs typeface="Arial"/>
              </a:rPr>
              <a:t>nd</a:t>
            </a:r>
            <a:r>
              <a:rPr sz="1200" spc="0" dirty="0" smtClean="0">
                <a:solidFill>
                  <a:srgbClr val="262C32"/>
                </a:solidFill>
                <a:latin typeface="Aptos"/>
                <a:cs typeface="Arial"/>
              </a:rPr>
              <a:t>o</a:t>
            </a:r>
            <a:r>
              <a:rPr sz="1200" spc="46" dirty="0" smtClean="0">
                <a:solidFill>
                  <a:srgbClr val="262C32"/>
                </a:solidFill>
                <a:latin typeface="Aptos"/>
                <a:cs typeface="Arial"/>
              </a:rPr>
              <a:t> </a:t>
            </a:r>
            <a:r>
              <a:rPr sz="1200" spc="-25" dirty="0" smtClean="0">
                <a:solidFill>
                  <a:srgbClr val="262C32"/>
                </a:solidFill>
                <a:latin typeface="Aptos"/>
                <a:cs typeface="Arial"/>
              </a:rPr>
              <a:t>e</a:t>
            </a:r>
            <a:r>
              <a:rPr sz="1200" spc="-97" dirty="0" smtClean="0">
                <a:solidFill>
                  <a:srgbClr val="262C32"/>
                </a:solidFill>
                <a:latin typeface="Aptos"/>
                <a:cs typeface="Arial"/>
              </a:rPr>
              <a:t>l</a:t>
            </a:r>
            <a:r>
              <a:rPr sz="1200" spc="104" dirty="0" smtClean="0">
                <a:solidFill>
                  <a:srgbClr val="262C32"/>
                </a:solidFill>
                <a:latin typeface="Aptos"/>
                <a:cs typeface="Arial"/>
              </a:rPr>
              <a:t> </a:t>
            </a:r>
            <a:r>
              <a:rPr sz="1200" spc="-75" dirty="0" smtClean="0">
                <a:solidFill>
                  <a:srgbClr val="262C32"/>
                </a:solidFill>
                <a:latin typeface="Aptos"/>
                <a:cs typeface="Arial"/>
              </a:rPr>
              <a:t>n</a:t>
            </a:r>
            <a:r>
              <a:rPr sz="1200" spc="-29" dirty="0" smtClean="0">
                <a:solidFill>
                  <a:srgbClr val="262C32"/>
                </a:solidFill>
                <a:latin typeface="Aptos"/>
                <a:cs typeface="Arial"/>
              </a:rPr>
              <a:t>i</a:t>
            </a:r>
            <a:r>
              <a:rPr sz="1200" spc="29" dirty="0" smtClean="0">
                <a:solidFill>
                  <a:srgbClr val="262C32"/>
                </a:solidFill>
                <a:latin typeface="Aptos"/>
                <a:cs typeface="Arial"/>
              </a:rPr>
              <a:t>v</a:t>
            </a:r>
            <a:r>
              <a:rPr sz="1200" spc="-2" dirty="0" smtClean="0">
                <a:solidFill>
                  <a:srgbClr val="262C32"/>
                </a:solidFill>
                <a:latin typeface="Aptos"/>
                <a:cs typeface="Arial"/>
              </a:rPr>
              <a:t>e</a:t>
            </a:r>
            <a:r>
              <a:rPr sz="1200" spc="-97" dirty="0" smtClean="0">
                <a:solidFill>
                  <a:srgbClr val="262C32"/>
                </a:solidFill>
                <a:latin typeface="Aptos"/>
                <a:cs typeface="Arial"/>
              </a:rPr>
              <a:t>l</a:t>
            </a:r>
            <a:r>
              <a:rPr sz="1200" spc="79" dirty="0" smtClean="0">
                <a:solidFill>
                  <a:srgbClr val="262C32"/>
                </a:solidFill>
                <a:latin typeface="Aptos"/>
                <a:cs typeface="Arial"/>
              </a:rPr>
              <a:t> </a:t>
            </a:r>
            <a:r>
              <a:rPr sz="1200" spc="-25" dirty="0" smtClean="0">
                <a:solidFill>
                  <a:srgbClr val="262C32"/>
                </a:solidFill>
                <a:latin typeface="Aptos"/>
                <a:cs typeface="Arial"/>
              </a:rPr>
              <a:t>d</a:t>
            </a:r>
            <a:r>
              <a:rPr sz="1200" spc="0" dirty="0" smtClean="0">
                <a:solidFill>
                  <a:srgbClr val="262C32"/>
                </a:solidFill>
                <a:latin typeface="Aptos"/>
                <a:cs typeface="Arial"/>
              </a:rPr>
              <a:t>e</a:t>
            </a:r>
            <a:r>
              <a:rPr sz="1200" spc="1" dirty="0" smtClean="0">
                <a:solidFill>
                  <a:srgbClr val="262C32"/>
                </a:solidFill>
                <a:latin typeface="Aptos"/>
                <a:cs typeface="Arial"/>
              </a:rPr>
              <a:t> </a:t>
            </a:r>
            <a:r>
              <a:rPr sz="1200" spc="-19" dirty="0" smtClean="0">
                <a:solidFill>
                  <a:srgbClr val="262C32"/>
                </a:solidFill>
                <a:latin typeface="Aptos"/>
                <a:cs typeface="Arial"/>
              </a:rPr>
              <a:t>a</a:t>
            </a:r>
            <a:r>
              <a:rPr sz="1200" spc="-25" dirty="0" smtClean="0">
                <a:solidFill>
                  <a:srgbClr val="262C32"/>
                </a:solidFill>
                <a:latin typeface="Aptos"/>
                <a:cs typeface="Arial"/>
              </a:rPr>
              <a:t>z</a:t>
            </a:r>
            <a:r>
              <a:rPr sz="1200" spc="-19" dirty="0" smtClean="0">
                <a:solidFill>
                  <a:srgbClr val="262C32"/>
                </a:solidFill>
                <a:latin typeface="Aptos"/>
                <a:cs typeface="Arial"/>
              </a:rPr>
              <a:t>ú</a:t>
            </a:r>
            <a:r>
              <a:rPr sz="1200" spc="-25" dirty="0" smtClean="0">
                <a:solidFill>
                  <a:srgbClr val="262C32"/>
                </a:solidFill>
                <a:latin typeface="Aptos"/>
                <a:cs typeface="Arial"/>
              </a:rPr>
              <a:t>c</a:t>
            </a:r>
            <a:r>
              <a:rPr sz="1200" spc="-19" dirty="0" smtClean="0">
                <a:solidFill>
                  <a:srgbClr val="262C32"/>
                </a:solidFill>
                <a:latin typeface="Aptos"/>
                <a:cs typeface="Arial"/>
              </a:rPr>
              <a:t>a</a:t>
            </a:r>
            <a:r>
              <a:rPr sz="1200" spc="0" dirty="0" smtClean="0">
                <a:solidFill>
                  <a:srgbClr val="262C32"/>
                </a:solidFill>
                <a:latin typeface="Aptos"/>
                <a:cs typeface="Arial"/>
              </a:rPr>
              <a:t>r</a:t>
            </a:r>
            <a:r>
              <a:rPr sz="1200" spc="33" dirty="0" smtClean="0">
                <a:solidFill>
                  <a:srgbClr val="262C32"/>
                </a:solidFill>
                <a:latin typeface="Aptos"/>
                <a:cs typeface="Arial"/>
              </a:rPr>
              <a:t> </a:t>
            </a:r>
            <a:r>
              <a:rPr sz="1200" spc="-25" dirty="0" smtClean="0">
                <a:solidFill>
                  <a:srgbClr val="262C32"/>
                </a:solidFill>
                <a:latin typeface="Aptos"/>
                <a:cs typeface="Arial"/>
              </a:rPr>
              <a:t>d</a:t>
            </a:r>
            <a:r>
              <a:rPr sz="1200" spc="-19" dirty="0" smtClean="0">
                <a:solidFill>
                  <a:srgbClr val="262C32"/>
                </a:solidFill>
                <a:latin typeface="Aptos"/>
                <a:cs typeface="Arial"/>
              </a:rPr>
              <a:t>e</a:t>
            </a:r>
            <a:r>
              <a:rPr sz="1200" spc="-25" dirty="0" smtClean="0">
                <a:solidFill>
                  <a:srgbClr val="262C32"/>
                </a:solidFill>
                <a:latin typeface="Aptos"/>
                <a:cs typeface="Arial"/>
              </a:rPr>
              <a:t>s</a:t>
            </a:r>
            <a:r>
              <a:rPr sz="1200" spc="0" dirty="0" smtClean="0">
                <a:solidFill>
                  <a:srgbClr val="262C32"/>
                </a:solidFill>
                <a:latin typeface="Aptos"/>
                <a:cs typeface="Arial"/>
              </a:rPr>
              <a:t>c</a:t>
            </a:r>
            <a:r>
              <a:rPr sz="1200" spc="-29" dirty="0" smtClean="0">
                <a:solidFill>
                  <a:srgbClr val="262C32"/>
                </a:solidFill>
                <a:latin typeface="Aptos"/>
                <a:cs typeface="Arial"/>
              </a:rPr>
              <a:t>ie</a:t>
            </a:r>
            <a:r>
              <a:rPr sz="1200" spc="-19" dirty="0" smtClean="0">
                <a:solidFill>
                  <a:srgbClr val="262C32"/>
                </a:solidFill>
                <a:latin typeface="Aptos"/>
                <a:cs typeface="Arial"/>
              </a:rPr>
              <a:t>n</a:t>
            </a:r>
            <a:r>
              <a:rPr sz="1200" spc="-25" dirty="0" smtClean="0">
                <a:solidFill>
                  <a:srgbClr val="262C32"/>
                </a:solidFill>
                <a:latin typeface="Aptos"/>
                <a:cs typeface="Arial"/>
              </a:rPr>
              <a:t>d</a:t>
            </a:r>
            <a:r>
              <a:rPr sz="1200" spc="0" dirty="0" smtClean="0">
                <a:solidFill>
                  <a:srgbClr val="262C32"/>
                </a:solidFill>
                <a:latin typeface="Aptos"/>
                <a:cs typeface="Arial"/>
              </a:rPr>
              <a:t>e</a:t>
            </a:r>
            <a:r>
              <a:rPr sz="1200" spc="73" dirty="0" smtClean="0">
                <a:solidFill>
                  <a:srgbClr val="262C32"/>
                </a:solidFill>
                <a:latin typeface="Aptos"/>
                <a:cs typeface="Arial"/>
              </a:rPr>
              <a:t> </a:t>
            </a:r>
            <a:r>
              <a:rPr sz="1200" spc="-19" dirty="0" smtClean="0">
                <a:solidFill>
                  <a:srgbClr val="262C32"/>
                </a:solidFill>
                <a:latin typeface="Aptos"/>
                <a:cs typeface="Arial"/>
              </a:rPr>
              <a:t>p</a:t>
            </a:r>
            <a:r>
              <a:rPr sz="1200" spc="-29" dirty="0" smtClean="0">
                <a:solidFill>
                  <a:srgbClr val="262C32"/>
                </a:solidFill>
                <a:latin typeface="Aptos"/>
                <a:cs typeface="Arial"/>
              </a:rPr>
              <a:t>o</a:t>
            </a:r>
            <a:r>
              <a:rPr sz="1200" spc="0" dirty="0" smtClean="0">
                <a:solidFill>
                  <a:srgbClr val="262C32"/>
                </a:solidFill>
                <a:latin typeface="Aptos"/>
                <a:cs typeface="Arial"/>
              </a:rPr>
              <a:t>r</a:t>
            </a:r>
            <a:r>
              <a:rPr sz="1200" spc="-17" dirty="0" smtClean="0">
                <a:solidFill>
                  <a:srgbClr val="262C32"/>
                </a:solidFill>
                <a:latin typeface="Aptos"/>
                <a:cs typeface="Arial"/>
              </a:rPr>
              <a:t> </a:t>
            </a:r>
            <a:r>
              <a:rPr sz="1200" spc="-25" dirty="0" smtClean="0">
                <a:solidFill>
                  <a:srgbClr val="262C32"/>
                </a:solidFill>
                <a:latin typeface="Aptos"/>
                <a:cs typeface="Arial"/>
              </a:rPr>
              <a:t>de</a:t>
            </a:r>
            <a:r>
              <a:rPr sz="1200" spc="-19" dirty="0" smtClean="0">
                <a:solidFill>
                  <a:srgbClr val="262C32"/>
                </a:solidFill>
                <a:latin typeface="Aptos"/>
                <a:cs typeface="Arial"/>
              </a:rPr>
              <a:t>b</a:t>
            </a:r>
            <a:r>
              <a:rPr sz="1200" spc="-25" dirty="0" smtClean="0">
                <a:solidFill>
                  <a:srgbClr val="262C32"/>
                </a:solidFill>
                <a:latin typeface="Aptos"/>
                <a:cs typeface="Arial"/>
              </a:rPr>
              <a:t>a</a:t>
            </a:r>
            <a:r>
              <a:rPr sz="1200" spc="-9" dirty="0" smtClean="0">
                <a:solidFill>
                  <a:srgbClr val="262C32"/>
                </a:solidFill>
                <a:latin typeface="Aptos"/>
                <a:cs typeface="Arial"/>
              </a:rPr>
              <a:t>j</a:t>
            </a:r>
            <a:r>
              <a:rPr sz="1200" spc="0" dirty="0" smtClean="0">
                <a:solidFill>
                  <a:srgbClr val="262C32"/>
                </a:solidFill>
                <a:latin typeface="Aptos"/>
                <a:cs typeface="Arial"/>
              </a:rPr>
              <a:t>o</a:t>
            </a:r>
            <a:r>
              <a:rPr sz="1200" spc="19" dirty="0" smtClean="0">
                <a:solidFill>
                  <a:srgbClr val="262C32"/>
                </a:solidFill>
                <a:latin typeface="Aptos"/>
                <a:cs typeface="Arial"/>
              </a:rPr>
              <a:t> </a:t>
            </a:r>
            <a:r>
              <a:rPr sz="1200" spc="-25" dirty="0" smtClean="0">
                <a:solidFill>
                  <a:srgbClr val="262C32"/>
                </a:solidFill>
                <a:latin typeface="Aptos"/>
                <a:cs typeface="Arial"/>
              </a:rPr>
              <a:t>d</a:t>
            </a:r>
            <a:r>
              <a:rPr sz="1200" spc="0" dirty="0" smtClean="0">
                <a:solidFill>
                  <a:srgbClr val="262C32"/>
                </a:solidFill>
                <a:latin typeface="Aptos"/>
                <a:cs typeface="Arial"/>
              </a:rPr>
              <a:t>e</a:t>
            </a:r>
            <a:r>
              <a:rPr sz="1200" spc="4" dirty="0" smtClean="0">
                <a:solidFill>
                  <a:srgbClr val="262C32"/>
                </a:solidFill>
                <a:latin typeface="Aptos"/>
                <a:cs typeface="Arial"/>
              </a:rPr>
              <a:t> </a:t>
            </a:r>
            <a:r>
              <a:rPr sz="1200" spc="-76" dirty="0" smtClean="0">
                <a:solidFill>
                  <a:srgbClr val="262C32"/>
                </a:solidFill>
                <a:latin typeface="Aptos"/>
                <a:cs typeface="Arial"/>
              </a:rPr>
              <a:t>l</a:t>
            </a:r>
            <a:r>
              <a:rPr sz="1200" spc="-5" dirty="0" smtClean="0">
                <a:solidFill>
                  <a:srgbClr val="262C32"/>
                </a:solidFill>
                <a:latin typeface="Aptos"/>
                <a:cs typeface="Arial"/>
              </a:rPr>
              <a:t>o</a:t>
            </a:r>
            <a:r>
              <a:rPr sz="1200" spc="59" dirty="0" smtClean="0">
                <a:solidFill>
                  <a:srgbClr val="262C32"/>
                </a:solidFill>
                <a:latin typeface="Aptos"/>
                <a:cs typeface="Arial"/>
              </a:rPr>
              <a:t> </a:t>
            </a:r>
            <a:r>
              <a:rPr sz="1200" spc="-97" dirty="0" smtClean="0">
                <a:solidFill>
                  <a:srgbClr val="262C32"/>
                </a:solidFill>
                <a:latin typeface="Aptos"/>
                <a:cs typeface="Arial"/>
              </a:rPr>
              <a:t>n</a:t>
            </a:r>
            <a:r>
              <a:rPr sz="1200" spc="20" dirty="0" smtClean="0">
                <a:solidFill>
                  <a:srgbClr val="262C32"/>
                </a:solidFill>
                <a:latin typeface="Aptos"/>
                <a:cs typeface="Arial"/>
              </a:rPr>
              <a:t>o</a:t>
            </a:r>
            <a:r>
              <a:rPr sz="1200" spc="28" dirty="0" smtClean="0">
                <a:solidFill>
                  <a:srgbClr val="262C32"/>
                </a:solidFill>
                <a:latin typeface="Aptos"/>
                <a:cs typeface="Arial"/>
              </a:rPr>
              <a:t>r</a:t>
            </a:r>
            <a:r>
              <a:rPr sz="1200" spc="-89" dirty="0" smtClean="0">
                <a:solidFill>
                  <a:srgbClr val="262C32"/>
                </a:solidFill>
                <a:latin typeface="Aptos"/>
                <a:cs typeface="Arial"/>
              </a:rPr>
              <a:t>m</a:t>
            </a:r>
            <a:r>
              <a:rPr sz="1200" spc="20" dirty="0" smtClean="0">
                <a:solidFill>
                  <a:srgbClr val="262C32"/>
                </a:solidFill>
                <a:latin typeface="Aptos"/>
                <a:cs typeface="Arial"/>
              </a:rPr>
              <a:t>a</a:t>
            </a:r>
            <a:r>
              <a:rPr sz="1200" spc="-5" dirty="0" smtClean="0">
                <a:solidFill>
                  <a:srgbClr val="262C32"/>
                </a:solidFill>
                <a:latin typeface="Aptos"/>
                <a:cs typeface="Arial"/>
              </a:rPr>
              <a:t>l</a:t>
            </a:r>
            <a:r>
              <a:rPr sz="1200" spc="-77" dirty="0" smtClean="0">
                <a:solidFill>
                  <a:srgbClr val="262C32"/>
                </a:solidFill>
                <a:latin typeface="Aptos"/>
                <a:cs typeface="Arial"/>
              </a:rPr>
              <a:t>,</a:t>
            </a:r>
            <a:r>
              <a:rPr sz="1200" spc="100" dirty="0" smtClean="0">
                <a:solidFill>
                  <a:srgbClr val="262C32"/>
                </a:solidFill>
                <a:latin typeface="Aptos"/>
                <a:cs typeface="Arial"/>
              </a:rPr>
              <a:t> </a:t>
            </a:r>
            <a:r>
              <a:rPr sz="1200" spc="-76" dirty="0" smtClean="0">
                <a:solidFill>
                  <a:srgbClr val="262C32"/>
                </a:solidFill>
                <a:latin typeface="Aptos"/>
                <a:cs typeface="Arial"/>
              </a:rPr>
              <a:t>l</a:t>
            </a:r>
            <a:r>
              <a:rPr sz="1200" spc="-27" dirty="0" smtClean="0">
                <a:solidFill>
                  <a:srgbClr val="262C32"/>
                </a:solidFill>
                <a:latin typeface="Aptos"/>
                <a:cs typeface="Arial"/>
              </a:rPr>
              <a:t>a</a:t>
            </a:r>
            <a:r>
              <a:rPr sz="1200" spc="9" dirty="0" smtClean="0">
                <a:solidFill>
                  <a:srgbClr val="262C32"/>
                </a:solidFill>
                <a:latin typeface="Aptos"/>
                <a:cs typeface="Arial"/>
              </a:rPr>
              <a:t> </a:t>
            </a:r>
            <a:r>
              <a:rPr sz="1200" spc="-14" dirty="0" smtClean="0">
                <a:solidFill>
                  <a:srgbClr val="262C32"/>
                </a:solidFill>
                <a:latin typeface="Aptos"/>
                <a:cs typeface="Arial"/>
              </a:rPr>
              <a:t>f</a:t>
            </a:r>
            <a:r>
              <a:rPr sz="1200" spc="-25" dirty="0" smtClean="0">
                <a:solidFill>
                  <a:srgbClr val="262C32"/>
                </a:solidFill>
                <a:latin typeface="Aptos"/>
                <a:cs typeface="Arial"/>
              </a:rPr>
              <a:t>u</a:t>
            </a:r>
            <a:r>
              <a:rPr sz="1200" spc="-19" dirty="0" smtClean="0">
                <a:solidFill>
                  <a:srgbClr val="262C32"/>
                </a:solidFill>
                <a:latin typeface="Aptos"/>
                <a:cs typeface="Arial"/>
              </a:rPr>
              <a:t>n</a:t>
            </a:r>
            <a:r>
              <a:rPr sz="1200" spc="0" dirty="0" smtClean="0">
                <a:solidFill>
                  <a:srgbClr val="262C32"/>
                </a:solidFill>
                <a:latin typeface="Aptos"/>
                <a:cs typeface="Arial"/>
              </a:rPr>
              <a:t>c</a:t>
            </a:r>
            <a:r>
              <a:rPr sz="1200" spc="-34" dirty="0" smtClean="0">
                <a:solidFill>
                  <a:srgbClr val="262C32"/>
                </a:solidFill>
                <a:latin typeface="Aptos"/>
                <a:cs typeface="Arial"/>
              </a:rPr>
              <a:t>i</a:t>
            </a:r>
            <a:r>
              <a:rPr sz="1200" spc="-29" dirty="0" smtClean="0">
                <a:solidFill>
                  <a:srgbClr val="262C32"/>
                </a:solidFill>
                <a:latin typeface="Aptos"/>
                <a:cs typeface="Arial"/>
              </a:rPr>
              <a:t>ó</a:t>
            </a:r>
            <a:r>
              <a:rPr sz="1200" spc="0" dirty="0" smtClean="0">
                <a:solidFill>
                  <a:srgbClr val="262C32"/>
                </a:solidFill>
                <a:latin typeface="Aptos"/>
                <a:cs typeface="Arial"/>
              </a:rPr>
              <a:t>n</a:t>
            </a:r>
            <a:r>
              <a:rPr sz="1200" spc="83" dirty="0" smtClean="0">
                <a:solidFill>
                  <a:srgbClr val="262C32"/>
                </a:solidFill>
                <a:latin typeface="Aptos"/>
                <a:cs typeface="Arial"/>
              </a:rPr>
              <a:t> </a:t>
            </a:r>
            <a:r>
              <a:rPr sz="1200" spc="-44" dirty="0" smtClean="0">
                <a:solidFill>
                  <a:srgbClr val="262C32"/>
                </a:solidFill>
                <a:latin typeface="Aptos"/>
                <a:cs typeface="Arial"/>
              </a:rPr>
              <a:t>c</a:t>
            </a:r>
            <a:r>
              <a:rPr sz="1200" spc="-2" dirty="0" smtClean="0">
                <a:solidFill>
                  <a:srgbClr val="262C32"/>
                </a:solidFill>
                <a:latin typeface="Aptos"/>
                <a:cs typeface="Arial"/>
              </a:rPr>
              <a:t>e</a:t>
            </a:r>
            <a:r>
              <a:rPr sz="1200" spc="-21" dirty="0" smtClean="0">
                <a:solidFill>
                  <a:srgbClr val="262C32"/>
                </a:solidFill>
                <a:latin typeface="Aptos"/>
                <a:cs typeface="Arial"/>
              </a:rPr>
              <a:t>r</a:t>
            </a:r>
            <a:r>
              <a:rPr sz="1200" spc="-2" dirty="0" smtClean="0">
                <a:solidFill>
                  <a:srgbClr val="262C32"/>
                </a:solidFill>
                <a:latin typeface="Aptos"/>
                <a:cs typeface="Arial"/>
              </a:rPr>
              <a:t>e</a:t>
            </a:r>
            <a:r>
              <a:rPr sz="1200" spc="-25" dirty="0" smtClean="0">
                <a:solidFill>
                  <a:srgbClr val="262C32"/>
                </a:solidFill>
                <a:latin typeface="Aptos"/>
                <a:cs typeface="Arial"/>
              </a:rPr>
              <a:t>b</a:t>
            </a:r>
            <a:r>
              <a:rPr sz="1200" spc="4" dirty="0" smtClean="0">
                <a:solidFill>
                  <a:srgbClr val="262C32"/>
                </a:solidFill>
                <a:latin typeface="Aptos"/>
                <a:cs typeface="Arial"/>
              </a:rPr>
              <a:t>r</a:t>
            </a:r>
            <a:r>
              <a:rPr sz="1200" spc="-25" dirty="0" smtClean="0">
                <a:solidFill>
                  <a:srgbClr val="262C32"/>
                </a:solidFill>
                <a:latin typeface="Aptos"/>
                <a:cs typeface="Arial"/>
              </a:rPr>
              <a:t>a</a:t>
            </a:r>
            <a:r>
              <a:rPr sz="1200" spc="-71" dirty="0" smtClean="0">
                <a:solidFill>
                  <a:srgbClr val="262C32"/>
                </a:solidFill>
                <a:latin typeface="Aptos"/>
                <a:cs typeface="Arial"/>
              </a:rPr>
              <a:t>l</a:t>
            </a:r>
            <a:r>
              <a:rPr sz="1200" spc="-88" dirty="0" smtClean="0">
                <a:solidFill>
                  <a:srgbClr val="262C32"/>
                </a:solidFill>
                <a:latin typeface="Aptos"/>
                <a:cs typeface="Arial"/>
              </a:rPr>
              <a:t> </a:t>
            </a:r>
            <a:endParaRPr sz="1000">
              <a:latin typeface="Arial"/>
              <a:cs typeface="Arial"/>
            </a:endParaRPr>
          </a:p>
          <a:p>
            <a:pPr marL="12700">
              <a:lnSpc>
                <a:spcPts val="1149"/>
              </a:lnSpc>
              <a:spcBef>
                <a:spcPts val="242"/>
              </a:spcBef>
              <a:spcAft>
                <a:spcPts val="300"/>
              </a:spcAft>
            </a:pPr>
            <a:r>
              <a:rPr sz="1200" spc="-16" dirty="0" smtClean="0">
                <a:solidFill>
                  <a:srgbClr val="262C32"/>
                </a:solidFill>
                <a:latin typeface="Aptos"/>
                <a:cs typeface="Arial"/>
              </a:rPr>
              <a:t>se ve afectada.  Esta situación se caracteriza por un deterioro rápido del nivel</a:t>
            </a:r>
            <a:endParaRPr sz="1000">
              <a:latin typeface="Arial"/>
              <a:cs typeface="Arial"/>
            </a:endParaRPr>
          </a:p>
          <a:p>
            <a:pPr marL="12700" marR="9205">
              <a:lnSpc>
                <a:spcPct val="95825"/>
              </a:lnSpc>
              <a:spcBef>
                <a:spcPts val="272"/>
              </a:spcBef>
              <a:spcAft>
                <a:spcPts val="300"/>
              </a:spcAft>
            </a:pPr>
            <a:r>
              <a:rPr sz="1200" spc="-15" dirty="0" smtClean="0">
                <a:solidFill>
                  <a:srgbClr val="262C32"/>
                </a:solidFill>
                <a:latin typeface="Aptos"/>
                <a:cs typeface="Arial"/>
              </a:rPr>
              <a:t>de conciencia.  La hipoglucemia es más frecuente en personas diabé</a:t>
            </a:r>
            <a:r>
              <a:rPr sz="1200" spc="-15" dirty="0" smtClean="0">
                <a:solidFill>
                  <a:srgbClr val="262C32"/>
                </a:solidFill>
                <a:latin typeface="Aptos"/>
                <a:cs typeface="Arial"/>
              </a:rPr>
              <a:t>t</a:t>
            </a:r>
            <a:r>
              <a:rPr sz="1200" spc="-15" dirty="0" smtClean="0">
                <a:solidFill>
                  <a:srgbClr val="262C32"/>
                </a:solidFill>
                <a:latin typeface="Aptos"/>
                <a:cs typeface="Arial"/>
              </a:rPr>
              <a:t>icas</a:t>
            </a:r>
            <a:r>
              <a:rPr sz="1200" spc="-15" dirty="0" smtClean="0">
                <a:solidFill>
                  <a:srgbClr val="262C32"/>
                </a:solidFill>
                <a:latin typeface="Aptos"/>
                <a:cs typeface="Arial"/>
              </a:rPr>
              <a:t>, </a:t>
            </a:r>
            <a:r>
              <a:rPr sz="1200" spc="-15" dirty="0" smtClean="0">
                <a:solidFill>
                  <a:srgbClr val="262C32"/>
                </a:solidFill>
                <a:latin typeface="Aptos"/>
                <a:cs typeface="Arial"/>
              </a:rPr>
              <a:t>y</a:t>
            </a:r>
            <a:endParaRPr sz="900">
              <a:latin typeface="Arial"/>
              <a:cs typeface="Arial"/>
            </a:endParaRPr>
          </a:p>
          <a:p>
            <a:pPr marL="12700" marR="219395" indent="0">
              <a:lnSpc>
                <a:spcPts val="1390"/>
              </a:lnSpc>
              <a:spcBef>
                <a:spcPts val="134"/>
              </a:spcBef>
              <a:spcAft>
                <a:spcPts val="300"/>
              </a:spcAft>
            </a:pPr>
            <a:r>
              <a:rPr sz="1200" spc="-14" dirty="0" smtClean="0">
                <a:solidFill>
                  <a:srgbClr val="262C32"/>
                </a:solidFill>
                <a:latin typeface="Aptos"/>
                <a:cs typeface="Arial"/>
              </a:rPr>
              <a:t>algunas situaciones pueden favorecer su aparición como</a:t>
            </a:r>
            <a:r>
              <a:rPr sz="1200" spc="-14" dirty="0" smtClean="0">
                <a:solidFill>
                  <a:srgbClr val="262C32"/>
                </a:solidFill>
                <a:latin typeface="Aptos"/>
                <a:cs typeface="Arial"/>
              </a:rPr>
              <a:t>: </a:t>
            </a:r>
            <a:r>
              <a:rPr sz="1200" spc="-14" dirty="0" smtClean="0">
                <a:solidFill>
                  <a:srgbClr val="262C32"/>
                </a:solidFill>
                <a:latin typeface="Aptos"/>
                <a:cs typeface="Arial"/>
              </a:rPr>
              <a:t>ingesta de alcohol</a:t>
            </a:r>
            <a:r>
              <a:rPr sz="1200" spc="-14" dirty="0" smtClean="0">
                <a:solidFill>
                  <a:srgbClr val="262C32"/>
                </a:solidFill>
                <a:latin typeface="Aptos"/>
                <a:cs typeface="Arial"/>
              </a:rPr>
              <a:t>, </a:t>
            </a:r>
            <a:r>
              <a:rPr sz="1200" spc="-14" dirty="0" smtClean="0">
                <a:solidFill>
                  <a:srgbClr val="262C32"/>
                </a:solidFill>
                <a:latin typeface="Aptos"/>
                <a:cs typeface="Arial"/>
              </a:rPr>
              <a:t>deshidratación</a:t>
            </a:r>
            <a:r>
              <a:rPr sz="1200" spc="-14" dirty="0" smtClean="0">
                <a:solidFill>
                  <a:srgbClr val="262C32"/>
                </a:solidFill>
                <a:latin typeface="Aptos"/>
                <a:cs typeface="Arial"/>
              </a:rPr>
              <a:t>, </a:t>
            </a:r>
            <a:r>
              <a:rPr sz="1200" spc="-14" dirty="0" smtClean="0">
                <a:solidFill>
                  <a:srgbClr val="262C32"/>
                </a:solidFill>
                <a:latin typeface="Aptos"/>
                <a:cs typeface="Arial"/>
              </a:rPr>
              <a:t>aumento de actividad física</a:t>
            </a:r>
            <a:r>
              <a:rPr sz="1200" spc="-14" dirty="0" smtClean="0">
                <a:solidFill>
                  <a:srgbClr val="262C32"/>
                </a:solidFill>
                <a:latin typeface="Aptos"/>
                <a:cs typeface="Arial"/>
              </a:rPr>
              <a:t>, </a:t>
            </a:r>
            <a:r>
              <a:rPr sz="1200" spc="-14" dirty="0" smtClean="0">
                <a:solidFill>
                  <a:srgbClr val="262C32"/>
                </a:solidFill>
                <a:latin typeface="Aptos"/>
                <a:cs typeface="Arial"/>
              </a:rPr>
              <a:t>déficit de ingesta ...</a:t>
            </a:r>
            <a:endParaRPr sz="1000">
              <a:latin typeface="Arial"/>
              <a:cs typeface="Arial"/>
            </a:endParaRPr>
          </a:p>
        </p:txBody>
      </p:sp>
      <p:sp>
        <p:nvSpPr>
          <p:cNvPr id="3" name="object 3"/>
          <p:cNvSpPr txBox="1"/>
          <p:nvPr/>
        </p:nvSpPr>
        <p:spPr>
          <a:xfrm>
            <a:off x="2083609" y="5876758"/>
            <a:ext cx="7085060" cy="1575815"/>
          </a:xfrm>
          <a:prstGeom prst="rect">
            <a:avLst/>
          </a:prstGeom>
        </p:spPr>
        <p:txBody>
          <a:bodyPr wrap="square" lIns="0" tIns="7111" rIns="0" bIns="0" rtlCol="0">
            <a:noAutofit/>
          </a:bodyPr>
          <a:lstStyle/>
          <a:p>
            <a:pPr marL="12700" marR="9205">
              <a:lnSpc>
                <a:spcPts val="1120"/>
              </a:lnSpc>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Signos y síntomas</a:t>
            </a:r>
            <a:endParaRPr sz="1000">
              <a:latin typeface="Arial"/>
              <a:cs typeface="Arial"/>
            </a:endParaRPr>
          </a:p>
          <a:p>
            <a:pPr marL="192532" indent="-88392">
              <a:lnSpc>
                <a:spcPts val="1149"/>
              </a:lnSpc>
              <a:spcBef>
                <a:spcPts val="474"/>
              </a:spcBef>
              <a:spcAft>
                <a:spcPts val="300"/>
              </a:spcAft>
            </a:pPr>
            <a:r>
              <a:rPr sz="1200" spc="-12" dirty="0" smtClean="0">
                <a:solidFill>
                  <a:srgbClr val="262C32"/>
                </a:solidFill>
                <a:latin typeface="Aptos"/>
                <a:cs typeface="Arial"/>
              </a:rPr>
              <a:t>- </a:t>
            </a:r>
            <a:r>
              <a:rPr sz="1200" spc="-12" dirty="0" smtClean="0">
                <a:solidFill>
                  <a:srgbClr val="262C32"/>
                </a:solidFill>
                <a:latin typeface="Aptos"/>
                <a:cs typeface="Arial"/>
              </a:rPr>
              <a:t>Reconocimiento por la víctima de situación de hipoglucemia (en personas </a:t>
            </a:r>
            <a:endParaRPr sz="1000">
              <a:latin typeface="Arial"/>
              <a:cs typeface="Arial"/>
            </a:endParaRPr>
          </a:p>
          <a:p>
            <a:pPr marL="192532">
              <a:lnSpc>
                <a:spcPts val="1149"/>
              </a:lnSpc>
              <a:spcBef>
                <a:spcPts val="242"/>
              </a:spcBef>
              <a:spcAft>
                <a:spcPts val="300"/>
              </a:spcAft>
            </a:pPr>
            <a:r>
              <a:rPr sz="1200" spc="-20" dirty="0" smtClean="0">
                <a:solidFill>
                  <a:srgbClr val="262C32"/>
                </a:solidFill>
                <a:latin typeface="Aptos"/>
                <a:cs typeface="Arial"/>
              </a:rPr>
              <a:t>diabéticas</a:t>
            </a:r>
            <a:r>
              <a:rPr sz="1200" spc="-20" dirty="0" smtClean="0">
                <a:solidFill>
                  <a:srgbClr val="262C32"/>
                </a:solidFill>
                <a:latin typeface="Aptos"/>
                <a:cs typeface="Arial"/>
              </a:rPr>
              <a:t>)</a:t>
            </a:r>
            <a:r>
              <a:rPr sz="1200" spc="-20" dirty="0" smtClean="0">
                <a:solidFill>
                  <a:srgbClr val="262C32"/>
                </a:solidFill>
                <a:latin typeface="Aptos"/>
                <a:cs typeface="Arial"/>
              </a:rPr>
              <a:t>.</a:t>
            </a:r>
            <a:endParaRPr sz="1000">
              <a:latin typeface="Arial"/>
              <a:cs typeface="Arial"/>
            </a:endParaRPr>
          </a:p>
          <a:p>
            <a:pPr marL="104140" marR="9205">
              <a:lnSpc>
                <a:spcPct val="95825"/>
              </a:lnSpc>
              <a:spcBef>
                <a:spcPts val="537"/>
              </a:spcBef>
              <a:spcAft>
                <a:spcPts val="300"/>
              </a:spcAft>
            </a:pPr>
            <a:r>
              <a:rPr sz="1200" spc="-15" dirty="0" smtClean="0">
                <a:solidFill>
                  <a:srgbClr val="262C32"/>
                </a:solidFill>
                <a:latin typeface="Aptos"/>
                <a:cs typeface="Arial"/>
              </a:rPr>
              <a:t>- </a:t>
            </a:r>
            <a:r>
              <a:rPr sz="1200" spc="-15" dirty="0" smtClean="0">
                <a:solidFill>
                  <a:srgbClr val="262C32"/>
                </a:solidFill>
                <a:latin typeface="Aptos"/>
                <a:cs typeface="Arial"/>
              </a:rPr>
              <a:t>Debilidad</a:t>
            </a:r>
            <a:r>
              <a:rPr sz="1200" spc="-15" dirty="0" smtClean="0">
                <a:solidFill>
                  <a:srgbClr val="262C32"/>
                </a:solidFill>
                <a:latin typeface="Aptos"/>
                <a:cs typeface="Arial"/>
              </a:rPr>
              <a:t>, </a:t>
            </a:r>
            <a:r>
              <a:rPr sz="1200" spc="-15" dirty="0" smtClean="0">
                <a:solidFill>
                  <a:srgbClr val="262C32"/>
                </a:solidFill>
                <a:latin typeface="Aptos"/>
                <a:cs typeface="Arial"/>
              </a:rPr>
              <a:t>mareo</a:t>
            </a:r>
            <a:r>
              <a:rPr sz="1200" spc="-15" dirty="0" smtClean="0">
                <a:solidFill>
                  <a:srgbClr val="262C32"/>
                </a:solidFill>
                <a:latin typeface="Aptos"/>
                <a:cs typeface="Arial"/>
              </a:rPr>
              <a:t>, </a:t>
            </a:r>
            <a:r>
              <a:rPr sz="1200" spc="-15" dirty="0" smtClean="0">
                <a:solidFill>
                  <a:srgbClr val="262C32"/>
                </a:solidFill>
                <a:latin typeface="Aptos"/>
                <a:cs typeface="Arial"/>
              </a:rPr>
              <a:t>hambre.</a:t>
            </a:r>
            <a:endParaRPr sz="1000">
              <a:latin typeface="Arial"/>
              <a:cs typeface="Arial"/>
            </a:endParaRPr>
          </a:p>
          <a:p>
            <a:pPr marL="104140" marR="9205">
              <a:lnSpc>
                <a:spcPct val="95825"/>
              </a:lnSpc>
              <a:spcBef>
                <a:spcPts val="530"/>
              </a:spcBef>
              <a:spcAft>
                <a:spcPts val="300"/>
              </a:spcAft>
            </a:pPr>
            <a:r>
              <a:rPr sz="1200" spc="-13" dirty="0" smtClean="0">
                <a:solidFill>
                  <a:srgbClr val="262C32"/>
                </a:solidFill>
                <a:latin typeface="Aptos"/>
                <a:cs typeface="Arial"/>
              </a:rPr>
              <a:t>- </a:t>
            </a:r>
            <a:r>
              <a:rPr sz="1200" spc="-13" dirty="0" smtClean="0">
                <a:solidFill>
                  <a:srgbClr val="262C32"/>
                </a:solidFill>
                <a:latin typeface="Aptos"/>
                <a:cs typeface="Arial"/>
              </a:rPr>
              <a:t>Palpitaciones</a:t>
            </a:r>
            <a:r>
              <a:rPr sz="1200" spc="-13" dirty="0" smtClean="0">
                <a:solidFill>
                  <a:srgbClr val="262C32"/>
                </a:solidFill>
                <a:latin typeface="Aptos"/>
                <a:cs typeface="Arial"/>
              </a:rPr>
              <a:t>, t</a:t>
            </a:r>
            <a:r>
              <a:rPr sz="1200" spc="-13" dirty="0" smtClean="0">
                <a:solidFill>
                  <a:srgbClr val="262C32"/>
                </a:solidFill>
                <a:latin typeface="Aptos"/>
                <a:cs typeface="Arial"/>
              </a:rPr>
              <a:t>emblores musculares</a:t>
            </a:r>
            <a:r>
              <a:rPr sz="1200" spc="-13" dirty="0" smtClean="0">
                <a:solidFill>
                  <a:srgbClr val="262C32"/>
                </a:solidFill>
                <a:latin typeface="Aptos"/>
                <a:cs typeface="Arial"/>
              </a:rPr>
              <a:t>.</a:t>
            </a:r>
            <a:endParaRPr sz="1000">
              <a:latin typeface="Arial"/>
              <a:cs typeface="Arial"/>
            </a:endParaRPr>
          </a:p>
          <a:p>
            <a:pPr marL="189484" marR="44893" indent="-85344">
              <a:lnSpc>
                <a:spcPts val="1149"/>
              </a:lnSpc>
              <a:spcBef>
                <a:spcPts val="530"/>
              </a:spcBef>
              <a:spcAft>
                <a:spcPts val="300"/>
              </a:spcAft>
            </a:pPr>
            <a:r>
              <a:rPr sz="1200" spc="-13" dirty="0" smtClean="0">
                <a:solidFill>
                  <a:srgbClr val="262C32"/>
                </a:solidFill>
                <a:latin typeface="Aptos"/>
                <a:cs typeface="Arial"/>
              </a:rPr>
              <a:t>- </a:t>
            </a:r>
            <a:r>
              <a:rPr sz="1200" spc="-13" dirty="0" smtClean="0">
                <a:solidFill>
                  <a:srgbClr val="262C32"/>
                </a:solidFill>
                <a:latin typeface="Aptos"/>
                <a:cs typeface="Arial"/>
              </a:rPr>
              <a:t>Alteraciones de la conducta </a:t>
            </a:r>
            <a:r>
              <a:rPr sz="1200" spc="-13" dirty="0" smtClean="0">
                <a:solidFill>
                  <a:srgbClr val="262C32"/>
                </a:solidFill>
                <a:latin typeface="Aptos"/>
                <a:cs typeface="Arial"/>
              </a:rPr>
              <a:t>y </a:t>
            </a:r>
            <a:r>
              <a:rPr sz="1200" spc="-13" dirty="0" smtClean="0">
                <a:solidFill>
                  <a:srgbClr val="262C32"/>
                </a:solidFill>
                <a:latin typeface="Aptos"/>
                <a:cs typeface="Arial"/>
              </a:rPr>
              <a:t>el comportamiento (confusión</a:t>
            </a:r>
            <a:r>
              <a:rPr sz="1200" spc="-13" dirty="0" smtClean="0">
                <a:solidFill>
                  <a:srgbClr val="262C32"/>
                </a:solidFill>
                <a:latin typeface="Aptos"/>
                <a:cs typeface="Arial"/>
              </a:rPr>
              <a:t>, </a:t>
            </a:r>
            <a:r>
              <a:rPr sz="1200" spc="-13" dirty="0" smtClean="0">
                <a:solidFill>
                  <a:srgbClr val="262C32"/>
                </a:solidFill>
                <a:latin typeface="Aptos"/>
                <a:cs typeface="Arial"/>
              </a:rPr>
              <a:t>agresividad</a:t>
            </a:r>
            <a:r>
              <a:rPr sz="1200" spc="-13" dirty="0" smtClean="0">
                <a:solidFill>
                  <a:srgbClr val="262C32"/>
                </a:solidFill>
                <a:latin typeface="Aptos"/>
                <a:cs typeface="Arial"/>
              </a:rPr>
              <a:t>, </a:t>
            </a:r>
            <a:endParaRPr sz="1000">
              <a:latin typeface="Arial"/>
              <a:cs typeface="Arial"/>
            </a:endParaRPr>
          </a:p>
          <a:p>
            <a:pPr marL="189484" marR="44893">
              <a:lnSpc>
                <a:spcPts val="1149"/>
              </a:lnSpc>
              <a:spcBef>
                <a:spcPts val="265"/>
              </a:spcBef>
              <a:spcAft>
                <a:spcPts val="300"/>
              </a:spcAft>
            </a:pPr>
            <a:r>
              <a:rPr sz="1200" spc="-19" dirty="0" smtClean="0">
                <a:solidFill>
                  <a:srgbClr val="262C32"/>
                </a:solidFill>
                <a:latin typeface="Aptos"/>
                <a:cs typeface="Arial"/>
              </a:rPr>
              <a:t>violencia).</a:t>
            </a:r>
            <a:endParaRPr sz="1000">
              <a:latin typeface="Arial"/>
              <a:cs typeface="Arial"/>
            </a:endParaRPr>
          </a:p>
          <a:p>
            <a:pPr marL="104140" marR="9205">
              <a:lnSpc>
                <a:spcPct val="95825"/>
              </a:lnSpc>
              <a:spcBef>
                <a:spcPts val="535"/>
              </a:spcBef>
              <a:spcAft>
                <a:spcPts val="300"/>
              </a:spcAft>
            </a:pPr>
            <a:r>
              <a:rPr sz="1200" spc="-11" dirty="0" smtClean="0">
                <a:solidFill>
                  <a:srgbClr val="262C32"/>
                </a:solidFill>
                <a:latin typeface="Aptos"/>
                <a:cs typeface="Arial"/>
              </a:rPr>
              <a:t>- </a:t>
            </a:r>
            <a:r>
              <a:rPr sz="1200" spc="-11" dirty="0" smtClean="0">
                <a:solidFill>
                  <a:srgbClr val="262C32"/>
                </a:solidFill>
                <a:latin typeface="Aptos"/>
                <a:cs typeface="Arial"/>
              </a:rPr>
              <a:t>Sudoración abundante </a:t>
            </a:r>
            <a:r>
              <a:rPr sz="1200" spc="-11" dirty="0" smtClean="0">
                <a:solidFill>
                  <a:srgbClr val="262C32"/>
                </a:solidFill>
                <a:latin typeface="Aptos"/>
                <a:cs typeface="Arial"/>
              </a:rPr>
              <a:t>y </a:t>
            </a:r>
            <a:r>
              <a:rPr sz="1200" spc="-11" dirty="0" smtClean="0">
                <a:solidFill>
                  <a:srgbClr val="262C32"/>
                </a:solidFill>
                <a:latin typeface="Aptos"/>
                <a:cs typeface="Arial"/>
              </a:rPr>
              <a:t>fría.</a:t>
            </a:r>
            <a:endParaRPr sz="10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b="1" spc="-70" dirty="0" smtClean="0">
                <a:solidFill>
                  <a:srgbClr val="332F31"/>
                </a:solidFill>
                <a:latin typeface="Times New Roman"/>
                <a:cs typeface="Times New Roman"/>
              </a:rPr>
              <a:t>12</a:t>
            </a:r>
            <a:r>
              <a:rPr sz="600" b="1" spc="-70" dirty="0" smtClean="0">
                <a:solidFill>
                  <a:srgbClr val="231F21"/>
                </a:solidFill>
                <a:latin typeface="Times New Roman"/>
                <a:cs typeface="Times New Roman"/>
              </a:rPr>
              <a:t>9</a:t>
            </a:r>
            <a:endParaRPr sz="600">
              <a:latin typeface="Times New Roman"/>
              <a:cs typeface="Times New Roman"/>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236595" y="1363817"/>
            <a:ext cx="4755861" cy="569468"/>
          </a:xfrm>
          <a:prstGeom prst="rect">
            <a:avLst/>
          </a:prstGeom>
        </p:spPr>
        <p:txBody>
          <a:bodyPr wrap="square" lIns="0" tIns="6477" rIns="0" bIns="0" rtlCol="0">
            <a:noAutofit/>
          </a:bodyPr>
          <a:lstStyle/>
          <a:p>
            <a:pPr marL="12700" marR="17145">
              <a:lnSpc>
                <a:spcPts val="1019"/>
              </a:lnSpc>
              <a:spcAft>
                <a:spcPts val="300"/>
              </a:spcAft>
            </a:pPr>
            <a:r>
              <a:rPr sz="1600" spc="25" dirty="0" smtClean="0" b="1">
                <a:solidFill>
                  <a:srgbClr val="1E374E"/>
                </a:solidFill>
                <a:latin typeface="Aptos"/>
                <a:cs typeface="Arial"/>
              </a:rPr>
              <a:t>- </a:t>
            </a:r>
            <a:r>
              <a:rPr sz="1600" spc="25" dirty="0" smtClean="0" b="1">
                <a:solidFill>
                  <a:srgbClr val="1E374E"/>
                </a:solidFill>
                <a:latin typeface="Aptos"/>
                <a:cs typeface="Arial"/>
              </a:rPr>
              <a:t>Pulso rápido y fuerte</a:t>
            </a:r>
            <a:r>
              <a:rPr sz="1600" spc="25" dirty="0" smtClean="0" b="1">
                <a:solidFill>
                  <a:srgbClr val="1E374E"/>
                </a:solidFill>
                <a:latin typeface="Aptos"/>
                <a:cs typeface="Arial"/>
              </a:rPr>
              <a:t>.</a:t>
            </a:r>
            <a:endParaRPr sz="900">
              <a:latin typeface="Arial"/>
              <a:cs typeface="Arial"/>
            </a:endParaRPr>
          </a:p>
          <a:p>
            <a:pPr marL="12700">
              <a:lnSpc>
                <a:spcPct val="95825"/>
              </a:lnSpc>
              <a:spcBef>
                <a:spcPts val="594"/>
              </a:spcBef>
              <a:spcAft>
                <a:spcPts val="300"/>
              </a:spcAft>
            </a:pPr>
            <a:r>
              <a:rPr sz="1600" spc="25" dirty="0" smtClean="0" b="1">
                <a:solidFill>
                  <a:srgbClr val="1E374E"/>
                </a:solidFill>
                <a:latin typeface="Aptos"/>
                <a:cs typeface="Arial"/>
              </a:rPr>
              <a:t>- </a:t>
            </a:r>
            <a:r>
              <a:rPr sz="1600" spc="25" dirty="0" smtClean="0" b="1">
                <a:solidFill>
                  <a:srgbClr val="1E374E"/>
                </a:solidFill>
                <a:latin typeface="Aptos"/>
                <a:cs typeface="Arial"/>
              </a:rPr>
              <a:t>Disminución del  nivel de conciencia (hasta coma).</a:t>
            </a:r>
            <a:endParaRPr sz="900">
              <a:latin typeface="Arial"/>
              <a:cs typeface="Arial"/>
            </a:endParaRPr>
          </a:p>
          <a:p>
            <a:pPr marL="12700" marR="17145">
              <a:lnSpc>
                <a:spcPct val="95825"/>
              </a:lnSpc>
              <a:spcBef>
                <a:spcPts val="669"/>
              </a:spcBef>
              <a:spcAft>
                <a:spcPts val="300"/>
              </a:spcAft>
            </a:pPr>
            <a:r>
              <a:rPr sz="1600" spc="26" dirty="0" smtClean="0" b="1">
                <a:solidFill>
                  <a:srgbClr val="1E374E"/>
                </a:solidFill>
                <a:latin typeface="Aptos"/>
                <a:cs typeface="Arial"/>
              </a:rPr>
              <a:t>- </a:t>
            </a:r>
            <a:r>
              <a:rPr sz="1600" spc="26" dirty="0" smtClean="0" b="1">
                <a:solidFill>
                  <a:srgbClr val="1E374E"/>
                </a:solidFill>
                <a:latin typeface="Aptos"/>
                <a:cs typeface="Arial"/>
              </a:rPr>
              <a:t>Convulsiones.</a:t>
            </a:r>
            <a:endParaRPr sz="900">
              <a:latin typeface="Arial"/>
              <a:cs typeface="Arial"/>
            </a:endParaRPr>
          </a:p>
        </p:txBody>
      </p:sp>
      <p:sp>
        <p:nvSpPr>
          <p:cNvPr id="3" name="object 3"/>
          <p:cNvSpPr txBox="1"/>
          <p:nvPr/>
        </p:nvSpPr>
        <p:spPr>
          <a:xfrm>
            <a:off x="2083610" y="2220305"/>
            <a:ext cx="7486065" cy="2916428"/>
          </a:xfrm>
          <a:prstGeom prst="rect">
            <a:avLst/>
          </a:prstGeom>
        </p:spPr>
        <p:txBody>
          <a:bodyPr wrap="square" lIns="0" tIns="6477" rIns="0" bIns="0" rtlCol="0">
            <a:noAutofit/>
          </a:bodyPr>
          <a:lstStyle/>
          <a:p>
            <a:pPr marR="3782391" algn="ctr">
              <a:lnSpc>
                <a:spcPts val="1019"/>
              </a:lnSpc>
              <a:spcAft>
                <a:spcPts val="300"/>
              </a:spcAft>
            </a:pPr>
            <a:r>
              <a:rPr sz="1200" b="1" spc="51" dirty="0" smtClean="0">
                <a:solidFill>
                  <a:srgbClr val="262C32"/>
                </a:solidFill>
                <a:latin typeface="Aptos"/>
                <a:cs typeface="Arial"/>
              </a:rPr>
              <a:t>•</a:t>
            </a:r>
            <a:r>
              <a:rPr sz="1200" b="1" spc="51" dirty="0" smtClean="0">
                <a:solidFill>
                  <a:srgbClr val="262C32"/>
                </a:solidFill>
                <a:latin typeface="Aptos"/>
                <a:cs typeface="Arial"/>
              </a:rPr>
              <a:t>Actuación</a:t>
            </a:r>
            <a:endParaRPr sz="900">
              <a:latin typeface="Arial"/>
              <a:cs typeface="Arial"/>
            </a:endParaRPr>
          </a:p>
          <a:p>
            <a:pPr marL="101091" marR="19715">
              <a:lnSpc>
                <a:spcPct val="95825"/>
              </a:lnSpc>
              <a:spcBef>
                <a:spcPts val="500"/>
              </a:spcBef>
              <a:spcAft>
                <a:spcPts val="300"/>
              </a:spcAft>
            </a:pPr>
            <a:r>
              <a:rPr sz="1200" spc="19" dirty="0" smtClean="0">
                <a:solidFill>
                  <a:srgbClr val="262C32"/>
                </a:solidFill>
                <a:latin typeface="Aptos"/>
                <a:cs typeface="Arial"/>
              </a:rPr>
              <a:t>• </a:t>
            </a:r>
            <a:r>
              <a:rPr sz="1200" spc="19" dirty="0" smtClean="0">
                <a:solidFill>
                  <a:srgbClr val="262C32"/>
                </a:solidFill>
                <a:latin typeface="Aptos"/>
                <a:cs typeface="Arial"/>
              </a:rPr>
              <a:t>¿ </a:t>
            </a:r>
            <a:r>
              <a:rPr sz="1200" b="1" spc="19" dirty="0" smtClean="0">
                <a:solidFill>
                  <a:srgbClr val="262C32"/>
                </a:solidFill>
                <a:latin typeface="Aptos"/>
                <a:cs typeface="Arial"/>
              </a:rPr>
              <a:t>Qué debemos hacer?</a:t>
            </a:r>
            <a:endParaRPr sz="900">
              <a:latin typeface="Arial"/>
              <a:cs typeface="Arial"/>
            </a:endParaRPr>
          </a:p>
          <a:p>
            <a:pPr marL="177292" marR="19715">
              <a:lnSpc>
                <a:spcPct val="95825"/>
              </a:lnSpc>
              <a:spcBef>
                <a:spcPts val="623"/>
              </a:spcBef>
              <a:spcAft>
                <a:spcPts val="300"/>
              </a:spcAft>
            </a:pPr>
            <a:r>
              <a:rPr sz="1200" spc="29" dirty="0" smtClean="0">
                <a:solidFill>
                  <a:srgbClr val="262C32"/>
                </a:solidFill>
                <a:latin typeface="Aptos"/>
                <a:cs typeface="Arial"/>
              </a:rPr>
              <a:t>- </a:t>
            </a:r>
            <a:r>
              <a:rPr sz="1200" spc="29" dirty="0" smtClean="0">
                <a:solidFill>
                  <a:srgbClr val="262C32"/>
                </a:solidFill>
                <a:latin typeface="Aptos"/>
                <a:cs typeface="Arial"/>
              </a:rPr>
              <a:t>Ayude a la víctima a sentarse o tumbarse.</a:t>
            </a:r>
            <a:endParaRPr sz="900">
              <a:latin typeface="Arial"/>
              <a:cs typeface="Arial"/>
            </a:endParaRPr>
          </a:p>
          <a:p>
            <a:pPr marL="177292" marR="19715">
              <a:lnSpc>
                <a:spcPct val="95825"/>
              </a:lnSpc>
              <a:spcBef>
                <a:spcPts val="645"/>
              </a:spcBef>
              <a:spcAft>
                <a:spcPts val="300"/>
              </a:spcAft>
            </a:pPr>
            <a:r>
              <a:rPr sz="1200" spc="25" dirty="0" smtClean="0">
                <a:solidFill>
                  <a:srgbClr val="262C32"/>
                </a:solidFill>
                <a:latin typeface="Aptos"/>
                <a:cs typeface="Arial"/>
              </a:rPr>
              <a:t>- </a:t>
            </a:r>
            <a:r>
              <a:rPr sz="1200" spc="25" dirty="0" smtClean="0">
                <a:solidFill>
                  <a:srgbClr val="262C32"/>
                </a:solidFill>
                <a:latin typeface="Aptos"/>
                <a:cs typeface="Arial"/>
              </a:rPr>
              <a:t>Si dispone de aparato para mirar la glucosa y sabe utilizarlo</a:t>
            </a:r>
            <a:r>
              <a:rPr sz="1200" spc="25" dirty="0" smtClean="0">
                <a:solidFill>
                  <a:srgbClr val="262C32"/>
                </a:solidFill>
                <a:latin typeface="Aptos"/>
                <a:cs typeface="Arial"/>
              </a:rPr>
              <a:t>,  </a:t>
            </a:r>
            <a:r>
              <a:rPr sz="1200" spc="25" dirty="0" smtClean="0">
                <a:solidFill>
                  <a:srgbClr val="262C32"/>
                </a:solidFill>
                <a:latin typeface="Aptos"/>
                <a:cs typeface="Arial"/>
              </a:rPr>
              <a:t>hágalo.</a:t>
            </a:r>
            <a:endParaRPr sz="900">
              <a:latin typeface="Arial"/>
              <a:cs typeface="Arial"/>
            </a:endParaRPr>
          </a:p>
          <a:p>
            <a:pPr marL="177292" marR="19715">
              <a:lnSpc>
                <a:spcPct val="95825"/>
              </a:lnSpc>
              <a:spcBef>
                <a:spcPts val="645"/>
              </a:spcBef>
              <a:spcAft>
                <a:spcPts val="300"/>
              </a:spcAft>
            </a:pPr>
            <a:r>
              <a:rPr sz="1200" b="1" spc="24" dirty="0" smtClean="0">
                <a:solidFill>
                  <a:srgbClr val="262C32"/>
                </a:solidFill>
                <a:latin typeface="Aptos"/>
                <a:cs typeface="Arial"/>
              </a:rPr>
              <a:t>- </a:t>
            </a:r>
            <a:r>
              <a:rPr sz="1200" b="1" spc="24" dirty="0" smtClean="0">
                <a:solidFill>
                  <a:srgbClr val="262C32"/>
                </a:solidFill>
                <a:latin typeface="Aptos"/>
                <a:cs typeface="Arial"/>
              </a:rPr>
              <a:t>Si  la víctima está consciente,  </a:t>
            </a:r>
            <a:r>
              <a:rPr sz="1200" spc="24" dirty="0" smtClean="0">
                <a:solidFill>
                  <a:srgbClr val="262C32"/>
                </a:solidFill>
                <a:latin typeface="Aptos"/>
                <a:cs typeface="Arial"/>
              </a:rPr>
              <a:t>déle de beber bebidas azucaradas</a:t>
            </a:r>
            <a:endParaRPr sz="900">
              <a:latin typeface="Arial"/>
              <a:cs typeface="Arial"/>
            </a:endParaRPr>
          </a:p>
          <a:p>
            <a:pPr marL="262635" marR="230752" indent="3048">
              <a:lnSpc>
                <a:spcPts val="1034"/>
              </a:lnSpc>
              <a:spcBef>
                <a:spcPts val="355"/>
              </a:spcBef>
              <a:spcAft>
                <a:spcPts val="300"/>
              </a:spcAft>
            </a:pPr>
            <a:r>
              <a:rPr sz="1200" spc="16" dirty="0" smtClean="0">
                <a:solidFill>
                  <a:srgbClr val="262C32"/>
                </a:solidFill>
                <a:latin typeface="Aptos"/>
                <a:cs typeface="Arial"/>
              </a:rPr>
              <a:t>(agua con azúcar</a:t>
            </a:r>
            <a:r>
              <a:rPr sz="1200" spc="16" dirty="0" smtClean="0">
                <a:solidFill>
                  <a:srgbClr val="262C32"/>
                </a:solidFill>
                <a:latin typeface="Aptos"/>
                <a:cs typeface="Arial"/>
              </a:rPr>
              <a:t>, </a:t>
            </a:r>
            <a:r>
              <a:rPr sz="1200" spc="16" dirty="0" smtClean="0">
                <a:solidFill>
                  <a:srgbClr val="262C32"/>
                </a:solidFill>
                <a:latin typeface="Aptos"/>
                <a:cs typeface="Arial"/>
              </a:rPr>
              <a:t>zumos .</a:t>
            </a:r>
            <a:r>
              <a:rPr sz="1200" spc="16" dirty="0" smtClean="0">
                <a:solidFill>
                  <a:srgbClr val="262C32"/>
                </a:solidFill>
                <a:latin typeface="Aptos"/>
                <a:cs typeface="Arial"/>
              </a:rPr>
              <a:t>.. </a:t>
            </a:r>
            <a:r>
              <a:rPr sz="1200" spc="16" dirty="0" smtClean="0">
                <a:solidFill>
                  <a:srgbClr val="262C32"/>
                </a:solidFill>
                <a:latin typeface="Aptos"/>
                <a:cs typeface="Arial"/>
              </a:rPr>
              <a:t>)  o comida azucarada (chocolate</a:t>
            </a:r>
            <a:r>
              <a:rPr sz="1200" spc="16" dirty="0" smtClean="0">
                <a:solidFill>
                  <a:srgbClr val="262C32"/>
                </a:solidFill>
                <a:latin typeface="Aptos"/>
                <a:cs typeface="Arial"/>
              </a:rPr>
              <a:t>,  </a:t>
            </a:r>
            <a:r>
              <a:rPr sz="1200" spc="16" dirty="0" smtClean="0">
                <a:solidFill>
                  <a:srgbClr val="262C32"/>
                </a:solidFill>
                <a:latin typeface="Aptos"/>
                <a:cs typeface="Arial"/>
              </a:rPr>
              <a:t>caramelos, </a:t>
            </a:r>
            <a:endParaRPr sz="900">
              <a:latin typeface="Arial"/>
              <a:cs typeface="Arial"/>
            </a:endParaRPr>
          </a:p>
          <a:p>
            <a:pPr marL="262635" marR="230752">
              <a:lnSpc>
                <a:spcPts val="1034"/>
              </a:lnSpc>
              <a:spcBef>
                <a:spcPts val="380"/>
              </a:spcBef>
              <a:spcAft>
                <a:spcPts val="300"/>
              </a:spcAft>
            </a:pPr>
            <a:r>
              <a:rPr sz="1200" spc="18" dirty="0" smtClean="0">
                <a:solidFill>
                  <a:srgbClr val="262C32"/>
                </a:solidFill>
                <a:latin typeface="Aptos"/>
                <a:cs typeface="Arial"/>
              </a:rPr>
              <a:t>galletas ... ).  Si tiene su propio compuesto de glucosa</a:t>
            </a:r>
            <a:r>
              <a:rPr sz="1200" spc="18" dirty="0" smtClean="0">
                <a:solidFill>
                  <a:srgbClr val="262C32"/>
                </a:solidFill>
                <a:latin typeface="Aptos"/>
                <a:cs typeface="Arial"/>
              </a:rPr>
              <a:t>,  </a:t>
            </a:r>
            <a:r>
              <a:rPr sz="1200" spc="18" dirty="0" smtClean="0">
                <a:solidFill>
                  <a:srgbClr val="262C32"/>
                </a:solidFill>
                <a:latin typeface="Aptos"/>
                <a:cs typeface="Arial"/>
              </a:rPr>
              <a:t>ayúdele a tomarlo.</a:t>
            </a:r>
            <a:endParaRPr sz="900">
              <a:latin typeface="Arial"/>
              <a:cs typeface="Arial"/>
            </a:endParaRPr>
          </a:p>
          <a:p>
            <a:pPr marL="262636" marR="98437" indent="-85344">
              <a:lnSpc>
                <a:spcPts val="1034"/>
              </a:lnSpc>
              <a:spcBef>
                <a:spcPts val="655"/>
              </a:spcBef>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Si  la víctima responde con rapidez</a:t>
            </a:r>
            <a:r>
              <a:rPr sz="1200" spc="23" dirty="0" smtClean="0">
                <a:solidFill>
                  <a:srgbClr val="262C32"/>
                </a:solidFill>
                <a:latin typeface="Aptos"/>
                <a:cs typeface="Arial"/>
              </a:rPr>
              <a:t>,  </a:t>
            </a:r>
            <a:r>
              <a:rPr sz="1200" spc="23" dirty="0" smtClean="0">
                <a:solidFill>
                  <a:srgbClr val="262C32"/>
                </a:solidFill>
                <a:latin typeface="Aptos"/>
                <a:cs typeface="Arial"/>
              </a:rPr>
              <a:t>déle más de comer o beber y procure </a:t>
            </a:r>
            <a:endParaRPr sz="900">
              <a:latin typeface="Arial"/>
              <a:cs typeface="Arial"/>
            </a:endParaRPr>
          </a:p>
          <a:p>
            <a:pPr marL="262636" marR="98437">
              <a:lnSpc>
                <a:spcPts val="1034"/>
              </a:lnSpc>
              <a:spcBef>
                <a:spcPts val="369"/>
              </a:spcBef>
              <a:spcAft>
                <a:spcPts val="300"/>
              </a:spcAft>
            </a:pPr>
            <a:r>
              <a:rPr sz="1200" spc="30" dirty="0" smtClean="0">
                <a:solidFill>
                  <a:srgbClr val="262C32"/>
                </a:solidFill>
                <a:latin typeface="Aptos"/>
                <a:cs typeface="Arial"/>
              </a:rPr>
              <a:t>que descanse hasta que se encuentre mejor</a:t>
            </a:r>
            <a:r>
              <a:rPr sz="1200" spc="30" dirty="0" smtClean="0">
                <a:solidFill>
                  <a:srgbClr val="262C32"/>
                </a:solidFill>
                <a:latin typeface="Aptos"/>
                <a:cs typeface="Arial"/>
              </a:rPr>
              <a:t>.  </a:t>
            </a:r>
            <a:r>
              <a:rPr sz="1200" spc="30" dirty="0" smtClean="0">
                <a:solidFill>
                  <a:srgbClr val="262C32"/>
                </a:solidFill>
                <a:latin typeface="Aptos"/>
                <a:cs typeface="Arial"/>
              </a:rPr>
              <a:t>Déle hidratos de carbono  de </a:t>
            </a:r>
            <a:endParaRPr sz="900">
              <a:latin typeface="Arial"/>
              <a:cs typeface="Arial"/>
            </a:endParaRPr>
          </a:p>
          <a:p>
            <a:pPr marL="262636" marR="98437">
              <a:lnSpc>
                <a:spcPts val="1034"/>
              </a:lnSpc>
              <a:spcBef>
                <a:spcPts val="369"/>
              </a:spcBef>
              <a:spcAft>
                <a:spcPts val="300"/>
              </a:spcAft>
            </a:pPr>
            <a:r>
              <a:rPr sz="1200" spc="11" dirty="0" smtClean="0">
                <a:solidFill>
                  <a:srgbClr val="262C32"/>
                </a:solidFill>
                <a:latin typeface="Aptos"/>
                <a:cs typeface="Arial"/>
              </a:rPr>
              <a:t>absorción  más lenta  (pan</a:t>
            </a:r>
            <a:r>
              <a:rPr sz="1200" spc="11" dirty="0" smtClean="0">
                <a:solidFill>
                  <a:srgbClr val="262C32"/>
                </a:solidFill>
                <a:latin typeface="Aptos"/>
                <a:cs typeface="Arial"/>
              </a:rPr>
              <a:t>,  </a:t>
            </a:r>
            <a:r>
              <a:rPr sz="1200" spc="11" dirty="0" smtClean="0">
                <a:solidFill>
                  <a:srgbClr val="262C32"/>
                </a:solidFill>
                <a:latin typeface="Aptos"/>
                <a:cs typeface="Arial"/>
              </a:rPr>
              <a:t>galletas,  magdalenas .</a:t>
            </a:r>
            <a:r>
              <a:rPr sz="1200" spc="11" dirty="0" smtClean="0">
                <a:solidFill>
                  <a:srgbClr val="262C32"/>
                </a:solidFill>
                <a:latin typeface="Aptos"/>
                <a:cs typeface="Arial"/>
              </a:rPr>
              <a:t>.</a:t>
            </a:r>
            <a:r>
              <a:rPr sz="1200" spc="11" dirty="0" smtClean="0">
                <a:solidFill>
                  <a:srgbClr val="262C32"/>
                </a:solidFill>
                <a:latin typeface="Aptos"/>
                <a:cs typeface="Arial"/>
              </a:rPr>
              <a:t>. )</a:t>
            </a:r>
            <a:r>
              <a:rPr sz="1200" spc="11" dirty="0" smtClean="0">
                <a:solidFill>
                  <a:srgbClr val="262C32"/>
                </a:solidFill>
                <a:latin typeface="Aptos"/>
                <a:cs typeface="Arial"/>
              </a:rPr>
              <a:t>.</a:t>
            </a:r>
            <a:endParaRPr sz="900">
              <a:latin typeface="Arial"/>
              <a:cs typeface="Arial"/>
            </a:endParaRPr>
          </a:p>
          <a:p>
            <a:pPr marL="177292" marR="19715">
              <a:lnSpc>
                <a:spcPct val="95825"/>
              </a:lnSpc>
              <a:spcBef>
                <a:spcPts val="654"/>
              </a:spcBef>
              <a:spcAft>
                <a:spcPts val="300"/>
              </a:spcAft>
            </a:pPr>
            <a:r>
              <a:rPr sz="1200" spc="29" dirty="0" smtClean="0">
                <a:solidFill>
                  <a:srgbClr val="262C32"/>
                </a:solidFill>
                <a:latin typeface="Aptos"/>
                <a:cs typeface="Arial"/>
              </a:rPr>
              <a:t>- </a:t>
            </a:r>
            <a:r>
              <a:rPr sz="1200" spc="29" dirty="0" smtClean="0">
                <a:solidFill>
                  <a:srgbClr val="262C32"/>
                </a:solidFill>
                <a:latin typeface="Aptos"/>
                <a:cs typeface="Arial"/>
              </a:rPr>
              <a:t>Recomiéndele que se someta a un control  médico cuando esté recuperada</a:t>
            </a:r>
            <a:r>
              <a:rPr sz="1200" spc="29" dirty="0" smtClean="0">
                <a:solidFill>
                  <a:srgbClr val="262C32"/>
                </a:solidFill>
                <a:latin typeface="Aptos"/>
                <a:cs typeface="Arial"/>
              </a:rPr>
              <a:t>.</a:t>
            </a:r>
            <a:endParaRPr sz="900">
              <a:latin typeface="Arial"/>
              <a:cs typeface="Arial"/>
            </a:endParaRPr>
          </a:p>
          <a:p>
            <a:pPr marL="177291">
              <a:lnSpc>
                <a:spcPct val="95825"/>
              </a:lnSpc>
              <a:spcBef>
                <a:spcPts val="645"/>
              </a:spcBef>
              <a:spcAft>
                <a:spcPts val="300"/>
              </a:spcAft>
            </a:pPr>
            <a:r>
              <a:rPr sz="1200" spc="20" dirty="0" smtClean="0">
                <a:solidFill>
                  <a:srgbClr val="262C32"/>
                </a:solidFill>
                <a:latin typeface="Aptos"/>
                <a:cs typeface="Arial"/>
              </a:rPr>
              <a:t>- </a:t>
            </a:r>
            <a:r>
              <a:rPr sz="1200" spc="20" dirty="0" smtClean="0">
                <a:solidFill>
                  <a:srgbClr val="262C32"/>
                </a:solidFill>
                <a:latin typeface="Aptos"/>
                <a:cs typeface="Arial"/>
              </a:rPr>
              <a:t>Si  no mejora</a:t>
            </a:r>
            <a:r>
              <a:rPr sz="1200" spc="20" dirty="0" smtClean="0">
                <a:solidFill>
                  <a:srgbClr val="262C32"/>
                </a:solidFill>
                <a:latin typeface="Aptos"/>
                <a:cs typeface="Arial"/>
              </a:rPr>
              <a:t>, </a:t>
            </a:r>
            <a:r>
              <a:rPr sz="1200" spc="20" dirty="0" smtClean="0">
                <a:solidFill>
                  <a:srgbClr val="262C32"/>
                </a:solidFill>
                <a:latin typeface="Aptos"/>
                <a:cs typeface="Arial"/>
              </a:rPr>
              <a:t>controle el  nivel de conciencia</a:t>
            </a:r>
            <a:r>
              <a:rPr sz="1200" spc="20" dirty="0" smtClean="0">
                <a:solidFill>
                  <a:srgbClr val="262C32"/>
                </a:solidFill>
                <a:latin typeface="Aptos"/>
                <a:cs typeface="Arial"/>
              </a:rPr>
              <a:t>,  </a:t>
            </a:r>
            <a:r>
              <a:rPr sz="1200" spc="20" dirty="0" smtClean="0">
                <a:solidFill>
                  <a:srgbClr val="262C32"/>
                </a:solidFill>
                <a:latin typeface="Aptos"/>
                <a:cs typeface="Arial"/>
              </a:rPr>
              <a:t>busque otras posibles causas y</a:t>
            </a:r>
            <a:endParaRPr sz="900">
              <a:latin typeface="Arial"/>
              <a:cs typeface="Arial"/>
            </a:endParaRPr>
          </a:p>
          <a:p>
            <a:pPr marL="262635" marR="19715">
              <a:lnSpc>
                <a:spcPct val="95825"/>
              </a:lnSpc>
              <a:spcBef>
                <a:spcPts val="355"/>
              </a:spcBef>
              <a:spcAft>
                <a:spcPts val="300"/>
              </a:spcAft>
            </a:pPr>
            <a:r>
              <a:rPr sz="1200" b="1" spc="2" dirty="0" smtClean="0">
                <a:solidFill>
                  <a:srgbClr val="262C32"/>
                </a:solidFill>
                <a:latin typeface="Aptos"/>
                <a:cs typeface="Arial"/>
              </a:rPr>
              <a:t>alerte al  112</a:t>
            </a:r>
            <a:r>
              <a:rPr sz="1200" b="1" spc="2" dirty="0" smtClean="0">
                <a:solidFill>
                  <a:srgbClr val="262C32"/>
                </a:solidFill>
                <a:latin typeface="Aptos"/>
                <a:cs typeface="Arial"/>
              </a:rPr>
              <a:t>.</a:t>
            </a:r>
            <a:endParaRPr sz="900">
              <a:latin typeface="Arial"/>
              <a:cs typeface="Arial"/>
            </a:endParaRPr>
          </a:p>
          <a:p>
            <a:pPr marL="177292" marR="19715">
              <a:lnSpc>
                <a:spcPct val="95825"/>
              </a:lnSpc>
              <a:spcBef>
                <a:spcPts val="645"/>
              </a:spcBef>
              <a:spcAft>
                <a:spcPts val="300"/>
              </a:spcAft>
            </a:pPr>
            <a:r>
              <a:rPr sz="1200" spc="17" dirty="0" smtClean="0">
                <a:solidFill>
                  <a:srgbClr val="262C32"/>
                </a:solidFill>
                <a:latin typeface="Aptos"/>
                <a:cs typeface="Arial"/>
              </a:rPr>
              <a:t>- </a:t>
            </a:r>
            <a:r>
              <a:rPr sz="1200" spc="17" dirty="0" smtClean="0">
                <a:solidFill>
                  <a:srgbClr val="262C32"/>
                </a:solidFill>
                <a:latin typeface="Aptos"/>
                <a:cs typeface="Arial"/>
              </a:rPr>
              <a:t>Si  la víctima está inconsciente,  alerte al  112 y esté preparado para iniciar la</a:t>
            </a:r>
            <a:endParaRPr sz="900">
              <a:latin typeface="Arial"/>
              <a:cs typeface="Arial"/>
            </a:endParaRPr>
          </a:p>
          <a:p>
            <a:pPr marL="268732" marR="19715">
              <a:lnSpc>
                <a:spcPct val="95825"/>
              </a:lnSpc>
              <a:spcBef>
                <a:spcPts val="380"/>
              </a:spcBef>
              <a:spcAft>
                <a:spcPts val="300"/>
              </a:spcAft>
            </a:pPr>
            <a:r>
              <a:rPr sz="1200" spc="-30" dirty="0" smtClean="0">
                <a:solidFill>
                  <a:srgbClr val="262C32"/>
                </a:solidFill>
                <a:latin typeface="Aptos"/>
                <a:cs typeface="Arial"/>
              </a:rPr>
              <a:t>RCP.</a:t>
            </a:r>
            <a:endParaRPr sz="900">
              <a:latin typeface="Arial"/>
              <a:cs typeface="Arial"/>
            </a:endParaRPr>
          </a:p>
        </p:txBody>
      </p:sp>
      <p:sp>
        <p:nvSpPr>
          <p:cNvPr id="2" name="object 2"/>
          <p:cNvSpPr txBox="1"/>
          <p:nvPr/>
        </p:nvSpPr>
        <p:spPr>
          <a:xfrm>
            <a:off x="685292" y="7417967"/>
            <a:ext cx="1" cy="1"/>
          </a:xfrm>
          <a:prstGeom prst="rect">
            <a:avLst/>
          </a:prstGeom>
        </p:spPr>
        <p:txBody>
          <a:bodyPr wrap="square" lIns="0" tIns="2540" rIns="0" bIns="0" rtlCol="0">
            <a:noAutofit/>
          </a:bodyPr>
          <a:lstStyle/>
          <a:p>
            <a:pPr marL="12700">
              <a:lnSpc>
                <a:spcPct val="95825"/>
              </a:lnSpc>
            </a:pPr>
            <a:r>
              <a:rPr sz="600" spc="-69" dirty="0" smtClean="0">
                <a:solidFill>
                  <a:srgbClr val="231F21"/>
                </a:solidFill>
                <a:latin typeface="Times New Roman"/>
                <a:cs typeface="Times New Roman"/>
              </a:rPr>
              <a:t>130</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231497" y="1353526"/>
            <a:ext cx="7096146" cy="972312"/>
          </a:xfrm>
          <a:prstGeom prst="rect">
            <a:avLst/>
          </a:prstGeom>
        </p:spPr>
        <p:txBody>
          <a:bodyPr wrap="square" lIns="0" tIns="7111" rIns="0" bIns="0" rtlCol="0">
            <a:noAutofit/>
          </a:bodyPr>
          <a:lstStyle/>
          <a:p>
            <a:pPr marR="2611512" algn="ctr">
              <a:lnSpc>
                <a:spcPts val="1120"/>
              </a:lnSpc>
              <a:spcAft>
                <a:spcPts val="300"/>
              </a:spcAft>
            </a:pPr>
            <a:r>
              <a:rPr sz="1200" spc="11" dirty="0" smtClean="0">
                <a:solidFill>
                  <a:srgbClr val="262C32"/>
                </a:solidFill>
                <a:latin typeface="Aptos"/>
                <a:cs typeface="Arial"/>
              </a:rPr>
              <a:t>• </a:t>
            </a:r>
            <a:r>
              <a:rPr sz="1200" spc="11" dirty="0" smtClean="0">
                <a:solidFill>
                  <a:srgbClr val="262C32"/>
                </a:solidFill>
                <a:latin typeface="Aptos"/>
                <a:cs typeface="Arial"/>
              </a:rPr>
              <a:t>¿ </a:t>
            </a:r>
            <a:r>
              <a:rPr sz="1200" b="1" spc="11" dirty="0" smtClean="0">
                <a:solidFill>
                  <a:srgbClr val="262C32"/>
                </a:solidFill>
                <a:latin typeface="Aptos"/>
                <a:cs typeface="Arial"/>
              </a:rPr>
              <a:t>Qué no debemos  hacer?</a:t>
            </a:r>
            <a:endParaRPr sz="900">
              <a:latin typeface="Arial"/>
              <a:cs typeface="Arial"/>
            </a:endParaRPr>
          </a:p>
          <a:p>
            <a:pPr marL="88900" marR="7015">
              <a:lnSpc>
                <a:spcPct val="95825"/>
              </a:lnSpc>
              <a:spcBef>
                <a:spcPts val="567"/>
              </a:spcBef>
              <a:spcAft>
                <a:spcPts val="300"/>
              </a:spcAft>
            </a:pPr>
            <a:r>
              <a:rPr sz="1200" spc="17" dirty="0" smtClean="0">
                <a:solidFill>
                  <a:srgbClr val="262C32"/>
                </a:solidFill>
                <a:latin typeface="Aptos"/>
                <a:cs typeface="Arial"/>
              </a:rPr>
              <a:t>- </a:t>
            </a:r>
            <a:r>
              <a:rPr sz="1200" spc="17" dirty="0" smtClean="0">
                <a:solidFill>
                  <a:srgbClr val="262C32"/>
                </a:solidFill>
                <a:latin typeface="Aptos"/>
                <a:cs typeface="Arial"/>
              </a:rPr>
              <a:t>Darle  bebidas alcohólicas</a:t>
            </a:r>
            <a:r>
              <a:rPr sz="1200" spc="17" dirty="0" smtClean="0">
                <a:solidFill>
                  <a:srgbClr val="262C32"/>
                </a:solidFill>
                <a:latin typeface="Aptos"/>
                <a:cs typeface="Arial"/>
              </a:rPr>
              <a:t>.</a:t>
            </a:r>
            <a:endParaRPr sz="900">
              <a:latin typeface="Arial"/>
              <a:cs typeface="Arial"/>
            </a:endParaRPr>
          </a:p>
          <a:p>
            <a:pPr marL="180340" indent="-91440">
              <a:lnSpc>
                <a:spcPts val="1034"/>
              </a:lnSpc>
              <a:spcBef>
                <a:spcPts val="669"/>
              </a:spcBef>
              <a:spcAft>
                <a:spcPts val="300"/>
              </a:spcAft>
            </a:pPr>
            <a:r>
              <a:rPr sz="1200" spc="26" dirty="0" smtClean="0">
                <a:solidFill>
                  <a:srgbClr val="262C32"/>
                </a:solidFill>
                <a:latin typeface="Aptos"/>
                <a:cs typeface="Arial"/>
              </a:rPr>
              <a:t>- </a:t>
            </a:r>
            <a:r>
              <a:rPr sz="1200" spc="26" dirty="0" smtClean="0">
                <a:solidFill>
                  <a:srgbClr val="262C32"/>
                </a:solidFill>
                <a:latin typeface="Aptos"/>
                <a:cs typeface="Arial"/>
              </a:rPr>
              <a:t>Darle alimentos sólidos o líquidos  por boca si está inconsciente o con bajo </a:t>
            </a:r>
            <a:endParaRPr sz="900">
              <a:latin typeface="Arial"/>
              <a:cs typeface="Arial"/>
            </a:endParaRPr>
          </a:p>
          <a:p>
            <a:pPr marL="180340">
              <a:lnSpc>
                <a:spcPts val="1034"/>
              </a:lnSpc>
              <a:spcBef>
                <a:spcPts val="357"/>
              </a:spcBef>
              <a:spcAft>
                <a:spcPts val="300"/>
              </a:spcAft>
            </a:pPr>
            <a:r>
              <a:rPr sz="1200" spc="23" dirty="0" smtClean="0">
                <a:solidFill>
                  <a:srgbClr val="262C32"/>
                </a:solidFill>
                <a:latin typeface="Aptos"/>
                <a:cs typeface="Arial"/>
              </a:rPr>
              <a:t>nivel de conciencia.</a:t>
            </a:r>
            <a:endParaRPr sz="900">
              <a:latin typeface="Arial"/>
              <a:cs typeface="Arial"/>
            </a:endParaRPr>
          </a:p>
          <a:p>
            <a:pPr marL="88900" marR="7015">
              <a:lnSpc>
                <a:spcPct val="95825"/>
              </a:lnSpc>
              <a:spcBef>
                <a:spcPts val="562"/>
              </a:spcBef>
              <a:spcAft>
                <a:spcPts val="300"/>
              </a:spcAft>
            </a:pPr>
            <a:r>
              <a:rPr sz="1200" b="1" spc="-17" dirty="0" smtClean="0">
                <a:solidFill>
                  <a:srgbClr val="262C32"/>
                </a:solidFill>
                <a:latin typeface="Aptos"/>
                <a:cs typeface="Arial"/>
              </a:rPr>
              <a:t>- </a:t>
            </a:r>
            <a:r>
              <a:rPr sz="1200" b="1" spc="-17" dirty="0" smtClean="0">
                <a:solidFill>
                  <a:srgbClr val="262C32"/>
                </a:solidFill>
                <a:latin typeface="Aptos"/>
                <a:cs typeface="Arial"/>
              </a:rPr>
              <a:t>DARLE INSULINA</a:t>
            </a:r>
            <a:r>
              <a:rPr sz="1200" b="1" spc="-17"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2083610" y="2610449"/>
            <a:ext cx="7382124" cy="4589780"/>
          </a:xfrm>
          <a:prstGeom prst="rect">
            <a:avLst/>
          </a:prstGeom>
        </p:spPr>
        <p:txBody>
          <a:bodyPr wrap="square" lIns="0" tIns="6477" rIns="0" bIns="0" rtlCol="0">
            <a:noAutofit/>
          </a:bodyPr>
          <a:lstStyle/>
          <a:p>
            <a:pPr marL="12700" marR="17145">
              <a:lnSpc>
                <a:spcPts val="1019"/>
              </a:lnSpc>
              <a:spcAft>
                <a:spcPts val="300"/>
              </a:spcAft>
            </a:pPr>
            <a:r>
              <a:rPr sz="1200" b="1" spc="24" dirty="0" smtClean="0">
                <a:solidFill>
                  <a:srgbClr val="262C32"/>
                </a:solidFill>
                <a:latin typeface="Aptos"/>
                <a:cs typeface="Arial"/>
              </a:rPr>
              <a:t>• </a:t>
            </a:r>
            <a:r>
              <a:rPr sz="1200" b="1" spc="24" dirty="0" smtClean="0">
                <a:solidFill>
                  <a:srgbClr val="262C32"/>
                </a:solidFill>
                <a:latin typeface="Aptos"/>
                <a:cs typeface="Arial"/>
              </a:rPr>
              <a:t>Si es usted diabético,  recuerde</a:t>
            </a:r>
            <a:endParaRPr sz="900">
              <a:latin typeface="Arial"/>
              <a:cs typeface="Arial"/>
            </a:endParaRPr>
          </a:p>
          <a:p>
            <a:pPr marL="192531" marR="173470" indent="-88391">
              <a:lnSpc>
                <a:spcPts val="1034"/>
              </a:lnSpc>
              <a:spcBef>
                <a:spcPts val="594"/>
              </a:spcBef>
              <a:spcAft>
                <a:spcPts val="300"/>
              </a:spcAft>
            </a:pPr>
            <a:r>
              <a:rPr sz="1200" spc="28" dirty="0" smtClean="0">
                <a:solidFill>
                  <a:srgbClr val="262C32"/>
                </a:solidFill>
                <a:latin typeface="Aptos"/>
                <a:cs typeface="Arial"/>
              </a:rPr>
              <a:t>Si  piensa que puede tener una hipoglucemia</a:t>
            </a:r>
            <a:r>
              <a:rPr sz="1200" spc="28" dirty="0" smtClean="0">
                <a:solidFill>
                  <a:srgbClr val="262C32"/>
                </a:solidFill>
                <a:latin typeface="Aptos"/>
                <a:cs typeface="Arial"/>
              </a:rPr>
              <a:t>: </a:t>
            </a:r>
            <a:r>
              <a:rPr sz="1200" spc="28" dirty="0" smtClean="0">
                <a:solidFill>
                  <a:srgbClr val="262C32"/>
                </a:solidFill>
                <a:latin typeface="Aptos"/>
                <a:cs typeface="Arial"/>
              </a:rPr>
              <a:t>tome un zumo o bebida </a:t>
            </a:r>
            <a:endParaRPr sz="900">
              <a:latin typeface="Arial"/>
              <a:cs typeface="Arial"/>
            </a:endParaRPr>
          </a:p>
          <a:p>
            <a:pPr marL="192531" marR="173470">
              <a:lnSpc>
                <a:spcPts val="1034"/>
              </a:lnSpc>
              <a:spcBef>
                <a:spcPts val="369"/>
              </a:spcBef>
              <a:spcAft>
                <a:spcPts val="300"/>
              </a:spcAft>
            </a:pPr>
            <a:r>
              <a:rPr sz="1200" spc="25" dirty="0" smtClean="0">
                <a:solidFill>
                  <a:srgbClr val="262C32"/>
                </a:solidFill>
                <a:latin typeface="Aptos"/>
                <a:cs typeface="Arial"/>
              </a:rPr>
              <a:t>azucarada.  En cuanto pueda confirme la  hipoglucemia con su medidor de </a:t>
            </a:r>
            <a:endParaRPr sz="900">
              <a:latin typeface="Arial"/>
              <a:cs typeface="Arial"/>
            </a:endParaRPr>
          </a:p>
          <a:p>
            <a:pPr marL="192531" marR="173470">
              <a:lnSpc>
                <a:spcPts val="1034"/>
              </a:lnSpc>
              <a:spcBef>
                <a:spcPts val="369"/>
              </a:spcBef>
              <a:spcAft>
                <a:spcPts val="300"/>
              </a:spcAft>
            </a:pPr>
            <a:r>
              <a:rPr sz="1200" spc="18" dirty="0" smtClean="0">
                <a:solidFill>
                  <a:srgbClr val="262C32"/>
                </a:solidFill>
                <a:latin typeface="Aptos"/>
                <a:cs typeface="Arial"/>
              </a:rPr>
              <a:t>glucosa.</a:t>
            </a:r>
            <a:endParaRPr sz="900">
              <a:latin typeface="Arial"/>
              <a:cs typeface="Arial"/>
            </a:endParaRPr>
          </a:p>
          <a:p>
            <a:pPr marL="195579" marR="238729" indent="-91440">
              <a:lnSpc>
                <a:spcPts val="1034"/>
              </a:lnSpc>
              <a:spcBef>
                <a:spcPts val="654"/>
              </a:spcBef>
              <a:spcAft>
                <a:spcPts val="300"/>
              </a:spcAft>
            </a:pPr>
            <a:r>
              <a:rPr sz="1200" spc="0" dirty="0" smtClean="0">
                <a:solidFill>
                  <a:srgbClr val="262C32"/>
                </a:solidFill>
                <a:latin typeface="Aptos"/>
                <a:cs typeface="Arial"/>
              </a:rPr>
              <a:t>-</a:t>
            </a:r>
            <a:r>
              <a:rPr sz="1200" spc="75" dirty="0" smtClean="0">
                <a:solidFill>
                  <a:srgbClr val="262C32"/>
                </a:solidFill>
                <a:latin typeface="Aptos"/>
                <a:cs typeface="Arial"/>
              </a:rPr>
              <a:t> </a:t>
            </a:r>
            <a:r>
              <a:rPr sz="1200" spc="0" dirty="0" smtClean="0">
                <a:solidFill>
                  <a:srgbClr val="262C32"/>
                </a:solidFill>
                <a:latin typeface="Aptos"/>
                <a:cs typeface="Arial"/>
              </a:rPr>
              <a:t>L</a:t>
            </a:r>
            <a:r>
              <a:rPr sz="1200" spc="34" dirty="0" smtClean="0">
                <a:solidFill>
                  <a:srgbClr val="262C32"/>
                </a:solidFill>
                <a:latin typeface="Aptos"/>
                <a:cs typeface="Arial"/>
              </a:rPr>
              <a:t>l</a:t>
            </a:r>
            <a:r>
              <a:rPr sz="1200" spc="25" dirty="0" smtClean="0">
                <a:solidFill>
                  <a:srgbClr val="262C32"/>
                </a:solidFill>
                <a:latin typeface="Aptos"/>
                <a:cs typeface="Arial"/>
              </a:rPr>
              <a:t>ev</a:t>
            </a:r>
            <a:r>
              <a:rPr sz="1200" spc="0" dirty="0" smtClean="0">
                <a:solidFill>
                  <a:srgbClr val="262C32"/>
                </a:solidFill>
                <a:latin typeface="Aptos"/>
                <a:cs typeface="Arial"/>
              </a:rPr>
              <a:t>e</a:t>
            </a:r>
            <a:r>
              <a:rPr sz="1200" spc="83" dirty="0" smtClean="0">
                <a:solidFill>
                  <a:srgbClr val="262C32"/>
                </a:solidFill>
                <a:latin typeface="Aptos"/>
                <a:cs typeface="Arial"/>
              </a:rPr>
              <a:t> </a:t>
            </a:r>
            <a:r>
              <a:rPr sz="1200" spc="19" dirty="0" smtClean="0">
                <a:solidFill>
                  <a:srgbClr val="262C32"/>
                </a:solidFill>
                <a:latin typeface="Aptos"/>
                <a:cs typeface="Arial"/>
              </a:rPr>
              <a:t>s</a:t>
            </a:r>
            <a:r>
              <a:rPr sz="1200" spc="9" dirty="0" smtClean="0">
                <a:solidFill>
                  <a:srgbClr val="262C32"/>
                </a:solidFill>
                <a:latin typeface="Aptos"/>
                <a:cs typeface="Arial"/>
              </a:rPr>
              <a:t>i</a:t>
            </a:r>
            <a:r>
              <a:rPr sz="1200" spc="25" dirty="0" smtClean="0">
                <a:solidFill>
                  <a:srgbClr val="262C32"/>
                </a:solidFill>
                <a:latin typeface="Aptos"/>
                <a:cs typeface="Arial"/>
              </a:rPr>
              <a:t>e</a:t>
            </a:r>
            <a:r>
              <a:rPr sz="1200" spc="34" dirty="0" smtClean="0">
                <a:solidFill>
                  <a:srgbClr val="262C32"/>
                </a:solidFill>
                <a:latin typeface="Aptos"/>
                <a:cs typeface="Arial"/>
              </a:rPr>
              <a:t>m</a:t>
            </a:r>
            <a:r>
              <a:rPr sz="1200" spc="25" dirty="0" smtClean="0">
                <a:solidFill>
                  <a:srgbClr val="262C32"/>
                </a:solidFill>
                <a:latin typeface="Aptos"/>
                <a:cs typeface="Arial"/>
              </a:rPr>
              <a:t>p</a:t>
            </a:r>
            <a:r>
              <a:rPr sz="1200" spc="14" dirty="0" smtClean="0">
                <a:solidFill>
                  <a:srgbClr val="262C32"/>
                </a:solidFill>
                <a:latin typeface="Aptos"/>
                <a:cs typeface="Arial"/>
              </a:rPr>
              <a:t>r</a:t>
            </a:r>
            <a:r>
              <a:rPr sz="1200" spc="0" dirty="0" smtClean="0">
                <a:solidFill>
                  <a:srgbClr val="262C32"/>
                </a:solidFill>
                <a:latin typeface="Aptos"/>
                <a:cs typeface="Arial"/>
              </a:rPr>
              <a:t>e</a:t>
            </a:r>
            <a:r>
              <a:rPr sz="1200" spc="165" dirty="0" smtClean="0">
                <a:solidFill>
                  <a:srgbClr val="262C32"/>
                </a:solidFill>
                <a:latin typeface="Aptos"/>
                <a:cs typeface="Arial"/>
              </a:rPr>
              <a:t> </a:t>
            </a:r>
            <a:r>
              <a:rPr sz="1200" spc="5" dirty="0" smtClean="0">
                <a:solidFill>
                  <a:srgbClr val="262C32"/>
                </a:solidFill>
                <a:latin typeface="Aptos"/>
                <a:cs typeface="Arial"/>
              </a:rPr>
              <a:t>c</a:t>
            </a:r>
            <a:r>
              <a:rPr sz="1200" spc="50" dirty="0" smtClean="0">
                <a:solidFill>
                  <a:srgbClr val="262C32"/>
                </a:solidFill>
                <a:latin typeface="Aptos"/>
                <a:cs typeface="Arial"/>
              </a:rPr>
              <a:t>o</a:t>
            </a:r>
            <a:r>
              <a:rPr sz="1200" spc="3" dirty="0" smtClean="0">
                <a:solidFill>
                  <a:srgbClr val="262C32"/>
                </a:solidFill>
                <a:latin typeface="Aptos"/>
                <a:cs typeface="Arial"/>
              </a:rPr>
              <a:t>n</a:t>
            </a:r>
            <a:r>
              <a:rPr sz="1200" spc="78" dirty="0" smtClean="0">
                <a:solidFill>
                  <a:srgbClr val="262C32"/>
                </a:solidFill>
                <a:latin typeface="Aptos"/>
                <a:cs typeface="Arial"/>
              </a:rPr>
              <a:t>s</a:t>
            </a:r>
            <a:r>
              <a:rPr sz="1200" spc="-29" dirty="0" smtClean="0">
                <a:solidFill>
                  <a:srgbClr val="262C32"/>
                </a:solidFill>
                <a:latin typeface="Aptos"/>
                <a:cs typeface="Arial"/>
              </a:rPr>
              <a:t>i</a:t>
            </a:r>
            <a:r>
              <a:rPr sz="1200" spc="50" dirty="0" smtClean="0">
                <a:solidFill>
                  <a:srgbClr val="262C32"/>
                </a:solidFill>
                <a:latin typeface="Aptos"/>
                <a:cs typeface="Arial"/>
              </a:rPr>
              <a:t>g</a:t>
            </a:r>
            <a:r>
              <a:rPr sz="1200" spc="4" dirty="0" smtClean="0">
                <a:solidFill>
                  <a:srgbClr val="262C32"/>
                </a:solidFill>
                <a:latin typeface="Aptos"/>
                <a:cs typeface="Arial"/>
              </a:rPr>
              <a:t>o</a:t>
            </a:r>
            <a:r>
              <a:rPr sz="1200" spc="109" dirty="0" smtClean="0">
                <a:solidFill>
                  <a:srgbClr val="262C32"/>
                </a:solidFill>
                <a:latin typeface="Aptos"/>
                <a:cs typeface="Arial"/>
              </a:rPr>
              <a:t> </a:t>
            </a:r>
            <a:r>
              <a:rPr sz="1200" spc="5" dirty="0" smtClean="0">
                <a:solidFill>
                  <a:srgbClr val="262C32"/>
                </a:solidFill>
                <a:latin typeface="Aptos"/>
                <a:cs typeface="Arial"/>
              </a:rPr>
              <a:t>c</a:t>
            </a:r>
            <a:r>
              <a:rPr sz="1200" spc="29" dirty="0" smtClean="0">
                <a:solidFill>
                  <a:srgbClr val="262C32"/>
                </a:solidFill>
                <a:latin typeface="Aptos"/>
                <a:cs typeface="Arial"/>
              </a:rPr>
              <a:t>a</a:t>
            </a:r>
            <a:r>
              <a:rPr sz="1200" spc="34" dirty="0" smtClean="0">
                <a:solidFill>
                  <a:srgbClr val="262C32"/>
                </a:solidFill>
                <a:latin typeface="Aptos"/>
                <a:cs typeface="Arial"/>
              </a:rPr>
              <a:t>r</a:t>
            </a:r>
            <a:r>
              <a:rPr sz="1200" spc="29" dirty="0" smtClean="0">
                <a:solidFill>
                  <a:srgbClr val="262C32"/>
                </a:solidFill>
                <a:latin typeface="Aptos"/>
                <a:cs typeface="Arial"/>
              </a:rPr>
              <a:t>a</a:t>
            </a:r>
            <a:r>
              <a:rPr sz="1200" spc="63" dirty="0" smtClean="0">
                <a:solidFill>
                  <a:srgbClr val="262C32"/>
                </a:solidFill>
                <a:latin typeface="Aptos"/>
                <a:cs typeface="Arial"/>
              </a:rPr>
              <a:t>m</a:t>
            </a:r>
            <a:r>
              <a:rPr sz="1200" spc="75" dirty="0" smtClean="0">
                <a:solidFill>
                  <a:srgbClr val="262C32"/>
                </a:solidFill>
                <a:latin typeface="Aptos"/>
                <a:cs typeface="Arial"/>
              </a:rPr>
              <a:t>e</a:t>
            </a:r>
            <a:r>
              <a:rPr sz="1200" spc="-29" dirty="0" smtClean="0">
                <a:solidFill>
                  <a:srgbClr val="262C32"/>
                </a:solidFill>
                <a:latin typeface="Aptos"/>
                <a:cs typeface="Arial"/>
              </a:rPr>
              <a:t>l</a:t>
            </a:r>
            <a:r>
              <a:rPr sz="1200" spc="50" dirty="0" smtClean="0">
                <a:solidFill>
                  <a:srgbClr val="262C32"/>
                </a:solidFill>
                <a:latin typeface="Aptos"/>
                <a:cs typeface="Arial"/>
              </a:rPr>
              <a:t>o</a:t>
            </a:r>
            <a:r>
              <a:rPr sz="1200" spc="78" dirty="0" smtClean="0">
                <a:solidFill>
                  <a:srgbClr val="262C32"/>
                </a:solidFill>
                <a:latin typeface="Aptos"/>
                <a:cs typeface="Arial"/>
              </a:rPr>
              <a:t>s</a:t>
            </a:r>
            <a:r>
              <a:rPr sz="1200" spc="-89" dirty="0" smtClean="0">
                <a:solidFill>
                  <a:srgbClr val="262C32"/>
                </a:solidFill>
                <a:latin typeface="Aptos"/>
                <a:cs typeface="Arial"/>
              </a:rPr>
              <a:t>,</a:t>
            </a:r>
            <a:r>
              <a:rPr sz="1200" spc="119" dirty="0" smtClean="0">
                <a:solidFill>
                  <a:srgbClr val="262C32"/>
                </a:solidFill>
                <a:latin typeface="Aptos"/>
                <a:cs typeface="Arial"/>
              </a:rPr>
              <a:t> </a:t>
            </a:r>
            <a:r>
              <a:rPr sz="1200" spc="25" dirty="0" smtClean="0">
                <a:solidFill>
                  <a:srgbClr val="262C32"/>
                </a:solidFill>
                <a:latin typeface="Aptos"/>
                <a:cs typeface="Arial"/>
              </a:rPr>
              <a:t>a</a:t>
            </a:r>
            <a:r>
              <a:rPr sz="1200" spc="19" dirty="0" smtClean="0">
                <a:solidFill>
                  <a:srgbClr val="262C32"/>
                </a:solidFill>
                <a:latin typeface="Aptos"/>
                <a:cs typeface="Arial"/>
              </a:rPr>
              <a:t>z</a:t>
            </a:r>
            <a:r>
              <a:rPr sz="1200" spc="25" dirty="0" smtClean="0">
                <a:solidFill>
                  <a:srgbClr val="262C32"/>
                </a:solidFill>
                <a:latin typeface="Aptos"/>
                <a:cs typeface="Arial"/>
              </a:rPr>
              <a:t>ú</a:t>
            </a:r>
            <a:r>
              <a:rPr sz="1200" spc="19" dirty="0" smtClean="0">
                <a:solidFill>
                  <a:srgbClr val="262C32"/>
                </a:solidFill>
                <a:latin typeface="Aptos"/>
                <a:cs typeface="Arial"/>
              </a:rPr>
              <a:t>c</a:t>
            </a:r>
            <a:r>
              <a:rPr sz="1200" spc="25" dirty="0" smtClean="0">
                <a:solidFill>
                  <a:srgbClr val="262C32"/>
                </a:solidFill>
                <a:latin typeface="Aptos"/>
                <a:cs typeface="Arial"/>
              </a:rPr>
              <a:t>a</a:t>
            </a:r>
            <a:r>
              <a:rPr sz="1200" spc="0" dirty="0" smtClean="0">
                <a:solidFill>
                  <a:srgbClr val="262C32"/>
                </a:solidFill>
                <a:latin typeface="Aptos"/>
                <a:cs typeface="Arial"/>
              </a:rPr>
              <a:t>r</a:t>
            </a:r>
            <a:r>
              <a:rPr sz="1200" spc="123" dirty="0" smtClean="0">
                <a:solidFill>
                  <a:srgbClr val="262C32"/>
                </a:solidFill>
                <a:latin typeface="Aptos"/>
                <a:cs typeface="Arial"/>
              </a:rPr>
              <a:t> </a:t>
            </a:r>
            <a:r>
              <a:rPr sz="1200" spc="19" dirty="0" smtClean="0">
                <a:solidFill>
                  <a:srgbClr val="262C32"/>
                </a:solidFill>
                <a:latin typeface="Aptos"/>
                <a:cs typeface="Arial"/>
              </a:rPr>
              <a:t>c</a:t>
            </a:r>
            <a:r>
              <a:rPr sz="1200" spc="25" dirty="0" smtClean="0">
                <a:solidFill>
                  <a:srgbClr val="262C32"/>
                </a:solidFill>
                <a:latin typeface="Aptos"/>
                <a:cs typeface="Arial"/>
              </a:rPr>
              <a:t>o</a:t>
            </a:r>
            <a:r>
              <a:rPr sz="1200" spc="34" dirty="0" smtClean="0">
                <a:solidFill>
                  <a:srgbClr val="262C32"/>
                </a:solidFill>
                <a:latin typeface="Aptos"/>
                <a:cs typeface="Arial"/>
              </a:rPr>
              <a:t>m</a:t>
            </a:r>
            <a:r>
              <a:rPr sz="1200" spc="25" dirty="0" smtClean="0">
                <a:solidFill>
                  <a:srgbClr val="262C32"/>
                </a:solidFill>
                <a:latin typeface="Aptos"/>
                <a:cs typeface="Arial"/>
              </a:rPr>
              <a:t>ú</a:t>
            </a:r>
            <a:r>
              <a:rPr sz="1200" spc="0" dirty="0" smtClean="0">
                <a:solidFill>
                  <a:srgbClr val="262C32"/>
                </a:solidFill>
                <a:latin typeface="Aptos"/>
                <a:cs typeface="Arial"/>
              </a:rPr>
              <a:t>n</a:t>
            </a:r>
            <a:r>
              <a:rPr sz="1200" spc="-33" dirty="0" smtClean="0">
                <a:solidFill>
                  <a:srgbClr val="262C32"/>
                </a:solidFill>
                <a:latin typeface="Aptos"/>
                <a:cs typeface="Arial"/>
              </a:rPr>
              <a:t> </a:t>
            </a:r>
            <a:r>
              <a:rPr sz="1200" spc="-34" dirty="0" smtClean="0">
                <a:solidFill>
                  <a:srgbClr val="262C32"/>
                </a:solidFill>
                <a:latin typeface="Aptos"/>
                <a:cs typeface="Arial"/>
              </a:rPr>
              <a:t>.</a:t>
            </a:r>
            <a:r>
              <a:rPr sz="1200" spc="86" dirty="0" smtClean="0">
                <a:solidFill>
                  <a:srgbClr val="262C32"/>
                </a:solidFill>
                <a:latin typeface="Aptos"/>
                <a:cs typeface="Arial"/>
              </a:rPr>
              <a:t>.</a:t>
            </a:r>
            <a:r>
              <a:rPr sz="1200" spc="-44" dirty="0" smtClean="0">
                <a:solidFill>
                  <a:srgbClr val="262C32"/>
                </a:solidFill>
                <a:latin typeface="Aptos"/>
                <a:cs typeface="Arial"/>
              </a:rPr>
              <a:t>. </a:t>
            </a:r>
            <a:r>
              <a:rPr sz="1200" spc="-159" dirty="0" smtClean="0">
                <a:solidFill>
                  <a:srgbClr val="262C32"/>
                </a:solidFill>
                <a:latin typeface="Aptos"/>
                <a:cs typeface="Arial"/>
              </a:rPr>
              <a:t>,   </a:t>
            </a:r>
            <a:r>
              <a:rPr sz="1200" spc="-130" dirty="0" smtClean="0">
                <a:solidFill>
                  <a:srgbClr val="262C32"/>
                </a:solidFill>
                <a:latin typeface="Aptos"/>
                <a:cs typeface="Arial"/>
              </a:rPr>
              <a:t> </a:t>
            </a:r>
            <a:r>
              <a:rPr sz="1200" spc="25" dirty="0" smtClean="0">
                <a:solidFill>
                  <a:srgbClr val="262C32"/>
                </a:solidFill>
                <a:latin typeface="Aptos"/>
                <a:cs typeface="Arial"/>
              </a:rPr>
              <a:t>ade</a:t>
            </a:r>
            <a:r>
              <a:rPr sz="1200" spc="34" dirty="0" smtClean="0">
                <a:solidFill>
                  <a:srgbClr val="262C32"/>
                </a:solidFill>
                <a:latin typeface="Aptos"/>
                <a:cs typeface="Arial"/>
              </a:rPr>
              <a:t>m</a:t>
            </a:r>
            <a:r>
              <a:rPr sz="1200" spc="25" dirty="0" smtClean="0">
                <a:solidFill>
                  <a:srgbClr val="262C32"/>
                </a:solidFill>
                <a:latin typeface="Aptos"/>
                <a:cs typeface="Arial"/>
              </a:rPr>
              <a:t>á</a:t>
            </a:r>
            <a:r>
              <a:rPr sz="1200" spc="0" dirty="0" smtClean="0">
                <a:solidFill>
                  <a:srgbClr val="262C32"/>
                </a:solidFill>
                <a:latin typeface="Aptos"/>
                <a:cs typeface="Arial"/>
              </a:rPr>
              <a:t>s</a:t>
            </a:r>
            <a:r>
              <a:rPr sz="1200" spc="161" dirty="0" smtClean="0">
                <a:solidFill>
                  <a:srgbClr val="262C32"/>
                </a:solidFill>
                <a:latin typeface="Aptos"/>
                <a:cs typeface="Arial"/>
              </a:rPr>
              <a:t> </a:t>
            </a:r>
            <a:r>
              <a:rPr sz="1200" spc="25" dirty="0" smtClean="0">
                <a:solidFill>
                  <a:srgbClr val="262C32"/>
                </a:solidFill>
                <a:latin typeface="Aptos"/>
                <a:cs typeface="Arial"/>
              </a:rPr>
              <a:t>d</a:t>
            </a:r>
            <a:r>
              <a:rPr sz="1200" spc="0" dirty="0" smtClean="0">
                <a:solidFill>
                  <a:srgbClr val="262C32"/>
                </a:solidFill>
                <a:latin typeface="Aptos"/>
                <a:cs typeface="Arial"/>
              </a:rPr>
              <a:t>e</a:t>
            </a:r>
            <a:r>
              <a:rPr sz="1200" spc="119" dirty="0" smtClean="0">
                <a:solidFill>
                  <a:srgbClr val="262C32"/>
                </a:solidFill>
                <a:latin typeface="Aptos"/>
                <a:cs typeface="Arial"/>
              </a:rPr>
              <a:t> </a:t>
            </a:r>
            <a:r>
              <a:rPr sz="1200" spc="-8" dirty="0" smtClean="0">
                <a:solidFill>
                  <a:srgbClr val="262C32"/>
                </a:solidFill>
                <a:latin typeface="Aptos"/>
                <a:cs typeface="Arial"/>
              </a:rPr>
              <a:t>m</a:t>
            </a:r>
            <a:r>
              <a:rPr sz="1200" spc="50" dirty="0" smtClean="0">
                <a:solidFill>
                  <a:srgbClr val="262C32"/>
                </a:solidFill>
                <a:latin typeface="Aptos"/>
                <a:cs typeface="Arial"/>
              </a:rPr>
              <a:t>e</a:t>
            </a:r>
            <a:r>
              <a:rPr sz="1200" spc="29" dirty="0" smtClean="0">
                <a:solidFill>
                  <a:srgbClr val="262C32"/>
                </a:solidFill>
                <a:latin typeface="Aptos"/>
                <a:cs typeface="Arial"/>
              </a:rPr>
              <a:t>d</a:t>
            </a:r>
            <a:r>
              <a:rPr sz="1200" spc="75" dirty="0" smtClean="0">
                <a:solidFill>
                  <a:srgbClr val="262C32"/>
                </a:solidFill>
                <a:latin typeface="Aptos"/>
                <a:cs typeface="Arial"/>
              </a:rPr>
              <a:t>a</a:t>
            </a:r>
            <a:r>
              <a:rPr sz="1200" spc="-5" dirty="0" smtClean="0">
                <a:solidFill>
                  <a:srgbClr val="262C32"/>
                </a:solidFill>
                <a:latin typeface="Aptos"/>
                <a:cs typeface="Arial"/>
              </a:rPr>
              <a:t>ll</a:t>
            </a:r>
            <a:r>
              <a:rPr sz="1200" spc="75" dirty="0" smtClean="0">
                <a:solidFill>
                  <a:srgbClr val="262C32"/>
                </a:solidFill>
                <a:latin typeface="Aptos"/>
                <a:cs typeface="Arial"/>
              </a:rPr>
              <a:t>a</a:t>
            </a:r>
            <a:r>
              <a:rPr sz="1200" spc="-89" dirty="0" smtClean="0">
                <a:solidFill>
                  <a:srgbClr val="262C32"/>
                </a:solidFill>
                <a:latin typeface="Aptos"/>
                <a:cs typeface="Arial"/>
              </a:rPr>
              <a:t>, </a:t>
            </a:r>
            <a:endParaRPr sz="900">
              <a:latin typeface="Arial"/>
              <a:cs typeface="Arial"/>
            </a:endParaRPr>
          </a:p>
          <a:p>
            <a:pPr marL="195579" marR="238729">
              <a:lnSpc>
                <a:spcPts val="1034"/>
              </a:lnSpc>
              <a:spcBef>
                <a:spcPts val="357"/>
              </a:spcBef>
              <a:spcAft>
                <a:spcPts val="300"/>
              </a:spcAft>
            </a:pPr>
            <a:r>
              <a:rPr sz="1200" spc="25" dirty="0" smtClean="0">
                <a:solidFill>
                  <a:srgbClr val="262C32"/>
                </a:solidFill>
                <a:latin typeface="Aptos"/>
                <a:cs typeface="Arial"/>
              </a:rPr>
              <a:t>pulsera o carné identificativo</a:t>
            </a:r>
            <a:r>
              <a:rPr sz="1200" spc="25" dirty="0" smtClean="0">
                <a:solidFill>
                  <a:srgbClr val="262C32"/>
                </a:solidFill>
                <a:latin typeface="Aptos"/>
                <a:cs typeface="Arial"/>
              </a:rPr>
              <a:t>.</a:t>
            </a:r>
            <a:endParaRPr sz="900">
              <a:latin typeface="Arial"/>
              <a:cs typeface="Arial"/>
            </a:endParaRPr>
          </a:p>
          <a:p>
            <a:pPr marL="104139" marR="17145">
              <a:lnSpc>
                <a:spcPct val="95825"/>
              </a:lnSpc>
              <a:spcBef>
                <a:spcPts val="652"/>
              </a:spcBef>
              <a:spcAft>
                <a:spcPts val="300"/>
              </a:spcAft>
            </a:pPr>
            <a:r>
              <a:rPr sz="1200" spc="28" dirty="0" smtClean="0">
                <a:solidFill>
                  <a:srgbClr val="262C32"/>
                </a:solidFill>
                <a:latin typeface="Aptos"/>
                <a:cs typeface="Arial"/>
              </a:rPr>
              <a:t>- </a:t>
            </a:r>
            <a:r>
              <a:rPr sz="1200" spc="28" dirty="0" smtClean="0">
                <a:solidFill>
                  <a:srgbClr val="262C32"/>
                </a:solidFill>
                <a:latin typeface="Aptos"/>
                <a:cs typeface="Arial"/>
              </a:rPr>
              <a:t>Nunca espere para tratar una hipoglucemia,  no piense que le sobra tiempo.</a:t>
            </a:r>
            <a:endParaRPr sz="900">
              <a:latin typeface="Arial"/>
              <a:cs typeface="Arial"/>
            </a:endParaRPr>
          </a:p>
          <a:p>
            <a:pPr marL="192531" marR="164456" indent="-88391">
              <a:lnSpc>
                <a:spcPts val="1034"/>
              </a:lnSpc>
              <a:spcBef>
                <a:spcPts val="645"/>
              </a:spcBef>
              <a:spcAft>
                <a:spcPts val="300"/>
              </a:spcAft>
            </a:pPr>
            <a:r>
              <a:rPr sz="1200" spc="29" dirty="0" smtClean="0">
                <a:solidFill>
                  <a:srgbClr val="262C32"/>
                </a:solidFill>
                <a:latin typeface="Aptos"/>
                <a:cs typeface="Arial"/>
              </a:rPr>
              <a:t>- </a:t>
            </a:r>
            <a:r>
              <a:rPr sz="1200" spc="29" dirty="0" smtClean="0">
                <a:solidFill>
                  <a:srgbClr val="262C32"/>
                </a:solidFill>
                <a:latin typeface="Aptos"/>
                <a:cs typeface="Arial"/>
              </a:rPr>
              <a:t>Asegúrese de que las  personas de su entorno conocen su condición de </a:t>
            </a:r>
            <a:endParaRPr sz="900">
              <a:latin typeface="Arial"/>
              <a:cs typeface="Arial"/>
            </a:endParaRPr>
          </a:p>
          <a:p>
            <a:pPr marL="192531" marR="164456">
              <a:lnSpc>
                <a:spcPts val="1034"/>
              </a:lnSpc>
              <a:spcBef>
                <a:spcPts val="369"/>
              </a:spcBef>
              <a:spcAft>
                <a:spcPts val="300"/>
              </a:spcAft>
            </a:pPr>
            <a:r>
              <a:rPr sz="1200" spc="32" dirty="0" smtClean="0">
                <a:solidFill>
                  <a:srgbClr val="262C32"/>
                </a:solidFill>
                <a:latin typeface="Aptos"/>
                <a:cs typeface="Arial"/>
              </a:rPr>
              <a:t>diabético, saben cómo actuar frente a una hipoglucemia y conocen dónde </a:t>
            </a:r>
            <a:endParaRPr sz="900">
              <a:latin typeface="Arial"/>
              <a:cs typeface="Arial"/>
            </a:endParaRPr>
          </a:p>
          <a:p>
            <a:pPr marL="192531" marR="164456">
              <a:lnSpc>
                <a:spcPts val="1034"/>
              </a:lnSpc>
              <a:spcBef>
                <a:spcPts val="369"/>
              </a:spcBef>
              <a:spcAft>
                <a:spcPts val="300"/>
              </a:spcAft>
            </a:pPr>
            <a:r>
              <a:rPr sz="1200" spc="28" dirty="0" smtClean="0">
                <a:solidFill>
                  <a:srgbClr val="262C32"/>
                </a:solidFill>
                <a:latin typeface="Aptos"/>
                <a:cs typeface="Arial"/>
              </a:rPr>
              <a:t>está su medicación habitual.</a:t>
            </a:r>
            <a:endParaRPr sz="900">
              <a:latin typeface="Arial"/>
              <a:cs typeface="Arial"/>
            </a:endParaRPr>
          </a:p>
          <a:p>
            <a:pPr marL="104139" marR="17145">
              <a:lnSpc>
                <a:spcPct val="95825"/>
              </a:lnSpc>
              <a:spcBef>
                <a:spcPts val="654"/>
              </a:spcBef>
              <a:spcAft>
                <a:spcPts val="300"/>
              </a:spcAft>
            </a:pPr>
            <a:r>
              <a:rPr sz="1200" spc="30" dirty="0" smtClean="0">
                <a:solidFill>
                  <a:srgbClr val="262C32"/>
                </a:solidFill>
                <a:latin typeface="Aptos"/>
                <a:cs typeface="Arial"/>
              </a:rPr>
              <a:t>- </a:t>
            </a:r>
            <a:r>
              <a:rPr sz="1200" spc="30" dirty="0" smtClean="0">
                <a:solidFill>
                  <a:srgbClr val="262C32"/>
                </a:solidFill>
                <a:latin typeface="Aptos"/>
                <a:cs typeface="Arial"/>
              </a:rPr>
              <a:t>Debe prestar especial atención y tomar medidas si</a:t>
            </a:r>
            <a:r>
              <a:rPr sz="1200" spc="30" dirty="0" smtClean="0">
                <a:solidFill>
                  <a:srgbClr val="262C32"/>
                </a:solidFill>
                <a:latin typeface="Aptos"/>
                <a:cs typeface="Arial"/>
              </a:rPr>
              <a:t>:</a:t>
            </a:r>
            <a:endParaRPr sz="900">
              <a:latin typeface="Arial"/>
              <a:cs typeface="Arial"/>
            </a:endParaRPr>
          </a:p>
          <a:p>
            <a:pPr marL="177291" marR="17145">
              <a:lnSpc>
                <a:spcPct val="95825"/>
              </a:lnSpc>
              <a:spcBef>
                <a:spcPts val="645"/>
              </a:spcBef>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Ha comido menos de lo  usual.</a:t>
            </a:r>
            <a:endParaRPr sz="900">
              <a:latin typeface="Arial"/>
              <a:cs typeface="Arial"/>
            </a:endParaRPr>
          </a:p>
          <a:p>
            <a:pPr marL="177291" marR="17145">
              <a:lnSpc>
                <a:spcPct val="95825"/>
              </a:lnSpc>
              <a:spcBef>
                <a:spcPts val="645"/>
              </a:spcBef>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Ha realizado más ejercicio de lo  habitual.</a:t>
            </a:r>
            <a:endParaRPr sz="900">
              <a:latin typeface="Arial"/>
              <a:cs typeface="Arial"/>
            </a:endParaRPr>
          </a:p>
          <a:p>
            <a:pPr marL="177291" marR="17145">
              <a:lnSpc>
                <a:spcPct val="95825"/>
              </a:lnSpc>
              <a:spcBef>
                <a:spcPts val="645"/>
              </a:spcBef>
              <a:spcAft>
                <a:spcPts val="300"/>
              </a:spcAft>
            </a:pPr>
            <a:r>
              <a:rPr sz="1200" spc="13" dirty="0" smtClean="0">
                <a:solidFill>
                  <a:srgbClr val="262C32"/>
                </a:solidFill>
                <a:latin typeface="Aptos"/>
                <a:cs typeface="Arial"/>
              </a:rPr>
              <a:t>- </a:t>
            </a:r>
            <a:r>
              <a:rPr sz="1200" spc="13" dirty="0" smtClean="0">
                <a:solidFill>
                  <a:srgbClr val="262C32"/>
                </a:solidFill>
                <a:latin typeface="Aptos"/>
                <a:cs typeface="Arial"/>
              </a:rPr>
              <a:t>Tiene  un proceso febril.</a:t>
            </a:r>
            <a:endParaRPr sz="900">
              <a:latin typeface="Arial"/>
              <a:cs typeface="Arial"/>
            </a:endParaRPr>
          </a:p>
          <a:p>
            <a:pPr marL="177291" marR="17145">
              <a:lnSpc>
                <a:spcPct val="95825"/>
              </a:lnSpc>
              <a:spcBef>
                <a:spcPts val="669"/>
              </a:spcBef>
              <a:spcAft>
                <a:spcPts val="300"/>
              </a:spcAft>
            </a:pPr>
            <a:r>
              <a:rPr sz="1200" spc="31" dirty="0" smtClean="0">
                <a:solidFill>
                  <a:srgbClr val="262C32"/>
                </a:solidFill>
                <a:latin typeface="Aptos"/>
                <a:cs typeface="Arial"/>
              </a:rPr>
              <a:t>- </a:t>
            </a:r>
            <a:r>
              <a:rPr sz="1200" spc="31" dirty="0" smtClean="0">
                <a:solidFill>
                  <a:srgbClr val="262C32"/>
                </a:solidFill>
                <a:latin typeface="Aptos"/>
                <a:cs typeface="Arial"/>
              </a:rPr>
              <a:t>En la semana posterior a una hipoglucemia grave</a:t>
            </a:r>
            <a:r>
              <a:rPr sz="1200" spc="31" dirty="0" smtClean="0">
                <a:solidFill>
                  <a:srgbClr val="262C32"/>
                </a:solidFill>
                <a:latin typeface="Aptos"/>
                <a:cs typeface="Arial"/>
              </a:rPr>
              <a:t>:</a:t>
            </a:r>
            <a:endParaRPr sz="900">
              <a:latin typeface="Arial"/>
              <a:cs typeface="Arial"/>
            </a:endParaRPr>
          </a:p>
          <a:p>
            <a:pPr marL="338835" marR="75934" indent="-91439">
              <a:lnSpc>
                <a:spcPts val="1034"/>
              </a:lnSpc>
              <a:spcBef>
                <a:spcPts val="645"/>
              </a:spcBef>
              <a:spcAft>
                <a:spcPts val="300"/>
              </a:spcAft>
            </a:pPr>
            <a:r>
              <a:rPr sz="1200" spc="12" dirty="0" smtClean="0">
                <a:solidFill>
                  <a:srgbClr val="262C32"/>
                </a:solidFill>
                <a:latin typeface="Aptos"/>
                <a:cs typeface="Arial"/>
              </a:rPr>
              <a:t>- </a:t>
            </a:r>
            <a:r>
              <a:rPr sz="1200" spc="12" dirty="0" smtClean="0">
                <a:solidFill>
                  <a:srgbClr val="262C32"/>
                </a:solidFill>
                <a:latin typeface="Aptos"/>
                <a:cs typeface="Arial"/>
              </a:rPr>
              <a:t>Intente  no dormir solo</a:t>
            </a:r>
            <a:r>
              <a:rPr sz="1200" spc="12" dirty="0" smtClean="0">
                <a:solidFill>
                  <a:srgbClr val="262C32"/>
                </a:solidFill>
                <a:latin typeface="Aptos"/>
                <a:cs typeface="Arial"/>
              </a:rPr>
              <a:t>;  </a:t>
            </a:r>
            <a:r>
              <a:rPr sz="1200" spc="12" dirty="0" smtClean="0">
                <a:solidFill>
                  <a:srgbClr val="262C32"/>
                </a:solidFill>
                <a:latin typeface="Aptos"/>
                <a:cs typeface="Arial"/>
              </a:rPr>
              <a:t>si fuera imposible  haga que alguien le  llame  por la </a:t>
            </a:r>
            <a:endParaRPr sz="900">
              <a:latin typeface="Arial"/>
              <a:cs typeface="Arial"/>
            </a:endParaRPr>
          </a:p>
          <a:p>
            <a:pPr marL="338835" marR="75934">
              <a:lnSpc>
                <a:spcPts val="1034"/>
              </a:lnSpc>
              <a:spcBef>
                <a:spcPts val="357"/>
              </a:spcBef>
              <a:spcAft>
                <a:spcPts val="300"/>
              </a:spcAft>
            </a:pPr>
            <a:r>
              <a:rPr sz="1200" spc="22" dirty="0" smtClean="0">
                <a:solidFill>
                  <a:srgbClr val="262C32"/>
                </a:solidFill>
                <a:latin typeface="Aptos"/>
                <a:cs typeface="Arial"/>
              </a:rPr>
              <a:t>mañana.</a:t>
            </a:r>
            <a:endParaRPr sz="900">
              <a:latin typeface="Arial"/>
              <a:cs typeface="Arial"/>
            </a:endParaRPr>
          </a:p>
          <a:p>
            <a:pPr marL="226123" marR="282613" algn="ctr">
              <a:lnSpc>
                <a:spcPct val="95825"/>
              </a:lnSpc>
              <a:spcBef>
                <a:spcPts val="652"/>
              </a:spcBef>
              <a:spcAft>
                <a:spcPts val="300"/>
              </a:spcAft>
            </a:pPr>
            <a:r>
              <a:rPr sz="1200" spc="25" dirty="0" smtClean="0">
                <a:solidFill>
                  <a:srgbClr val="262C32"/>
                </a:solidFill>
                <a:latin typeface="Aptos"/>
                <a:cs typeface="Arial"/>
              </a:rPr>
              <a:t>- </a:t>
            </a:r>
            <a:r>
              <a:rPr sz="1200" spc="25" dirty="0" smtClean="0">
                <a:solidFill>
                  <a:srgbClr val="262C32"/>
                </a:solidFill>
                <a:latin typeface="Aptos"/>
                <a:cs typeface="Arial"/>
              </a:rPr>
              <a:t>Acuérdese de realizar la  última toma de alimento antes de ir a dormir.</a:t>
            </a:r>
            <a:endParaRPr sz="900">
              <a:latin typeface="Arial"/>
              <a:cs typeface="Arial"/>
            </a:endParaRPr>
          </a:p>
          <a:p>
            <a:pPr marL="177291" marR="17145">
              <a:lnSpc>
                <a:spcPct val="95825"/>
              </a:lnSpc>
              <a:spcBef>
                <a:spcPts val="645"/>
              </a:spcBef>
              <a:spcAft>
                <a:spcPts val="300"/>
              </a:spcAft>
            </a:pPr>
            <a:r>
              <a:rPr sz="1200" spc="17" dirty="0" smtClean="0">
                <a:solidFill>
                  <a:srgbClr val="262C32"/>
                </a:solidFill>
                <a:latin typeface="Aptos"/>
                <a:cs typeface="Arial"/>
              </a:rPr>
              <a:t>- </a:t>
            </a:r>
            <a:r>
              <a:rPr sz="1200" spc="17" dirty="0" smtClean="0">
                <a:solidFill>
                  <a:srgbClr val="262C32"/>
                </a:solidFill>
                <a:latin typeface="Aptos"/>
                <a:cs typeface="Arial"/>
              </a:rPr>
              <a:t>Si  ha cambiado  recientemente la  pauta de tratamiento</a:t>
            </a:r>
            <a:endParaRPr sz="900">
              <a:latin typeface="Arial"/>
              <a:cs typeface="Arial"/>
            </a:endParaRPr>
          </a:p>
          <a:p>
            <a:pPr marL="192531" marR="66397" indent="-88391">
              <a:lnSpc>
                <a:spcPts val="1034"/>
              </a:lnSpc>
              <a:spcBef>
                <a:spcPts val="645"/>
              </a:spcBef>
              <a:spcAft>
                <a:spcPts val="300"/>
              </a:spcAft>
            </a:pPr>
            <a:r>
              <a:rPr sz="1200" spc="26" dirty="0" smtClean="0">
                <a:solidFill>
                  <a:srgbClr val="262C32"/>
                </a:solidFill>
                <a:latin typeface="Aptos"/>
                <a:cs typeface="Arial"/>
              </a:rPr>
              <a:t>- </a:t>
            </a:r>
            <a:r>
              <a:rPr sz="1200" spc="26" dirty="0" smtClean="0">
                <a:solidFill>
                  <a:srgbClr val="262C32"/>
                </a:solidFill>
                <a:latin typeface="Aptos"/>
                <a:cs typeface="Arial"/>
              </a:rPr>
              <a:t>Si tiene problemas de visión y usa insulina,  haga que alguien revise la dosis </a:t>
            </a:r>
            <a:endParaRPr sz="900">
              <a:latin typeface="Arial"/>
              <a:cs typeface="Arial"/>
            </a:endParaRPr>
          </a:p>
          <a:p>
            <a:pPr marL="192531" marR="66397">
              <a:lnSpc>
                <a:spcPts val="1034"/>
              </a:lnSpc>
              <a:spcBef>
                <a:spcPts val="380"/>
              </a:spcBef>
              <a:spcAft>
                <a:spcPts val="300"/>
              </a:spcAft>
            </a:pPr>
            <a:r>
              <a:rPr sz="1200" spc="28" dirty="0" smtClean="0">
                <a:solidFill>
                  <a:srgbClr val="262C32"/>
                </a:solidFill>
                <a:latin typeface="Aptos"/>
                <a:cs typeface="Arial"/>
              </a:rPr>
              <a:t>antes de ponérsela</a:t>
            </a:r>
            <a:r>
              <a:rPr sz="1200" spc="28" dirty="0" smtClean="0">
                <a:solidFill>
                  <a:srgbClr val="262C32"/>
                </a:solidFill>
                <a:latin typeface="Aptos"/>
                <a:cs typeface="Arial"/>
              </a:rPr>
              <a:t>.</a:t>
            </a:r>
            <a:endParaRPr sz="900">
              <a:latin typeface="Arial"/>
              <a:cs typeface="Arial"/>
            </a:endParaRPr>
          </a:p>
          <a:p>
            <a:pPr marL="104139">
              <a:lnSpc>
                <a:spcPct val="95825"/>
              </a:lnSpc>
              <a:spcBef>
                <a:spcPts val="655"/>
              </a:spcBef>
              <a:spcAft>
                <a:spcPts val="300"/>
              </a:spcAft>
            </a:pPr>
            <a:r>
              <a:rPr sz="1200" spc="28" dirty="0" smtClean="0">
                <a:solidFill>
                  <a:srgbClr val="262C32"/>
                </a:solidFill>
                <a:latin typeface="Aptos"/>
                <a:cs typeface="Arial"/>
              </a:rPr>
              <a:t>- </a:t>
            </a:r>
            <a:r>
              <a:rPr sz="1200" spc="28" dirty="0" smtClean="0">
                <a:solidFill>
                  <a:srgbClr val="262C32"/>
                </a:solidFill>
                <a:latin typeface="Aptos"/>
                <a:cs typeface="Arial"/>
              </a:rPr>
              <a:t>Asegúrese de que conoce el funcionamiento  de su administrador de insulina.</a:t>
            </a:r>
            <a:endParaRPr sz="900">
              <a:latin typeface="Arial"/>
              <a:cs typeface="Arial"/>
            </a:endParaRPr>
          </a:p>
          <a:p>
            <a:pPr marL="104139" marR="17145">
              <a:lnSpc>
                <a:spcPct val="95825"/>
              </a:lnSpc>
              <a:spcBef>
                <a:spcPts val="645"/>
              </a:spcBef>
              <a:spcAft>
                <a:spcPts val="300"/>
              </a:spcAft>
            </a:pPr>
            <a:r>
              <a:rPr sz="1200" spc="30" dirty="0" smtClean="0">
                <a:solidFill>
                  <a:srgbClr val="262C32"/>
                </a:solidFill>
                <a:latin typeface="Aptos"/>
                <a:cs typeface="Arial"/>
              </a:rPr>
              <a:t>- </a:t>
            </a:r>
            <a:r>
              <a:rPr sz="1200" spc="30" dirty="0" smtClean="0">
                <a:solidFill>
                  <a:srgbClr val="262C32"/>
                </a:solidFill>
                <a:latin typeface="Aptos"/>
                <a:cs typeface="Arial"/>
              </a:rPr>
              <a:t>Ante cualquier duda consulte en su centro de salud.</a:t>
            </a:r>
            <a:endParaRPr sz="900">
              <a:latin typeface="Arial"/>
              <a:cs typeface="Arial"/>
            </a:endParaRPr>
          </a:p>
        </p:txBody>
      </p:sp>
      <p:sp>
        <p:nvSpPr>
          <p:cNvPr id="2" name="object 2"/>
          <p:cNvSpPr txBox="1"/>
          <p:nvPr/>
        </p:nvSpPr>
        <p:spPr>
          <a:xfrm>
            <a:off x="5376164" y="7421015"/>
            <a:ext cx="1" cy="1"/>
          </a:xfrm>
          <a:prstGeom prst="rect">
            <a:avLst/>
          </a:prstGeom>
        </p:spPr>
        <p:txBody>
          <a:bodyPr wrap="square" lIns="0" tIns="2540" rIns="0" bIns="0" rtlCol="0">
            <a:noAutofit/>
          </a:bodyPr>
          <a:lstStyle/>
          <a:p>
            <a:pPr marL="12700">
              <a:lnSpc>
                <a:spcPct val="95825"/>
              </a:lnSpc>
            </a:pPr>
            <a:r>
              <a:rPr sz="600" spc="-78" dirty="0" smtClean="0">
                <a:solidFill>
                  <a:srgbClr val="231F21"/>
                </a:solidFill>
                <a:latin typeface="Times New Roman"/>
                <a:cs typeface="Times New Roman"/>
              </a:rPr>
              <a:t>131</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spc="-14" dirty="0" smtClean="0" b="1">
                <a:solidFill>
                  <a:srgbClr val="1E374E"/>
                </a:solidFill>
                <a:latin typeface="Aptos"/>
                <a:cs typeface="Times New Roman"/>
              </a:rPr>
              <a:t>Primeros Auxilios  </a:t>
            </a:r>
            <a:r>
              <a:rPr sz="1100" spc="-14" dirty="0" smtClean="0" b="1">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5214727" y="1406777"/>
            <a:ext cx="1192253" cy="215900"/>
          </a:xfrm>
          <a:prstGeom prst="rect">
            <a:avLst/>
          </a:prstGeom>
        </p:spPr>
        <p:txBody>
          <a:bodyPr wrap="square" lIns="0" tIns="10350" rIns="0" bIns="0" rtlCol="0">
            <a:noAutofit/>
          </a:bodyPr>
          <a:lstStyle/>
          <a:p>
            <a:pPr marL="12700">
              <a:lnSpc>
                <a:spcPts val="1630"/>
              </a:lnSpc>
              <a:spcAft>
                <a:spcPts val="300"/>
              </a:spcAft>
            </a:pPr>
            <a:r>
              <a:rPr sz="1600" b="1" spc="-111" dirty="0" smtClean="0">
                <a:solidFill>
                  <a:srgbClr val="1E374E"/>
                </a:solidFill>
                <a:latin typeface="Aptos"/>
                <a:cs typeface="Times New Roman"/>
              </a:rPr>
              <a:t>Recuerde</a:t>
            </a:r>
            <a:endParaRPr sz="1500">
              <a:latin typeface="Times New Roman"/>
              <a:cs typeface="Times New Roman"/>
            </a:endParaRPr>
          </a:p>
        </p:txBody>
      </p:sp>
      <p:sp>
        <p:nvSpPr>
          <p:cNvPr id="4" name="object 4"/>
          <p:cNvSpPr txBox="1"/>
          <p:nvPr/>
        </p:nvSpPr>
        <p:spPr>
          <a:xfrm>
            <a:off x="3195308" y="1859494"/>
            <a:ext cx="5309817" cy="329184"/>
          </a:xfrm>
          <a:prstGeom prst="rect">
            <a:avLst/>
          </a:prstGeom>
        </p:spPr>
        <p:txBody>
          <a:bodyPr wrap="square" lIns="0" tIns="7111" rIns="0" bIns="0" rtlCol="0">
            <a:noAutofit/>
          </a:bodyPr>
          <a:lstStyle/>
          <a:p>
            <a:pPr algn="ctr">
              <a:lnSpc>
                <a:spcPts val="1120"/>
              </a:lnSpc>
              <a:spcAft>
                <a:spcPts val="300"/>
              </a:spcAft>
            </a:pPr>
            <a:r>
              <a:rPr sz="1600" spc="26" dirty="0" smtClean="0" b="1">
                <a:solidFill>
                  <a:srgbClr val="1E374E"/>
                </a:solidFill>
                <a:latin typeface="Aptos"/>
                <a:cs typeface="Arial"/>
              </a:rPr>
              <a:t>Ayudar a la víctima a sentarse o tumbarse, que cese</a:t>
            </a:r>
            <a:endParaRPr sz="1000">
              <a:latin typeface="Arial"/>
              <a:cs typeface="Arial"/>
            </a:endParaRPr>
          </a:p>
          <a:p>
            <a:pPr marL="974978" marR="984167" algn="ctr">
              <a:lnSpc>
                <a:spcPct val="95825"/>
              </a:lnSpc>
              <a:spcBef>
                <a:spcPts val="184"/>
              </a:spcBef>
              <a:spcAft>
                <a:spcPts val="300"/>
              </a:spcAft>
            </a:pPr>
            <a:r>
              <a:rPr sz="1600" spc="17" dirty="0" smtClean="0" b="1">
                <a:solidFill>
                  <a:srgbClr val="1E374E"/>
                </a:solidFill>
                <a:latin typeface="Aptos"/>
                <a:cs typeface="Arial"/>
              </a:rPr>
              <a:t>cualquier  actividad.</a:t>
            </a:r>
            <a:endParaRPr sz="1000">
              <a:latin typeface="Arial"/>
              <a:cs typeface="Arial"/>
            </a:endParaRPr>
          </a:p>
        </p:txBody>
      </p:sp>
      <p:sp>
        <p:nvSpPr>
          <p:cNvPr id="3" name="object 3"/>
          <p:cNvSpPr txBox="1"/>
          <p:nvPr/>
        </p:nvSpPr>
        <p:spPr>
          <a:xfrm>
            <a:off x="2761847" y="2615398"/>
            <a:ext cx="5911554" cy="2657856"/>
          </a:xfrm>
          <a:prstGeom prst="rect">
            <a:avLst/>
          </a:prstGeom>
        </p:spPr>
        <p:txBody>
          <a:bodyPr wrap="square" lIns="0" tIns="7111" rIns="0" bIns="0" rtlCol="0">
            <a:noAutofit/>
          </a:bodyPr>
          <a:lstStyle/>
          <a:p>
            <a:pPr marL="203835" marR="51593" algn="ctr">
              <a:lnSpc>
                <a:spcPts val="1120"/>
              </a:lnSpc>
              <a:spcAft>
                <a:spcPts val="300"/>
              </a:spcAft>
            </a:pPr>
            <a:r>
              <a:rPr sz="1200" spc="23" dirty="0" smtClean="0">
                <a:solidFill>
                  <a:srgbClr val="262C32"/>
                </a:solidFill>
                <a:latin typeface="Aptos"/>
                <a:cs typeface="Arial"/>
              </a:rPr>
              <a:t>Darle líquidos  o comida azucarada si está consciente.</a:t>
            </a:r>
            <a:endParaRPr sz="1000">
              <a:latin typeface="Arial"/>
              <a:cs typeface="Arial"/>
            </a:endParaRPr>
          </a:p>
          <a:p>
            <a:pPr marL="1719262" marR="1558032" algn="ctr">
              <a:lnSpc>
                <a:spcPct val="95825"/>
              </a:lnSpc>
              <a:spcBef>
                <a:spcPts val="526"/>
              </a:spcBef>
              <a:spcAft>
                <a:spcPts val="300"/>
              </a:spcAft>
            </a:pPr>
            <a:r>
              <a:rPr sz="2128" b="1" spc="264" dirty="0" smtClean="0">
                <a:solidFill>
                  <a:srgbClr val="262C32"/>
                </a:solidFill>
                <a:latin typeface="Aptos"/>
                <a:cs typeface="Times New Roman"/>
              </a:rPr>
              <a:t>T</a:t>
            </a:r>
            <a:endParaRPr sz="1900">
              <a:latin typeface="Times New Roman"/>
              <a:cs typeface="Times New Roman"/>
            </a:endParaRPr>
          </a:p>
          <a:p>
            <a:pPr marL="994155" indent="-981455">
              <a:lnSpc>
                <a:spcPts val="1149"/>
              </a:lnSpc>
              <a:spcBef>
                <a:spcPts val="330"/>
              </a:spcBef>
              <a:spcAft>
                <a:spcPts val="300"/>
              </a:spcAft>
            </a:pPr>
            <a:r>
              <a:rPr sz="1200" spc="-14" dirty="0" smtClean="0">
                <a:solidFill>
                  <a:srgbClr val="262C32"/>
                </a:solidFill>
                <a:latin typeface="Aptos"/>
                <a:cs typeface="Arial"/>
              </a:rPr>
              <a:t>T</a:t>
            </a:r>
            <a:r>
              <a:rPr sz="1200" spc="4" dirty="0" smtClean="0">
                <a:solidFill>
                  <a:srgbClr val="262C32"/>
                </a:solidFill>
                <a:latin typeface="Aptos"/>
                <a:cs typeface="Arial"/>
              </a:rPr>
              <a:t>e</a:t>
            </a:r>
            <a:r>
              <a:rPr sz="1200" spc="9" dirty="0" smtClean="0">
                <a:solidFill>
                  <a:srgbClr val="262C32"/>
                </a:solidFill>
                <a:latin typeface="Aptos"/>
                <a:cs typeface="Arial"/>
              </a:rPr>
              <a:t>ne</a:t>
            </a:r>
            <a:r>
              <a:rPr sz="1200" spc="0" dirty="0" smtClean="0">
                <a:solidFill>
                  <a:srgbClr val="262C32"/>
                </a:solidFill>
                <a:latin typeface="Aptos"/>
                <a:cs typeface="Arial"/>
              </a:rPr>
              <a:t>r</a:t>
            </a:r>
            <a:r>
              <a:rPr sz="1200" spc="79" dirty="0" smtClean="0">
                <a:solidFill>
                  <a:srgbClr val="262C32"/>
                </a:solidFill>
                <a:latin typeface="Aptos"/>
                <a:cs typeface="Arial"/>
              </a:rPr>
              <a:t> </a:t>
            </a:r>
            <a:r>
              <a:rPr sz="1200" spc="-6" dirty="0" smtClean="0">
                <a:solidFill>
                  <a:srgbClr val="262C32"/>
                </a:solidFill>
                <a:latin typeface="Aptos"/>
                <a:cs typeface="Arial"/>
              </a:rPr>
              <a:t>p</a:t>
            </a:r>
            <a:r>
              <a:rPr sz="1200" spc="50" dirty="0" smtClean="0">
                <a:solidFill>
                  <a:srgbClr val="262C32"/>
                </a:solidFill>
                <a:latin typeface="Aptos"/>
                <a:cs typeface="Arial"/>
              </a:rPr>
              <a:t>r</a:t>
            </a:r>
            <a:r>
              <a:rPr sz="1200" spc="-29" dirty="0" smtClean="0">
                <a:solidFill>
                  <a:srgbClr val="262C32"/>
                </a:solidFill>
                <a:latin typeface="Aptos"/>
                <a:cs typeface="Arial"/>
              </a:rPr>
              <a:t>e</a:t>
            </a:r>
            <a:r>
              <a:rPr sz="1200" spc="49" dirty="0" smtClean="0">
                <a:solidFill>
                  <a:srgbClr val="262C32"/>
                </a:solidFill>
                <a:latin typeface="Aptos"/>
                <a:cs typeface="Arial"/>
              </a:rPr>
              <a:t>s</a:t>
            </a:r>
            <a:r>
              <a:rPr sz="1200" spc="20" dirty="0" smtClean="0">
                <a:solidFill>
                  <a:srgbClr val="262C32"/>
                </a:solidFill>
                <a:latin typeface="Aptos"/>
                <a:cs typeface="Arial"/>
              </a:rPr>
              <a:t>en</a:t>
            </a:r>
            <a:r>
              <a:rPr sz="1200" spc="106" dirty="0" smtClean="0">
                <a:solidFill>
                  <a:srgbClr val="262C32"/>
                </a:solidFill>
                <a:latin typeface="Aptos"/>
                <a:cs typeface="Arial"/>
              </a:rPr>
              <a:t>t</a:t>
            </a:r>
            <a:r>
              <a:rPr sz="1200" spc="-61" dirty="0" smtClean="0">
                <a:solidFill>
                  <a:srgbClr val="262C32"/>
                </a:solidFill>
                <a:latin typeface="Aptos"/>
                <a:cs typeface="Arial"/>
              </a:rPr>
              <a:t>e</a:t>
            </a:r>
            <a:r>
              <a:rPr sz="1200" spc="114" dirty="0" smtClean="0">
                <a:solidFill>
                  <a:srgbClr val="262C32"/>
                </a:solidFill>
                <a:latin typeface="Aptos"/>
                <a:cs typeface="Arial"/>
              </a:rPr>
              <a:t> </a:t>
            </a:r>
            <a:r>
              <a:rPr sz="1200" spc="4" dirty="0" smtClean="0">
                <a:solidFill>
                  <a:srgbClr val="262C32"/>
                </a:solidFill>
                <a:latin typeface="Aptos"/>
                <a:cs typeface="Arial"/>
              </a:rPr>
              <a:t>lo</a:t>
            </a:r>
            <a:r>
              <a:rPr sz="1200" spc="0" dirty="0" smtClean="0">
                <a:solidFill>
                  <a:srgbClr val="262C32"/>
                </a:solidFill>
                <a:latin typeface="Aptos"/>
                <a:cs typeface="Arial"/>
              </a:rPr>
              <a:t>s</a:t>
            </a:r>
            <a:r>
              <a:rPr sz="1200" spc="137" dirty="0" smtClean="0">
                <a:solidFill>
                  <a:srgbClr val="262C32"/>
                </a:solidFill>
                <a:latin typeface="Aptos"/>
                <a:cs typeface="Arial"/>
              </a:rPr>
              <a:t> </a:t>
            </a:r>
            <a:r>
              <a:rPr sz="1200" spc="9" dirty="0" smtClean="0">
                <a:solidFill>
                  <a:srgbClr val="262C32"/>
                </a:solidFill>
                <a:latin typeface="Aptos"/>
                <a:cs typeface="Arial"/>
              </a:rPr>
              <a:t>c</a:t>
            </a:r>
            <a:r>
              <a:rPr sz="1200" spc="4" dirty="0" smtClean="0">
                <a:solidFill>
                  <a:srgbClr val="262C32"/>
                </a:solidFill>
                <a:latin typeface="Aptos"/>
                <a:cs typeface="Arial"/>
              </a:rPr>
              <a:t>a</a:t>
            </a:r>
            <a:r>
              <a:rPr sz="1200" spc="14" dirty="0" smtClean="0">
                <a:solidFill>
                  <a:srgbClr val="262C32"/>
                </a:solidFill>
                <a:latin typeface="Aptos"/>
                <a:cs typeface="Arial"/>
              </a:rPr>
              <a:t>m</a:t>
            </a:r>
            <a:r>
              <a:rPr sz="1200" spc="4" dirty="0" smtClean="0">
                <a:solidFill>
                  <a:srgbClr val="262C32"/>
                </a:solidFill>
                <a:latin typeface="Aptos"/>
                <a:cs typeface="Arial"/>
              </a:rPr>
              <a:t>b</a:t>
            </a:r>
            <a:r>
              <a:rPr sz="1200" spc="0" dirty="0" smtClean="0">
                <a:solidFill>
                  <a:srgbClr val="262C32"/>
                </a:solidFill>
                <a:latin typeface="Aptos"/>
                <a:cs typeface="Arial"/>
              </a:rPr>
              <a:t>i</a:t>
            </a:r>
            <a:r>
              <a:rPr sz="1200" spc="4" dirty="0" smtClean="0">
                <a:solidFill>
                  <a:srgbClr val="262C32"/>
                </a:solidFill>
                <a:latin typeface="Aptos"/>
                <a:cs typeface="Arial"/>
              </a:rPr>
              <a:t>o</a:t>
            </a:r>
            <a:r>
              <a:rPr sz="1200" spc="0" dirty="0" smtClean="0">
                <a:solidFill>
                  <a:srgbClr val="262C32"/>
                </a:solidFill>
                <a:latin typeface="Aptos"/>
                <a:cs typeface="Arial"/>
              </a:rPr>
              <a:t>s</a:t>
            </a:r>
            <a:r>
              <a:rPr sz="1200" spc="273" dirty="0" smtClean="0">
                <a:solidFill>
                  <a:srgbClr val="262C32"/>
                </a:solidFill>
                <a:latin typeface="Aptos"/>
                <a:cs typeface="Arial"/>
              </a:rPr>
              <a:t> </a:t>
            </a:r>
            <a:r>
              <a:rPr sz="1200" spc="4"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29" dirty="0" smtClean="0">
                <a:solidFill>
                  <a:srgbClr val="262C32"/>
                </a:solidFill>
                <a:latin typeface="Aptos"/>
                <a:cs typeface="Arial"/>
              </a:rPr>
              <a:t>c</a:t>
            </a:r>
            <a:r>
              <a:rPr sz="1200" spc="42" dirty="0" smtClean="0">
                <a:solidFill>
                  <a:srgbClr val="262C32"/>
                </a:solidFill>
                <a:latin typeface="Aptos"/>
                <a:cs typeface="Arial"/>
              </a:rPr>
              <a:t>o</a:t>
            </a:r>
            <a:r>
              <a:rPr sz="1200" spc="55" dirty="0" smtClean="0">
                <a:solidFill>
                  <a:srgbClr val="262C32"/>
                </a:solidFill>
                <a:latin typeface="Aptos"/>
                <a:cs typeface="Arial"/>
              </a:rPr>
              <a:t>m</a:t>
            </a:r>
            <a:r>
              <a:rPr sz="1200" spc="42" dirty="0" smtClean="0">
                <a:solidFill>
                  <a:srgbClr val="262C32"/>
                </a:solidFill>
                <a:latin typeface="Aptos"/>
                <a:cs typeface="Arial"/>
              </a:rPr>
              <a:t>p</a:t>
            </a:r>
            <a:r>
              <a:rPr sz="1200" spc="92" dirty="0" smtClean="0">
                <a:solidFill>
                  <a:srgbClr val="262C32"/>
                </a:solidFill>
                <a:latin typeface="Aptos"/>
                <a:cs typeface="Arial"/>
              </a:rPr>
              <a:t>o</a:t>
            </a:r>
            <a:r>
              <a:rPr sz="1200" spc="38" dirty="0" smtClean="0">
                <a:solidFill>
                  <a:srgbClr val="262C32"/>
                </a:solidFill>
                <a:latin typeface="Aptos"/>
                <a:cs typeface="Arial"/>
              </a:rPr>
              <a:t>r</a:t>
            </a:r>
            <a:r>
              <a:rPr sz="1200" spc="47" dirty="0" smtClean="0">
                <a:solidFill>
                  <a:srgbClr val="262C32"/>
                </a:solidFill>
                <a:latin typeface="Aptos"/>
                <a:cs typeface="Arial"/>
              </a:rPr>
              <a:t>t</a:t>
            </a:r>
            <a:r>
              <a:rPr sz="1200" spc="-6" dirty="0" smtClean="0">
                <a:solidFill>
                  <a:srgbClr val="262C32"/>
                </a:solidFill>
                <a:latin typeface="Aptos"/>
                <a:cs typeface="Arial"/>
              </a:rPr>
              <a:t>a</a:t>
            </a:r>
            <a:r>
              <a:rPr sz="1200" spc="55" dirty="0" smtClean="0">
                <a:solidFill>
                  <a:srgbClr val="262C32"/>
                </a:solidFill>
                <a:latin typeface="Aptos"/>
                <a:cs typeface="Arial"/>
              </a:rPr>
              <a:t>m</a:t>
            </a:r>
            <a:r>
              <a:rPr sz="1200" spc="41" dirty="0" smtClean="0">
                <a:solidFill>
                  <a:srgbClr val="262C32"/>
                </a:solidFill>
                <a:latin typeface="Aptos"/>
                <a:cs typeface="Arial"/>
              </a:rPr>
              <a:t>i</a:t>
            </a:r>
            <a:r>
              <a:rPr sz="1200" spc="20" dirty="0" smtClean="0">
                <a:solidFill>
                  <a:srgbClr val="262C32"/>
                </a:solidFill>
                <a:latin typeface="Aptos"/>
                <a:cs typeface="Arial"/>
              </a:rPr>
              <a:t>en</a:t>
            </a:r>
            <a:r>
              <a:rPr sz="1200" spc="106" dirty="0" smtClean="0">
                <a:solidFill>
                  <a:srgbClr val="262C32"/>
                </a:solidFill>
                <a:latin typeface="Aptos"/>
                <a:cs typeface="Arial"/>
              </a:rPr>
              <a:t>t</a:t>
            </a:r>
            <a:r>
              <a:rPr sz="1200" spc="42" dirty="0" smtClean="0">
                <a:solidFill>
                  <a:srgbClr val="262C32"/>
                </a:solidFill>
                <a:latin typeface="Aptos"/>
                <a:cs typeface="Arial"/>
              </a:rPr>
              <a:t>o</a:t>
            </a:r>
            <a:r>
              <a:rPr sz="1200" spc="-88" dirty="0" smtClean="0">
                <a:solidFill>
                  <a:srgbClr val="262C32"/>
                </a:solidFill>
                <a:latin typeface="Aptos"/>
                <a:cs typeface="Arial"/>
              </a:rPr>
              <a:t>,</a:t>
            </a:r>
            <a:r>
              <a:rPr sz="1200" spc="0" dirty="0" smtClean="0">
                <a:solidFill>
                  <a:srgbClr val="262C32"/>
                </a:solidFill>
                <a:latin typeface="Aptos"/>
                <a:cs typeface="Arial"/>
              </a:rPr>
              <a:t> </a:t>
            </a:r>
            <a:r>
              <a:rPr sz="1200" spc="-119" dirty="0" smtClean="0">
                <a:solidFill>
                  <a:srgbClr val="262C32"/>
                </a:solidFill>
                <a:latin typeface="Aptos"/>
                <a:cs typeface="Arial"/>
              </a:rPr>
              <a:t> </a:t>
            </a:r>
            <a:r>
              <a:rPr sz="1200" spc="-29" dirty="0" smtClean="0">
                <a:solidFill>
                  <a:srgbClr val="262C32"/>
                </a:solidFill>
                <a:latin typeface="Aptos"/>
                <a:cs typeface="Arial"/>
              </a:rPr>
              <a:t>p</a:t>
            </a:r>
            <a:r>
              <a:rPr sz="1200" spc="42" dirty="0" smtClean="0">
                <a:solidFill>
                  <a:srgbClr val="262C32"/>
                </a:solidFill>
                <a:latin typeface="Aptos"/>
                <a:cs typeface="Arial"/>
              </a:rPr>
              <a:t>o</a:t>
            </a:r>
            <a:r>
              <a:rPr sz="1200" spc="81" dirty="0" smtClean="0">
                <a:solidFill>
                  <a:srgbClr val="262C32"/>
                </a:solidFill>
                <a:latin typeface="Aptos"/>
                <a:cs typeface="Arial"/>
              </a:rPr>
              <a:t>t</a:t>
            </a:r>
            <a:r>
              <a:rPr sz="1200" spc="-6" dirty="0" smtClean="0">
                <a:solidFill>
                  <a:srgbClr val="262C32"/>
                </a:solidFill>
                <a:latin typeface="Aptos"/>
                <a:cs typeface="Arial"/>
              </a:rPr>
              <a:t>e</a:t>
            </a:r>
            <a:r>
              <a:rPr sz="1200" spc="20" dirty="0" smtClean="0">
                <a:solidFill>
                  <a:srgbClr val="262C32"/>
                </a:solidFill>
                <a:latin typeface="Aptos"/>
                <a:cs typeface="Arial"/>
              </a:rPr>
              <a:t>n</a:t>
            </a:r>
            <a:r>
              <a:rPr sz="1200" spc="99" dirty="0" smtClean="0">
                <a:solidFill>
                  <a:srgbClr val="262C32"/>
                </a:solidFill>
                <a:latin typeface="Aptos"/>
                <a:cs typeface="Arial"/>
              </a:rPr>
              <a:t>c</a:t>
            </a:r>
            <a:r>
              <a:rPr sz="1200" spc="14" dirty="0" smtClean="0">
                <a:solidFill>
                  <a:srgbClr val="262C32"/>
                </a:solidFill>
                <a:latin typeface="Aptos"/>
                <a:cs typeface="Arial"/>
              </a:rPr>
              <a:t>i</a:t>
            </a:r>
            <a:r>
              <a:rPr sz="1200" spc="20" dirty="0" smtClean="0">
                <a:solidFill>
                  <a:srgbClr val="262C32"/>
                </a:solidFill>
                <a:latin typeface="Aptos"/>
                <a:cs typeface="Arial"/>
              </a:rPr>
              <a:t>a</a:t>
            </a:r>
            <a:r>
              <a:rPr sz="1200" spc="-8" dirty="0" smtClean="0">
                <a:solidFill>
                  <a:srgbClr val="262C32"/>
                </a:solidFill>
                <a:latin typeface="Aptos"/>
                <a:cs typeface="Arial"/>
              </a:rPr>
              <a:t>l</a:t>
            </a:r>
            <a:r>
              <a:rPr sz="1200" spc="-11" dirty="0" smtClean="0">
                <a:solidFill>
                  <a:srgbClr val="262C32"/>
                </a:solidFill>
                <a:latin typeface="Aptos"/>
                <a:cs typeface="Arial"/>
              </a:rPr>
              <a:t> </a:t>
            </a:r>
            <a:endParaRPr sz="1000">
              <a:latin typeface="Arial"/>
              <a:cs typeface="Arial"/>
            </a:endParaRPr>
          </a:p>
          <a:p>
            <a:pPr marL="994155">
              <a:lnSpc>
                <a:spcPts val="1149"/>
              </a:lnSpc>
              <a:spcBef>
                <a:spcPts val="242"/>
              </a:spcBef>
              <a:spcAft>
                <a:spcPts val="300"/>
              </a:spcAft>
            </a:pPr>
            <a:r>
              <a:rPr sz="1200" spc="37" dirty="0" smtClean="0">
                <a:solidFill>
                  <a:srgbClr val="262C32"/>
                </a:solidFill>
                <a:latin typeface="Aptos"/>
                <a:cs typeface="Arial"/>
              </a:rPr>
              <a:t>comportamiento violento.</a:t>
            </a:r>
            <a:endParaRPr sz="1000">
              <a:latin typeface="Arial"/>
              <a:cs typeface="Arial"/>
            </a:endParaRPr>
          </a:p>
          <a:p>
            <a:pPr marL="1719262" marR="1558032" algn="ctr">
              <a:lnSpc>
                <a:spcPct val="95825"/>
              </a:lnSpc>
              <a:spcBef>
                <a:spcPts val="682"/>
              </a:spcBef>
              <a:spcAft>
                <a:spcPts val="300"/>
              </a:spcAft>
            </a:pPr>
            <a:r>
              <a:rPr sz="2128" b="1" spc="264" dirty="0" smtClean="0">
                <a:solidFill>
                  <a:srgbClr val="262C32"/>
                </a:solidFill>
                <a:latin typeface="Aptos"/>
                <a:cs typeface="Times New Roman"/>
              </a:rPr>
              <a:t>T</a:t>
            </a:r>
            <a:endParaRPr sz="1900">
              <a:latin typeface="Times New Roman"/>
              <a:cs typeface="Times New Roman"/>
            </a:endParaRPr>
          </a:p>
          <a:p>
            <a:pPr marL="257779" marR="117729" indent="-680" algn="ctr">
              <a:lnSpc>
                <a:spcPts val="1149"/>
              </a:lnSpc>
              <a:spcBef>
                <a:spcPts val="185"/>
              </a:spcBef>
              <a:spcAft>
                <a:spcPts val="300"/>
              </a:spcAft>
            </a:pPr>
            <a:r>
              <a:rPr sz="1200" spc="29" dirty="0" smtClean="0">
                <a:solidFill>
                  <a:srgbClr val="262C32"/>
                </a:solidFill>
                <a:latin typeface="Aptos"/>
                <a:cs typeface="Arial"/>
              </a:rPr>
              <a:t>Si responde con rapidez, darle de comer hidratos de </a:t>
            </a:r>
            <a:endParaRPr sz="1000">
              <a:latin typeface="Arial"/>
              <a:cs typeface="Arial"/>
            </a:endParaRPr>
          </a:p>
          <a:p>
            <a:pPr marL="257779" marR="117729" algn="ctr">
              <a:lnSpc>
                <a:spcPts val="1149"/>
              </a:lnSpc>
              <a:spcBef>
                <a:spcPts val="254"/>
              </a:spcBef>
              <a:spcAft>
                <a:spcPts val="300"/>
              </a:spcAft>
            </a:pPr>
            <a:r>
              <a:rPr sz="1200" spc="14" dirty="0" smtClean="0">
                <a:solidFill>
                  <a:srgbClr val="262C32"/>
                </a:solidFill>
                <a:latin typeface="Aptos"/>
                <a:cs typeface="Arial"/>
              </a:rPr>
              <a:t>carbono  de absorción  más lenta (pan, galletas, </a:t>
            </a:r>
            <a:endParaRPr sz="1000">
              <a:latin typeface="Arial"/>
              <a:cs typeface="Arial"/>
            </a:endParaRPr>
          </a:p>
          <a:p>
            <a:pPr marL="257779" marR="117729" algn="ctr">
              <a:lnSpc>
                <a:spcPts val="1149"/>
              </a:lnSpc>
              <a:spcBef>
                <a:spcPts val="254"/>
              </a:spcBef>
              <a:spcAft>
                <a:spcPts val="300"/>
              </a:spcAft>
            </a:pPr>
            <a:r>
              <a:rPr sz="1200" spc="13" dirty="0" smtClean="0">
                <a:solidFill>
                  <a:srgbClr val="262C32"/>
                </a:solidFill>
                <a:latin typeface="Aptos"/>
                <a:cs typeface="Arial"/>
              </a:rPr>
              <a:t>magdalenas ... ) para evitar la reaparición  del cuadro.</a:t>
            </a:r>
            <a:endParaRPr sz="1000">
              <a:latin typeface="Arial"/>
              <a:cs typeface="Arial"/>
            </a:endParaRPr>
          </a:p>
          <a:p>
            <a:pPr marL="1722310" marR="1558198" algn="ctr">
              <a:lnSpc>
                <a:spcPct val="95825"/>
              </a:lnSpc>
              <a:spcBef>
                <a:spcPts val="494"/>
              </a:spcBef>
              <a:spcAft>
                <a:spcPts val="300"/>
              </a:spcAft>
            </a:pPr>
            <a:r>
              <a:rPr sz="2128" b="1" spc="239" dirty="0" smtClean="0">
                <a:solidFill>
                  <a:srgbClr val="262C32"/>
                </a:solidFill>
                <a:latin typeface="Aptos"/>
                <a:cs typeface="Times New Roman"/>
              </a:rPr>
              <a:t>T</a:t>
            </a:r>
            <a:endParaRPr sz="1900">
              <a:latin typeface="Times New Roman"/>
              <a:cs typeface="Times New Roman"/>
            </a:endParaRPr>
          </a:p>
          <a:p>
            <a:pPr marL="285211" marR="142070" indent="-744" algn="ctr">
              <a:lnSpc>
                <a:spcPts val="1149"/>
              </a:lnSpc>
              <a:spcBef>
                <a:spcPts val="450"/>
              </a:spcBef>
              <a:spcAft>
                <a:spcPts val="300"/>
              </a:spcAft>
            </a:pPr>
            <a:r>
              <a:rPr sz="1200" spc="19" dirty="0" smtClean="0">
                <a:solidFill>
                  <a:srgbClr val="262C32"/>
                </a:solidFill>
                <a:latin typeface="Aptos"/>
                <a:cs typeface="Arial"/>
              </a:rPr>
              <a:t>Si el nivel de conciencia  está alterado, o está </a:t>
            </a:r>
            <a:endParaRPr sz="1000">
              <a:latin typeface="Arial"/>
              <a:cs typeface="Arial"/>
            </a:endParaRPr>
          </a:p>
          <a:p>
            <a:pPr marL="285211" marR="142070" algn="ctr">
              <a:lnSpc>
                <a:spcPts val="1149"/>
              </a:lnSpc>
              <a:spcBef>
                <a:spcPts val="265"/>
              </a:spcBef>
              <a:spcAft>
                <a:spcPts val="300"/>
              </a:spcAft>
            </a:pPr>
            <a:r>
              <a:rPr sz="1200" spc="30" dirty="0" smtClean="0">
                <a:solidFill>
                  <a:srgbClr val="262C32"/>
                </a:solidFill>
                <a:latin typeface="Aptos"/>
                <a:cs typeface="Arial"/>
              </a:rPr>
              <a:t>inconsciente, no darle alimento ni bebida. Alertar al</a:t>
            </a:r>
            <a:endParaRPr sz="1000">
              <a:latin typeface="Arial"/>
              <a:cs typeface="Arial"/>
            </a:endParaRPr>
          </a:p>
          <a:p>
            <a:pPr marL="584834" marR="441516" algn="ctr">
              <a:lnSpc>
                <a:spcPts val="1135"/>
              </a:lnSpc>
              <a:spcBef>
                <a:spcPts val="322"/>
              </a:spcBef>
              <a:spcAft>
                <a:spcPts val="300"/>
              </a:spcAft>
            </a:pPr>
            <a:r>
              <a:rPr sz="1200" spc="15" dirty="0" smtClean="0">
                <a:solidFill>
                  <a:srgbClr val="262C32"/>
                </a:solidFill>
                <a:latin typeface="Aptos"/>
                <a:cs typeface="Arial"/>
              </a:rPr>
              <a:t>112 y estar preparado para iniciar  la </a:t>
            </a:r>
            <a:r>
              <a:rPr sz="1200" b="1" spc="15" dirty="0" smtClean="0">
                <a:solidFill>
                  <a:srgbClr val="262C32"/>
                </a:solidFill>
                <a:latin typeface="Aptos"/>
                <a:cs typeface="Arial"/>
              </a:rPr>
              <a:t>RCP.</a:t>
            </a:r>
            <a:endParaRPr sz="9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spc="-71" dirty="0" smtClean="0">
                <a:solidFill>
                  <a:srgbClr val="231F1F"/>
                </a:solidFill>
                <a:latin typeface="Times New Roman"/>
                <a:cs typeface="Times New Roman"/>
              </a:rPr>
              <a:t>132</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078511" y="1353526"/>
            <a:ext cx="7413986" cy="2468880"/>
          </a:xfrm>
          <a:prstGeom prst="rect">
            <a:avLst/>
          </a:prstGeom>
        </p:spPr>
        <p:txBody>
          <a:bodyPr wrap="square" lIns="0" tIns="7111" rIns="0" bIns="0" rtlCol="0">
            <a:noAutofit/>
          </a:bodyPr>
          <a:lstStyle/>
          <a:p>
            <a:pPr marL="12700" marR="19050">
              <a:lnSpc>
                <a:spcPts val="1120"/>
              </a:lnSpc>
              <a:spcAft>
                <a:spcPts val="300"/>
              </a:spcAft>
            </a:pPr>
            <a:r>
              <a:rPr sz="1200" b="1" spc="-6" dirty="0" smtClean="0">
                <a:solidFill>
                  <a:srgbClr val="262C32"/>
                </a:solidFill>
                <a:latin typeface="Aptos"/>
                <a:cs typeface="Arial"/>
              </a:rPr>
              <a:t>Vértigos</a:t>
            </a:r>
            <a:endParaRPr sz="1000">
              <a:latin typeface="Arial"/>
              <a:cs typeface="Arial"/>
            </a:endParaRPr>
          </a:p>
          <a:p>
            <a:pPr marL="18795" marR="142639" indent="-6095">
              <a:lnSpc>
                <a:spcPts val="1149"/>
              </a:lnSpc>
              <a:spcBef>
                <a:spcPts val="474"/>
              </a:spcBef>
              <a:spcAft>
                <a:spcPts val="300"/>
              </a:spcAft>
            </a:pPr>
            <a:r>
              <a:rPr sz="1200" spc="-4" dirty="0" smtClean="0">
                <a:solidFill>
                  <a:srgbClr val="262C32"/>
                </a:solidFill>
                <a:latin typeface="Aptos"/>
                <a:cs typeface="Arial"/>
              </a:rPr>
              <a:t>Alteración del sentido del equilibrio</a:t>
            </a:r>
            <a:r>
              <a:rPr sz="1200" spc="-4" dirty="0" smtClean="0">
                <a:solidFill>
                  <a:srgbClr val="262C32"/>
                </a:solidFill>
                <a:latin typeface="Aptos"/>
                <a:cs typeface="Arial"/>
              </a:rPr>
              <a:t>.  </a:t>
            </a:r>
            <a:r>
              <a:rPr sz="1200" spc="-4" dirty="0" smtClean="0">
                <a:solidFill>
                  <a:srgbClr val="262C32"/>
                </a:solidFill>
                <a:latin typeface="Aptos"/>
                <a:cs typeface="Arial"/>
              </a:rPr>
              <a:t>El vértigo da una sensación anormal de </a:t>
            </a:r>
            <a:endParaRPr sz="1000">
              <a:latin typeface="Arial"/>
              <a:cs typeface="Arial"/>
            </a:endParaRPr>
          </a:p>
          <a:p>
            <a:pPr marL="18795" marR="142639">
              <a:lnSpc>
                <a:spcPts val="1149"/>
              </a:lnSpc>
              <a:spcBef>
                <a:spcPts val="265"/>
              </a:spcBef>
              <a:spcAft>
                <a:spcPts val="300"/>
              </a:spcAft>
            </a:pPr>
            <a:r>
              <a:rPr sz="1200" spc="-6" dirty="0" smtClean="0">
                <a:solidFill>
                  <a:srgbClr val="262C32"/>
                </a:solidFill>
                <a:latin typeface="Aptos"/>
                <a:cs typeface="Arial"/>
              </a:rPr>
              <a:t>movimiento</a:t>
            </a:r>
            <a:r>
              <a:rPr sz="1200" spc="-6" dirty="0" smtClean="0">
                <a:solidFill>
                  <a:srgbClr val="262C32"/>
                </a:solidFill>
                <a:latin typeface="Aptos"/>
                <a:cs typeface="Arial"/>
              </a:rPr>
              <a:t>:  </a:t>
            </a:r>
            <a:r>
              <a:rPr sz="1200" spc="-6" dirty="0" smtClean="0">
                <a:solidFill>
                  <a:srgbClr val="262C32"/>
                </a:solidFill>
                <a:latin typeface="Aptos"/>
                <a:cs typeface="Arial"/>
              </a:rPr>
              <a:t>la víctima se siente mareada</a:t>
            </a:r>
            <a:r>
              <a:rPr sz="1200" spc="-6" dirty="0" smtClean="0">
                <a:solidFill>
                  <a:srgbClr val="262C32"/>
                </a:solidFill>
                <a:latin typeface="Aptos"/>
                <a:cs typeface="Arial"/>
              </a:rPr>
              <a:t>, </a:t>
            </a:r>
            <a:r>
              <a:rPr sz="1200" spc="-6" dirty="0" smtClean="0">
                <a:solidFill>
                  <a:srgbClr val="262C32"/>
                </a:solidFill>
                <a:latin typeface="Aptos"/>
                <a:cs typeface="Arial"/>
              </a:rPr>
              <a:t>como si estuviera girando</a:t>
            </a:r>
            <a:r>
              <a:rPr sz="1200" spc="-6" dirty="0" smtClean="0">
                <a:solidFill>
                  <a:srgbClr val="262C32"/>
                </a:solidFill>
                <a:latin typeface="Aptos"/>
                <a:cs typeface="Arial"/>
              </a:rPr>
              <a:t>.</a:t>
            </a:r>
            <a:endParaRPr sz="1000">
              <a:latin typeface="Arial"/>
              <a:cs typeface="Arial"/>
            </a:endParaRPr>
          </a:p>
          <a:p>
            <a:pPr marL="18795" marR="19050">
              <a:lnSpc>
                <a:spcPct val="95825"/>
              </a:lnSpc>
              <a:spcBef>
                <a:spcPts val="535"/>
              </a:spcBef>
              <a:spcAft>
                <a:spcPts val="300"/>
              </a:spcAft>
            </a:pPr>
            <a:r>
              <a:rPr sz="1200" spc="-5" dirty="0" smtClean="0">
                <a:solidFill>
                  <a:srgbClr val="262C32"/>
                </a:solidFill>
                <a:latin typeface="Aptos"/>
                <a:cs typeface="Arial"/>
              </a:rPr>
              <a:t>Las causas más comunes son</a:t>
            </a:r>
            <a:r>
              <a:rPr sz="1200" spc="-5" dirty="0" smtClean="0">
                <a:solidFill>
                  <a:srgbClr val="262C32"/>
                </a:solidFill>
                <a:latin typeface="Aptos"/>
                <a:cs typeface="Arial"/>
              </a:rPr>
              <a:t>:</a:t>
            </a:r>
            <a:endParaRPr sz="1000">
              <a:latin typeface="Arial"/>
              <a:cs typeface="Arial"/>
            </a:endParaRPr>
          </a:p>
          <a:p>
            <a:pPr marL="15748" marR="19050">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Infecciones del oído medio o interno.</a:t>
            </a:r>
            <a:endParaRPr sz="1000">
              <a:latin typeface="Arial"/>
              <a:cs typeface="Arial"/>
            </a:endParaRPr>
          </a:p>
          <a:p>
            <a:pPr marL="15748" marR="19050">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Alteraciones psicológicas como ansiedad aguda.</a:t>
            </a:r>
            <a:endParaRPr sz="1000">
              <a:latin typeface="Arial"/>
              <a:cs typeface="Arial"/>
            </a:endParaRPr>
          </a:p>
          <a:p>
            <a:pPr marL="15748" marR="19050">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Cambios bruscos de posición.</a:t>
            </a:r>
            <a:endParaRPr sz="1000">
              <a:latin typeface="Arial"/>
              <a:cs typeface="Arial"/>
            </a:endParaRPr>
          </a:p>
          <a:p>
            <a:pPr marL="12700" marR="19050">
              <a:lnSpc>
                <a:spcPct val="95825"/>
              </a:lnSpc>
              <a:spcBef>
                <a:spcPts val="530"/>
              </a:spcBef>
              <a:spcAft>
                <a:spcPts val="300"/>
              </a:spcAft>
            </a:pPr>
            <a:r>
              <a:rPr sz="1200" spc="-1" dirty="0" smtClean="0">
                <a:solidFill>
                  <a:srgbClr val="262C32"/>
                </a:solidFill>
                <a:latin typeface="Aptos"/>
                <a:cs typeface="Arial"/>
              </a:rPr>
              <a:t>Aunque a veces pueden deberse a problemas más graves</a:t>
            </a:r>
            <a:r>
              <a:rPr sz="1200" spc="-1" dirty="0" smtClean="0">
                <a:solidFill>
                  <a:srgbClr val="262C32"/>
                </a:solidFill>
                <a:latin typeface="Aptos"/>
                <a:cs typeface="Arial"/>
              </a:rPr>
              <a:t>.</a:t>
            </a:r>
            <a:endParaRPr sz="1000">
              <a:latin typeface="Arial"/>
              <a:cs typeface="Arial"/>
            </a:endParaRPr>
          </a:p>
          <a:p>
            <a:pPr marL="15747" marR="19050">
              <a:lnSpc>
                <a:spcPct val="95825"/>
              </a:lnSpc>
              <a:spcBef>
                <a:spcPts val="530"/>
              </a:spcBef>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Signos </a:t>
            </a:r>
            <a:r>
              <a:rPr sz="1200" b="1" spc="44" dirty="0" smtClean="0">
                <a:solidFill>
                  <a:srgbClr val="262C32"/>
                </a:solidFill>
                <a:latin typeface="Aptos"/>
                <a:cs typeface="Times New Roman"/>
              </a:rPr>
              <a:t>y </a:t>
            </a:r>
            <a:r>
              <a:rPr sz="1200" b="1" spc="-4" dirty="0" smtClean="0">
                <a:solidFill>
                  <a:srgbClr val="262C32"/>
                </a:solidFill>
                <a:latin typeface="Aptos"/>
                <a:cs typeface="Arial"/>
              </a:rPr>
              <a:t>síntomas</a:t>
            </a:r>
            <a:endParaRPr sz="1000">
              <a:latin typeface="Arial"/>
              <a:cs typeface="Arial"/>
            </a:endParaRPr>
          </a:p>
          <a:p>
            <a:pPr marL="107187" marR="19050">
              <a:lnSpc>
                <a:spcPct val="95825"/>
              </a:lnSpc>
              <a:spcBef>
                <a:spcPts val="525"/>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Inestabilidad cefálica</a:t>
            </a:r>
            <a:r>
              <a:rPr sz="1200" spc="-5" dirty="0" smtClean="0">
                <a:solidFill>
                  <a:srgbClr val="262C32"/>
                </a:solidFill>
                <a:latin typeface="Aptos"/>
                <a:cs typeface="Arial"/>
              </a:rPr>
              <a:t>.</a:t>
            </a:r>
            <a:endParaRPr sz="1000">
              <a:latin typeface="Arial"/>
              <a:cs typeface="Arial"/>
            </a:endParaRPr>
          </a:p>
          <a:p>
            <a:pPr marL="107187" marR="19050">
              <a:lnSpc>
                <a:spcPct val="95825"/>
              </a:lnSpc>
              <a:spcBef>
                <a:spcPts val="554"/>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Sensación de estar girando.</a:t>
            </a:r>
            <a:endParaRPr sz="1000">
              <a:latin typeface="Arial"/>
              <a:cs typeface="Arial"/>
            </a:endParaRPr>
          </a:p>
          <a:p>
            <a:pPr marL="107187">
              <a:lnSpc>
                <a:spcPct val="95825"/>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Náuseas y vómitos, que pueden aumentar con el movimiento de la cabeza.</a:t>
            </a:r>
            <a:endParaRPr sz="1000">
              <a:latin typeface="Arial"/>
              <a:cs typeface="Arial"/>
            </a:endParaRPr>
          </a:p>
        </p:txBody>
      </p:sp>
      <p:sp>
        <p:nvSpPr>
          <p:cNvPr id="4" name="object 4"/>
          <p:cNvSpPr txBox="1"/>
          <p:nvPr/>
        </p:nvSpPr>
        <p:spPr>
          <a:xfrm>
            <a:off x="2083609" y="4096726"/>
            <a:ext cx="7480879" cy="1575816"/>
          </a:xfrm>
          <a:prstGeom prst="rect">
            <a:avLst/>
          </a:prstGeom>
        </p:spPr>
        <p:txBody>
          <a:bodyPr wrap="square" lIns="0" tIns="7111" rIns="0" bIns="0" rtlCol="0">
            <a:noAutofit/>
          </a:bodyPr>
          <a:lstStyle/>
          <a:p>
            <a:pPr marL="12700" marR="9205">
              <a:lnSpc>
                <a:spcPts val="1120"/>
              </a:lnSpc>
              <a:spcAft>
                <a:spcPts val="300"/>
              </a:spcAft>
            </a:pPr>
            <a:r>
              <a:rPr sz="1200" b="1" spc="-1" dirty="0" smtClean="0">
                <a:solidFill>
                  <a:srgbClr val="262C32"/>
                </a:solidFill>
                <a:latin typeface="Aptos"/>
                <a:cs typeface="Arial"/>
              </a:rPr>
              <a:t>• </a:t>
            </a:r>
            <a:r>
              <a:rPr sz="1200" b="1" spc="-1" dirty="0" smtClean="0">
                <a:solidFill>
                  <a:srgbClr val="262C32"/>
                </a:solidFill>
                <a:latin typeface="Aptos"/>
                <a:cs typeface="Arial"/>
              </a:rPr>
              <a:t>¿Qué debemos hacer?</a:t>
            </a:r>
            <a:endParaRPr sz="1000">
              <a:latin typeface="Arial"/>
              <a:cs typeface="Arial"/>
            </a:endParaRPr>
          </a:p>
          <a:p>
            <a:pPr marL="104140" marR="9205">
              <a:lnSpc>
                <a:spcPct val="95825"/>
              </a:lnSpc>
              <a:spcBef>
                <a:spcPts val="47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Proporcionar a la víctima un sitio estable y seguro.</a:t>
            </a:r>
            <a:endParaRPr sz="1000">
              <a:latin typeface="Arial"/>
              <a:cs typeface="Arial"/>
            </a:endParaRPr>
          </a:p>
          <a:p>
            <a:pPr marL="104139"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Recomendarle que se siente o se tienda cómodamente.</a:t>
            </a:r>
            <a:endParaRPr sz="1000">
              <a:latin typeface="Arial"/>
              <a:cs typeface="Arial"/>
            </a:endParaRPr>
          </a:p>
          <a:p>
            <a:pPr marL="104139"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Preguntarle si ha tenido anteriormente episodios de vértigo.</a:t>
            </a:r>
            <a:endParaRPr sz="1000">
              <a:latin typeface="Arial"/>
              <a:cs typeface="Arial"/>
            </a:endParaRPr>
          </a:p>
          <a:p>
            <a:pPr marL="195579" marR="368152" indent="-91439">
              <a:lnSpc>
                <a:spcPts val="1149"/>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Si la víctima tiene tratamiento pautado específico para el vértigo o las </a:t>
            </a:r>
            <a:endParaRPr sz="1000">
              <a:latin typeface="Arial"/>
              <a:cs typeface="Arial"/>
            </a:endParaRPr>
          </a:p>
          <a:p>
            <a:pPr marL="195579" marR="368152">
              <a:lnSpc>
                <a:spcPts val="1149"/>
              </a:lnSpc>
              <a:spcBef>
                <a:spcPts val="265"/>
              </a:spcBef>
              <a:spcAft>
                <a:spcPts val="300"/>
              </a:spcAft>
            </a:pPr>
            <a:r>
              <a:rPr sz="1200" spc="-5" dirty="0" smtClean="0">
                <a:solidFill>
                  <a:srgbClr val="262C32"/>
                </a:solidFill>
                <a:latin typeface="Aptos"/>
                <a:cs typeface="Arial"/>
              </a:rPr>
              <a:t>náuseas, ayudarle a tomárselo</a:t>
            </a:r>
            <a:r>
              <a:rPr sz="1200" spc="-5" dirty="0" smtClean="0">
                <a:solidFill>
                  <a:srgbClr val="262C32"/>
                </a:solidFill>
                <a:latin typeface="Aptos"/>
                <a:cs typeface="Arial"/>
              </a:rPr>
              <a:t>.</a:t>
            </a:r>
            <a:endParaRPr sz="1000">
              <a:latin typeface="Arial"/>
              <a:cs typeface="Arial"/>
            </a:endParaRPr>
          </a:p>
          <a:p>
            <a:pPr marL="192531" indent="-88391">
              <a:lnSpc>
                <a:spcPts val="1390"/>
              </a:lnSpc>
              <a:spcBef>
                <a:spcPts val="430"/>
              </a:spcBef>
              <a:spcAft>
                <a:spcPts val="300"/>
              </a:spcAft>
            </a:pPr>
            <a:r>
              <a:rPr sz="1200" spc="-9" dirty="0" smtClean="0">
                <a:solidFill>
                  <a:srgbClr val="262C32"/>
                </a:solidFill>
                <a:latin typeface="Aptos"/>
                <a:cs typeface="Arial"/>
              </a:rPr>
              <a:t>- </a:t>
            </a:r>
            <a:r>
              <a:rPr sz="1200" spc="-9" dirty="0" smtClean="0">
                <a:solidFill>
                  <a:srgbClr val="262C32"/>
                </a:solidFill>
                <a:latin typeface="Aptos"/>
                <a:cs typeface="Arial"/>
              </a:rPr>
              <a:t>Si el cuadro no mejora,  buscar consejo médico</a:t>
            </a:r>
            <a:r>
              <a:rPr sz="1200" spc="-9" dirty="0" smtClean="0">
                <a:solidFill>
                  <a:srgbClr val="262C32"/>
                </a:solidFill>
                <a:latin typeface="Aptos"/>
                <a:cs typeface="Arial"/>
              </a:rPr>
              <a:t>.  </a:t>
            </a:r>
            <a:r>
              <a:rPr sz="1200" spc="-9" dirty="0" smtClean="0">
                <a:solidFill>
                  <a:srgbClr val="262C32"/>
                </a:solidFill>
                <a:latin typeface="Aptos"/>
                <a:cs typeface="Arial"/>
              </a:rPr>
              <a:t>Ponerse en contacto con su centro de salud o alertar al  112.</a:t>
            </a:r>
            <a:endParaRPr sz="1000">
              <a:latin typeface="Arial"/>
              <a:cs typeface="Arial"/>
            </a:endParaRPr>
          </a:p>
        </p:txBody>
      </p:sp>
      <p:sp>
        <p:nvSpPr>
          <p:cNvPr id="3" name="object 3"/>
          <p:cNvSpPr txBox="1"/>
          <p:nvPr/>
        </p:nvSpPr>
        <p:spPr>
          <a:xfrm>
            <a:off x="2083609" y="5946862"/>
            <a:ext cx="3859805" cy="792480"/>
          </a:xfrm>
          <a:prstGeom prst="rect">
            <a:avLst/>
          </a:prstGeom>
        </p:spPr>
        <p:txBody>
          <a:bodyPr wrap="square" lIns="0" tIns="7111" rIns="0" bIns="0" rtlCol="0">
            <a:noAutofit/>
          </a:bodyPr>
          <a:lstStyle/>
          <a:p>
            <a:pPr marR="641158" algn="ctr">
              <a:lnSpc>
                <a:spcPts val="1120"/>
              </a:lnSpc>
              <a:spcAft>
                <a:spcPts val="300"/>
              </a:spcAft>
            </a:pPr>
            <a:r>
              <a:rPr sz="1200" b="1" spc="76" dirty="0" smtClean="0">
                <a:solidFill>
                  <a:srgbClr val="262C32"/>
                </a:solidFill>
                <a:latin typeface="Aptos"/>
                <a:cs typeface="Arial"/>
              </a:rPr>
              <a:t>•</a:t>
            </a:r>
            <a:r>
              <a:rPr sz="1200" b="1" spc="76" dirty="0" smtClean="0">
                <a:solidFill>
                  <a:srgbClr val="262C32"/>
                </a:solidFill>
                <a:latin typeface="Aptos"/>
                <a:cs typeface="Arial"/>
              </a:rPr>
              <a:t>¿Quénodebemoshace~</a:t>
            </a:r>
            <a:endParaRPr sz="1000">
              <a:latin typeface="Arial"/>
              <a:cs typeface="Arial"/>
            </a:endParaRPr>
          </a:p>
          <a:p>
            <a:pPr marL="104139" marR="19050">
              <a:lnSpc>
                <a:spcPct val="95825"/>
              </a:lnSpc>
              <a:spcBef>
                <a:spcPts val="474"/>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Dejar sola a la víctima.</a:t>
            </a:r>
            <a:endParaRPr sz="1000">
              <a:latin typeface="Arial"/>
              <a:cs typeface="Arial"/>
            </a:endParaRPr>
          </a:p>
          <a:p>
            <a:pPr marL="104139">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Realizar movilizaciones innecesarias</a:t>
            </a:r>
            <a:r>
              <a:rPr sz="1200" spc="-3" dirty="0" smtClean="0">
                <a:solidFill>
                  <a:srgbClr val="262C32"/>
                </a:solidFill>
                <a:latin typeface="Aptos"/>
                <a:cs typeface="Arial"/>
              </a:rPr>
              <a:t>.</a:t>
            </a:r>
            <a:endParaRPr sz="1000">
              <a:latin typeface="Arial"/>
              <a:cs typeface="Arial"/>
            </a:endParaRPr>
          </a:p>
          <a:p>
            <a:pPr marL="104140" marR="19050">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Dar medicación si no está pautada.</a:t>
            </a:r>
            <a:endParaRPr sz="10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spc="-70" dirty="0" smtClean="0">
                <a:solidFill>
                  <a:srgbClr val="231F21"/>
                </a:solidFill>
                <a:latin typeface="Times New Roman"/>
                <a:cs typeface="Times New Roman"/>
              </a:rPr>
              <a:t>133</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078509" y="1353526"/>
            <a:ext cx="7271398" cy="2785872"/>
          </a:xfrm>
          <a:prstGeom prst="rect">
            <a:avLst/>
          </a:prstGeom>
        </p:spPr>
        <p:txBody>
          <a:bodyPr wrap="square" lIns="0" tIns="7111" rIns="0" bIns="0" rtlCol="0">
            <a:noAutofit/>
          </a:bodyPr>
          <a:lstStyle/>
          <a:p>
            <a:pPr marL="12700" marR="9205">
              <a:lnSpc>
                <a:spcPts val="1120"/>
              </a:lnSpc>
              <a:spcAft>
                <a:spcPts val="300"/>
              </a:spcAft>
            </a:pPr>
            <a:r>
              <a:rPr sz="1200" b="1" spc="-2" dirty="0" smtClean="0">
                <a:solidFill>
                  <a:srgbClr val="262C32"/>
                </a:solidFill>
                <a:latin typeface="Aptos"/>
                <a:cs typeface="Arial"/>
              </a:rPr>
              <a:t>Vómitos y diarreas</a:t>
            </a:r>
            <a:endParaRPr sz="1000">
              <a:latin typeface="Arial"/>
              <a:cs typeface="Arial"/>
            </a:endParaRPr>
          </a:p>
          <a:p>
            <a:pPr marL="18795" indent="0">
              <a:lnSpc>
                <a:spcPts val="1149"/>
              </a:lnSpc>
              <a:spcBef>
                <a:spcPts val="474"/>
              </a:spcBef>
              <a:spcAft>
                <a:spcPts val="300"/>
              </a:spcAft>
            </a:pPr>
            <a:r>
              <a:rPr sz="1200" spc="-25" dirty="0" smtClean="0">
                <a:solidFill>
                  <a:srgbClr val="262C32"/>
                </a:solidFill>
                <a:latin typeface="Aptos"/>
                <a:cs typeface="Arial"/>
              </a:rPr>
              <a:t>G</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19" dirty="0" smtClean="0">
                <a:solidFill>
                  <a:srgbClr val="262C32"/>
                </a:solidFill>
                <a:latin typeface="Aptos"/>
                <a:cs typeface="Arial"/>
              </a:rPr>
              <a:t>e</a:t>
            </a:r>
            <a:r>
              <a:rPr sz="1200" spc="-14" dirty="0" smtClean="0">
                <a:solidFill>
                  <a:srgbClr val="262C32"/>
                </a:solidFill>
                <a:latin typeface="Aptos"/>
                <a:cs typeface="Arial"/>
              </a:rPr>
              <a:t>ra</a:t>
            </a:r>
            <a:r>
              <a:rPr sz="1200" spc="-9" dirty="0" smtClean="0">
                <a:solidFill>
                  <a:srgbClr val="262C32"/>
                </a:solidFill>
                <a:latin typeface="Aptos"/>
                <a:cs typeface="Arial"/>
              </a:rPr>
              <a:t>l</a:t>
            </a:r>
            <a:r>
              <a:rPr sz="1200" spc="-34" dirty="0" smtClean="0">
                <a:solidFill>
                  <a:srgbClr val="262C32"/>
                </a:solidFill>
                <a:latin typeface="Aptos"/>
                <a:cs typeface="Arial"/>
              </a:rPr>
              <a:t>m</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0" dirty="0" smtClean="0">
                <a:solidFill>
                  <a:srgbClr val="262C32"/>
                </a:solidFill>
                <a:latin typeface="Aptos"/>
                <a:cs typeface="Arial"/>
              </a:rPr>
              <a:t>e</a:t>
            </a:r>
            <a:r>
              <a:rPr sz="1200" spc="166" dirty="0" smtClean="0">
                <a:solidFill>
                  <a:srgbClr val="262C32"/>
                </a:solidFill>
                <a:latin typeface="Aptos"/>
                <a:cs typeface="Arial"/>
              </a:rPr>
              <a:t> </a:t>
            </a:r>
            <a:r>
              <a:rPr sz="1200" spc="-19" dirty="0" smtClean="0">
                <a:solidFill>
                  <a:srgbClr val="262C32"/>
                </a:solidFill>
                <a:latin typeface="Aptos"/>
                <a:cs typeface="Arial"/>
              </a:rPr>
              <a:t>deb</a:t>
            </a:r>
            <a:r>
              <a:rPr sz="1200" spc="-9" dirty="0" smtClean="0">
                <a:solidFill>
                  <a:srgbClr val="262C32"/>
                </a:solidFill>
                <a:latin typeface="Aptos"/>
                <a:cs typeface="Arial"/>
              </a:rPr>
              <a:t>i</a:t>
            </a:r>
            <a:r>
              <a:rPr sz="1200" spc="-19" dirty="0" smtClean="0">
                <a:solidFill>
                  <a:srgbClr val="262C32"/>
                </a:solidFill>
                <a:latin typeface="Aptos"/>
                <a:cs typeface="Arial"/>
              </a:rPr>
              <a:t>do</a:t>
            </a:r>
            <a:r>
              <a:rPr sz="1200" spc="0" dirty="0" smtClean="0">
                <a:solidFill>
                  <a:srgbClr val="262C32"/>
                </a:solidFill>
                <a:latin typeface="Aptos"/>
                <a:cs typeface="Arial"/>
              </a:rPr>
              <a:t>s</a:t>
            </a:r>
            <a:r>
              <a:rPr sz="1200" spc="95" dirty="0" smtClean="0">
                <a:solidFill>
                  <a:srgbClr val="262C32"/>
                </a:solidFill>
                <a:latin typeface="Aptos"/>
                <a:cs typeface="Arial"/>
              </a:rPr>
              <a:t> </a:t>
            </a:r>
            <a:r>
              <a:rPr sz="1200" spc="0" dirty="0" smtClean="0">
                <a:solidFill>
                  <a:srgbClr val="262C32"/>
                </a:solidFill>
                <a:latin typeface="Aptos"/>
                <a:cs typeface="Arial"/>
              </a:rPr>
              <a:t>a</a:t>
            </a:r>
            <a:r>
              <a:rPr sz="1200" spc="53" dirty="0" smtClean="0">
                <a:solidFill>
                  <a:srgbClr val="262C32"/>
                </a:solidFill>
                <a:latin typeface="Aptos"/>
                <a:cs typeface="Arial"/>
              </a:rPr>
              <a:t> </a:t>
            </a:r>
            <a:r>
              <a:rPr sz="1200" spc="-14" dirty="0" smtClean="0">
                <a:solidFill>
                  <a:srgbClr val="262C32"/>
                </a:solidFill>
                <a:latin typeface="Aptos"/>
                <a:cs typeface="Arial"/>
              </a:rPr>
              <a:t>un</a:t>
            </a:r>
            <a:r>
              <a:rPr sz="1200" spc="0" dirty="0" smtClean="0">
                <a:solidFill>
                  <a:srgbClr val="262C32"/>
                </a:solidFill>
                <a:latin typeface="Aptos"/>
                <a:cs typeface="Arial"/>
              </a:rPr>
              <a:t>a</a:t>
            </a:r>
            <a:r>
              <a:rPr sz="1200" spc="31" dirty="0" smtClean="0">
                <a:solidFill>
                  <a:srgbClr val="262C32"/>
                </a:solidFill>
                <a:latin typeface="Aptos"/>
                <a:cs typeface="Arial"/>
              </a:rPr>
              <a:t> </a:t>
            </a:r>
            <a:r>
              <a:rPr sz="1200" spc="-78" dirty="0" smtClean="0">
                <a:solidFill>
                  <a:srgbClr val="262C32"/>
                </a:solidFill>
                <a:latin typeface="Aptos"/>
                <a:cs typeface="Arial"/>
              </a:rPr>
              <a:t>i</a:t>
            </a:r>
            <a:r>
              <a:rPr sz="1200" spc="24" dirty="0" smtClean="0">
                <a:solidFill>
                  <a:srgbClr val="262C32"/>
                </a:solidFill>
                <a:latin typeface="Aptos"/>
                <a:cs typeface="Arial"/>
              </a:rPr>
              <a:t>r</a:t>
            </a:r>
            <a:r>
              <a:rPr sz="1200" spc="0" dirty="0" smtClean="0">
                <a:solidFill>
                  <a:srgbClr val="262C32"/>
                </a:solidFill>
                <a:latin typeface="Aptos"/>
                <a:cs typeface="Arial"/>
              </a:rPr>
              <a:t>r</a:t>
            </a:r>
            <a:r>
              <a:rPr sz="1200" spc="-53" dirty="0" smtClean="0">
                <a:solidFill>
                  <a:srgbClr val="262C32"/>
                </a:solidFill>
                <a:latin typeface="Aptos"/>
                <a:cs typeface="Arial"/>
              </a:rPr>
              <a:t>i</a:t>
            </a:r>
            <a:r>
              <a:rPr sz="1200" spc="37" dirty="0" smtClean="0">
                <a:solidFill>
                  <a:srgbClr val="262C32"/>
                </a:solidFill>
                <a:latin typeface="Aptos"/>
                <a:cs typeface="Arial"/>
              </a:rPr>
              <a:t>t</a:t>
            </a:r>
            <a:r>
              <a:rPr sz="1200" spc="-26" dirty="0" smtClean="0">
                <a:solidFill>
                  <a:srgbClr val="262C32"/>
                </a:solidFill>
                <a:latin typeface="Aptos"/>
                <a:cs typeface="Arial"/>
              </a:rPr>
              <a:t>a</a:t>
            </a:r>
            <a:r>
              <a:rPr sz="1200" spc="14" dirty="0" smtClean="0">
                <a:solidFill>
                  <a:srgbClr val="262C32"/>
                </a:solidFill>
                <a:latin typeface="Aptos"/>
                <a:cs typeface="Arial"/>
              </a:rPr>
              <a:t>c</a:t>
            </a:r>
            <a:r>
              <a:rPr sz="1200" spc="-18" dirty="0" smtClean="0">
                <a:solidFill>
                  <a:srgbClr val="262C32"/>
                </a:solidFill>
                <a:latin typeface="Aptos"/>
                <a:cs typeface="Arial"/>
              </a:rPr>
              <a:t>i</a:t>
            </a:r>
            <a:r>
              <a:rPr sz="1200" spc="40" dirty="0" smtClean="0">
                <a:solidFill>
                  <a:srgbClr val="262C32"/>
                </a:solidFill>
                <a:latin typeface="Aptos"/>
                <a:cs typeface="Arial"/>
              </a:rPr>
              <a:t>ó</a:t>
            </a:r>
            <a:r>
              <a:rPr sz="1200" spc="-83" dirty="0" smtClean="0">
                <a:solidFill>
                  <a:srgbClr val="262C32"/>
                </a:solidFill>
                <a:latin typeface="Aptos"/>
                <a:cs typeface="Arial"/>
              </a:rPr>
              <a:t>n</a:t>
            </a:r>
            <a:r>
              <a:rPr sz="1200" spc="89" dirty="0" smtClean="0">
                <a:solidFill>
                  <a:srgbClr val="262C32"/>
                </a:solidFill>
                <a:latin typeface="Aptos"/>
                <a:cs typeface="Arial"/>
              </a:rPr>
              <a:t> </a:t>
            </a:r>
            <a:r>
              <a:rPr sz="1200" spc="-53" dirty="0" smtClean="0">
                <a:solidFill>
                  <a:srgbClr val="262C32"/>
                </a:solidFill>
                <a:latin typeface="Aptos"/>
                <a:cs typeface="Arial"/>
              </a:rPr>
              <a:t>d</a:t>
            </a:r>
            <a:r>
              <a:rPr sz="1200" spc="18" dirty="0" smtClean="0">
                <a:solidFill>
                  <a:srgbClr val="262C32"/>
                </a:solidFill>
                <a:latin typeface="Aptos"/>
                <a:cs typeface="Arial"/>
              </a:rPr>
              <a:t>e</a:t>
            </a:r>
            <a:r>
              <a:rPr sz="1200" spc="-73" dirty="0" smtClean="0">
                <a:solidFill>
                  <a:srgbClr val="262C32"/>
                </a:solidFill>
                <a:latin typeface="Aptos"/>
                <a:cs typeface="Arial"/>
              </a:rPr>
              <a:t>l</a:t>
            </a:r>
            <a:r>
              <a:rPr sz="1200" spc="100" dirty="0" smtClean="0">
                <a:solidFill>
                  <a:srgbClr val="262C32"/>
                </a:solidFill>
                <a:latin typeface="Aptos"/>
                <a:cs typeface="Arial"/>
              </a:rPr>
              <a:t> </a:t>
            </a:r>
            <a:r>
              <a:rPr sz="1200" spc="-14" dirty="0" smtClean="0">
                <a:solidFill>
                  <a:srgbClr val="262C32"/>
                </a:solidFill>
                <a:latin typeface="Aptos"/>
                <a:cs typeface="Arial"/>
              </a:rPr>
              <a:t>a</a:t>
            </a:r>
            <a:r>
              <a:rPr sz="1200" spc="-19" dirty="0" smtClean="0">
                <a:solidFill>
                  <a:srgbClr val="262C32"/>
                </a:solidFill>
                <a:latin typeface="Aptos"/>
                <a:cs typeface="Arial"/>
              </a:rPr>
              <a:t>pa</a:t>
            </a:r>
            <a:r>
              <a:rPr sz="1200" spc="-14" dirty="0" smtClean="0">
                <a:solidFill>
                  <a:srgbClr val="262C32"/>
                </a:solidFill>
                <a:latin typeface="Aptos"/>
                <a:cs typeface="Arial"/>
              </a:rPr>
              <a:t>r</a:t>
            </a:r>
            <a:r>
              <a:rPr sz="1200" spc="-19" dirty="0" smtClean="0">
                <a:solidFill>
                  <a:srgbClr val="262C32"/>
                </a:solidFill>
                <a:latin typeface="Aptos"/>
                <a:cs typeface="Arial"/>
              </a:rPr>
              <a:t>a</a:t>
            </a:r>
            <a:r>
              <a:rPr sz="1200" spc="-9" dirty="0" smtClean="0">
                <a:solidFill>
                  <a:srgbClr val="262C32"/>
                </a:solidFill>
                <a:latin typeface="Aptos"/>
                <a:cs typeface="Arial"/>
              </a:rPr>
              <a:t>t</a:t>
            </a:r>
            <a:r>
              <a:rPr sz="1200" spc="0" dirty="0" smtClean="0">
                <a:solidFill>
                  <a:srgbClr val="262C32"/>
                </a:solidFill>
                <a:latin typeface="Aptos"/>
                <a:cs typeface="Arial"/>
              </a:rPr>
              <a:t>o</a:t>
            </a:r>
            <a:r>
              <a:rPr sz="1200" spc="104" dirty="0" smtClean="0">
                <a:solidFill>
                  <a:srgbClr val="262C32"/>
                </a:solidFill>
                <a:latin typeface="Aptos"/>
                <a:cs typeface="Arial"/>
              </a:rPr>
              <a:t> </a:t>
            </a:r>
            <a:r>
              <a:rPr sz="1200" spc="-19" dirty="0" smtClean="0">
                <a:solidFill>
                  <a:srgbClr val="262C32"/>
                </a:solidFill>
                <a:latin typeface="Aptos"/>
                <a:cs typeface="Arial"/>
              </a:rPr>
              <a:t>d</a:t>
            </a:r>
            <a:r>
              <a:rPr sz="1200" spc="-9" dirty="0" smtClean="0">
                <a:solidFill>
                  <a:srgbClr val="262C32"/>
                </a:solidFill>
                <a:latin typeface="Aptos"/>
                <a:cs typeface="Arial"/>
              </a:rPr>
              <a:t>i</a:t>
            </a:r>
            <a:r>
              <a:rPr sz="1200" spc="-19" dirty="0" smtClean="0">
                <a:solidFill>
                  <a:srgbClr val="262C32"/>
                </a:solidFill>
                <a:latin typeface="Aptos"/>
                <a:cs typeface="Arial"/>
              </a:rPr>
              <a:t>ges</a:t>
            </a:r>
            <a:r>
              <a:rPr sz="1200" spc="-9" dirty="0" smtClean="0">
                <a:solidFill>
                  <a:srgbClr val="262C32"/>
                </a:solidFill>
                <a:latin typeface="Aptos"/>
                <a:cs typeface="Arial"/>
              </a:rPr>
              <a:t>ti</a:t>
            </a:r>
            <a:r>
              <a:rPr sz="1200" spc="-19" dirty="0" smtClean="0">
                <a:solidFill>
                  <a:srgbClr val="262C32"/>
                </a:solidFill>
                <a:latin typeface="Aptos"/>
                <a:cs typeface="Arial"/>
              </a:rPr>
              <a:t>v</a:t>
            </a:r>
            <a:r>
              <a:rPr sz="1200" spc="0" dirty="0" smtClean="0">
                <a:solidFill>
                  <a:srgbClr val="262C32"/>
                </a:solidFill>
                <a:latin typeface="Aptos"/>
                <a:cs typeface="Arial"/>
              </a:rPr>
              <a:t>o</a:t>
            </a:r>
            <a:r>
              <a:rPr sz="1200" spc="130" dirty="0" smtClean="0">
                <a:solidFill>
                  <a:srgbClr val="262C32"/>
                </a:solidFill>
                <a:latin typeface="Aptos"/>
                <a:cs typeface="Arial"/>
              </a:rPr>
              <a:t> </a:t>
            </a:r>
            <a:r>
              <a:rPr sz="1200" spc="-19" dirty="0" smtClean="0">
                <a:solidFill>
                  <a:srgbClr val="262C32"/>
                </a:solidFill>
                <a:latin typeface="Aptos"/>
                <a:cs typeface="Arial"/>
              </a:rPr>
              <a:t>qu</a:t>
            </a:r>
            <a:r>
              <a:rPr sz="1200" spc="0" dirty="0" smtClean="0">
                <a:solidFill>
                  <a:srgbClr val="262C32"/>
                </a:solidFill>
                <a:latin typeface="Aptos"/>
                <a:cs typeface="Arial"/>
              </a:rPr>
              <a:t>e</a:t>
            </a:r>
            <a:r>
              <a:rPr sz="1200" spc="62" dirty="0" smtClean="0">
                <a:solidFill>
                  <a:srgbClr val="262C32"/>
                </a:solidFill>
                <a:latin typeface="Aptos"/>
                <a:cs typeface="Arial"/>
              </a:rPr>
              <a:t> </a:t>
            </a:r>
            <a:r>
              <a:rPr sz="1200" spc="-19" dirty="0" smtClean="0">
                <a:solidFill>
                  <a:srgbClr val="262C32"/>
                </a:solidFill>
                <a:latin typeface="Aptos"/>
                <a:cs typeface="Arial"/>
              </a:rPr>
              <a:t>p</a:t>
            </a:r>
            <a:r>
              <a:rPr sz="1200" spc="-14" dirty="0" smtClean="0">
                <a:solidFill>
                  <a:srgbClr val="262C32"/>
                </a:solidFill>
                <a:latin typeface="Aptos"/>
                <a:cs typeface="Arial"/>
              </a:rPr>
              <a:t>u</a:t>
            </a:r>
            <a:r>
              <a:rPr sz="1200" spc="-19" dirty="0" smtClean="0">
                <a:solidFill>
                  <a:srgbClr val="262C32"/>
                </a:solidFill>
                <a:latin typeface="Aptos"/>
                <a:cs typeface="Arial"/>
              </a:rPr>
              <a:t>ed</a:t>
            </a:r>
            <a:r>
              <a:rPr sz="1200" spc="0" dirty="0" smtClean="0">
                <a:solidFill>
                  <a:srgbClr val="262C32"/>
                </a:solidFill>
                <a:latin typeface="Aptos"/>
                <a:cs typeface="Arial"/>
              </a:rPr>
              <a:t>e</a:t>
            </a:r>
            <a:r>
              <a:rPr sz="1200" spc="42" dirty="0" smtClean="0">
                <a:solidFill>
                  <a:srgbClr val="262C32"/>
                </a:solidFill>
                <a:latin typeface="Aptos"/>
                <a:cs typeface="Arial"/>
              </a:rPr>
              <a:t> </a:t>
            </a:r>
            <a:r>
              <a:rPr sz="1200" spc="0" dirty="0" smtClean="0">
                <a:solidFill>
                  <a:srgbClr val="262C32"/>
                </a:solidFill>
                <a:latin typeface="Aptos"/>
                <a:cs typeface="Arial"/>
              </a:rPr>
              <a:t>e</a:t>
            </a:r>
            <a:r>
              <a:rPr sz="1200" spc="-5" dirty="0" smtClean="0">
                <a:solidFill>
                  <a:srgbClr val="262C32"/>
                </a:solidFill>
                <a:latin typeface="Aptos"/>
                <a:cs typeface="Arial"/>
              </a:rPr>
              <a:t>s</a:t>
            </a:r>
            <a:r>
              <a:rPr sz="1200" spc="-2" dirty="0" smtClean="0">
                <a:solidFill>
                  <a:srgbClr val="262C32"/>
                </a:solidFill>
                <a:latin typeface="Aptos"/>
                <a:cs typeface="Arial"/>
              </a:rPr>
              <a:t>t</a:t>
            </a:r>
            <a:r>
              <a:rPr sz="1200" spc="0" dirty="0" smtClean="0">
                <a:solidFill>
                  <a:srgbClr val="262C32"/>
                </a:solidFill>
                <a:latin typeface="Aptos"/>
                <a:cs typeface="Arial"/>
              </a:rPr>
              <a:t>a</a:t>
            </a:r>
            <a:r>
              <a:rPr sz="1200" spc="8" dirty="0" smtClean="0">
                <a:solidFill>
                  <a:srgbClr val="262C32"/>
                </a:solidFill>
                <a:latin typeface="Aptos"/>
                <a:cs typeface="Arial"/>
              </a:rPr>
              <a:t>r</a:t>
            </a:r>
            <a:r>
              <a:rPr sz="1200" spc="7" dirty="0" smtClean="0">
                <a:solidFill>
                  <a:srgbClr val="262C32"/>
                </a:solidFill>
                <a:latin typeface="Aptos"/>
                <a:cs typeface="Arial"/>
              </a:rPr>
              <a:t> </a:t>
            </a:r>
            <a:endParaRPr sz="1000">
              <a:latin typeface="Arial"/>
              <a:cs typeface="Arial"/>
            </a:endParaRPr>
          </a:p>
          <a:p>
            <a:pPr marL="18795">
              <a:lnSpc>
                <a:spcPts val="1149"/>
              </a:lnSpc>
              <a:spcBef>
                <a:spcPts val="265"/>
              </a:spcBef>
              <a:spcAft>
                <a:spcPts val="300"/>
              </a:spcAft>
            </a:pPr>
            <a:r>
              <a:rPr sz="1200" spc="-10" dirty="0" smtClean="0">
                <a:solidFill>
                  <a:srgbClr val="262C32"/>
                </a:solidFill>
                <a:latin typeface="Aptos"/>
                <a:cs typeface="Arial"/>
              </a:rPr>
              <a:t>producida por</a:t>
            </a:r>
            <a:r>
              <a:rPr sz="1200" spc="-10" dirty="0" smtClean="0">
                <a:solidFill>
                  <a:srgbClr val="262C32"/>
                </a:solidFill>
                <a:latin typeface="Aptos"/>
                <a:cs typeface="Arial"/>
              </a:rPr>
              <a:t>:</a:t>
            </a:r>
            <a:endParaRPr sz="1000">
              <a:latin typeface="Arial"/>
              <a:cs typeface="Arial"/>
            </a:endParaRPr>
          </a:p>
          <a:p>
            <a:pPr marL="15747" marR="9205">
              <a:lnSpc>
                <a:spcPct val="95825"/>
              </a:lnSpc>
              <a:spcBef>
                <a:spcPts val="535"/>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Comidas pesadas o inusuales.</a:t>
            </a:r>
            <a:endParaRPr sz="1000">
              <a:latin typeface="Arial"/>
              <a:cs typeface="Arial"/>
            </a:endParaRPr>
          </a:p>
          <a:p>
            <a:pPr marL="15747" marR="9205">
              <a:lnSpc>
                <a:spcPct val="95825"/>
              </a:lnSpc>
              <a:spcBef>
                <a:spcPts val="530"/>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Comidas en mal estado.</a:t>
            </a:r>
            <a:endParaRPr sz="1000">
              <a:latin typeface="Arial"/>
              <a:cs typeface="Arial"/>
            </a:endParaRPr>
          </a:p>
          <a:p>
            <a:pPr marL="15747" marR="9205">
              <a:lnSpc>
                <a:spcPct val="95825"/>
              </a:lnSpc>
              <a:spcBef>
                <a:spcPts val="530"/>
              </a:spcBef>
              <a:spcAft>
                <a:spcPts val="300"/>
              </a:spcAft>
            </a:pPr>
            <a:r>
              <a:rPr sz="1200" spc="-8" dirty="0" smtClean="0">
                <a:solidFill>
                  <a:srgbClr val="262C32"/>
                </a:solidFill>
                <a:latin typeface="Aptos"/>
                <a:cs typeface="Arial"/>
              </a:rPr>
              <a:t>• </a:t>
            </a:r>
            <a:r>
              <a:rPr sz="1200" spc="-8" dirty="0" smtClean="0">
                <a:solidFill>
                  <a:srgbClr val="262C32"/>
                </a:solidFill>
                <a:latin typeface="Aptos"/>
                <a:cs typeface="Arial"/>
              </a:rPr>
              <a:t>Intolerancia a algún alimento o componente (lactosa </a:t>
            </a:r>
            <a:r>
              <a:rPr sz="1200" spc="-8" dirty="0" smtClean="0">
                <a:solidFill>
                  <a:srgbClr val="262C32"/>
                </a:solidFill>
                <a:latin typeface="Aptos"/>
                <a:cs typeface="Arial"/>
              </a:rPr>
              <a:t>.</a:t>
            </a:r>
            <a:r>
              <a:rPr sz="1200" spc="-8" dirty="0" smtClean="0">
                <a:solidFill>
                  <a:srgbClr val="262C32"/>
                </a:solidFill>
                <a:latin typeface="Aptos"/>
                <a:cs typeface="Arial"/>
              </a:rPr>
              <a:t>.</a:t>
            </a:r>
            <a:r>
              <a:rPr sz="1200" spc="-8" dirty="0" smtClean="0">
                <a:solidFill>
                  <a:srgbClr val="262C32"/>
                </a:solidFill>
                <a:latin typeface="Aptos"/>
                <a:cs typeface="Arial"/>
              </a:rPr>
              <a:t>. </a:t>
            </a:r>
            <a:r>
              <a:rPr sz="1200" spc="-8" dirty="0" smtClean="0">
                <a:solidFill>
                  <a:srgbClr val="262C32"/>
                </a:solidFill>
                <a:latin typeface="Aptos"/>
                <a:cs typeface="Arial"/>
              </a:rPr>
              <a:t>).</a:t>
            </a:r>
            <a:endParaRPr sz="1000">
              <a:latin typeface="Arial"/>
              <a:cs typeface="Arial"/>
            </a:endParaRPr>
          </a:p>
          <a:p>
            <a:pPr marL="15747"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lngesta de alcohol.</a:t>
            </a:r>
            <a:endParaRPr sz="1000">
              <a:latin typeface="Arial"/>
              <a:cs typeface="Arial"/>
            </a:endParaRPr>
          </a:p>
          <a:p>
            <a:pPr marL="15747" marR="9205">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Relacionado con medicamentos (efectos secundarios).</a:t>
            </a:r>
            <a:endParaRPr sz="1000">
              <a:latin typeface="Arial"/>
              <a:cs typeface="Arial"/>
            </a:endParaRPr>
          </a:p>
          <a:p>
            <a:pPr marL="15747" marR="9205">
              <a:lnSpc>
                <a:spcPct val="95825"/>
              </a:lnSpc>
              <a:spcBef>
                <a:spcPts val="530"/>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Reacción alérgica.</a:t>
            </a:r>
            <a:endParaRPr sz="1000">
              <a:latin typeface="Arial"/>
              <a:cs typeface="Arial"/>
            </a:endParaRPr>
          </a:p>
          <a:p>
            <a:pPr marL="15747" marR="283376" indent="6096">
              <a:lnSpc>
                <a:spcPts val="1149"/>
              </a:lnSpc>
              <a:spcBef>
                <a:spcPts val="530"/>
              </a:spcBef>
              <a:spcAft>
                <a:spcPts val="300"/>
              </a:spcAft>
            </a:pPr>
            <a:r>
              <a:rPr sz="1200" spc="-4" dirty="0" smtClean="0">
                <a:solidFill>
                  <a:srgbClr val="262C32"/>
                </a:solidFill>
                <a:latin typeface="Aptos"/>
                <a:cs typeface="Arial"/>
              </a:rPr>
              <a:t>El vómito y la diarrea pueden presentarse juntos o por separado.  Las </a:t>
            </a:r>
            <a:endParaRPr sz="1000">
              <a:latin typeface="Arial"/>
              <a:cs typeface="Arial"/>
            </a:endParaRPr>
          </a:p>
          <a:p>
            <a:pPr marL="15747" marR="283376">
              <a:lnSpc>
                <a:spcPts val="1149"/>
              </a:lnSpc>
              <a:spcBef>
                <a:spcPts val="254"/>
              </a:spcBef>
              <a:spcAft>
                <a:spcPts val="300"/>
              </a:spcAft>
            </a:pPr>
            <a:r>
              <a:rPr sz="1200" spc="-4" dirty="0" smtClean="0">
                <a:solidFill>
                  <a:srgbClr val="262C32"/>
                </a:solidFill>
                <a:latin typeface="Aptos"/>
                <a:cs typeface="Arial"/>
              </a:rPr>
              <a:t>dos situaciones provocan pérdida de líquido y sales,  pudiendo provocar </a:t>
            </a:r>
            <a:endParaRPr sz="1000">
              <a:latin typeface="Arial"/>
              <a:cs typeface="Arial"/>
            </a:endParaRPr>
          </a:p>
          <a:p>
            <a:pPr marL="15747" marR="283376">
              <a:lnSpc>
                <a:spcPts val="1149"/>
              </a:lnSpc>
              <a:spcBef>
                <a:spcPts val="254"/>
              </a:spcBef>
              <a:spcAft>
                <a:spcPts val="300"/>
              </a:spcAft>
            </a:pPr>
            <a:r>
              <a:rPr sz="1200" spc="-7" dirty="0" smtClean="0">
                <a:solidFill>
                  <a:srgbClr val="262C32"/>
                </a:solidFill>
                <a:latin typeface="Aptos"/>
                <a:cs typeface="Arial"/>
              </a:rPr>
              <a:t>deshidratación. Si se presentan juntos</a:t>
            </a:r>
            <a:r>
              <a:rPr sz="1200" spc="-7" dirty="0" smtClean="0">
                <a:solidFill>
                  <a:srgbClr val="262C32"/>
                </a:solidFill>
                <a:latin typeface="Aptos"/>
                <a:cs typeface="Arial"/>
              </a:rPr>
              <a:t>, </a:t>
            </a:r>
            <a:r>
              <a:rPr sz="1200" spc="-7" dirty="0" smtClean="0">
                <a:solidFill>
                  <a:srgbClr val="262C32"/>
                </a:solidFill>
                <a:latin typeface="Aptos"/>
                <a:cs typeface="Arial"/>
              </a:rPr>
              <a:t>aumenta el  riesgo.</a:t>
            </a:r>
            <a:endParaRPr sz="1000">
              <a:latin typeface="Arial"/>
              <a:cs typeface="Arial"/>
            </a:endParaRPr>
          </a:p>
          <a:p>
            <a:pPr marL="15747" marR="99862" indent="3048">
              <a:lnSpc>
                <a:spcPts val="1390"/>
              </a:lnSpc>
              <a:spcBef>
                <a:spcPts val="433"/>
              </a:spcBef>
              <a:spcAft>
                <a:spcPts val="300"/>
              </a:spcAft>
            </a:pPr>
            <a:r>
              <a:rPr sz="1200" spc="-25" dirty="0" smtClean="0">
                <a:solidFill>
                  <a:srgbClr val="262C32"/>
                </a:solidFill>
                <a:latin typeface="Aptos"/>
                <a:cs typeface="Arial"/>
              </a:rPr>
              <a:t>D</a:t>
            </a:r>
            <a:r>
              <a:rPr sz="1200" spc="-19" dirty="0" smtClean="0">
                <a:solidFill>
                  <a:srgbClr val="262C32"/>
                </a:solidFill>
                <a:latin typeface="Aptos"/>
                <a:cs typeface="Arial"/>
              </a:rPr>
              <a:t>ed</a:t>
            </a:r>
            <a:r>
              <a:rPr sz="1200" spc="-9" dirty="0" smtClean="0">
                <a:solidFill>
                  <a:srgbClr val="262C32"/>
                </a:solidFill>
                <a:latin typeface="Aptos"/>
                <a:cs typeface="Arial"/>
              </a:rPr>
              <a:t>i</a:t>
            </a:r>
            <a:r>
              <a:rPr sz="1200" spc="-19" dirty="0" smtClean="0">
                <a:solidFill>
                  <a:srgbClr val="262C32"/>
                </a:solidFill>
                <a:latin typeface="Aptos"/>
                <a:cs typeface="Arial"/>
              </a:rPr>
              <a:t>ca</a:t>
            </a:r>
            <a:r>
              <a:rPr sz="1200" spc="0" dirty="0" smtClean="0">
                <a:solidFill>
                  <a:srgbClr val="262C32"/>
                </a:solidFill>
                <a:latin typeface="Aptos"/>
                <a:cs typeface="Arial"/>
              </a:rPr>
              <a:t>r</a:t>
            </a:r>
            <a:r>
              <a:rPr sz="1200" spc="88" dirty="0" smtClean="0">
                <a:solidFill>
                  <a:srgbClr val="262C32"/>
                </a:solidFill>
                <a:latin typeface="Aptos"/>
                <a:cs typeface="Arial"/>
              </a:rPr>
              <a:t> </a:t>
            </a:r>
            <a:r>
              <a:rPr sz="1200" spc="-53" dirty="0" smtClean="0">
                <a:solidFill>
                  <a:srgbClr val="262C32"/>
                </a:solidFill>
                <a:latin typeface="Aptos"/>
                <a:cs typeface="Arial"/>
              </a:rPr>
              <a:t>e</a:t>
            </a:r>
            <a:r>
              <a:rPr sz="1200" spc="30" dirty="0" smtClean="0">
                <a:solidFill>
                  <a:srgbClr val="262C32"/>
                </a:solidFill>
                <a:latin typeface="Aptos"/>
                <a:cs typeface="Arial"/>
              </a:rPr>
              <a:t>s</a:t>
            </a:r>
            <a:r>
              <a:rPr sz="1200" spc="-26" dirty="0" smtClean="0">
                <a:solidFill>
                  <a:srgbClr val="262C32"/>
                </a:solidFill>
                <a:latin typeface="Aptos"/>
                <a:cs typeface="Arial"/>
              </a:rPr>
              <a:t>p</a:t>
            </a:r>
            <a:r>
              <a:rPr sz="1200" spc="-3" dirty="0" smtClean="0">
                <a:solidFill>
                  <a:srgbClr val="262C32"/>
                </a:solidFill>
                <a:latin typeface="Aptos"/>
                <a:cs typeface="Arial"/>
              </a:rPr>
              <a:t>e</a:t>
            </a:r>
            <a:r>
              <a:rPr sz="1200" spc="14" dirty="0" smtClean="0">
                <a:solidFill>
                  <a:srgbClr val="262C32"/>
                </a:solidFill>
                <a:latin typeface="Aptos"/>
                <a:cs typeface="Arial"/>
              </a:rPr>
              <a:t>c</a:t>
            </a:r>
            <a:r>
              <a:rPr sz="1200" spc="-18" dirty="0" smtClean="0">
                <a:solidFill>
                  <a:srgbClr val="262C32"/>
                </a:solidFill>
                <a:latin typeface="Aptos"/>
                <a:cs typeface="Arial"/>
              </a:rPr>
              <a:t>i</a:t>
            </a:r>
            <a:r>
              <a:rPr sz="1200" spc="18" dirty="0" smtClean="0">
                <a:solidFill>
                  <a:srgbClr val="262C32"/>
                </a:solidFill>
                <a:latin typeface="Aptos"/>
                <a:cs typeface="Arial"/>
              </a:rPr>
              <a:t>a</a:t>
            </a:r>
            <a:r>
              <a:rPr sz="1200" spc="-73" dirty="0" smtClean="0">
                <a:solidFill>
                  <a:srgbClr val="262C32"/>
                </a:solidFill>
                <a:latin typeface="Aptos"/>
                <a:cs typeface="Arial"/>
              </a:rPr>
              <a:t>l</a:t>
            </a:r>
            <a:r>
              <a:rPr sz="1200" spc="100" dirty="0" smtClean="0">
                <a:solidFill>
                  <a:srgbClr val="262C32"/>
                </a:solidFill>
                <a:latin typeface="Aptos"/>
                <a:cs typeface="Arial"/>
              </a:rPr>
              <a:t> </a:t>
            </a:r>
            <a:r>
              <a:rPr sz="1200" spc="-19" dirty="0" smtClean="0">
                <a:solidFill>
                  <a:srgbClr val="262C32"/>
                </a:solidFill>
                <a:latin typeface="Aptos"/>
                <a:cs typeface="Arial"/>
              </a:rPr>
              <a:t>a</a:t>
            </a:r>
            <a:r>
              <a:rPr sz="1200" spc="-9" dirty="0" smtClean="0">
                <a:solidFill>
                  <a:srgbClr val="262C32"/>
                </a:solidFill>
                <a:latin typeface="Aptos"/>
                <a:cs typeface="Arial"/>
              </a:rPr>
              <a:t>t</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19" dirty="0" smtClean="0">
                <a:solidFill>
                  <a:srgbClr val="262C32"/>
                </a:solidFill>
                <a:latin typeface="Aptos"/>
                <a:cs typeface="Arial"/>
              </a:rPr>
              <a:t>ó</a:t>
            </a:r>
            <a:r>
              <a:rPr sz="1200" spc="0" dirty="0" smtClean="0">
                <a:solidFill>
                  <a:srgbClr val="262C32"/>
                </a:solidFill>
                <a:latin typeface="Aptos"/>
                <a:cs typeface="Arial"/>
              </a:rPr>
              <a:t>n</a:t>
            </a:r>
            <a:r>
              <a:rPr sz="1200" spc="108" dirty="0" smtClean="0">
                <a:solidFill>
                  <a:srgbClr val="262C32"/>
                </a:solidFill>
                <a:latin typeface="Aptos"/>
                <a:cs typeface="Arial"/>
              </a:rPr>
              <a:t> </a:t>
            </a:r>
            <a:r>
              <a:rPr sz="1200" spc="0" dirty="0" smtClean="0">
                <a:solidFill>
                  <a:srgbClr val="262C32"/>
                </a:solidFill>
                <a:latin typeface="Aptos"/>
                <a:cs typeface="Arial"/>
              </a:rPr>
              <a:t>a</a:t>
            </a:r>
            <a:r>
              <a:rPr sz="1200" spc="28" dirty="0" smtClean="0">
                <a:solidFill>
                  <a:srgbClr val="262C32"/>
                </a:solidFill>
                <a:latin typeface="Aptos"/>
                <a:cs typeface="Arial"/>
              </a:rPr>
              <a:t> </a:t>
            </a:r>
            <a:r>
              <a:rPr sz="1200" spc="-14" dirty="0" smtClean="0">
                <a:solidFill>
                  <a:srgbClr val="262C32"/>
                </a:solidFill>
                <a:latin typeface="Aptos"/>
                <a:cs typeface="Arial"/>
              </a:rPr>
              <a:t>n</a:t>
            </a:r>
            <a:r>
              <a:rPr sz="1200" spc="-9" dirty="0" smtClean="0">
                <a:solidFill>
                  <a:srgbClr val="262C32"/>
                </a:solidFill>
                <a:latin typeface="Aptos"/>
                <a:cs typeface="Arial"/>
              </a:rPr>
              <a:t>i</a:t>
            </a:r>
            <a:r>
              <a:rPr sz="1200" spc="-19" dirty="0" smtClean="0">
                <a:solidFill>
                  <a:srgbClr val="262C32"/>
                </a:solidFill>
                <a:latin typeface="Aptos"/>
                <a:cs typeface="Arial"/>
              </a:rPr>
              <a:t>ño</a:t>
            </a:r>
            <a:r>
              <a:rPr sz="1200" spc="0" dirty="0" smtClean="0">
                <a:solidFill>
                  <a:srgbClr val="262C32"/>
                </a:solidFill>
                <a:latin typeface="Aptos"/>
                <a:cs typeface="Arial"/>
              </a:rPr>
              <a:t>s</a:t>
            </a:r>
            <a:r>
              <a:rPr sz="1200" spc="11" dirty="0" smtClean="0">
                <a:solidFill>
                  <a:srgbClr val="262C32"/>
                </a:solidFill>
                <a:latin typeface="Aptos"/>
                <a:cs typeface="Arial"/>
              </a:rPr>
              <a:t> </a:t>
            </a:r>
            <a:r>
              <a:rPr sz="1200" spc="0" dirty="0" smtClean="0">
                <a:solidFill>
                  <a:srgbClr val="262C32"/>
                </a:solidFill>
                <a:latin typeface="Aptos"/>
                <a:cs typeface="Arial"/>
              </a:rPr>
              <a:t>y</a:t>
            </a:r>
            <a:r>
              <a:rPr sz="1200" spc="39" dirty="0" smtClean="0">
                <a:solidFill>
                  <a:srgbClr val="262C32"/>
                </a:solidFill>
                <a:latin typeface="Aptos"/>
                <a:cs typeface="Arial"/>
              </a:rPr>
              <a:t> </a:t>
            </a:r>
            <a:r>
              <a:rPr sz="1200" spc="-19" dirty="0" smtClean="0">
                <a:solidFill>
                  <a:srgbClr val="262C32"/>
                </a:solidFill>
                <a:latin typeface="Aptos"/>
                <a:cs typeface="Arial"/>
              </a:rPr>
              <a:t>pe</a:t>
            </a:r>
            <a:r>
              <a:rPr sz="1200" spc="-14" dirty="0" smtClean="0">
                <a:solidFill>
                  <a:srgbClr val="262C32"/>
                </a:solidFill>
                <a:latin typeface="Aptos"/>
                <a:cs typeface="Arial"/>
              </a:rPr>
              <a:t>r</a:t>
            </a:r>
            <a:r>
              <a:rPr sz="1200" spc="-19" dirty="0" smtClean="0">
                <a:solidFill>
                  <a:srgbClr val="262C32"/>
                </a:solidFill>
                <a:latin typeface="Aptos"/>
                <a:cs typeface="Arial"/>
              </a:rPr>
              <a:t>so</a:t>
            </a:r>
            <a:r>
              <a:rPr sz="1200" spc="-14" dirty="0" smtClean="0">
                <a:solidFill>
                  <a:srgbClr val="262C32"/>
                </a:solidFill>
                <a:latin typeface="Aptos"/>
                <a:cs typeface="Arial"/>
              </a:rPr>
              <a:t>n</a:t>
            </a:r>
            <a:r>
              <a:rPr sz="1200" spc="-19" dirty="0" smtClean="0">
                <a:solidFill>
                  <a:srgbClr val="262C32"/>
                </a:solidFill>
                <a:latin typeface="Aptos"/>
                <a:cs typeface="Arial"/>
              </a:rPr>
              <a:t>a</a:t>
            </a:r>
            <a:r>
              <a:rPr sz="1200" spc="0" dirty="0" smtClean="0">
                <a:solidFill>
                  <a:srgbClr val="262C32"/>
                </a:solidFill>
                <a:latin typeface="Aptos"/>
                <a:cs typeface="Arial"/>
              </a:rPr>
              <a:t>s</a:t>
            </a:r>
            <a:r>
              <a:rPr sz="1200" spc="129" dirty="0" smtClean="0">
                <a:solidFill>
                  <a:srgbClr val="262C32"/>
                </a:solidFill>
                <a:latin typeface="Aptos"/>
                <a:cs typeface="Arial"/>
              </a:rPr>
              <a:t> </a:t>
            </a:r>
            <a:r>
              <a:rPr sz="1200" spc="-29" dirty="0" smtClean="0">
                <a:solidFill>
                  <a:srgbClr val="262C32"/>
                </a:solidFill>
                <a:latin typeface="Aptos"/>
                <a:cs typeface="Arial"/>
              </a:rPr>
              <a:t>m</a:t>
            </a:r>
            <a:r>
              <a:rPr sz="1200" spc="-14" dirty="0" smtClean="0">
                <a:solidFill>
                  <a:srgbClr val="262C32"/>
                </a:solidFill>
                <a:latin typeface="Aptos"/>
                <a:cs typeface="Arial"/>
              </a:rPr>
              <a:t>a</a:t>
            </a:r>
            <a:r>
              <a:rPr sz="1200" spc="-19" dirty="0" smtClean="0">
                <a:solidFill>
                  <a:srgbClr val="262C32"/>
                </a:solidFill>
                <a:latin typeface="Aptos"/>
                <a:cs typeface="Arial"/>
              </a:rPr>
              <a:t>yo</a:t>
            </a:r>
            <a:r>
              <a:rPr sz="1200" spc="-14" dirty="0" smtClean="0">
                <a:solidFill>
                  <a:srgbClr val="262C32"/>
                </a:solidFill>
                <a:latin typeface="Aptos"/>
                <a:cs typeface="Arial"/>
              </a:rPr>
              <a:t>re</a:t>
            </a:r>
            <a:r>
              <a:rPr sz="1200" spc="0" dirty="0" smtClean="0">
                <a:solidFill>
                  <a:srgbClr val="262C32"/>
                </a:solidFill>
                <a:latin typeface="Aptos"/>
                <a:cs typeface="Arial"/>
              </a:rPr>
              <a:t>s</a:t>
            </a:r>
            <a:r>
              <a:rPr sz="1200" spc="134"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o</a:t>
            </a:r>
            <a:r>
              <a:rPr sz="1200" spc="0" dirty="0" smtClean="0">
                <a:solidFill>
                  <a:srgbClr val="262C32"/>
                </a:solidFill>
                <a:latin typeface="Aptos"/>
                <a:cs typeface="Arial"/>
              </a:rPr>
              <a:t>r</a:t>
            </a:r>
            <a:r>
              <a:rPr sz="1200" spc="17"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39" dirty="0" smtClean="0">
                <a:solidFill>
                  <a:srgbClr val="262C32"/>
                </a:solidFill>
                <a:latin typeface="Aptos"/>
                <a:cs typeface="Arial"/>
              </a:rPr>
              <a:t> </a:t>
            </a:r>
            <a:r>
              <a:rPr sz="1200" spc="0" dirty="0" smtClean="0">
                <a:solidFill>
                  <a:srgbClr val="262C32"/>
                </a:solidFill>
                <a:latin typeface="Aptos"/>
                <a:cs typeface="Arial"/>
              </a:rPr>
              <a:t>f</a:t>
            </a:r>
            <a:r>
              <a:rPr sz="1200" spc="-34" dirty="0" smtClean="0">
                <a:solidFill>
                  <a:srgbClr val="262C32"/>
                </a:solidFill>
                <a:latin typeface="Aptos"/>
                <a:cs typeface="Arial"/>
              </a:rPr>
              <a:t>a</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9" dirty="0" smtClean="0">
                <a:solidFill>
                  <a:srgbClr val="262C32"/>
                </a:solidFill>
                <a:latin typeface="Aptos"/>
                <a:cs typeface="Arial"/>
              </a:rPr>
              <a:t>li</a:t>
            </a:r>
            <a:r>
              <a:rPr sz="1200" spc="-19" dirty="0" smtClean="0">
                <a:solidFill>
                  <a:srgbClr val="262C32"/>
                </a:solidFill>
                <a:latin typeface="Aptos"/>
                <a:cs typeface="Arial"/>
              </a:rPr>
              <a:t>da</a:t>
            </a:r>
            <a:r>
              <a:rPr sz="1200" spc="0" dirty="0" smtClean="0">
                <a:solidFill>
                  <a:srgbClr val="262C32"/>
                </a:solidFill>
                <a:latin typeface="Aptos"/>
                <a:cs typeface="Arial"/>
              </a:rPr>
              <a:t>d</a:t>
            </a:r>
            <a:r>
              <a:rPr sz="1200" spc="177"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a</a:t>
            </a:r>
            <a:r>
              <a:rPr sz="1200" spc="-14" dirty="0" smtClean="0">
                <a:solidFill>
                  <a:srgbClr val="262C32"/>
                </a:solidFill>
                <a:latin typeface="Aptos"/>
                <a:cs typeface="Arial"/>
              </a:rPr>
              <a:t>r</a:t>
            </a:r>
            <a:r>
              <a:rPr sz="1200" spc="0" dirty="0" smtClean="0">
                <a:solidFill>
                  <a:srgbClr val="262C32"/>
                </a:solidFill>
                <a:latin typeface="Aptos"/>
                <a:cs typeface="Arial"/>
              </a:rPr>
              <a:t>a </a:t>
            </a:r>
            <a:r>
              <a:rPr sz="1200" spc="-19" dirty="0" smtClean="0">
                <a:solidFill>
                  <a:srgbClr val="262C32"/>
                </a:solidFill>
                <a:latin typeface="Aptos"/>
                <a:cs typeface="Arial"/>
              </a:rPr>
              <a:t>d</a:t>
            </a:r>
            <a:r>
              <a:rPr sz="1200" spc="-3" dirty="0" smtClean="0">
                <a:solidFill>
                  <a:srgbClr val="262C32"/>
                </a:solidFill>
                <a:latin typeface="Aptos"/>
                <a:cs typeface="Arial"/>
              </a:rPr>
              <a:t>e</a:t>
            </a:r>
            <a:r>
              <a:rPr sz="1200" spc="30" dirty="0" smtClean="0">
                <a:solidFill>
                  <a:srgbClr val="262C32"/>
                </a:solidFill>
                <a:latin typeface="Aptos"/>
                <a:cs typeface="Arial"/>
              </a:rPr>
              <a:t>s</a:t>
            </a:r>
            <a:r>
              <a:rPr sz="1200" spc="-26" dirty="0" smtClean="0">
                <a:solidFill>
                  <a:srgbClr val="262C32"/>
                </a:solidFill>
                <a:latin typeface="Aptos"/>
                <a:cs typeface="Arial"/>
              </a:rPr>
              <a:t>h</a:t>
            </a:r>
            <a:r>
              <a:rPr sz="1200" spc="-7" dirty="0" smtClean="0">
                <a:solidFill>
                  <a:srgbClr val="262C32"/>
                </a:solidFill>
                <a:latin typeface="Aptos"/>
                <a:cs typeface="Arial"/>
              </a:rPr>
              <a:t>i</a:t>
            </a:r>
            <a:r>
              <a:rPr sz="1200" spc="18" dirty="0" smtClean="0">
                <a:solidFill>
                  <a:srgbClr val="262C32"/>
                </a:solidFill>
                <a:latin typeface="Aptos"/>
                <a:cs typeface="Arial"/>
              </a:rPr>
              <a:t>d</a:t>
            </a:r>
            <a:r>
              <a:rPr sz="1200" spc="0" dirty="0" smtClean="0">
                <a:solidFill>
                  <a:srgbClr val="262C32"/>
                </a:solidFill>
                <a:latin typeface="Aptos"/>
                <a:cs typeface="Arial"/>
              </a:rPr>
              <a:t>r</a:t>
            </a:r>
            <a:r>
              <a:rPr sz="1200" spc="-26" dirty="0" smtClean="0">
                <a:solidFill>
                  <a:srgbClr val="262C32"/>
                </a:solidFill>
                <a:latin typeface="Aptos"/>
                <a:cs typeface="Arial"/>
              </a:rPr>
              <a:t>a</a:t>
            </a:r>
            <a:r>
              <a:rPr sz="1200" spc="37" dirty="0" smtClean="0">
                <a:solidFill>
                  <a:srgbClr val="262C32"/>
                </a:solidFill>
                <a:latin typeface="Aptos"/>
                <a:cs typeface="Arial"/>
              </a:rPr>
              <a:t>t</a:t>
            </a:r>
            <a:r>
              <a:rPr sz="1200" spc="-3" dirty="0" smtClean="0">
                <a:solidFill>
                  <a:srgbClr val="262C32"/>
                </a:solidFill>
                <a:latin typeface="Aptos"/>
                <a:cs typeface="Arial"/>
              </a:rPr>
              <a:t>a</a:t>
            </a:r>
            <a:r>
              <a:rPr sz="1200" spc="0" dirty="0" smtClean="0">
                <a:solidFill>
                  <a:srgbClr val="262C32"/>
                </a:solidFill>
                <a:latin typeface="Aptos"/>
                <a:cs typeface="Arial"/>
              </a:rPr>
              <a:t>r</a:t>
            </a:r>
            <a:r>
              <a:rPr sz="1200" spc="-19" dirty="0" smtClean="0">
                <a:solidFill>
                  <a:srgbClr val="262C32"/>
                </a:solidFill>
                <a:latin typeface="Aptos"/>
                <a:cs typeface="Arial"/>
              </a:rPr>
              <a:t>s</a:t>
            </a:r>
            <a:r>
              <a:rPr sz="1200" spc="18" dirty="0" smtClean="0">
                <a:solidFill>
                  <a:srgbClr val="262C32"/>
                </a:solidFill>
                <a:latin typeface="Aptos"/>
                <a:cs typeface="Arial"/>
              </a:rPr>
              <a:t>e</a:t>
            </a:r>
            <a:r>
              <a:rPr sz="1200" spc="-77" dirty="0" smtClean="0">
                <a:solidFill>
                  <a:srgbClr val="262C32"/>
                </a:solidFill>
                <a:latin typeface="Aptos"/>
                <a:cs typeface="Arial"/>
              </a:rPr>
              <a:t>.</a:t>
            </a:r>
            <a:endParaRPr sz="1000">
              <a:latin typeface="Arial"/>
              <a:cs typeface="Arial"/>
            </a:endParaRPr>
          </a:p>
        </p:txBody>
      </p:sp>
      <p:sp>
        <p:nvSpPr>
          <p:cNvPr id="4" name="object 4"/>
          <p:cNvSpPr txBox="1"/>
          <p:nvPr/>
        </p:nvSpPr>
        <p:spPr>
          <a:xfrm>
            <a:off x="2083609" y="4416766"/>
            <a:ext cx="3492441" cy="579120"/>
          </a:xfrm>
          <a:prstGeom prst="rect">
            <a:avLst/>
          </a:prstGeom>
        </p:spPr>
        <p:txBody>
          <a:bodyPr wrap="square" lIns="0" tIns="7111" rIns="0" bIns="0" rtlCol="0">
            <a:noAutofit/>
          </a:bodyPr>
          <a:lstStyle/>
          <a:p>
            <a:pPr marL="12700" marR="19050">
              <a:lnSpc>
                <a:spcPts val="1120"/>
              </a:lnSpc>
              <a:spcAft>
                <a:spcPts val="300"/>
              </a:spcAft>
            </a:pPr>
            <a:r>
              <a:rPr sz="1200" b="1" spc="-7" dirty="0" smtClean="0">
                <a:solidFill>
                  <a:srgbClr val="262C32"/>
                </a:solidFill>
                <a:latin typeface="Aptos"/>
                <a:cs typeface="Arial"/>
              </a:rPr>
              <a:t>• </a:t>
            </a:r>
            <a:r>
              <a:rPr sz="1200" b="1" spc="-7" dirty="0" smtClean="0">
                <a:solidFill>
                  <a:srgbClr val="262C32"/>
                </a:solidFill>
                <a:latin typeface="Aptos"/>
                <a:cs typeface="Arial"/>
              </a:rPr>
              <a:t>Objetivos</a:t>
            </a:r>
            <a:endParaRPr sz="1000">
              <a:latin typeface="Arial"/>
              <a:cs typeface="Arial"/>
            </a:endParaRPr>
          </a:p>
          <a:p>
            <a:pPr marL="104140" marR="19050">
              <a:lnSpc>
                <a:spcPct val="95825"/>
              </a:lnSpc>
              <a:spcBef>
                <a:spcPts val="474"/>
              </a:spcBef>
              <a:spcAft>
                <a:spcPts val="300"/>
              </a:spcAft>
            </a:pPr>
            <a:r>
              <a:rPr sz="1200" spc="-12" dirty="0" smtClean="0">
                <a:solidFill>
                  <a:srgbClr val="262C32"/>
                </a:solidFill>
                <a:latin typeface="Aptos"/>
                <a:cs typeface="Arial"/>
              </a:rPr>
              <a:t>- </a:t>
            </a:r>
            <a:r>
              <a:rPr sz="1200" spc="-12" dirty="0" smtClean="0">
                <a:solidFill>
                  <a:srgbClr val="262C32"/>
                </a:solidFill>
                <a:latin typeface="Aptos"/>
                <a:cs typeface="Arial"/>
              </a:rPr>
              <a:t>Reposición del  líquido perdido.</a:t>
            </a:r>
            <a:endParaRPr sz="1000">
              <a:latin typeface="Arial"/>
              <a:cs typeface="Arial"/>
            </a:endParaRPr>
          </a:p>
          <a:p>
            <a:pPr marL="104140">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Reposición de las sales perdidas.</a:t>
            </a:r>
            <a:endParaRPr sz="1000">
              <a:latin typeface="Arial"/>
              <a:cs typeface="Arial"/>
            </a:endParaRPr>
          </a:p>
        </p:txBody>
      </p:sp>
      <p:sp>
        <p:nvSpPr>
          <p:cNvPr id="3" name="object 3"/>
          <p:cNvSpPr txBox="1"/>
          <p:nvPr/>
        </p:nvSpPr>
        <p:spPr>
          <a:xfrm>
            <a:off x="2083609" y="5270206"/>
            <a:ext cx="7440149" cy="1645920"/>
          </a:xfrm>
          <a:prstGeom prst="rect">
            <a:avLst/>
          </a:prstGeom>
        </p:spPr>
        <p:txBody>
          <a:bodyPr wrap="square" lIns="0" tIns="7111" rIns="0" bIns="0" rtlCol="0">
            <a:noAutofit/>
          </a:bodyPr>
          <a:lstStyle/>
          <a:p>
            <a:pPr marL="12700" marR="21905">
              <a:lnSpc>
                <a:spcPts val="1120"/>
              </a:lnSpc>
              <a:spcAft>
                <a:spcPts val="300"/>
              </a:spcAft>
            </a:pPr>
            <a:r>
              <a:rPr sz="1200" b="1" spc="-2" dirty="0" smtClean="0">
                <a:solidFill>
                  <a:srgbClr val="262C32"/>
                </a:solidFill>
                <a:latin typeface="Aptos"/>
                <a:cs typeface="Arial"/>
              </a:rPr>
              <a:t>• </a:t>
            </a:r>
            <a:r>
              <a:rPr sz="1200" b="1" spc="-2" dirty="0" smtClean="0">
                <a:solidFill>
                  <a:srgbClr val="262C32"/>
                </a:solidFill>
                <a:latin typeface="Aptos"/>
                <a:cs typeface="Arial"/>
              </a:rPr>
              <a:t>¿Qué debemos hacer?</a:t>
            </a:r>
            <a:endParaRPr sz="1000">
              <a:latin typeface="Arial"/>
              <a:cs typeface="Arial"/>
            </a:endParaRPr>
          </a:p>
          <a:p>
            <a:pPr marL="104140" marR="21905">
              <a:lnSpc>
                <a:spcPct val="95825"/>
              </a:lnSpc>
              <a:spcBef>
                <a:spcPts val="474"/>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Tranquilizar a la víctima si está vomitando.</a:t>
            </a:r>
            <a:endParaRPr sz="1000">
              <a:latin typeface="Arial"/>
              <a:cs typeface="Arial"/>
            </a:endParaRPr>
          </a:p>
          <a:p>
            <a:pPr marL="192531" marR="143447" indent="-88391">
              <a:lnSpc>
                <a:spcPts val="1149"/>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Facilitar la ingesta de líquidos ligeros en abundancia</a:t>
            </a:r>
            <a:r>
              <a:rPr sz="1200" spc="-2" dirty="0" smtClean="0">
                <a:solidFill>
                  <a:srgbClr val="262C32"/>
                </a:solidFill>
                <a:latin typeface="Aptos"/>
                <a:cs typeface="Arial"/>
              </a:rPr>
              <a:t>. </a:t>
            </a:r>
            <a:r>
              <a:rPr sz="1200" spc="-2" dirty="0" smtClean="0">
                <a:solidFill>
                  <a:srgbClr val="262C32"/>
                </a:solidFill>
                <a:latin typeface="Aptos"/>
                <a:cs typeface="Arial"/>
              </a:rPr>
              <a:t>Tomarlos en </a:t>
            </a:r>
            <a:endParaRPr sz="1000">
              <a:latin typeface="Arial"/>
              <a:cs typeface="Arial"/>
            </a:endParaRPr>
          </a:p>
          <a:p>
            <a:pPr marL="192531" marR="143447">
              <a:lnSpc>
                <a:spcPts val="1149"/>
              </a:lnSpc>
              <a:spcBef>
                <a:spcPts val="249"/>
              </a:spcBef>
              <a:spcAft>
                <a:spcPts val="300"/>
              </a:spcAft>
            </a:pPr>
            <a:r>
              <a:rPr sz="1200" spc="-3" dirty="0" smtClean="0">
                <a:solidFill>
                  <a:srgbClr val="262C32"/>
                </a:solidFill>
                <a:latin typeface="Aptos"/>
                <a:cs typeface="Arial"/>
              </a:rPr>
              <a:t>pequeños sorbos</a:t>
            </a:r>
            <a:r>
              <a:rPr sz="1200" spc="-3" dirty="0" smtClean="0">
                <a:solidFill>
                  <a:srgbClr val="262C32"/>
                </a:solidFill>
                <a:latin typeface="Aptos"/>
                <a:cs typeface="Arial"/>
              </a:rPr>
              <a:t>. </a:t>
            </a:r>
            <a:r>
              <a:rPr sz="1200" spc="-3" dirty="0" smtClean="0">
                <a:solidFill>
                  <a:srgbClr val="262C32"/>
                </a:solidFill>
                <a:latin typeface="Aptos"/>
                <a:cs typeface="Arial"/>
              </a:rPr>
              <a:t>(Generalmente es suficiente con dar agua (sin gas)</a:t>
            </a:r>
            <a:r>
              <a:rPr sz="1200" spc="-3" dirty="0" smtClean="0">
                <a:solidFill>
                  <a:srgbClr val="262C32"/>
                </a:solidFill>
                <a:latin typeface="Aptos"/>
                <a:cs typeface="Arial"/>
              </a:rPr>
              <a:t>, </a:t>
            </a:r>
            <a:endParaRPr sz="1000">
              <a:latin typeface="Arial"/>
              <a:cs typeface="Arial"/>
            </a:endParaRPr>
          </a:p>
          <a:p>
            <a:pPr marL="192531" marR="143447">
              <a:lnSpc>
                <a:spcPts val="1149"/>
              </a:lnSpc>
              <a:spcBef>
                <a:spcPts val="249"/>
              </a:spcBef>
              <a:spcAft>
                <a:spcPts val="300"/>
              </a:spcAft>
            </a:pPr>
            <a:r>
              <a:rPr sz="1200" spc="0" dirty="0" smtClean="0">
                <a:solidFill>
                  <a:srgbClr val="262C32"/>
                </a:solidFill>
                <a:latin typeface="Aptos"/>
                <a:cs typeface="Arial"/>
              </a:rPr>
              <a:t>aunque en la actualidad existen diversos elaborados isotónicos ya </a:t>
            </a:r>
            <a:endParaRPr sz="1000">
              <a:latin typeface="Arial"/>
              <a:cs typeface="Arial"/>
            </a:endParaRPr>
          </a:p>
          <a:p>
            <a:pPr marL="192531" marR="143447">
              <a:lnSpc>
                <a:spcPts val="1149"/>
              </a:lnSpc>
              <a:spcBef>
                <a:spcPts val="249"/>
              </a:spcBef>
              <a:spcAft>
                <a:spcPts val="300"/>
              </a:spcAft>
            </a:pPr>
            <a:r>
              <a:rPr sz="1200" spc="-4" dirty="0" smtClean="0">
                <a:solidFill>
                  <a:srgbClr val="262C32"/>
                </a:solidFill>
                <a:latin typeface="Aptos"/>
                <a:cs typeface="Arial"/>
              </a:rPr>
              <a:t>preparados (suero oral).  Si no dispone o no tiene posibilidad de disponer</a:t>
            </a:r>
            <a:endParaRPr sz="1000">
              <a:latin typeface="Arial"/>
              <a:cs typeface="Arial"/>
            </a:endParaRPr>
          </a:p>
          <a:p>
            <a:pPr marL="192531">
              <a:lnSpc>
                <a:spcPct val="95825"/>
              </a:lnSpc>
              <a:spcBef>
                <a:spcPts val="269"/>
              </a:spcBef>
              <a:spcAft>
                <a:spcPts val="300"/>
              </a:spcAft>
            </a:pPr>
            <a:r>
              <a:rPr sz="1200" spc="-6" dirty="0" smtClean="0">
                <a:solidFill>
                  <a:srgbClr val="262C32"/>
                </a:solidFill>
                <a:latin typeface="Aptos"/>
                <a:cs typeface="Arial"/>
              </a:rPr>
              <a:t>de los mismos puede preparar una disolución de sal común (1  cucharadita/</a:t>
            </a:r>
            <a:endParaRPr sz="1000">
              <a:latin typeface="Arial"/>
              <a:cs typeface="Arial"/>
            </a:endParaRPr>
          </a:p>
          <a:p>
            <a:pPr marL="195579" marR="255813" indent="0">
              <a:lnSpc>
                <a:spcPts val="1390"/>
              </a:lnSpc>
              <a:spcBef>
                <a:spcPts val="134"/>
              </a:spcBef>
              <a:spcAft>
                <a:spcPts val="300"/>
              </a:spcAft>
            </a:pPr>
            <a:r>
              <a:rPr sz="1200" spc="-2" dirty="0" smtClean="0">
                <a:solidFill>
                  <a:srgbClr val="262C32"/>
                </a:solidFill>
                <a:latin typeface="Aptos"/>
                <a:cs typeface="Arial"/>
              </a:rPr>
              <a:t>litro) y azúcar (4-5 cucharaditas/litro) en agua, y puede añadir zumo de limón.</a:t>
            </a:r>
            <a:endParaRPr sz="1000">
              <a:latin typeface="Arial"/>
              <a:cs typeface="Arial"/>
            </a:endParaRPr>
          </a:p>
        </p:txBody>
      </p:sp>
      <p:sp>
        <p:nvSpPr>
          <p:cNvPr id="2" name="object 2"/>
          <p:cNvSpPr txBox="1"/>
          <p:nvPr/>
        </p:nvSpPr>
        <p:spPr>
          <a:xfrm>
            <a:off x="685291" y="7417538"/>
            <a:ext cx="1" cy="1"/>
          </a:xfrm>
          <a:prstGeom prst="rect">
            <a:avLst/>
          </a:prstGeom>
        </p:spPr>
        <p:txBody>
          <a:bodyPr wrap="square" lIns="0" tIns="2540" rIns="0" bIns="0" rtlCol="0">
            <a:noAutofit/>
          </a:bodyPr>
          <a:lstStyle/>
          <a:p>
            <a:pPr marL="12700">
              <a:lnSpc>
                <a:spcPct val="95825"/>
              </a:lnSpc>
            </a:pPr>
            <a:r>
              <a:rPr sz="600" b="1" spc="-99" dirty="0" smtClean="0">
                <a:solidFill>
                  <a:srgbClr val="231F21"/>
                </a:solidFill>
                <a:latin typeface="Arial"/>
                <a:cs typeface="Arial"/>
              </a:rPr>
              <a:t>13</a:t>
            </a:r>
            <a:r>
              <a:rPr sz="600" b="1" spc="-99" dirty="0" smtClean="0">
                <a:solidFill>
                  <a:srgbClr val="3B383A"/>
                </a:solidFill>
                <a:latin typeface="Arial"/>
                <a:cs typeface="Arial"/>
              </a:rPr>
              <a:t>4</a:t>
            </a:r>
            <a:endParaRPr sz="600">
              <a:latin typeface="Arial"/>
              <a:cs typeface="Arial"/>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236595" y="1353526"/>
            <a:ext cx="6865074" cy="758952"/>
          </a:xfrm>
          <a:prstGeom prst="rect">
            <a:avLst/>
          </a:prstGeom>
        </p:spPr>
        <p:txBody>
          <a:bodyPr wrap="square" lIns="0" tIns="7111" rIns="0" bIns="0" rtlCol="0">
            <a:noAutofit/>
          </a:bodyPr>
          <a:lstStyle/>
          <a:p>
            <a:pPr marL="12700" marR="9205">
              <a:lnSpc>
                <a:spcPts val="1120"/>
              </a:lnSpc>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Si vuelve a tener apetito</a:t>
            </a:r>
            <a:r>
              <a:rPr sz="1200" spc="-5" dirty="0" smtClean="0">
                <a:solidFill>
                  <a:srgbClr val="262C32"/>
                </a:solidFill>
                <a:latin typeface="Aptos"/>
                <a:cs typeface="Arial"/>
              </a:rPr>
              <a:t>,  </a:t>
            </a:r>
            <a:r>
              <a:rPr sz="1200" spc="-5" dirty="0" smtClean="0">
                <a:solidFill>
                  <a:srgbClr val="262C32"/>
                </a:solidFill>
                <a:latin typeface="Aptos"/>
                <a:cs typeface="Arial"/>
              </a:rPr>
              <a:t>ingerir cosas ligeras</a:t>
            </a:r>
            <a:r>
              <a:rPr sz="1200" spc="-5" dirty="0" smtClean="0">
                <a:solidFill>
                  <a:srgbClr val="262C32"/>
                </a:solidFill>
                <a:latin typeface="Aptos"/>
                <a:cs typeface="Arial"/>
              </a:rPr>
              <a:t>, </a:t>
            </a:r>
            <a:r>
              <a:rPr sz="1200" spc="-5" dirty="0" smtClean="0">
                <a:solidFill>
                  <a:srgbClr val="262C32"/>
                </a:solidFill>
                <a:latin typeface="Aptos"/>
                <a:cs typeface="Arial"/>
              </a:rPr>
              <a:t>digestivas</a:t>
            </a:r>
            <a:r>
              <a:rPr sz="1200" spc="-5" dirty="0" smtClean="0">
                <a:solidFill>
                  <a:srgbClr val="262C32"/>
                </a:solidFill>
                <a:latin typeface="Aptos"/>
                <a:cs typeface="Arial"/>
              </a:rPr>
              <a:t>, </a:t>
            </a:r>
            <a:r>
              <a:rPr sz="1200" spc="-5" dirty="0" smtClean="0">
                <a:solidFill>
                  <a:srgbClr val="262C32"/>
                </a:solidFill>
                <a:latin typeface="Aptos"/>
                <a:cs typeface="Arial"/>
              </a:rPr>
              <a:t>sin especies</a:t>
            </a:r>
            <a:r>
              <a:rPr sz="1200" spc="-5" dirty="0" smtClean="0">
                <a:solidFill>
                  <a:srgbClr val="262C32"/>
                </a:solidFill>
                <a:latin typeface="Aptos"/>
                <a:cs typeface="Arial"/>
              </a:rPr>
              <a:t>.</a:t>
            </a:r>
            <a:endParaRPr sz="1000">
              <a:latin typeface="Arial"/>
              <a:cs typeface="Arial"/>
            </a:endParaRPr>
          </a:p>
          <a:p>
            <a:pPr marL="12700" marR="9205">
              <a:lnSpc>
                <a:spcPct val="95825"/>
              </a:lnSpc>
              <a:spcBef>
                <a:spcPts val="47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Reevaluar el estado de la víctima periódicamente.</a:t>
            </a:r>
            <a:endParaRPr sz="1000">
              <a:latin typeface="Arial"/>
              <a:cs typeface="Arial"/>
            </a:endParaRPr>
          </a:p>
          <a:p>
            <a:pPr marL="101091" indent="-88391">
              <a:lnSpc>
                <a:spcPts val="1390"/>
              </a:lnSpc>
              <a:spcBef>
                <a:spcPts val="449"/>
              </a:spcBef>
              <a:spcAft>
                <a:spcPts val="300"/>
              </a:spcAft>
            </a:pPr>
            <a:r>
              <a:rPr sz="1200" dirty="0" smtClean="0">
                <a:solidFill>
                  <a:srgbClr val="262C32"/>
                </a:solidFill>
                <a:latin typeface="Aptos"/>
                <a:cs typeface="Arial"/>
              </a:rPr>
              <a:t>-</a:t>
            </a:r>
            <a:r>
              <a:rPr sz="1200" spc="-8" dirty="0" smtClean="0">
                <a:solidFill>
                  <a:srgbClr val="262C32"/>
                </a:solidFill>
                <a:latin typeface="Aptos"/>
                <a:cs typeface="Arial"/>
              </a:rPr>
              <a:t> </a:t>
            </a:r>
            <a:r>
              <a:rPr sz="1200" spc="-72" dirty="0" smtClean="0">
                <a:solidFill>
                  <a:srgbClr val="262C32"/>
                </a:solidFill>
                <a:latin typeface="Aptos"/>
                <a:cs typeface="Arial"/>
              </a:rPr>
              <a:t>S</a:t>
            </a:r>
            <a:r>
              <a:rPr sz="1200" spc="-17" dirty="0" smtClean="0">
                <a:solidFill>
                  <a:srgbClr val="262C32"/>
                </a:solidFill>
                <a:latin typeface="Aptos"/>
                <a:cs typeface="Arial"/>
              </a:rPr>
              <a:t>i</a:t>
            </a:r>
            <a:r>
              <a:rPr sz="1200" spc="99" dirty="0" smtClean="0">
                <a:solidFill>
                  <a:srgbClr val="262C32"/>
                </a:solidFill>
                <a:latin typeface="Aptos"/>
                <a:cs typeface="Arial"/>
              </a:rPr>
              <a:t> </a:t>
            </a:r>
            <a:r>
              <a:rPr sz="1200" spc="-53" dirty="0" smtClean="0">
                <a:solidFill>
                  <a:srgbClr val="262C32"/>
                </a:solidFill>
                <a:latin typeface="Aptos"/>
                <a:cs typeface="Arial"/>
              </a:rPr>
              <a:t>e</a:t>
            </a:r>
            <a:r>
              <a:rPr sz="1200" spc="-73" dirty="0" smtClean="0">
                <a:solidFill>
                  <a:srgbClr val="262C32"/>
                </a:solidFill>
                <a:latin typeface="Aptos"/>
                <a:cs typeface="Arial"/>
              </a:rPr>
              <a:t>l</a:t>
            </a:r>
            <a:r>
              <a:rPr sz="1200" spc="125" dirty="0" smtClean="0">
                <a:solidFill>
                  <a:srgbClr val="262C32"/>
                </a:solidFill>
                <a:latin typeface="Aptos"/>
                <a:cs typeface="Arial"/>
              </a:rPr>
              <a:t> </a:t>
            </a:r>
            <a:r>
              <a:rPr sz="1200" spc="-19" dirty="0" smtClean="0">
                <a:solidFill>
                  <a:srgbClr val="262C32"/>
                </a:solidFill>
                <a:latin typeface="Aptos"/>
                <a:cs typeface="Arial"/>
              </a:rPr>
              <a:t>es</a:t>
            </a:r>
            <a:r>
              <a:rPr sz="1200" spc="-9" dirty="0" smtClean="0">
                <a:solidFill>
                  <a:srgbClr val="262C32"/>
                </a:solidFill>
                <a:latin typeface="Aptos"/>
                <a:cs typeface="Arial"/>
              </a:rPr>
              <a:t>t</a:t>
            </a:r>
            <a:r>
              <a:rPr sz="1200" spc="-14" dirty="0" smtClean="0">
                <a:solidFill>
                  <a:srgbClr val="262C32"/>
                </a:solidFill>
                <a:latin typeface="Aptos"/>
                <a:cs typeface="Arial"/>
              </a:rPr>
              <a:t>a</a:t>
            </a:r>
            <a:r>
              <a:rPr sz="1200" spc="-19" dirty="0" smtClean="0">
                <a:solidFill>
                  <a:srgbClr val="262C32"/>
                </a:solidFill>
                <a:latin typeface="Aptos"/>
                <a:cs typeface="Arial"/>
              </a:rPr>
              <a:t>d</a:t>
            </a:r>
            <a:r>
              <a:rPr sz="1200" spc="0" dirty="0" smtClean="0">
                <a:solidFill>
                  <a:srgbClr val="262C32"/>
                </a:solidFill>
                <a:latin typeface="Aptos"/>
                <a:cs typeface="Arial"/>
              </a:rPr>
              <a:t>o</a:t>
            </a:r>
            <a:r>
              <a:rPr sz="1200" spc="73"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39" dirty="0" smtClean="0">
                <a:solidFill>
                  <a:srgbClr val="262C32"/>
                </a:solidFill>
                <a:latin typeface="Aptos"/>
                <a:cs typeface="Arial"/>
              </a:rPr>
              <a:t> </a:t>
            </a:r>
            <a:r>
              <a:rPr sz="1200" spc="-19" dirty="0" smtClean="0">
                <a:solidFill>
                  <a:srgbClr val="262C32"/>
                </a:solidFill>
                <a:latin typeface="Aptos"/>
                <a:cs typeface="Arial"/>
              </a:rPr>
              <a:t>v</a:t>
            </a:r>
            <a:r>
              <a:rPr sz="1200" spc="-9" dirty="0" smtClean="0">
                <a:solidFill>
                  <a:srgbClr val="262C32"/>
                </a:solidFill>
                <a:latin typeface="Aptos"/>
                <a:cs typeface="Arial"/>
              </a:rPr>
              <a:t>í</a:t>
            </a:r>
            <a:r>
              <a:rPr sz="1200" spc="-19" dirty="0" smtClean="0">
                <a:solidFill>
                  <a:srgbClr val="262C32"/>
                </a:solidFill>
                <a:latin typeface="Aptos"/>
                <a:cs typeface="Arial"/>
              </a:rPr>
              <a:t>c</a:t>
            </a:r>
            <a:r>
              <a:rPr sz="1200" spc="-9" dirty="0" smtClean="0">
                <a:solidFill>
                  <a:srgbClr val="262C32"/>
                </a:solidFill>
                <a:latin typeface="Aptos"/>
                <a:cs typeface="Arial"/>
              </a:rPr>
              <a:t>ti</a:t>
            </a:r>
            <a:r>
              <a:rPr sz="1200" spc="-34" dirty="0" smtClean="0">
                <a:solidFill>
                  <a:srgbClr val="262C32"/>
                </a:solidFill>
                <a:latin typeface="Aptos"/>
                <a:cs typeface="Arial"/>
              </a:rPr>
              <a:t>m</a:t>
            </a:r>
            <a:r>
              <a:rPr sz="1200" spc="0" dirty="0" smtClean="0">
                <a:solidFill>
                  <a:srgbClr val="262C32"/>
                </a:solidFill>
                <a:latin typeface="Aptos"/>
                <a:cs typeface="Arial"/>
              </a:rPr>
              <a:t>a</a:t>
            </a:r>
            <a:r>
              <a:rPr sz="1200" spc="117" dirty="0" smtClean="0">
                <a:solidFill>
                  <a:srgbClr val="262C32"/>
                </a:solidFill>
                <a:latin typeface="Aptos"/>
                <a:cs typeface="Arial"/>
              </a:rPr>
              <a:t> </a:t>
            </a:r>
            <a:r>
              <a:rPr sz="1200" spc="-14" dirty="0" smtClean="0">
                <a:solidFill>
                  <a:srgbClr val="262C32"/>
                </a:solidFill>
                <a:latin typeface="Aptos"/>
                <a:cs typeface="Arial"/>
              </a:rPr>
              <a:t>e</a:t>
            </a:r>
            <a:r>
              <a:rPr sz="1200" spc="0" dirty="0" smtClean="0">
                <a:solidFill>
                  <a:srgbClr val="262C32"/>
                </a:solidFill>
                <a:latin typeface="Aptos"/>
                <a:cs typeface="Arial"/>
              </a:rPr>
              <a:t>s</a:t>
            </a:r>
            <a:r>
              <a:rPr sz="1200" spc="53" dirty="0" smtClean="0">
                <a:solidFill>
                  <a:srgbClr val="262C32"/>
                </a:solidFill>
                <a:latin typeface="Aptos"/>
                <a:cs typeface="Arial"/>
              </a:rPr>
              <a:t> </a:t>
            </a:r>
            <a:r>
              <a:rPr sz="1200" spc="-53" dirty="0" smtClean="0">
                <a:solidFill>
                  <a:srgbClr val="262C32"/>
                </a:solidFill>
                <a:latin typeface="Aptos"/>
                <a:cs typeface="Arial"/>
              </a:rPr>
              <a:t>p</a:t>
            </a:r>
            <a:r>
              <a:rPr sz="1200" spc="0" dirty="0" smtClean="0">
                <a:solidFill>
                  <a:srgbClr val="262C32"/>
                </a:solidFill>
                <a:latin typeface="Aptos"/>
                <a:cs typeface="Arial"/>
              </a:rPr>
              <a:t>r</a:t>
            </a:r>
            <a:r>
              <a:rPr sz="1200" spc="-26" dirty="0" smtClean="0">
                <a:solidFill>
                  <a:srgbClr val="262C32"/>
                </a:solidFill>
                <a:latin typeface="Aptos"/>
                <a:cs typeface="Arial"/>
              </a:rPr>
              <a:t>e</a:t>
            </a:r>
            <a:r>
              <a:rPr sz="1200" spc="-3" dirty="0" smtClean="0">
                <a:solidFill>
                  <a:srgbClr val="262C32"/>
                </a:solidFill>
                <a:latin typeface="Aptos"/>
                <a:cs typeface="Arial"/>
              </a:rPr>
              <a:t>o</a:t>
            </a:r>
            <a:r>
              <a:rPr sz="1200" spc="30" dirty="0" smtClean="0">
                <a:solidFill>
                  <a:srgbClr val="262C32"/>
                </a:solidFill>
                <a:latin typeface="Aptos"/>
                <a:cs typeface="Arial"/>
              </a:rPr>
              <a:t>c</a:t>
            </a:r>
            <a:r>
              <a:rPr sz="1200" spc="-26" dirty="0" smtClean="0">
                <a:solidFill>
                  <a:srgbClr val="262C32"/>
                </a:solidFill>
                <a:latin typeface="Aptos"/>
                <a:cs typeface="Arial"/>
              </a:rPr>
              <a:t>u</a:t>
            </a:r>
            <a:r>
              <a:rPr sz="1200" spc="-3" dirty="0" smtClean="0">
                <a:solidFill>
                  <a:srgbClr val="262C32"/>
                </a:solidFill>
                <a:latin typeface="Aptos"/>
                <a:cs typeface="Arial"/>
              </a:rPr>
              <a:t>p</a:t>
            </a:r>
            <a:r>
              <a:rPr sz="1200" spc="18" dirty="0" smtClean="0">
                <a:solidFill>
                  <a:srgbClr val="262C32"/>
                </a:solidFill>
                <a:latin typeface="Aptos"/>
                <a:cs typeface="Arial"/>
              </a:rPr>
              <a:t>a</a:t>
            </a:r>
            <a:r>
              <a:rPr sz="1200" spc="-26" dirty="0" smtClean="0">
                <a:solidFill>
                  <a:srgbClr val="262C32"/>
                </a:solidFill>
                <a:latin typeface="Aptos"/>
                <a:cs typeface="Arial"/>
              </a:rPr>
              <a:t>n</a:t>
            </a:r>
            <a:r>
              <a:rPr sz="1200" spc="37" dirty="0" smtClean="0">
                <a:solidFill>
                  <a:srgbClr val="262C32"/>
                </a:solidFill>
                <a:latin typeface="Aptos"/>
                <a:cs typeface="Arial"/>
              </a:rPr>
              <a:t>t</a:t>
            </a:r>
            <a:r>
              <a:rPr sz="1200" spc="-3" dirty="0" smtClean="0">
                <a:solidFill>
                  <a:srgbClr val="262C32"/>
                </a:solidFill>
                <a:latin typeface="Aptos"/>
                <a:cs typeface="Arial"/>
              </a:rPr>
              <a:t>e</a:t>
            </a:r>
            <a:r>
              <a:rPr sz="1200" spc="-77" dirty="0" smtClean="0">
                <a:solidFill>
                  <a:srgbClr val="262C32"/>
                </a:solidFill>
                <a:latin typeface="Aptos"/>
                <a:cs typeface="Arial"/>
              </a:rPr>
              <a:t>,</a:t>
            </a:r>
            <a:r>
              <a:rPr sz="1200" spc="125" dirty="0" smtClean="0">
                <a:solidFill>
                  <a:srgbClr val="262C32"/>
                </a:solidFill>
                <a:latin typeface="Aptos"/>
                <a:cs typeface="Arial"/>
              </a:rPr>
              <a:t> </a:t>
            </a:r>
            <a:r>
              <a:rPr sz="1200" spc="-44" dirty="0" smtClean="0">
                <a:solidFill>
                  <a:srgbClr val="262C32"/>
                </a:solidFill>
                <a:latin typeface="Aptos"/>
                <a:cs typeface="Arial"/>
              </a:rPr>
              <a:t>s</a:t>
            </a:r>
            <a:r>
              <a:rPr sz="1200" spc="-73" dirty="0" smtClean="0">
                <a:solidFill>
                  <a:srgbClr val="262C32"/>
                </a:solidFill>
                <a:latin typeface="Aptos"/>
                <a:cs typeface="Arial"/>
              </a:rPr>
              <a:t>i</a:t>
            </a:r>
            <a:r>
              <a:rPr sz="1200" spc="125" dirty="0" smtClean="0">
                <a:solidFill>
                  <a:srgbClr val="262C32"/>
                </a:solidFill>
                <a:latin typeface="Aptos"/>
                <a:cs typeface="Arial"/>
              </a:rPr>
              <a:t> </a:t>
            </a:r>
            <a:r>
              <a:rPr sz="1200" spc="-78" dirty="0" smtClean="0">
                <a:solidFill>
                  <a:srgbClr val="262C32"/>
                </a:solidFill>
                <a:latin typeface="Aptos"/>
                <a:cs typeface="Arial"/>
              </a:rPr>
              <a:t>l</a:t>
            </a:r>
            <a:r>
              <a:rPr sz="1200" spc="18" dirty="0" smtClean="0">
                <a:solidFill>
                  <a:srgbClr val="262C32"/>
                </a:solidFill>
                <a:latin typeface="Aptos"/>
                <a:cs typeface="Arial"/>
              </a:rPr>
              <a:t>o</a:t>
            </a:r>
            <a:r>
              <a:rPr sz="1200" spc="-25" dirty="0" smtClean="0">
                <a:solidFill>
                  <a:srgbClr val="262C32"/>
                </a:solidFill>
                <a:latin typeface="Aptos"/>
                <a:cs typeface="Arial"/>
              </a:rPr>
              <a:t>s</a:t>
            </a:r>
            <a:r>
              <a:rPr sz="1200" spc="39" dirty="0" smtClean="0">
                <a:solidFill>
                  <a:srgbClr val="262C32"/>
                </a:solidFill>
                <a:latin typeface="Aptos"/>
                <a:cs typeface="Arial"/>
              </a:rPr>
              <a:t> </a:t>
            </a:r>
            <a:r>
              <a:rPr sz="1200" spc="-19" dirty="0" smtClean="0">
                <a:solidFill>
                  <a:srgbClr val="262C32"/>
                </a:solidFill>
                <a:latin typeface="Aptos"/>
                <a:cs typeface="Arial"/>
              </a:rPr>
              <a:t>vó</a:t>
            </a:r>
            <a:r>
              <a:rPr sz="1200" spc="-34" dirty="0" smtClean="0">
                <a:solidFill>
                  <a:srgbClr val="262C32"/>
                </a:solidFill>
                <a:latin typeface="Aptos"/>
                <a:cs typeface="Arial"/>
              </a:rPr>
              <a:t>m</a:t>
            </a:r>
            <a:r>
              <a:rPr sz="1200" spc="-9" dirty="0" smtClean="0">
                <a:solidFill>
                  <a:srgbClr val="262C32"/>
                </a:solidFill>
                <a:latin typeface="Aptos"/>
                <a:cs typeface="Arial"/>
              </a:rPr>
              <a:t>it</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137" dirty="0" smtClean="0">
                <a:solidFill>
                  <a:srgbClr val="262C32"/>
                </a:solidFill>
                <a:latin typeface="Aptos"/>
                <a:cs typeface="Arial"/>
              </a:rPr>
              <a:t> </a:t>
            </a:r>
            <a:r>
              <a:rPr sz="1200" spc="0" dirty="0" smtClean="0">
                <a:solidFill>
                  <a:srgbClr val="262C32"/>
                </a:solidFill>
                <a:latin typeface="Aptos"/>
                <a:cs typeface="Arial"/>
              </a:rPr>
              <a:t>o</a:t>
            </a:r>
            <a:r>
              <a:rPr sz="1200" spc="28" dirty="0" smtClean="0">
                <a:solidFill>
                  <a:srgbClr val="262C32"/>
                </a:solidFill>
                <a:latin typeface="Aptos"/>
                <a:cs typeface="Arial"/>
              </a:rPr>
              <a:t> </a:t>
            </a:r>
            <a:r>
              <a:rPr sz="1200" spc="-102" dirty="0" smtClean="0">
                <a:solidFill>
                  <a:srgbClr val="262C32"/>
                </a:solidFill>
                <a:latin typeface="Aptos"/>
                <a:cs typeface="Arial"/>
              </a:rPr>
              <a:t>l</a:t>
            </a:r>
            <a:r>
              <a:rPr sz="1200" spc="-11" dirty="0" smtClean="0">
                <a:solidFill>
                  <a:srgbClr val="262C32"/>
                </a:solidFill>
                <a:latin typeface="Aptos"/>
                <a:cs typeface="Arial"/>
              </a:rPr>
              <a:t>a</a:t>
            </a:r>
            <a:r>
              <a:rPr sz="1200" spc="64" dirty="0" smtClean="0">
                <a:solidFill>
                  <a:srgbClr val="262C32"/>
                </a:solidFill>
                <a:latin typeface="Aptos"/>
                <a:cs typeface="Arial"/>
              </a:rPr>
              <a:t> </a:t>
            </a:r>
            <a:r>
              <a:rPr sz="1200" spc="-14" dirty="0" smtClean="0">
                <a:solidFill>
                  <a:srgbClr val="262C32"/>
                </a:solidFill>
                <a:latin typeface="Aptos"/>
                <a:cs typeface="Arial"/>
              </a:rPr>
              <a:t>d</a:t>
            </a:r>
            <a:r>
              <a:rPr sz="1200" spc="-9" dirty="0" smtClean="0">
                <a:solidFill>
                  <a:srgbClr val="262C32"/>
                </a:solidFill>
                <a:latin typeface="Aptos"/>
                <a:cs typeface="Arial"/>
              </a:rPr>
              <a:t>i</a:t>
            </a:r>
            <a:r>
              <a:rPr sz="1200" spc="-19" dirty="0" smtClean="0">
                <a:solidFill>
                  <a:srgbClr val="262C32"/>
                </a:solidFill>
                <a:latin typeface="Aptos"/>
                <a:cs typeface="Arial"/>
              </a:rPr>
              <a:t>a</a:t>
            </a:r>
            <a:r>
              <a:rPr sz="1200" spc="-14" dirty="0" smtClean="0">
                <a:solidFill>
                  <a:srgbClr val="262C32"/>
                </a:solidFill>
                <a:latin typeface="Aptos"/>
                <a:cs typeface="Arial"/>
              </a:rPr>
              <a:t>rre</a:t>
            </a:r>
            <a:r>
              <a:rPr sz="1200" spc="0" dirty="0" smtClean="0">
                <a:solidFill>
                  <a:srgbClr val="262C32"/>
                </a:solidFill>
                <a:latin typeface="Aptos"/>
                <a:cs typeface="Arial"/>
              </a:rPr>
              <a:t>a</a:t>
            </a:r>
            <a:r>
              <a:rPr sz="1200" spc="129" dirty="0" smtClean="0">
                <a:solidFill>
                  <a:srgbClr val="262C32"/>
                </a:solidFill>
                <a:latin typeface="Aptos"/>
                <a:cs typeface="Arial"/>
              </a:rPr>
              <a:t> </a:t>
            </a:r>
            <a:r>
              <a:rPr sz="1200" spc="-14" dirty="0" smtClean="0">
                <a:solidFill>
                  <a:srgbClr val="262C32"/>
                </a:solidFill>
                <a:latin typeface="Aptos"/>
                <a:cs typeface="Arial"/>
              </a:rPr>
              <a:t>n</a:t>
            </a:r>
            <a:r>
              <a:rPr sz="1200" spc="0" dirty="0" smtClean="0">
                <a:solidFill>
                  <a:srgbClr val="262C32"/>
                </a:solidFill>
                <a:latin typeface="Aptos"/>
                <a:cs typeface="Arial"/>
              </a:rPr>
              <a:t>o </a:t>
            </a:r>
            <a:r>
              <a:rPr sz="1200" spc="-19" dirty="0" smtClean="0">
                <a:solidFill>
                  <a:srgbClr val="262C32"/>
                </a:solidFill>
                <a:latin typeface="Aptos"/>
                <a:cs typeface="Arial"/>
              </a:rPr>
              <a:t>c</a:t>
            </a:r>
            <a:r>
              <a:rPr sz="1200" spc="-26" dirty="0" smtClean="0">
                <a:solidFill>
                  <a:srgbClr val="262C32"/>
                </a:solidFill>
                <a:latin typeface="Aptos"/>
                <a:cs typeface="Arial"/>
              </a:rPr>
              <a:t>e</a:t>
            </a:r>
            <a:r>
              <a:rPr sz="1200" spc="-3" dirty="0" smtClean="0">
                <a:solidFill>
                  <a:srgbClr val="262C32"/>
                </a:solidFill>
                <a:latin typeface="Aptos"/>
                <a:cs typeface="Arial"/>
              </a:rPr>
              <a:t>d</a:t>
            </a:r>
            <a:r>
              <a:rPr sz="1200" spc="18" dirty="0" smtClean="0">
                <a:solidFill>
                  <a:srgbClr val="262C32"/>
                </a:solidFill>
                <a:latin typeface="Aptos"/>
                <a:cs typeface="Arial"/>
              </a:rPr>
              <a:t>e</a:t>
            </a:r>
            <a:r>
              <a:rPr sz="1200" spc="-3" dirty="0" smtClean="0">
                <a:solidFill>
                  <a:srgbClr val="262C32"/>
                </a:solidFill>
                <a:latin typeface="Aptos"/>
                <a:cs typeface="Arial"/>
              </a:rPr>
              <a:t>n</a:t>
            </a:r>
            <a:r>
              <a:rPr sz="1200" spc="-77" dirty="0" smtClean="0">
                <a:solidFill>
                  <a:srgbClr val="262C32"/>
                </a:solidFill>
                <a:latin typeface="Aptos"/>
                <a:cs typeface="Arial"/>
              </a:rPr>
              <a:t>,</a:t>
            </a:r>
            <a:r>
              <a:rPr sz="1200" spc="100" dirty="0" smtClean="0">
                <a:solidFill>
                  <a:srgbClr val="262C32"/>
                </a:solidFill>
                <a:latin typeface="Aptos"/>
                <a:cs typeface="Arial"/>
              </a:rPr>
              <a:t> </a:t>
            </a:r>
            <a:r>
              <a:rPr sz="1200" spc="-19" dirty="0" smtClean="0">
                <a:solidFill>
                  <a:srgbClr val="262C32"/>
                </a:solidFill>
                <a:latin typeface="Aptos"/>
                <a:cs typeface="Arial"/>
              </a:rPr>
              <a:t>deb</a:t>
            </a:r>
            <a:r>
              <a:rPr sz="1200" spc="0" dirty="0" smtClean="0">
                <a:solidFill>
                  <a:srgbClr val="262C32"/>
                </a:solidFill>
                <a:latin typeface="Aptos"/>
                <a:cs typeface="Arial"/>
              </a:rPr>
              <a:t>e</a:t>
            </a:r>
            <a:r>
              <a:rPr sz="1200" spc="50" dirty="0" smtClean="0">
                <a:solidFill>
                  <a:srgbClr val="262C32"/>
                </a:solidFill>
                <a:latin typeface="Aptos"/>
                <a:cs typeface="Arial"/>
              </a:rPr>
              <a:t> </a:t>
            </a:r>
            <a:r>
              <a:rPr sz="1200" spc="-14" dirty="0" smtClean="0">
                <a:solidFill>
                  <a:srgbClr val="262C32"/>
                </a:solidFill>
                <a:latin typeface="Aptos"/>
                <a:cs typeface="Arial"/>
              </a:rPr>
              <a:t>a</a:t>
            </a:r>
            <a:r>
              <a:rPr sz="1200" spc="-19" dirty="0" smtClean="0">
                <a:solidFill>
                  <a:srgbClr val="262C32"/>
                </a:solidFill>
                <a:latin typeface="Aptos"/>
                <a:cs typeface="Arial"/>
              </a:rPr>
              <a:t>cud</a:t>
            </a:r>
            <a:r>
              <a:rPr sz="1200" spc="-9" dirty="0" smtClean="0">
                <a:solidFill>
                  <a:srgbClr val="262C32"/>
                </a:solidFill>
                <a:latin typeface="Aptos"/>
                <a:cs typeface="Arial"/>
              </a:rPr>
              <a:t>i</a:t>
            </a:r>
            <a:r>
              <a:rPr sz="1200" spc="0" dirty="0" smtClean="0">
                <a:solidFill>
                  <a:srgbClr val="262C32"/>
                </a:solidFill>
                <a:latin typeface="Aptos"/>
                <a:cs typeface="Arial"/>
              </a:rPr>
              <a:t>r</a:t>
            </a:r>
            <a:r>
              <a:rPr sz="1200" spc="86" dirty="0" smtClean="0">
                <a:solidFill>
                  <a:srgbClr val="262C32"/>
                </a:solidFill>
                <a:latin typeface="Aptos"/>
                <a:cs typeface="Arial"/>
              </a:rPr>
              <a:t> </a:t>
            </a:r>
            <a:r>
              <a:rPr sz="1200" spc="0" dirty="0" smtClean="0">
                <a:solidFill>
                  <a:srgbClr val="262C32"/>
                </a:solidFill>
                <a:latin typeface="Aptos"/>
                <a:cs typeface="Arial"/>
              </a:rPr>
              <a:t>a</a:t>
            </a:r>
            <a:r>
              <a:rPr sz="1200" spc="8" dirty="0" smtClean="0">
                <a:solidFill>
                  <a:srgbClr val="262C32"/>
                </a:solidFill>
                <a:latin typeface="Aptos"/>
                <a:cs typeface="Arial"/>
              </a:rPr>
              <a:t> </a:t>
            </a:r>
            <a:r>
              <a:rPr sz="1200" spc="-19" dirty="0" smtClean="0">
                <a:solidFill>
                  <a:srgbClr val="262C32"/>
                </a:solidFill>
                <a:latin typeface="Aptos"/>
                <a:cs typeface="Arial"/>
              </a:rPr>
              <a:t>s</a:t>
            </a:r>
            <a:r>
              <a:rPr sz="1200" spc="0" dirty="0" smtClean="0">
                <a:solidFill>
                  <a:srgbClr val="262C32"/>
                </a:solidFill>
                <a:latin typeface="Aptos"/>
                <a:cs typeface="Arial"/>
              </a:rPr>
              <a:t>u</a:t>
            </a:r>
            <a:r>
              <a:rPr sz="1200" spc="28" dirty="0" smtClean="0">
                <a:solidFill>
                  <a:srgbClr val="262C32"/>
                </a:solidFill>
                <a:latin typeface="Aptos"/>
                <a:cs typeface="Arial"/>
              </a:rPr>
              <a:t> </a:t>
            </a:r>
            <a:r>
              <a:rPr sz="1200" spc="-15" dirty="0" smtClean="0">
                <a:solidFill>
                  <a:srgbClr val="262C32"/>
                </a:solidFill>
                <a:latin typeface="Aptos"/>
                <a:cs typeface="Arial"/>
              </a:rPr>
              <a:t>ce</a:t>
            </a:r>
            <a:r>
              <a:rPr sz="1200" spc="-9" dirty="0" smtClean="0">
                <a:solidFill>
                  <a:srgbClr val="262C32"/>
                </a:solidFill>
                <a:latin typeface="Aptos"/>
                <a:cs typeface="Arial"/>
              </a:rPr>
              <a:t>n</a:t>
            </a:r>
            <a:r>
              <a:rPr sz="1200" spc="-12" dirty="0" smtClean="0">
                <a:solidFill>
                  <a:srgbClr val="262C32"/>
                </a:solidFill>
                <a:latin typeface="Aptos"/>
                <a:cs typeface="Arial"/>
              </a:rPr>
              <a:t>t</a:t>
            </a:r>
            <a:r>
              <a:rPr sz="1200" spc="3" dirty="0" smtClean="0">
                <a:solidFill>
                  <a:srgbClr val="262C32"/>
                </a:solidFill>
                <a:latin typeface="Aptos"/>
                <a:cs typeface="Arial"/>
              </a:rPr>
              <a:t>ro</a:t>
            </a:r>
            <a:r>
              <a:rPr sz="1200" spc="36"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20" dirty="0" smtClean="0">
                <a:solidFill>
                  <a:srgbClr val="262C32"/>
                </a:solidFill>
                <a:latin typeface="Aptos"/>
                <a:cs typeface="Arial"/>
              </a:rPr>
              <a:t> </a:t>
            </a:r>
            <a:r>
              <a:rPr sz="1200" spc="-19" dirty="0" smtClean="0">
                <a:solidFill>
                  <a:srgbClr val="262C32"/>
                </a:solidFill>
                <a:latin typeface="Aptos"/>
                <a:cs typeface="Arial"/>
              </a:rPr>
              <a:t>sa</a:t>
            </a:r>
            <a:r>
              <a:rPr sz="1200" spc="-9" dirty="0" smtClean="0">
                <a:solidFill>
                  <a:srgbClr val="262C32"/>
                </a:solidFill>
                <a:latin typeface="Aptos"/>
                <a:cs typeface="Arial"/>
              </a:rPr>
              <a:t>l</a:t>
            </a:r>
            <a:r>
              <a:rPr sz="1200" spc="-19" dirty="0" smtClean="0">
                <a:solidFill>
                  <a:srgbClr val="262C32"/>
                </a:solidFill>
                <a:latin typeface="Aptos"/>
                <a:cs typeface="Arial"/>
              </a:rPr>
              <a:t>u</a:t>
            </a:r>
            <a:r>
              <a:rPr sz="1200" spc="0" dirty="0" smtClean="0">
                <a:solidFill>
                  <a:srgbClr val="262C32"/>
                </a:solidFill>
                <a:latin typeface="Aptos"/>
                <a:cs typeface="Arial"/>
              </a:rPr>
              <a:t>d</a:t>
            </a:r>
            <a:r>
              <a:rPr sz="1200" spc="67" dirty="0" smtClean="0">
                <a:solidFill>
                  <a:srgbClr val="262C32"/>
                </a:solidFill>
                <a:latin typeface="Aptos"/>
                <a:cs typeface="Arial"/>
              </a:rPr>
              <a:t> </a:t>
            </a:r>
            <a:r>
              <a:rPr sz="1200" spc="0" dirty="0" smtClean="0">
                <a:solidFill>
                  <a:srgbClr val="262C32"/>
                </a:solidFill>
                <a:latin typeface="Aptos"/>
                <a:cs typeface="Arial"/>
              </a:rPr>
              <a:t>o</a:t>
            </a:r>
            <a:r>
              <a:rPr sz="1200" spc="28" dirty="0" smtClean="0">
                <a:solidFill>
                  <a:srgbClr val="262C32"/>
                </a:solidFill>
                <a:latin typeface="Aptos"/>
                <a:cs typeface="Arial"/>
              </a:rPr>
              <a:t> </a:t>
            </a:r>
            <a:r>
              <a:rPr sz="1200" spc="0" dirty="0" smtClean="0">
                <a:solidFill>
                  <a:srgbClr val="262C32"/>
                </a:solidFill>
                <a:latin typeface="Aptos"/>
                <a:cs typeface="Arial"/>
              </a:rPr>
              <a:t>l</a:t>
            </a:r>
            <a:r>
              <a:rPr sz="1200" spc="-14" dirty="0" smtClean="0">
                <a:solidFill>
                  <a:srgbClr val="262C32"/>
                </a:solidFill>
                <a:latin typeface="Aptos"/>
                <a:cs typeface="Arial"/>
              </a:rPr>
              <a:t>l</a:t>
            </a:r>
            <a:r>
              <a:rPr sz="1200" spc="-19" dirty="0" smtClean="0">
                <a:solidFill>
                  <a:srgbClr val="262C32"/>
                </a:solidFill>
                <a:latin typeface="Aptos"/>
                <a:cs typeface="Arial"/>
              </a:rPr>
              <a:t>a</a:t>
            </a:r>
            <a:r>
              <a:rPr sz="1200" spc="-34" dirty="0" smtClean="0">
                <a:solidFill>
                  <a:srgbClr val="262C32"/>
                </a:solidFill>
                <a:latin typeface="Aptos"/>
                <a:cs typeface="Arial"/>
              </a:rPr>
              <a:t>m</a:t>
            </a:r>
            <a:r>
              <a:rPr sz="1200" spc="-19" dirty="0" smtClean="0">
                <a:solidFill>
                  <a:srgbClr val="262C32"/>
                </a:solidFill>
                <a:latin typeface="Aptos"/>
                <a:cs typeface="Arial"/>
              </a:rPr>
              <a:t>a</a:t>
            </a:r>
            <a:r>
              <a:rPr sz="1200" spc="0" dirty="0" smtClean="0">
                <a:solidFill>
                  <a:srgbClr val="262C32"/>
                </a:solidFill>
                <a:latin typeface="Aptos"/>
                <a:cs typeface="Arial"/>
              </a:rPr>
              <a:t>r</a:t>
            </a:r>
            <a:r>
              <a:rPr sz="1200" spc="59" dirty="0" smtClean="0">
                <a:solidFill>
                  <a:srgbClr val="262C32"/>
                </a:solidFill>
                <a:latin typeface="Aptos"/>
                <a:cs typeface="Arial"/>
              </a:rPr>
              <a:t> </a:t>
            </a:r>
            <a:r>
              <a:rPr sz="1200" spc="-79" dirty="0" smtClean="0">
                <a:solidFill>
                  <a:srgbClr val="262C32"/>
                </a:solidFill>
                <a:latin typeface="Aptos"/>
                <a:cs typeface="Arial"/>
              </a:rPr>
              <a:t>a</a:t>
            </a:r>
            <a:r>
              <a:rPr sz="1200" spc="-25" dirty="0" smtClean="0">
                <a:solidFill>
                  <a:srgbClr val="262C32"/>
                </a:solidFill>
                <a:latin typeface="Aptos"/>
                <a:cs typeface="Arial"/>
              </a:rPr>
              <a:t>l</a:t>
            </a:r>
            <a:r>
              <a:rPr sz="1200" spc="152" dirty="0" smtClean="0">
                <a:solidFill>
                  <a:srgbClr val="262C32"/>
                </a:solidFill>
                <a:latin typeface="Aptos"/>
                <a:cs typeface="Arial"/>
              </a:rPr>
              <a:t> </a:t>
            </a:r>
            <a:r>
              <a:rPr sz="1200" spc="-171" dirty="0" smtClean="0">
                <a:solidFill>
                  <a:srgbClr val="262C32"/>
                </a:solidFill>
                <a:latin typeface="Aptos"/>
                <a:cs typeface="Arial"/>
              </a:rPr>
              <a:t>1</a:t>
            </a:r>
            <a:r>
              <a:rPr sz="1200" spc="-76" dirty="0" smtClean="0">
                <a:solidFill>
                  <a:srgbClr val="262C32"/>
                </a:solidFill>
                <a:latin typeface="Aptos"/>
                <a:cs typeface="Arial"/>
              </a:rPr>
              <a:t>1</a:t>
            </a:r>
            <a:r>
              <a:rPr sz="1200" spc="90" dirty="0" smtClean="0">
                <a:solidFill>
                  <a:srgbClr val="262C32"/>
                </a:solidFill>
                <a:latin typeface="Aptos"/>
                <a:cs typeface="Arial"/>
              </a:rPr>
              <a:t>2</a:t>
            </a:r>
            <a:r>
              <a:rPr sz="1200" spc="-77"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2083610" y="4941075"/>
            <a:ext cx="6511367" cy="1231338"/>
          </a:xfrm>
          <a:prstGeom prst="rect">
            <a:avLst/>
          </a:prstGeom>
        </p:spPr>
        <p:txBody>
          <a:bodyPr wrap="square" lIns="0" tIns="8509" rIns="0" bIns="0" rtlCol="0">
            <a:noAutofit/>
          </a:bodyPr>
          <a:lstStyle/>
          <a:p>
            <a:pPr marL="12700" marR="19050">
              <a:lnSpc>
                <a:spcPts val="1340"/>
              </a:lnSpc>
              <a:spcAft>
                <a:spcPts val="300"/>
              </a:spcAft>
            </a:pPr>
            <a:r>
              <a:rPr sz="1344" b="1" spc="-44" dirty="0" smtClean="0">
                <a:solidFill>
                  <a:srgbClr val="262C32"/>
                </a:solidFill>
                <a:latin typeface="Aptos"/>
                <a:cs typeface="Courier New"/>
              </a:rPr>
              <a:t>•</a:t>
            </a:r>
            <a:r>
              <a:rPr sz="1344" b="1" spc="-44" dirty="0" smtClean="0">
                <a:solidFill>
                  <a:srgbClr val="262C32"/>
                </a:solidFill>
                <a:latin typeface="Aptos"/>
                <a:cs typeface="Courier New"/>
              </a:rPr>
              <a:t>¿Quénodebemoshace~</a:t>
            </a:r>
            <a:endParaRPr sz="1200">
              <a:latin typeface="Courier New"/>
              <a:cs typeface="Courier New"/>
            </a:endParaRPr>
          </a:p>
          <a:p>
            <a:pPr marL="104139" marR="19050">
              <a:lnSpc>
                <a:spcPct val="95825"/>
              </a:lnSpc>
              <a:spcBef>
                <a:spcPts val="338"/>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Dar medicación si no está pautada por el médico</a:t>
            </a:r>
            <a:r>
              <a:rPr sz="1200" spc="-2" dirty="0" smtClean="0">
                <a:solidFill>
                  <a:srgbClr val="262C32"/>
                </a:solidFill>
                <a:latin typeface="Aptos"/>
                <a:cs typeface="Arial"/>
              </a:rPr>
              <a:t>.</a:t>
            </a:r>
            <a:endParaRPr sz="1000">
              <a:latin typeface="Arial"/>
              <a:cs typeface="Arial"/>
            </a:endParaRPr>
          </a:p>
          <a:p>
            <a:pPr marL="104139">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Dar grandes cantidades de líquido de golpe (facilitarán el vómito).</a:t>
            </a:r>
            <a:endParaRPr sz="1000">
              <a:latin typeface="Arial"/>
              <a:cs typeface="Arial"/>
            </a:endParaRPr>
          </a:p>
          <a:p>
            <a:pPr marL="104139" marR="19050">
              <a:lnSpc>
                <a:spcPct val="95825"/>
              </a:lnSpc>
              <a:spcBef>
                <a:spcPts val="530"/>
              </a:spcBef>
              <a:spcAft>
                <a:spcPts val="300"/>
              </a:spcAft>
            </a:pPr>
            <a:r>
              <a:rPr sz="1200" spc="-8" dirty="0" smtClean="0">
                <a:solidFill>
                  <a:srgbClr val="262C32"/>
                </a:solidFill>
                <a:latin typeface="Aptos"/>
                <a:cs typeface="Arial"/>
              </a:rPr>
              <a:t>- </a:t>
            </a:r>
            <a:r>
              <a:rPr sz="1200" spc="-8" dirty="0" smtClean="0">
                <a:solidFill>
                  <a:srgbClr val="262C32"/>
                </a:solidFill>
                <a:latin typeface="Aptos"/>
                <a:cs typeface="Arial"/>
              </a:rPr>
              <a:t>Dar bebidas estimulantes</a:t>
            </a:r>
            <a:r>
              <a:rPr sz="1200" spc="-8" dirty="0" smtClean="0">
                <a:solidFill>
                  <a:srgbClr val="262C32"/>
                </a:solidFill>
                <a:latin typeface="Aptos"/>
                <a:cs typeface="Arial"/>
              </a:rPr>
              <a:t>, </a:t>
            </a:r>
            <a:r>
              <a:rPr sz="1200" spc="-8" dirty="0" smtClean="0">
                <a:solidFill>
                  <a:srgbClr val="262C32"/>
                </a:solidFill>
                <a:latin typeface="Aptos"/>
                <a:cs typeface="Arial"/>
              </a:rPr>
              <a:t>fuertes o con gas (café</a:t>
            </a:r>
            <a:r>
              <a:rPr sz="1200" spc="-8" dirty="0" smtClean="0">
                <a:solidFill>
                  <a:srgbClr val="262C32"/>
                </a:solidFill>
                <a:latin typeface="Aptos"/>
                <a:cs typeface="Arial"/>
              </a:rPr>
              <a:t>, </a:t>
            </a:r>
            <a:r>
              <a:rPr sz="1200" spc="-8" dirty="0" smtClean="0">
                <a:solidFill>
                  <a:srgbClr val="262C32"/>
                </a:solidFill>
                <a:latin typeface="Aptos"/>
                <a:cs typeface="Arial"/>
              </a:rPr>
              <a:t>colas ... )</a:t>
            </a:r>
            <a:r>
              <a:rPr sz="1200" spc="-8" dirty="0" smtClean="0">
                <a:solidFill>
                  <a:srgbClr val="262C32"/>
                </a:solidFill>
                <a:latin typeface="Aptos"/>
                <a:cs typeface="Arial"/>
              </a:rPr>
              <a:t>.</a:t>
            </a:r>
            <a:endParaRPr sz="1000">
              <a:latin typeface="Arial"/>
              <a:cs typeface="Arial"/>
            </a:endParaRPr>
          </a:p>
          <a:p>
            <a:pPr marL="104139" marR="19050">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Forzar la ingesta de alimentos.</a:t>
            </a:r>
            <a:endParaRPr sz="1000">
              <a:latin typeface="Arial"/>
              <a:cs typeface="Arial"/>
            </a:endParaRPr>
          </a:p>
          <a:p>
            <a:pPr marL="104139" marR="19050">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Dar alimentos pesados o con especias.</a:t>
            </a:r>
            <a:endParaRPr sz="1000">
              <a:latin typeface="Arial"/>
              <a:cs typeface="Arial"/>
            </a:endParaRPr>
          </a:p>
        </p:txBody>
      </p:sp>
      <p:sp>
        <p:nvSpPr>
          <p:cNvPr id="2" name="object 2"/>
          <p:cNvSpPr txBox="1"/>
          <p:nvPr/>
        </p:nvSpPr>
        <p:spPr>
          <a:xfrm>
            <a:off x="5376164" y="7421015"/>
            <a:ext cx="1" cy="1"/>
          </a:xfrm>
          <a:prstGeom prst="rect">
            <a:avLst/>
          </a:prstGeom>
        </p:spPr>
        <p:txBody>
          <a:bodyPr wrap="square" lIns="0" tIns="2540" rIns="0" bIns="0" rtlCol="0">
            <a:noAutofit/>
          </a:bodyPr>
          <a:lstStyle/>
          <a:p>
            <a:pPr marL="12700">
              <a:lnSpc>
                <a:spcPct val="95825"/>
              </a:lnSpc>
            </a:pPr>
            <a:r>
              <a:rPr sz="600" spc="-70" dirty="0" smtClean="0">
                <a:solidFill>
                  <a:srgbClr val="332F31"/>
                </a:solidFill>
                <a:latin typeface="Times New Roman"/>
                <a:cs typeface="Times New Roman"/>
              </a:rPr>
              <a:t>13</a:t>
            </a:r>
            <a:r>
              <a:rPr sz="600" spc="-70" dirty="0" smtClean="0">
                <a:solidFill>
                  <a:srgbClr val="231F21"/>
                </a:solidFill>
                <a:latin typeface="Times New Roman"/>
                <a:cs typeface="Times New Roman"/>
              </a:rPr>
              <a:t>5</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2078509" y="1359085"/>
            <a:ext cx="6006995" cy="203200"/>
          </a:xfrm>
          <a:prstGeom prst="rect">
            <a:avLst/>
          </a:prstGeom>
        </p:spPr>
        <p:txBody>
          <a:bodyPr wrap="square" lIns="0" tIns="9715" rIns="0" bIns="0" rtlCol="0">
            <a:noAutofit/>
          </a:bodyPr>
          <a:lstStyle/>
          <a:p>
            <a:pPr marL="12700">
              <a:lnSpc>
                <a:spcPts val="1530"/>
              </a:lnSpc>
              <a:spcAft>
                <a:spcPts val="300"/>
              </a:spcAft>
            </a:pPr>
            <a:r>
              <a:rPr sz="1600" b="1" spc="-48" dirty="0" smtClean="0">
                <a:solidFill>
                  <a:srgbClr val="1E374E"/>
                </a:solidFill>
                <a:latin typeface="Aptos"/>
                <a:cs typeface="Times New Roman"/>
              </a:rPr>
              <a:t>Urgencias por alteraciones  en la termorregulación</a:t>
            </a:r>
            <a:endParaRPr sz="1400">
              <a:latin typeface="Times New Roman"/>
              <a:cs typeface="Times New Roman"/>
            </a:endParaRPr>
          </a:p>
        </p:txBody>
      </p:sp>
      <p:sp>
        <p:nvSpPr>
          <p:cNvPr id="5" name="object 5"/>
          <p:cNvSpPr txBox="1"/>
          <p:nvPr/>
        </p:nvSpPr>
        <p:spPr>
          <a:xfrm>
            <a:off x="2078509" y="1829014"/>
            <a:ext cx="7182940" cy="1466088"/>
          </a:xfrm>
          <a:prstGeom prst="rect">
            <a:avLst/>
          </a:prstGeom>
        </p:spPr>
        <p:txBody>
          <a:bodyPr wrap="square" lIns="0" tIns="7111" rIns="0" bIns="0" rtlCol="0">
            <a:noAutofit/>
          </a:bodyPr>
          <a:lstStyle/>
          <a:p>
            <a:pPr marL="18796" marR="9205">
              <a:lnSpc>
                <a:spcPts val="1120"/>
              </a:lnSpc>
              <a:spcAft>
                <a:spcPts val="300"/>
              </a:spcAft>
            </a:pPr>
            <a:r>
              <a:rPr sz="1200" b="1" spc="-1" dirty="0" smtClean="0">
                <a:solidFill>
                  <a:srgbClr val="262C32"/>
                </a:solidFill>
                <a:latin typeface="Aptos"/>
                <a:cs typeface="Arial"/>
              </a:rPr>
              <a:t>Lesiones por exceso de calor</a:t>
            </a:r>
            <a:endParaRPr sz="1000">
              <a:latin typeface="Arial"/>
              <a:cs typeface="Arial"/>
            </a:endParaRPr>
          </a:p>
          <a:p>
            <a:pPr marL="12700" marR="40412" indent="6096">
              <a:lnSpc>
                <a:spcPts val="1149"/>
              </a:lnSpc>
              <a:spcBef>
                <a:spcPts val="474"/>
              </a:spcBef>
              <a:spcAft>
                <a:spcPts val="300"/>
              </a:spcAft>
            </a:pPr>
            <a:r>
              <a:rPr sz="1200" spc="-4" dirty="0" smtClean="0">
                <a:solidFill>
                  <a:srgbClr val="262C32"/>
                </a:solidFill>
                <a:latin typeface="Aptos"/>
                <a:cs typeface="Arial"/>
              </a:rPr>
              <a:t>Nuestro organismo dispone de la capacidad termodinámica  de mantener la </a:t>
            </a:r>
            <a:endParaRPr sz="1000">
              <a:latin typeface="Arial"/>
              <a:cs typeface="Arial"/>
            </a:endParaRPr>
          </a:p>
          <a:p>
            <a:pPr marL="12700" marR="40412">
              <a:lnSpc>
                <a:spcPts val="1149"/>
              </a:lnSpc>
              <a:spcBef>
                <a:spcPts val="249"/>
              </a:spcBef>
              <a:spcAft>
                <a:spcPts val="300"/>
              </a:spcAft>
            </a:pPr>
            <a:r>
              <a:rPr sz="1200" spc="0" dirty="0" smtClean="0">
                <a:solidFill>
                  <a:srgbClr val="262C32"/>
                </a:solidFill>
                <a:latin typeface="Aptos"/>
                <a:cs typeface="Arial"/>
              </a:rPr>
              <a:t>temperatura corporal de forma constante</a:t>
            </a:r>
            <a:r>
              <a:rPr sz="1200" spc="0" dirty="0" smtClean="0">
                <a:solidFill>
                  <a:srgbClr val="262C32"/>
                </a:solidFill>
                <a:latin typeface="Aptos"/>
                <a:cs typeface="Arial"/>
              </a:rPr>
              <a:t>, </a:t>
            </a:r>
            <a:r>
              <a:rPr sz="1200" spc="0" dirty="0" smtClean="0">
                <a:solidFill>
                  <a:srgbClr val="262C32"/>
                </a:solidFill>
                <a:latin typeface="Aptos"/>
                <a:cs typeface="Arial"/>
              </a:rPr>
              <a:t>alrededor de los 37 grados</a:t>
            </a:r>
            <a:r>
              <a:rPr sz="1200" spc="0" dirty="0" smtClean="0">
                <a:solidFill>
                  <a:srgbClr val="262C32"/>
                </a:solidFill>
                <a:latin typeface="Aptos"/>
                <a:cs typeface="Arial"/>
              </a:rPr>
              <a:t>, </a:t>
            </a:r>
            <a:r>
              <a:rPr sz="1200" spc="0" dirty="0" smtClean="0">
                <a:solidFill>
                  <a:srgbClr val="262C32"/>
                </a:solidFill>
                <a:latin typeface="Aptos"/>
                <a:cs typeface="Arial"/>
              </a:rPr>
              <a:t>con </a:t>
            </a:r>
            <a:endParaRPr sz="1000">
              <a:latin typeface="Arial"/>
              <a:cs typeface="Arial"/>
            </a:endParaRPr>
          </a:p>
          <a:p>
            <a:pPr marL="12700" marR="40412">
              <a:lnSpc>
                <a:spcPts val="1149"/>
              </a:lnSpc>
              <a:spcBef>
                <a:spcPts val="249"/>
              </a:spcBef>
              <a:spcAft>
                <a:spcPts val="300"/>
              </a:spcAft>
            </a:pPr>
            <a:r>
              <a:rPr sz="1200" spc="-1" dirty="0" smtClean="0">
                <a:solidFill>
                  <a:srgbClr val="262C32"/>
                </a:solidFill>
                <a:latin typeface="Aptos"/>
                <a:cs typeface="Arial"/>
              </a:rPr>
              <a:t>independencia de la temperatura del exterior</a:t>
            </a:r>
            <a:r>
              <a:rPr sz="1200" spc="-1" dirty="0" smtClean="0">
                <a:solidFill>
                  <a:srgbClr val="262C32"/>
                </a:solidFill>
                <a:latin typeface="Aptos"/>
                <a:cs typeface="Arial"/>
              </a:rPr>
              <a:t>, </a:t>
            </a:r>
            <a:r>
              <a:rPr sz="1200" spc="-1" dirty="0" smtClean="0">
                <a:solidFill>
                  <a:srgbClr val="262C32"/>
                </a:solidFill>
                <a:latin typeface="Aptos"/>
                <a:cs typeface="Arial"/>
              </a:rPr>
              <a:t>y puede soportar cambios </a:t>
            </a:r>
            <a:endParaRPr sz="1000">
              <a:latin typeface="Arial"/>
              <a:cs typeface="Arial"/>
            </a:endParaRPr>
          </a:p>
          <a:p>
            <a:pPr marL="12700" marR="40412">
              <a:lnSpc>
                <a:spcPts val="1149"/>
              </a:lnSpc>
              <a:spcBef>
                <a:spcPts val="249"/>
              </a:spcBef>
              <a:spcAft>
                <a:spcPts val="300"/>
              </a:spcAft>
            </a:pPr>
            <a:r>
              <a:rPr sz="1200" spc="-1" dirty="0" smtClean="0">
                <a:solidFill>
                  <a:srgbClr val="262C32"/>
                </a:solidFill>
                <a:latin typeface="Aptos"/>
                <a:cs typeface="Arial"/>
              </a:rPr>
              <a:t>externos de la temperatura ambiental de 100 grados (desde -50 a +50).</a:t>
            </a:r>
            <a:endParaRPr sz="1000">
              <a:latin typeface="Arial"/>
              <a:cs typeface="Arial"/>
            </a:endParaRPr>
          </a:p>
          <a:p>
            <a:pPr marL="12700" indent="9143">
              <a:lnSpc>
                <a:spcPts val="1390"/>
              </a:lnSpc>
              <a:spcBef>
                <a:spcPts val="429"/>
              </a:spcBef>
              <a:spcAft>
                <a:spcPts val="300"/>
              </a:spcAft>
            </a:pPr>
            <a:r>
              <a:rPr sz="1200" spc="-89" dirty="0" smtClean="0">
                <a:solidFill>
                  <a:srgbClr val="262C32"/>
                </a:solidFill>
                <a:latin typeface="Aptos"/>
                <a:cs typeface="Arial"/>
              </a:rPr>
              <a:t>E</a:t>
            </a:r>
            <a:r>
              <a:rPr sz="1200" spc="-71" dirty="0" smtClean="0">
                <a:solidFill>
                  <a:srgbClr val="262C32"/>
                </a:solidFill>
                <a:latin typeface="Aptos"/>
                <a:cs typeface="Arial"/>
              </a:rPr>
              <a:t>l</a:t>
            </a:r>
            <a:r>
              <a:rPr sz="1200" spc="75" dirty="0" smtClean="0">
                <a:solidFill>
                  <a:srgbClr val="262C32"/>
                </a:solidFill>
                <a:latin typeface="Aptos"/>
                <a:cs typeface="Arial"/>
              </a:rPr>
              <a:t> </a:t>
            </a:r>
            <a:r>
              <a:rPr sz="1200" spc="-25" dirty="0" smtClean="0">
                <a:solidFill>
                  <a:srgbClr val="262C32"/>
                </a:solidFill>
                <a:latin typeface="Aptos"/>
                <a:cs typeface="Arial"/>
              </a:rPr>
              <a:t>cu</a:t>
            </a:r>
            <a:r>
              <a:rPr sz="1200" spc="-29" dirty="0" smtClean="0">
                <a:solidFill>
                  <a:srgbClr val="262C32"/>
                </a:solidFill>
                <a:latin typeface="Aptos"/>
                <a:cs typeface="Arial"/>
              </a:rPr>
              <a:t>e</a:t>
            </a:r>
            <a:r>
              <a:rPr sz="1200" spc="-14" dirty="0" smtClean="0">
                <a:solidFill>
                  <a:srgbClr val="262C32"/>
                </a:solidFill>
                <a:latin typeface="Aptos"/>
                <a:cs typeface="Arial"/>
              </a:rPr>
              <a:t>r</a:t>
            </a:r>
            <a:r>
              <a:rPr sz="1200" spc="-25" dirty="0" smtClean="0">
                <a:solidFill>
                  <a:srgbClr val="262C32"/>
                </a:solidFill>
                <a:latin typeface="Aptos"/>
                <a:cs typeface="Arial"/>
              </a:rPr>
              <a:t>p</a:t>
            </a:r>
            <a:r>
              <a:rPr sz="1200" spc="0" dirty="0" smtClean="0">
                <a:solidFill>
                  <a:srgbClr val="262C32"/>
                </a:solidFill>
                <a:latin typeface="Aptos"/>
                <a:cs typeface="Arial"/>
              </a:rPr>
              <a:t>o</a:t>
            </a:r>
            <a:r>
              <a:rPr sz="1200" spc="48" dirty="0" smtClean="0">
                <a:solidFill>
                  <a:srgbClr val="262C32"/>
                </a:solidFill>
                <a:latin typeface="Aptos"/>
                <a:cs typeface="Arial"/>
              </a:rPr>
              <a:t> </a:t>
            </a:r>
            <a:r>
              <a:rPr sz="1200" spc="-19" dirty="0" smtClean="0">
                <a:solidFill>
                  <a:srgbClr val="262C32"/>
                </a:solidFill>
                <a:latin typeface="Aptos"/>
                <a:cs typeface="Arial"/>
              </a:rPr>
              <a:t>h</a:t>
            </a:r>
            <a:r>
              <a:rPr sz="1200" spc="-25" dirty="0" smtClean="0">
                <a:solidFill>
                  <a:srgbClr val="262C32"/>
                </a:solidFill>
                <a:latin typeface="Aptos"/>
                <a:cs typeface="Arial"/>
              </a:rPr>
              <a:t>u</a:t>
            </a:r>
            <a:r>
              <a:rPr sz="1200" spc="-39" dirty="0" smtClean="0">
                <a:solidFill>
                  <a:srgbClr val="262C32"/>
                </a:solidFill>
                <a:latin typeface="Aptos"/>
                <a:cs typeface="Arial"/>
              </a:rPr>
              <a:t>m</a:t>
            </a:r>
            <a:r>
              <a:rPr sz="1200" spc="-25" dirty="0" smtClean="0">
                <a:solidFill>
                  <a:srgbClr val="262C32"/>
                </a:solidFill>
                <a:latin typeface="Aptos"/>
                <a:cs typeface="Arial"/>
              </a:rPr>
              <a:t>a</a:t>
            </a:r>
            <a:r>
              <a:rPr sz="1200" spc="-19" dirty="0" smtClean="0">
                <a:solidFill>
                  <a:srgbClr val="262C32"/>
                </a:solidFill>
                <a:latin typeface="Aptos"/>
                <a:cs typeface="Arial"/>
              </a:rPr>
              <a:t>n</a:t>
            </a:r>
            <a:r>
              <a:rPr sz="1200" spc="0" dirty="0" smtClean="0">
                <a:solidFill>
                  <a:srgbClr val="262C32"/>
                </a:solidFill>
                <a:latin typeface="Aptos"/>
                <a:cs typeface="Arial"/>
              </a:rPr>
              <a:t>o</a:t>
            </a:r>
            <a:r>
              <a:rPr sz="1200" spc="37" dirty="0" smtClean="0">
                <a:solidFill>
                  <a:srgbClr val="262C32"/>
                </a:solidFill>
                <a:latin typeface="Aptos"/>
                <a:cs typeface="Arial"/>
              </a:rPr>
              <a:t> </a:t>
            </a:r>
            <a:r>
              <a:rPr sz="1200" spc="-25" dirty="0" smtClean="0">
                <a:solidFill>
                  <a:srgbClr val="262C32"/>
                </a:solidFill>
                <a:latin typeface="Aptos"/>
                <a:cs typeface="Arial"/>
              </a:rPr>
              <a:t>cons</a:t>
            </a:r>
            <a:r>
              <a:rPr sz="1200" spc="-29" dirty="0" smtClean="0">
                <a:solidFill>
                  <a:srgbClr val="262C32"/>
                </a:solidFill>
                <a:latin typeface="Aptos"/>
                <a:cs typeface="Arial"/>
              </a:rPr>
              <a:t>e</a:t>
            </a:r>
            <a:r>
              <a:rPr sz="1200" spc="0" dirty="0" smtClean="0">
                <a:solidFill>
                  <a:srgbClr val="262C32"/>
                </a:solidFill>
                <a:latin typeface="Aptos"/>
                <a:cs typeface="Arial"/>
              </a:rPr>
              <a:t>r</a:t>
            </a:r>
            <a:r>
              <a:rPr sz="1200" spc="-39" dirty="0" smtClean="0">
                <a:solidFill>
                  <a:srgbClr val="262C32"/>
                </a:solidFill>
                <a:latin typeface="Aptos"/>
                <a:cs typeface="Arial"/>
              </a:rPr>
              <a:t>v</a:t>
            </a:r>
            <a:r>
              <a:rPr sz="1200" spc="0" dirty="0" smtClean="0">
                <a:solidFill>
                  <a:srgbClr val="262C32"/>
                </a:solidFill>
                <a:latin typeface="Aptos"/>
                <a:cs typeface="Arial"/>
              </a:rPr>
              <a:t>a</a:t>
            </a:r>
            <a:r>
              <a:rPr sz="1200" spc="61" dirty="0" smtClean="0">
                <a:solidFill>
                  <a:srgbClr val="262C32"/>
                </a:solidFill>
                <a:latin typeface="Aptos"/>
                <a:cs typeface="Arial"/>
              </a:rPr>
              <a:t> </a:t>
            </a:r>
            <a:r>
              <a:rPr sz="1200" spc="-25" dirty="0" smtClean="0">
                <a:solidFill>
                  <a:srgbClr val="262C32"/>
                </a:solidFill>
                <a:latin typeface="Aptos"/>
                <a:cs typeface="Arial"/>
              </a:rPr>
              <a:t>s</a:t>
            </a:r>
            <a:r>
              <a:rPr sz="1200" spc="0" dirty="0" smtClean="0">
                <a:solidFill>
                  <a:srgbClr val="262C32"/>
                </a:solidFill>
                <a:latin typeface="Aptos"/>
                <a:cs typeface="Arial"/>
              </a:rPr>
              <a:t>u</a:t>
            </a:r>
            <a:r>
              <a:rPr sz="1200" spc="-35" dirty="0" smtClean="0">
                <a:solidFill>
                  <a:srgbClr val="262C32"/>
                </a:solidFill>
                <a:latin typeface="Aptos"/>
                <a:cs typeface="Arial"/>
              </a:rPr>
              <a:t> </a:t>
            </a:r>
            <a:r>
              <a:rPr sz="1200" spc="-14" dirty="0" smtClean="0">
                <a:solidFill>
                  <a:srgbClr val="262C32"/>
                </a:solidFill>
                <a:latin typeface="Aptos"/>
                <a:cs typeface="Arial"/>
              </a:rPr>
              <a:t>t</a:t>
            </a:r>
            <a:r>
              <a:rPr sz="1200" spc="-25" dirty="0" smtClean="0">
                <a:solidFill>
                  <a:srgbClr val="262C32"/>
                </a:solidFill>
                <a:latin typeface="Aptos"/>
                <a:cs typeface="Arial"/>
              </a:rPr>
              <a:t>e</a:t>
            </a:r>
            <a:r>
              <a:rPr sz="1200" spc="-39" dirty="0" smtClean="0">
                <a:solidFill>
                  <a:srgbClr val="262C32"/>
                </a:solidFill>
                <a:latin typeface="Aptos"/>
                <a:cs typeface="Arial"/>
              </a:rPr>
              <a:t>m</a:t>
            </a:r>
            <a:r>
              <a:rPr sz="1200" spc="-25" dirty="0" smtClean="0">
                <a:solidFill>
                  <a:srgbClr val="262C32"/>
                </a:solidFill>
                <a:latin typeface="Aptos"/>
                <a:cs typeface="Arial"/>
              </a:rPr>
              <a:t>pe</a:t>
            </a:r>
            <a:r>
              <a:rPr sz="1200" spc="-14" dirty="0" smtClean="0">
                <a:solidFill>
                  <a:srgbClr val="262C32"/>
                </a:solidFill>
                <a:latin typeface="Aptos"/>
                <a:cs typeface="Arial"/>
              </a:rPr>
              <a:t>r</a:t>
            </a:r>
            <a:r>
              <a:rPr sz="1200" spc="-25" dirty="0" smtClean="0">
                <a:solidFill>
                  <a:srgbClr val="262C32"/>
                </a:solidFill>
                <a:latin typeface="Aptos"/>
                <a:cs typeface="Arial"/>
              </a:rPr>
              <a:t>a</a:t>
            </a:r>
            <a:r>
              <a:rPr sz="1200" spc="-14" dirty="0" smtClean="0">
                <a:solidFill>
                  <a:srgbClr val="262C32"/>
                </a:solidFill>
                <a:latin typeface="Aptos"/>
                <a:cs typeface="Arial"/>
              </a:rPr>
              <a:t>t</a:t>
            </a:r>
            <a:r>
              <a:rPr sz="1200" spc="-25" dirty="0" smtClean="0">
                <a:solidFill>
                  <a:srgbClr val="262C32"/>
                </a:solidFill>
                <a:latin typeface="Aptos"/>
                <a:cs typeface="Arial"/>
              </a:rPr>
              <a:t>u</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133" dirty="0" smtClean="0">
                <a:solidFill>
                  <a:srgbClr val="262C32"/>
                </a:solidFill>
                <a:latin typeface="Aptos"/>
                <a:cs typeface="Arial"/>
              </a:rPr>
              <a:t> </a:t>
            </a:r>
            <a:r>
              <a:rPr sz="1200" spc="-39" dirty="0" smtClean="0">
                <a:solidFill>
                  <a:srgbClr val="262C32"/>
                </a:solidFill>
                <a:latin typeface="Aptos"/>
                <a:cs typeface="Arial"/>
              </a:rPr>
              <a:t>m</a:t>
            </a:r>
            <a:r>
              <a:rPr sz="1200" spc="-29" dirty="0" smtClean="0">
                <a:solidFill>
                  <a:srgbClr val="262C32"/>
                </a:solidFill>
                <a:latin typeface="Aptos"/>
                <a:cs typeface="Arial"/>
              </a:rPr>
              <a:t>a</a:t>
            </a:r>
            <a:r>
              <a:rPr sz="1200" spc="-25" dirty="0" smtClean="0">
                <a:solidFill>
                  <a:srgbClr val="262C32"/>
                </a:solidFill>
                <a:latin typeface="Aptos"/>
                <a:cs typeface="Arial"/>
              </a:rPr>
              <a:t>n</a:t>
            </a:r>
            <a:r>
              <a:rPr sz="1200" spc="-14" dirty="0" smtClean="0">
                <a:solidFill>
                  <a:srgbClr val="262C32"/>
                </a:solidFill>
                <a:latin typeface="Aptos"/>
                <a:cs typeface="Arial"/>
              </a:rPr>
              <a:t>t</a:t>
            </a:r>
            <a:r>
              <a:rPr sz="1200" spc="-25" dirty="0" smtClean="0">
                <a:solidFill>
                  <a:srgbClr val="262C32"/>
                </a:solidFill>
                <a:latin typeface="Aptos"/>
                <a:cs typeface="Arial"/>
              </a:rPr>
              <a:t>e</a:t>
            </a:r>
            <a:r>
              <a:rPr sz="1200" spc="-19" dirty="0" smtClean="0">
                <a:solidFill>
                  <a:srgbClr val="262C32"/>
                </a:solidFill>
                <a:latin typeface="Aptos"/>
                <a:cs typeface="Arial"/>
              </a:rPr>
              <a:t>n</a:t>
            </a:r>
            <a:r>
              <a:rPr sz="1200" spc="-9" dirty="0" smtClean="0">
                <a:solidFill>
                  <a:srgbClr val="262C32"/>
                </a:solidFill>
                <a:latin typeface="Aptos"/>
                <a:cs typeface="Arial"/>
              </a:rPr>
              <a:t>i</a:t>
            </a:r>
            <a:r>
              <a:rPr sz="1200" spc="-29" dirty="0" smtClean="0">
                <a:solidFill>
                  <a:srgbClr val="262C32"/>
                </a:solidFill>
                <a:latin typeface="Aptos"/>
                <a:cs typeface="Arial"/>
              </a:rPr>
              <a:t>e</a:t>
            </a:r>
            <a:r>
              <a:rPr sz="1200" spc="-19" dirty="0" smtClean="0">
                <a:solidFill>
                  <a:srgbClr val="262C32"/>
                </a:solidFill>
                <a:latin typeface="Aptos"/>
                <a:cs typeface="Arial"/>
              </a:rPr>
              <a:t>nd</a:t>
            </a:r>
            <a:r>
              <a:rPr sz="1200" spc="0" dirty="0" smtClean="0">
                <a:solidFill>
                  <a:srgbClr val="262C32"/>
                </a:solidFill>
                <a:latin typeface="Aptos"/>
                <a:cs typeface="Arial"/>
              </a:rPr>
              <a:t>o</a:t>
            </a:r>
            <a:r>
              <a:rPr sz="1200" spc="64" dirty="0" smtClean="0">
                <a:solidFill>
                  <a:srgbClr val="262C32"/>
                </a:solidFill>
                <a:latin typeface="Aptos"/>
                <a:cs typeface="Arial"/>
              </a:rPr>
              <a:t> </a:t>
            </a:r>
            <a:r>
              <a:rPr sz="1200" spc="-25" dirty="0" smtClean="0">
                <a:solidFill>
                  <a:srgbClr val="262C32"/>
                </a:solidFill>
                <a:latin typeface="Aptos"/>
                <a:cs typeface="Arial"/>
              </a:rPr>
              <a:t>e</a:t>
            </a:r>
            <a:r>
              <a:rPr sz="1200" spc="-71" dirty="0" smtClean="0">
                <a:solidFill>
                  <a:srgbClr val="262C32"/>
                </a:solidFill>
                <a:latin typeface="Aptos"/>
                <a:cs typeface="Arial"/>
              </a:rPr>
              <a:t>l</a:t>
            </a:r>
            <a:r>
              <a:rPr sz="1200" spc="75" dirty="0" smtClean="0">
                <a:solidFill>
                  <a:srgbClr val="262C32"/>
                </a:solidFill>
                <a:latin typeface="Aptos"/>
                <a:cs typeface="Arial"/>
              </a:rPr>
              <a:t> </a:t>
            </a:r>
            <a:r>
              <a:rPr sz="1200" spc="-75" dirty="0" smtClean="0">
                <a:solidFill>
                  <a:srgbClr val="262C32"/>
                </a:solidFill>
                <a:latin typeface="Aptos"/>
                <a:cs typeface="Arial"/>
              </a:rPr>
              <a:t>e</a:t>
            </a:r>
            <a:r>
              <a:rPr sz="1200" spc="-2" dirty="0" smtClean="0">
                <a:solidFill>
                  <a:srgbClr val="262C32"/>
                </a:solidFill>
                <a:latin typeface="Aptos"/>
                <a:cs typeface="Arial"/>
              </a:rPr>
              <a:t>qu</a:t>
            </a:r>
            <a:r>
              <a:rPr sz="1200" spc="-5" dirty="0" smtClean="0">
                <a:solidFill>
                  <a:srgbClr val="262C32"/>
                </a:solidFill>
                <a:latin typeface="Aptos"/>
                <a:cs typeface="Arial"/>
              </a:rPr>
              <a:t>i</a:t>
            </a:r>
            <a:r>
              <a:rPr sz="1200" spc="-29" dirty="0" smtClean="0">
                <a:solidFill>
                  <a:srgbClr val="262C32"/>
                </a:solidFill>
                <a:latin typeface="Aptos"/>
                <a:cs typeface="Arial"/>
              </a:rPr>
              <a:t>l</a:t>
            </a:r>
            <a:r>
              <a:rPr sz="1200" spc="-5" dirty="0" smtClean="0">
                <a:solidFill>
                  <a:srgbClr val="262C32"/>
                </a:solidFill>
                <a:latin typeface="Aptos"/>
                <a:cs typeface="Arial"/>
              </a:rPr>
              <a:t>i</a:t>
            </a:r>
            <a:r>
              <a:rPr sz="1200" spc="20" dirty="0" smtClean="0">
                <a:solidFill>
                  <a:srgbClr val="262C32"/>
                </a:solidFill>
                <a:latin typeface="Aptos"/>
                <a:cs typeface="Arial"/>
              </a:rPr>
              <a:t>b</a:t>
            </a:r>
            <a:r>
              <a:rPr sz="1200" spc="4" dirty="0" smtClean="0">
                <a:solidFill>
                  <a:srgbClr val="262C32"/>
                </a:solidFill>
                <a:latin typeface="Aptos"/>
                <a:cs typeface="Arial"/>
              </a:rPr>
              <a:t>r</a:t>
            </a:r>
            <a:r>
              <a:rPr sz="1200" spc="-76" dirty="0" smtClean="0">
                <a:solidFill>
                  <a:srgbClr val="262C32"/>
                </a:solidFill>
                <a:latin typeface="Aptos"/>
                <a:cs typeface="Arial"/>
              </a:rPr>
              <a:t>i</a:t>
            </a:r>
            <a:r>
              <a:rPr sz="1200" spc="21" dirty="0" smtClean="0">
                <a:solidFill>
                  <a:srgbClr val="262C32"/>
                </a:solidFill>
                <a:latin typeface="Aptos"/>
                <a:cs typeface="Arial"/>
              </a:rPr>
              <a:t>o</a:t>
            </a:r>
            <a:r>
              <a:rPr sz="1200" spc="9" dirty="0" smtClean="0">
                <a:solidFill>
                  <a:srgbClr val="262C32"/>
                </a:solidFill>
                <a:latin typeface="Aptos"/>
                <a:cs typeface="Arial"/>
              </a:rPr>
              <a:t> </a:t>
            </a:r>
            <a:r>
              <a:rPr sz="1200" spc="-19" dirty="0" smtClean="0">
                <a:solidFill>
                  <a:srgbClr val="262C32"/>
                </a:solidFill>
                <a:latin typeface="Aptos"/>
                <a:cs typeface="Arial"/>
              </a:rPr>
              <a:t>e</a:t>
            </a:r>
            <a:r>
              <a:rPr sz="1200" spc="-25" dirty="0" smtClean="0">
                <a:solidFill>
                  <a:srgbClr val="262C32"/>
                </a:solidFill>
                <a:latin typeface="Aptos"/>
                <a:cs typeface="Arial"/>
              </a:rPr>
              <a:t>n</a:t>
            </a:r>
            <a:r>
              <a:rPr sz="1200" spc="-14" dirty="0" smtClean="0">
                <a:solidFill>
                  <a:srgbClr val="262C32"/>
                </a:solidFill>
                <a:latin typeface="Aptos"/>
                <a:cs typeface="Arial"/>
              </a:rPr>
              <a:t>tr</a:t>
            </a:r>
            <a:r>
              <a:rPr sz="1200" spc="0" dirty="0" smtClean="0">
                <a:solidFill>
                  <a:srgbClr val="262C32"/>
                </a:solidFill>
                <a:latin typeface="Aptos"/>
                <a:cs typeface="Arial"/>
              </a:rPr>
              <a:t>e</a:t>
            </a:r>
            <a:r>
              <a:rPr sz="1200" spc="-31" dirty="0" smtClean="0">
                <a:solidFill>
                  <a:srgbClr val="262C32"/>
                </a:solidFill>
                <a:latin typeface="Aptos"/>
                <a:cs typeface="Arial"/>
              </a:rPr>
              <a:t> </a:t>
            </a:r>
            <a:r>
              <a:rPr sz="1200" spc="-102" dirty="0" smtClean="0">
                <a:solidFill>
                  <a:srgbClr val="262C32"/>
                </a:solidFill>
                <a:latin typeface="Aptos"/>
                <a:cs typeface="Arial"/>
              </a:rPr>
              <a:t>l</a:t>
            </a:r>
            <a:r>
              <a:rPr sz="1200" spc="-5" dirty="0" smtClean="0">
                <a:solidFill>
                  <a:srgbClr val="262C32"/>
                </a:solidFill>
                <a:latin typeface="Aptos"/>
                <a:cs typeface="Arial"/>
              </a:rPr>
              <a:t>a</a:t>
            </a:r>
            <a:r>
              <a:rPr sz="1200" spc="84" dirty="0" smtClean="0">
                <a:solidFill>
                  <a:srgbClr val="262C32"/>
                </a:solidFill>
                <a:latin typeface="Aptos"/>
                <a:cs typeface="Arial"/>
              </a:rPr>
              <a:t> </a:t>
            </a:r>
            <a:r>
              <a:rPr sz="1200" spc="-19" dirty="0" smtClean="0">
                <a:solidFill>
                  <a:srgbClr val="262C32"/>
                </a:solidFill>
                <a:latin typeface="Aptos"/>
                <a:cs typeface="Arial"/>
              </a:rPr>
              <a:t>p</a:t>
            </a:r>
            <a:r>
              <a:rPr sz="1200" spc="0" dirty="0" smtClean="0">
                <a:solidFill>
                  <a:srgbClr val="262C32"/>
                </a:solidFill>
                <a:latin typeface="Aptos"/>
                <a:cs typeface="Arial"/>
              </a:rPr>
              <a:t>r</a:t>
            </a:r>
            <a:r>
              <a:rPr sz="1200" spc="-44" dirty="0" smtClean="0">
                <a:solidFill>
                  <a:srgbClr val="262C32"/>
                </a:solidFill>
                <a:latin typeface="Aptos"/>
                <a:cs typeface="Arial"/>
              </a:rPr>
              <a:t>o</a:t>
            </a:r>
            <a:r>
              <a:rPr sz="1200" spc="-19" dirty="0" smtClean="0">
                <a:solidFill>
                  <a:srgbClr val="262C32"/>
                </a:solidFill>
                <a:latin typeface="Aptos"/>
                <a:cs typeface="Arial"/>
              </a:rPr>
              <a:t>du</a:t>
            </a:r>
            <a:r>
              <a:rPr sz="1200" spc="-25" dirty="0" smtClean="0">
                <a:solidFill>
                  <a:srgbClr val="262C32"/>
                </a:solidFill>
                <a:latin typeface="Aptos"/>
                <a:cs typeface="Arial"/>
              </a:rPr>
              <a:t>c</a:t>
            </a:r>
            <a:r>
              <a:rPr sz="1200" spc="0" dirty="0" smtClean="0">
                <a:solidFill>
                  <a:srgbClr val="262C32"/>
                </a:solidFill>
                <a:latin typeface="Aptos"/>
                <a:cs typeface="Arial"/>
              </a:rPr>
              <a:t>c</a:t>
            </a:r>
            <a:r>
              <a:rPr sz="1200" spc="-29" dirty="0" smtClean="0">
                <a:solidFill>
                  <a:srgbClr val="262C32"/>
                </a:solidFill>
                <a:latin typeface="Aptos"/>
                <a:cs typeface="Arial"/>
              </a:rPr>
              <a:t>ió</a:t>
            </a:r>
            <a:r>
              <a:rPr sz="1200" spc="0" dirty="0" smtClean="0">
                <a:solidFill>
                  <a:srgbClr val="262C32"/>
                </a:solidFill>
                <a:latin typeface="Aptos"/>
                <a:cs typeface="Arial"/>
              </a:rPr>
              <a:t>n</a:t>
            </a:r>
            <a:r>
              <a:rPr sz="1200" spc="16" dirty="0" smtClean="0">
                <a:solidFill>
                  <a:srgbClr val="262C32"/>
                </a:solidFill>
                <a:latin typeface="Aptos"/>
                <a:cs typeface="Arial"/>
              </a:rPr>
              <a:t> </a:t>
            </a:r>
            <a:r>
              <a:rPr sz="1200" spc="0" dirty="0" smtClean="0">
                <a:solidFill>
                  <a:srgbClr val="262C32"/>
                </a:solidFill>
                <a:latin typeface="Aptos"/>
                <a:cs typeface="Arial"/>
              </a:rPr>
              <a:t>y</a:t>
            </a:r>
            <a:r>
              <a:rPr sz="1200" spc="14" dirty="0" smtClean="0">
                <a:solidFill>
                  <a:srgbClr val="262C32"/>
                </a:solidFill>
                <a:latin typeface="Aptos"/>
                <a:cs typeface="Arial"/>
              </a:rPr>
              <a:t> </a:t>
            </a:r>
            <a:r>
              <a:rPr sz="1200" spc="-102" dirty="0" smtClean="0">
                <a:solidFill>
                  <a:srgbClr val="262C32"/>
                </a:solidFill>
                <a:latin typeface="Aptos"/>
                <a:cs typeface="Arial"/>
              </a:rPr>
              <a:t>l</a:t>
            </a:r>
            <a:r>
              <a:rPr sz="1200" spc="-5" dirty="0" smtClean="0">
                <a:solidFill>
                  <a:srgbClr val="262C32"/>
                </a:solidFill>
                <a:latin typeface="Aptos"/>
                <a:cs typeface="Arial"/>
              </a:rPr>
              <a:t>a</a:t>
            </a:r>
            <a:r>
              <a:rPr sz="1200" spc="34" dirty="0" smtClean="0">
                <a:solidFill>
                  <a:srgbClr val="262C32"/>
                </a:solidFill>
                <a:latin typeface="Aptos"/>
                <a:cs typeface="Arial"/>
              </a:rPr>
              <a:t> </a:t>
            </a:r>
            <a:r>
              <a:rPr sz="1200" spc="-25" dirty="0" smtClean="0">
                <a:solidFill>
                  <a:srgbClr val="262C32"/>
                </a:solidFill>
                <a:latin typeface="Aptos"/>
                <a:cs typeface="Arial"/>
              </a:rPr>
              <a:t>e</a:t>
            </a:r>
            <a:r>
              <a:rPr sz="1200" spc="-51" dirty="0" smtClean="0">
                <a:solidFill>
                  <a:srgbClr val="262C32"/>
                </a:solidFill>
                <a:latin typeface="Aptos"/>
                <a:cs typeface="Arial"/>
              </a:rPr>
              <a:t>l</a:t>
            </a:r>
            <a:r>
              <a:rPr sz="1200" spc="-5" dirty="0" smtClean="0">
                <a:solidFill>
                  <a:srgbClr val="262C32"/>
                </a:solidFill>
                <a:latin typeface="Aptos"/>
                <a:cs typeface="Arial"/>
              </a:rPr>
              <a:t>i</a:t>
            </a:r>
            <a:r>
              <a:rPr sz="1200" spc="4" dirty="0" smtClean="0">
                <a:solidFill>
                  <a:srgbClr val="262C32"/>
                </a:solidFill>
                <a:latin typeface="Aptos"/>
                <a:cs typeface="Arial"/>
              </a:rPr>
              <a:t>m</a:t>
            </a:r>
            <a:r>
              <a:rPr sz="1200" spc="-29" dirty="0" smtClean="0">
                <a:solidFill>
                  <a:srgbClr val="262C32"/>
                </a:solidFill>
                <a:latin typeface="Aptos"/>
                <a:cs typeface="Arial"/>
              </a:rPr>
              <a:t>i</a:t>
            </a:r>
            <a:r>
              <a:rPr sz="1200" spc="-25" dirty="0" smtClean="0">
                <a:solidFill>
                  <a:srgbClr val="262C32"/>
                </a:solidFill>
                <a:latin typeface="Aptos"/>
                <a:cs typeface="Arial"/>
              </a:rPr>
              <a:t>n</a:t>
            </a:r>
            <a:r>
              <a:rPr sz="1200" spc="-2" dirty="0" smtClean="0">
                <a:solidFill>
                  <a:srgbClr val="262C32"/>
                </a:solidFill>
                <a:latin typeface="Aptos"/>
                <a:cs typeface="Arial"/>
              </a:rPr>
              <a:t>a</a:t>
            </a:r>
            <a:r>
              <a:rPr sz="1200" spc="4" dirty="0" smtClean="0">
                <a:solidFill>
                  <a:srgbClr val="262C32"/>
                </a:solidFill>
                <a:latin typeface="Aptos"/>
                <a:cs typeface="Arial"/>
              </a:rPr>
              <a:t>c</a:t>
            </a:r>
            <a:r>
              <a:rPr sz="1200" spc="-32" dirty="0" smtClean="0">
                <a:solidFill>
                  <a:srgbClr val="262C32"/>
                </a:solidFill>
                <a:latin typeface="Aptos"/>
                <a:cs typeface="Arial"/>
              </a:rPr>
              <a:t>i</a:t>
            </a:r>
            <a:r>
              <a:rPr sz="1200" spc="20" dirty="0" smtClean="0">
                <a:solidFill>
                  <a:srgbClr val="262C32"/>
                </a:solidFill>
                <a:latin typeface="Aptos"/>
                <a:cs typeface="Arial"/>
              </a:rPr>
              <a:t>ó</a:t>
            </a:r>
            <a:r>
              <a:rPr sz="1200" spc="-55" dirty="0" smtClean="0">
                <a:solidFill>
                  <a:srgbClr val="262C32"/>
                </a:solidFill>
                <a:latin typeface="Aptos"/>
                <a:cs typeface="Arial"/>
              </a:rPr>
              <a:t>n</a:t>
            </a:r>
            <a:r>
              <a:rPr sz="1200" spc="64" dirty="0" smtClean="0">
                <a:solidFill>
                  <a:srgbClr val="262C32"/>
                </a:solidFill>
                <a:latin typeface="Aptos"/>
                <a:cs typeface="Arial"/>
              </a:rPr>
              <a:t> </a:t>
            </a:r>
            <a:r>
              <a:rPr sz="1200" spc="-52" dirty="0" smtClean="0">
                <a:solidFill>
                  <a:srgbClr val="262C32"/>
                </a:solidFill>
                <a:latin typeface="Aptos"/>
                <a:cs typeface="Arial"/>
              </a:rPr>
              <a:t>d</a:t>
            </a:r>
            <a:r>
              <a:rPr sz="1200" spc="-2" dirty="0" smtClean="0">
                <a:solidFill>
                  <a:srgbClr val="262C32"/>
                </a:solidFill>
                <a:latin typeface="Aptos"/>
                <a:cs typeface="Arial"/>
              </a:rPr>
              <a:t>e</a:t>
            </a:r>
            <a:r>
              <a:rPr sz="1200" spc="-71" dirty="0" smtClean="0">
                <a:solidFill>
                  <a:srgbClr val="262C32"/>
                </a:solidFill>
                <a:latin typeface="Aptos"/>
                <a:cs typeface="Arial"/>
              </a:rPr>
              <a:t>l</a:t>
            </a:r>
            <a:r>
              <a:rPr sz="1200" spc="75" dirty="0" smtClean="0">
                <a:solidFill>
                  <a:srgbClr val="262C32"/>
                </a:solidFill>
                <a:latin typeface="Aptos"/>
                <a:cs typeface="Arial"/>
              </a:rPr>
              <a:t> </a:t>
            </a:r>
            <a:r>
              <a:rPr sz="1200" spc="-44" dirty="0" smtClean="0">
                <a:solidFill>
                  <a:srgbClr val="262C32"/>
                </a:solidFill>
                <a:latin typeface="Aptos"/>
                <a:cs typeface="Arial"/>
              </a:rPr>
              <a:t>c</a:t>
            </a:r>
            <a:r>
              <a:rPr sz="1200" spc="-2" dirty="0" smtClean="0">
                <a:solidFill>
                  <a:srgbClr val="262C32"/>
                </a:solidFill>
                <a:latin typeface="Aptos"/>
                <a:cs typeface="Arial"/>
              </a:rPr>
              <a:t>a</a:t>
            </a:r>
            <a:r>
              <a:rPr sz="1200" spc="-51" dirty="0" smtClean="0">
                <a:solidFill>
                  <a:srgbClr val="262C32"/>
                </a:solidFill>
                <a:latin typeface="Aptos"/>
                <a:cs typeface="Arial"/>
              </a:rPr>
              <a:t>l</a:t>
            </a:r>
            <a:r>
              <a:rPr sz="1200" spc="20" dirty="0" smtClean="0">
                <a:solidFill>
                  <a:srgbClr val="262C32"/>
                </a:solidFill>
                <a:latin typeface="Aptos"/>
                <a:cs typeface="Arial"/>
              </a:rPr>
              <a:t>o</a:t>
            </a:r>
            <a:r>
              <a:rPr sz="1200" spc="4" dirty="0" smtClean="0">
                <a:solidFill>
                  <a:srgbClr val="262C32"/>
                </a:solidFill>
                <a:latin typeface="Aptos"/>
                <a:cs typeface="Arial"/>
              </a:rPr>
              <a:t>r</a:t>
            </a:r>
            <a:r>
              <a:rPr sz="1200" spc="-152" dirty="0" smtClean="0">
                <a:solidFill>
                  <a:srgbClr val="262C32"/>
                </a:solidFill>
                <a:latin typeface="Aptos"/>
                <a:cs typeface="Arial"/>
              </a:rPr>
              <a:t>.</a:t>
            </a:r>
            <a:r>
              <a:rPr sz="1200" spc="125" dirty="0" smtClean="0">
                <a:solidFill>
                  <a:srgbClr val="262C32"/>
                </a:solidFill>
                <a:latin typeface="Aptos"/>
                <a:cs typeface="Arial"/>
              </a:rPr>
              <a:t> </a:t>
            </a:r>
            <a:r>
              <a:rPr sz="1200" spc="-25" dirty="0" smtClean="0">
                <a:solidFill>
                  <a:srgbClr val="262C32"/>
                </a:solidFill>
                <a:latin typeface="Aptos"/>
                <a:cs typeface="Arial"/>
              </a:rPr>
              <a:t>E</a:t>
            </a:r>
            <a:r>
              <a:rPr sz="1200" spc="0" dirty="0" smtClean="0">
                <a:solidFill>
                  <a:srgbClr val="262C32"/>
                </a:solidFill>
                <a:latin typeface="Aptos"/>
                <a:cs typeface="Arial"/>
              </a:rPr>
              <a:t>n</a:t>
            </a:r>
            <a:r>
              <a:rPr sz="1200" spc="-10" dirty="0" smtClean="0">
                <a:solidFill>
                  <a:srgbClr val="262C32"/>
                </a:solidFill>
                <a:latin typeface="Aptos"/>
                <a:cs typeface="Arial"/>
              </a:rPr>
              <a:t> </a:t>
            </a:r>
            <a:r>
              <a:rPr sz="1200" spc="-102" dirty="0" smtClean="0">
                <a:solidFill>
                  <a:srgbClr val="262C32"/>
                </a:solidFill>
                <a:latin typeface="Aptos"/>
                <a:cs typeface="Arial"/>
              </a:rPr>
              <a:t>l</a:t>
            </a:r>
            <a:r>
              <a:rPr sz="1200" spc="-5" dirty="0" smtClean="0">
                <a:solidFill>
                  <a:srgbClr val="262C32"/>
                </a:solidFill>
                <a:latin typeface="Aptos"/>
                <a:cs typeface="Arial"/>
              </a:rPr>
              <a:t>a</a:t>
            </a:r>
            <a:r>
              <a:rPr sz="1200" spc="59" dirty="0" smtClean="0">
                <a:solidFill>
                  <a:srgbClr val="262C32"/>
                </a:solidFill>
                <a:latin typeface="Aptos"/>
                <a:cs typeface="Arial"/>
              </a:rPr>
              <a:t> </a:t>
            </a:r>
            <a:r>
              <a:rPr sz="1200" spc="-52" dirty="0" smtClean="0">
                <a:solidFill>
                  <a:srgbClr val="262C32"/>
                </a:solidFill>
                <a:latin typeface="Aptos"/>
                <a:cs typeface="Arial"/>
              </a:rPr>
              <a:t>p</a:t>
            </a:r>
            <a:r>
              <a:rPr sz="1200" spc="-51" dirty="0" smtClean="0">
                <a:solidFill>
                  <a:srgbClr val="262C32"/>
                </a:solidFill>
                <a:latin typeface="Aptos"/>
                <a:cs typeface="Arial"/>
              </a:rPr>
              <a:t>i</a:t>
            </a:r>
            <a:r>
              <a:rPr sz="1200" spc="20" dirty="0" smtClean="0">
                <a:solidFill>
                  <a:srgbClr val="262C32"/>
                </a:solidFill>
                <a:latin typeface="Aptos"/>
                <a:cs typeface="Arial"/>
              </a:rPr>
              <a:t>e</a:t>
            </a:r>
            <a:r>
              <a:rPr sz="1200" spc="-71" dirty="0" smtClean="0">
                <a:solidFill>
                  <a:srgbClr val="262C32"/>
                </a:solidFill>
                <a:latin typeface="Aptos"/>
                <a:cs typeface="Arial"/>
              </a:rPr>
              <a:t>l</a:t>
            </a:r>
            <a:r>
              <a:rPr sz="1200" spc="75" dirty="0" smtClean="0">
                <a:solidFill>
                  <a:srgbClr val="262C32"/>
                </a:solidFill>
                <a:latin typeface="Aptos"/>
                <a:cs typeface="Arial"/>
              </a:rPr>
              <a:t> </a:t>
            </a:r>
            <a:r>
              <a:rPr sz="1200" spc="-25" dirty="0" smtClean="0">
                <a:solidFill>
                  <a:srgbClr val="262C32"/>
                </a:solidFill>
                <a:latin typeface="Aptos"/>
                <a:cs typeface="Arial"/>
              </a:rPr>
              <a:t>ex</a:t>
            </a:r>
            <a:r>
              <a:rPr sz="1200" spc="-9" dirty="0" smtClean="0">
                <a:solidFill>
                  <a:srgbClr val="262C32"/>
                </a:solidFill>
                <a:latin typeface="Aptos"/>
                <a:cs typeface="Arial"/>
              </a:rPr>
              <a:t>i</a:t>
            </a:r>
            <a:r>
              <a:rPr sz="1200" spc="-25" dirty="0" smtClean="0">
                <a:solidFill>
                  <a:srgbClr val="262C32"/>
                </a:solidFill>
                <a:latin typeface="Aptos"/>
                <a:cs typeface="Arial"/>
              </a:rPr>
              <a:t>s</a:t>
            </a:r>
            <a:r>
              <a:rPr sz="1200" spc="-14" dirty="0" smtClean="0">
                <a:solidFill>
                  <a:srgbClr val="262C32"/>
                </a:solidFill>
                <a:latin typeface="Aptos"/>
                <a:cs typeface="Arial"/>
              </a:rPr>
              <a:t>t</a:t>
            </a:r>
            <a:r>
              <a:rPr sz="1200" spc="-25" dirty="0" smtClean="0">
                <a:solidFill>
                  <a:srgbClr val="262C32"/>
                </a:solidFill>
                <a:latin typeface="Aptos"/>
                <a:cs typeface="Arial"/>
              </a:rPr>
              <a:t>e</a:t>
            </a:r>
            <a:r>
              <a:rPr sz="1200" spc="0" dirty="0" smtClean="0">
                <a:solidFill>
                  <a:srgbClr val="262C32"/>
                </a:solidFill>
                <a:latin typeface="Aptos"/>
                <a:cs typeface="Arial"/>
              </a:rPr>
              <a:t>n</a:t>
            </a:r>
            <a:r>
              <a:rPr sz="1200" spc="16" dirty="0" smtClean="0">
                <a:solidFill>
                  <a:srgbClr val="262C32"/>
                </a:solidFill>
                <a:latin typeface="Aptos"/>
                <a:cs typeface="Arial"/>
              </a:rPr>
              <a:t> </a:t>
            </a:r>
            <a:r>
              <a:rPr sz="1200" spc="-25" dirty="0" smtClean="0">
                <a:solidFill>
                  <a:srgbClr val="262C32"/>
                </a:solidFill>
                <a:latin typeface="Aptos"/>
                <a:cs typeface="Arial"/>
              </a:rPr>
              <a:t>d</a:t>
            </a:r>
            <a:r>
              <a:rPr sz="1200" spc="-9" dirty="0" smtClean="0">
                <a:solidFill>
                  <a:srgbClr val="262C32"/>
                </a:solidFill>
                <a:latin typeface="Aptos"/>
                <a:cs typeface="Arial"/>
              </a:rPr>
              <a:t>i</a:t>
            </a:r>
            <a:r>
              <a:rPr sz="1200" spc="-25" dirty="0" smtClean="0">
                <a:solidFill>
                  <a:srgbClr val="262C32"/>
                </a:solidFill>
                <a:latin typeface="Aptos"/>
                <a:cs typeface="Arial"/>
              </a:rPr>
              <a:t>s</a:t>
            </a:r>
            <a:r>
              <a:rPr sz="1200" spc="-14" dirty="0" smtClean="0">
                <a:solidFill>
                  <a:srgbClr val="262C32"/>
                </a:solidFill>
                <a:latin typeface="Aptos"/>
                <a:cs typeface="Arial"/>
              </a:rPr>
              <a:t>tr</a:t>
            </a:r>
            <a:r>
              <a:rPr sz="1200" spc="-9" dirty="0" smtClean="0">
                <a:solidFill>
                  <a:srgbClr val="262C32"/>
                </a:solidFill>
                <a:latin typeface="Aptos"/>
                <a:cs typeface="Arial"/>
              </a:rPr>
              <a:t>i</a:t>
            </a:r>
            <a:r>
              <a:rPr sz="1200" spc="-25" dirty="0" smtClean="0">
                <a:solidFill>
                  <a:srgbClr val="262C32"/>
                </a:solidFill>
                <a:latin typeface="Aptos"/>
                <a:cs typeface="Arial"/>
              </a:rPr>
              <a:t>b</a:t>
            </a:r>
            <a:r>
              <a:rPr sz="1200" spc="-19" dirty="0" smtClean="0">
                <a:solidFill>
                  <a:srgbClr val="262C32"/>
                </a:solidFill>
                <a:latin typeface="Aptos"/>
                <a:cs typeface="Arial"/>
              </a:rPr>
              <a:t>u</a:t>
            </a:r>
            <a:r>
              <a:rPr sz="1200" spc="-9" dirty="0" smtClean="0">
                <a:solidFill>
                  <a:srgbClr val="262C32"/>
                </a:solidFill>
                <a:latin typeface="Aptos"/>
                <a:cs typeface="Arial"/>
              </a:rPr>
              <a:t>i</a:t>
            </a:r>
            <a:r>
              <a:rPr sz="1200" spc="-25" dirty="0" smtClean="0">
                <a:solidFill>
                  <a:srgbClr val="262C32"/>
                </a:solidFill>
                <a:latin typeface="Aptos"/>
                <a:cs typeface="Arial"/>
              </a:rPr>
              <a:t>da</a:t>
            </a:r>
            <a:r>
              <a:rPr sz="1200" spc="0" dirty="0" smtClean="0">
                <a:solidFill>
                  <a:srgbClr val="262C32"/>
                </a:solidFill>
                <a:latin typeface="Aptos"/>
                <a:cs typeface="Arial"/>
              </a:rPr>
              <a:t>s</a:t>
            </a:r>
            <a:r>
              <a:rPr sz="1200" spc="87" dirty="0" smtClean="0">
                <a:solidFill>
                  <a:srgbClr val="262C32"/>
                </a:solidFill>
                <a:latin typeface="Aptos"/>
                <a:cs typeface="Arial"/>
              </a:rPr>
              <a:t> </a:t>
            </a:r>
            <a:r>
              <a:rPr sz="1200" spc="-19" dirty="0" smtClean="0">
                <a:solidFill>
                  <a:srgbClr val="262C32"/>
                </a:solidFill>
                <a:latin typeface="Aptos"/>
                <a:cs typeface="Arial"/>
              </a:rPr>
              <a:t>un</a:t>
            </a:r>
            <a:r>
              <a:rPr sz="1200" spc="-25" dirty="0" smtClean="0">
                <a:solidFill>
                  <a:srgbClr val="262C32"/>
                </a:solidFill>
                <a:latin typeface="Aptos"/>
                <a:cs typeface="Arial"/>
              </a:rPr>
              <a:t>a</a:t>
            </a:r>
            <a:r>
              <a:rPr sz="1200" spc="0" dirty="0" smtClean="0">
                <a:solidFill>
                  <a:srgbClr val="262C32"/>
                </a:solidFill>
                <a:latin typeface="Aptos"/>
                <a:cs typeface="Arial"/>
              </a:rPr>
              <a:t>s </a:t>
            </a:r>
            <a:r>
              <a:rPr sz="1200" spc="-14" dirty="0" smtClean="0">
                <a:solidFill>
                  <a:srgbClr val="262C32"/>
                </a:solidFill>
                <a:latin typeface="Aptos"/>
                <a:cs typeface="Arial"/>
              </a:rPr>
              <a:t>t</a:t>
            </a:r>
            <a:r>
              <a:rPr sz="1200" spc="-25" dirty="0" smtClean="0">
                <a:solidFill>
                  <a:srgbClr val="262C32"/>
                </a:solidFill>
                <a:latin typeface="Aptos"/>
                <a:cs typeface="Arial"/>
              </a:rPr>
              <a:t>e</a:t>
            </a:r>
            <a:r>
              <a:rPr sz="1200" spc="-14" dirty="0" smtClean="0">
                <a:solidFill>
                  <a:srgbClr val="262C32"/>
                </a:solidFill>
                <a:latin typeface="Aptos"/>
                <a:cs typeface="Arial"/>
              </a:rPr>
              <a:t>r</a:t>
            </a:r>
            <a:r>
              <a:rPr sz="1200" spc="-39" dirty="0" smtClean="0">
                <a:solidFill>
                  <a:srgbClr val="262C32"/>
                </a:solidFill>
                <a:latin typeface="Aptos"/>
                <a:cs typeface="Arial"/>
              </a:rPr>
              <a:t>m</a:t>
            </a:r>
            <a:r>
              <a:rPr sz="1200" spc="-9" dirty="0" smtClean="0">
                <a:solidFill>
                  <a:srgbClr val="262C32"/>
                </a:solidFill>
                <a:latin typeface="Aptos"/>
                <a:cs typeface="Arial"/>
              </a:rPr>
              <a:t>i</a:t>
            </a:r>
            <a:r>
              <a:rPr sz="1200" spc="-19" dirty="0" smtClean="0">
                <a:solidFill>
                  <a:srgbClr val="262C32"/>
                </a:solidFill>
                <a:latin typeface="Aptos"/>
                <a:cs typeface="Arial"/>
              </a:rPr>
              <a:t>n</a:t>
            </a:r>
            <a:r>
              <a:rPr sz="1200" spc="-25" dirty="0" smtClean="0">
                <a:solidFill>
                  <a:srgbClr val="262C32"/>
                </a:solidFill>
                <a:latin typeface="Aptos"/>
                <a:cs typeface="Arial"/>
              </a:rPr>
              <a:t>a</a:t>
            </a:r>
            <a:r>
              <a:rPr sz="1200" spc="0" dirty="0" smtClean="0">
                <a:solidFill>
                  <a:srgbClr val="262C32"/>
                </a:solidFill>
                <a:latin typeface="Aptos"/>
                <a:cs typeface="Arial"/>
              </a:rPr>
              <a:t>c</a:t>
            </a:r>
            <a:r>
              <a:rPr sz="1200" spc="-34" dirty="0" smtClean="0">
                <a:solidFill>
                  <a:srgbClr val="262C32"/>
                </a:solidFill>
                <a:latin typeface="Aptos"/>
                <a:cs typeface="Arial"/>
              </a:rPr>
              <a:t>i</a:t>
            </a:r>
            <a:r>
              <a:rPr sz="1200" spc="-29" dirty="0" smtClean="0">
                <a:solidFill>
                  <a:srgbClr val="262C32"/>
                </a:solidFill>
                <a:latin typeface="Aptos"/>
                <a:cs typeface="Arial"/>
              </a:rPr>
              <a:t>o</a:t>
            </a:r>
            <a:r>
              <a:rPr sz="1200" spc="-25" dirty="0" smtClean="0">
                <a:solidFill>
                  <a:srgbClr val="262C32"/>
                </a:solidFill>
                <a:latin typeface="Aptos"/>
                <a:cs typeface="Arial"/>
              </a:rPr>
              <a:t>ne</a:t>
            </a:r>
            <a:r>
              <a:rPr sz="1200" spc="0" dirty="0" smtClean="0">
                <a:solidFill>
                  <a:srgbClr val="262C32"/>
                </a:solidFill>
                <a:latin typeface="Aptos"/>
                <a:cs typeface="Arial"/>
              </a:rPr>
              <a:t>s</a:t>
            </a:r>
            <a:r>
              <a:rPr sz="1200" spc="154" dirty="0" smtClean="0">
                <a:solidFill>
                  <a:srgbClr val="262C32"/>
                </a:solidFill>
                <a:latin typeface="Aptos"/>
                <a:cs typeface="Arial"/>
              </a:rPr>
              <a:t> </a:t>
            </a:r>
            <a:r>
              <a:rPr sz="1200" spc="-97" dirty="0" smtClean="0">
                <a:solidFill>
                  <a:srgbClr val="262C32"/>
                </a:solidFill>
                <a:latin typeface="Aptos"/>
                <a:cs typeface="Arial"/>
              </a:rPr>
              <a:t>n</a:t>
            </a:r>
            <a:r>
              <a:rPr sz="1200" spc="20" dirty="0" smtClean="0">
                <a:solidFill>
                  <a:srgbClr val="262C32"/>
                </a:solidFill>
                <a:latin typeface="Aptos"/>
                <a:cs typeface="Arial"/>
              </a:rPr>
              <a:t>e</a:t>
            </a:r>
            <a:r>
              <a:rPr sz="1200" spc="8" dirty="0" smtClean="0">
                <a:solidFill>
                  <a:srgbClr val="262C32"/>
                </a:solidFill>
                <a:latin typeface="Aptos"/>
                <a:cs typeface="Arial"/>
              </a:rPr>
              <a:t>r</a:t>
            </a:r>
            <a:r>
              <a:rPr sz="1200" spc="-24" dirty="0" smtClean="0">
                <a:solidFill>
                  <a:srgbClr val="262C32"/>
                </a:solidFill>
                <a:latin typeface="Aptos"/>
                <a:cs typeface="Arial"/>
              </a:rPr>
              <a:t>v</a:t>
            </a:r>
            <a:r>
              <a:rPr sz="1200" spc="-51" dirty="0" smtClean="0">
                <a:solidFill>
                  <a:srgbClr val="262C32"/>
                </a:solidFill>
                <a:latin typeface="Aptos"/>
                <a:cs typeface="Arial"/>
              </a:rPr>
              <a:t>i</a:t>
            </a:r>
            <a:r>
              <a:rPr sz="1200" spc="-2" dirty="0" smtClean="0">
                <a:solidFill>
                  <a:srgbClr val="262C32"/>
                </a:solidFill>
                <a:latin typeface="Aptos"/>
                <a:cs typeface="Arial"/>
              </a:rPr>
              <a:t>o</a:t>
            </a:r>
            <a:r>
              <a:rPr sz="1200" spc="4" dirty="0" smtClean="0">
                <a:solidFill>
                  <a:srgbClr val="262C32"/>
                </a:solidFill>
                <a:latin typeface="Aptos"/>
                <a:cs typeface="Arial"/>
              </a:rPr>
              <a:t>s</a:t>
            </a:r>
            <a:r>
              <a:rPr sz="1200" spc="-25" dirty="0" smtClean="0">
                <a:solidFill>
                  <a:srgbClr val="262C32"/>
                </a:solidFill>
                <a:latin typeface="Aptos"/>
                <a:cs typeface="Arial"/>
              </a:rPr>
              <a:t>a</a:t>
            </a:r>
            <a:r>
              <a:rPr sz="1200" spc="4" dirty="0" smtClean="0">
                <a:solidFill>
                  <a:srgbClr val="262C32"/>
                </a:solidFill>
                <a:latin typeface="Aptos"/>
                <a:cs typeface="Arial"/>
              </a:rPr>
              <a:t>s</a:t>
            </a:r>
            <a:r>
              <a:rPr sz="1200" spc="9" dirty="0" smtClean="0">
                <a:solidFill>
                  <a:srgbClr val="262C32"/>
                </a:solidFill>
                <a:latin typeface="Aptos"/>
                <a:cs typeface="Arial"/>
              </a:rPr>
              <a:t> </a:t>
            </a:r>
            <a:r>
              <a:rPr sz="1200" spc="-25" dirty="0" smtClean="0">
                <a:solidFill>
                  <a:srgbClr val="262C32"/>
                </a:solidFill>
                <a:latin typeface="Aptos"/>
                <a:cs typeface="Arial"/>
              </a:rPr>
              <a:t>qu</a:t>
            </a:r>
            <a:r>
              <a:rPr sz="1200" spc="0" dirty="0" smtClean="0">
                <a:solidFill>
                  <a:srgbClr val="262C32"/>
                </a:solidFill>
                <a:latin typeface="Aptos"/>
                <a:cs typeface="Arial"/>
              </a:rPr>
              <a:t>e</a:t>
            </a:r>
            <a:r>
              <a:rPr sz="1200" spc="1" dirty="0" smtClean="0">
                <a:solidFill>
                  <a:srgbClr val="262C32"/>
                </a:solidFill>
                <a:latin typeface="Aptos"/>
                <a:cs typeface="Arial"/>
              </a:rPr>
              <a:t> </a:t>
            </a:r>
            <a:r>
              <a:rPr sz="1200" spc="-14" dirty="0" smtClean="0">
                <a:solidFill>
                  <a:srgbClr val="262C32"/>
                </a:solidFill>
                <a:latin typeface="Aptos"/>
                <a:cs typeface="Arial"/>
              </a:rPr>
              <a:t>tr</a:t>
            </a:r>
            <a:r>
              <a:rPr sz="1200" spc="-19" dirty="0" smtClean="0">
                <a:solidFill>
                  <a:srgbClr val="262C32"/>
                </a:solidFill>
                <a:latin typeface="Aptos"/>
                <a:cs typeface="Arial"/>
              </a:rPr>
              <a:t>an</a:t>
            </a:r>
            <a:r>
              <a:rPr sz="1200" spc="-25" dirty="0" smtClean="0">
                <a:solidFill>
                  <a:srgbClr val="262C32"/>
                </a:solidFill>
                <a:latin typeface="Aptos"/>
                <a:cs typeface="Arial"/>
              </a:rPr>
              <a:t>s</a:t>
            </a:r>
            <a:r>
              <a:rPr sz="1200" spc="-39" dirty="0" smtClean="0">
                <a:solidFill>
                  <a:srgbClr val="262C32"/>
                </a:solidFill>
                <a:latin typeface="Aptos"/>
                <a:cs typeface="Arial"/>
              </a:rPr>
              <a:t>m</a:t>
            </a:r>
            <a:r>
              <a:rPr sz="1200" spc="-9" dirty="0" smtClean="0">
                <a:solidFill>
                  <a:srgbClr val="262C32"/>
                </a:solidFill>
                <a:latin typeface="Aptos"/>
                <a:cs typeface="Arial"/>
              </a:rPr>
              <a:t>i</a:t>
            </a:r>
            <a:r>
              <a:rPr sz="1200" spc="-14" dirty="0" smtClean="0">
                <a:solidFill>
                  <a:srgbClr val="262C32"/>
                </a:solidFill>
                <a:latin typeface="Aptos"/>
                <a:cs typeface="Arial"/>
              </a:rPr>
              <a:t>t</a:t>
            </a:r>
            <a:r>
              <a:rPr sz="1200" spc="-25" dirty="0" smtClean="0">
                <a:solidFill>
                  <a:srgbClr val="262C32"/>
                </a:solidFill>
                <a:latin typeface="Aptos"/>
                <a:cs typeface="Arial"/>
              </a:rPr>
              <a:t>e</a:t>
            </a:r>
            <a:r>
              <a:rPr sz="1200" spc="0" dirty="0" smtClean="0">
                <a:solidFill>
                  <a:srgbClr val="262C32"/>
                </a:solidFill>
                <a:latin typeface="Aptos"/>
                <a:cs typeface="Arial"/>
              </a:rPr>
              <a:t>n</a:t>
            </a:r>
            <a:r>
              <a:rPr sz="1200" spc="73" dirty="0" smtClean="0">
                <a:solidFill>
                  <a:srgbClr val="262C32"/>
                </a:solidFill>
                <a:latin typeface="Aptos"/>
                <a:cs typeface="Arial"/>
              </a:rPr>
              <a:t> </a:t>
            </a:r>
            <a:r>
              <a:rPr sz="1200" spc="-52" dirty="0" smtClean="0">
                <a:solidFill>
                  <a:srgbClr val="262C32"/>
                </a:solidFill>
                <a:latin typeface="Aptos"/>
                <a:cs typeface="Arial"/>
              </a:rPr>
              <a:t>a</a:t>
            </a:r>
            <a:r>
              <a:rPr sz="1200" spc="-71" dirty="0" smtClean="0">
                <a:solidFill>
                  <a:srgbClr val="262C32"/>
                </a:solidFill>
                <a:latin typeface="Aptos"/>
                <a:cs typeface="Arial"/>
              </a:rPr>
              <a:t>l</a:t>
            </a:r>
            <a:r>
              <a:rPr sz="1200" spc="75" dirty="0" smtClean="0">
                <a:solidFill>
                  <a:srgbClr val="262C32"/>
                </a:solidFill>
                <a:latin typeface="Aptos"/>
                <a:cs typeface="Arial"/>
              </a:rPr>
              <a:t> </a:t>
            </a:r>
            <a:r>
              <a:rPr sz="1200" spc="-25" dirty="0" smtClean="0">
                <a:solidFill>
                  <a:srgbClr val="262C32"/>
                </a:solidFill>
                <a:latin typeface="Aptos"/>
                <a:cs typeface="Arial"/>
              </a:rPr>
              <a:t>c</a:t>
            </a:r>
            <a:r>
              <a:rPr sz="1200" spc="-19" dirty="0" smtClean="0">
                <a:solidFill>
                  <a:srgbClr val="262C32"/>
                </a:solidFill>
                <a:latin typeface="Aptos"/>
                <a:cs typeface="Arial"/>
              </a:rPr>
              <a:t>e</a:t>
            </a:r>
            <a:r>
              <a:rPr sz="1200" spc="-14" dirty="0" smtClean="0">
                <a:solidFill>
                  <a:srgbClr val="262C32"/>
                </a:solidFill>
                <a:latin typeface="Aptos"/>
                <a:cs typeface="Arial"/>
              </a:rPr>
              <a:t>r</a:t>
            </a:r>
            <a:r>
              <a:rPr sz="1200" spc="-19" dirty="0" smtClean="0">
                <a:solidFill>
                  <a:srgbClr val="262C32"/>
                </a:solidFill>
                <a:latin typeface="Aptos"/>
                <a:cs typeface="Arial"/>
              </a:rPr>
              <a:t>e</a:t>
            </a:r>
            <a:r>
              <a:rPr sz="1200" spc="-25" dirty="0" smtClean="0">
                <a:solidFill>
                  <a:srgbClr val="262C32"/>
                </a:solidFill>
                <a:latin typeface="Aptos"/>
                <a:cs typeface="Arial"/>
              </a:rPr>
              <a:t>b</a:t>
            </a:r>
            <a:r>
              <a:rPr sz="1200" spc="0" dirty="0" smtClean="0">
                <a:solidFill>
                  <a:srgbClr val="262C32"/>
                </a:solidFill>
                <a:latin typeface="Aptos"/>
                <a:cs typeface="Arial"/>
              </a:rPr>
              <a:t>ro</a:t>
            </a:r>
            <a:r>
              <a:rPr sz="1200" spc="45" dirty="0" smtClean="0">
                <a:solidFill>
                  <a:srgbClr val="262C32"/>
                </a:solidFill>
                <a:latin typeface="Aptos"/>
                <a:cs typeface="Arial"/>
              </a:rPr>
              <a:t> </a:t>
            </a:r>
            <a:r>
              <a:rPr sz="1200" spc="-76" dirty="0" smtClean="0">
                <a:solidFill>
                  <a:srgbClr val="262C32"/>
                </a:solidFill>
                <a:latin typeface="Aptos"/>
                <a:cs typeface="Arial"/>
              </a:rPr>
              <a:t>l</a:t>
            </a:r>
            <a:r>
              <a:rPr sz="1200" spc="-27" dirty="0" smtClean="0">
                <a:solidFill>
                  <a:srgbClr val="262C32"/>
                </a:solidFill>
                <a:latin typeface="Aptos"/>
                <a:cs typeface="Arial"/>
              </a:rPr>
              <a:t>a</a:t>
            </a:r>
            <a:r>
              <a:rPr sz="1200" spc="34" dirty="0" smtClean="0">
                <a:solidFill>
                  <a:srgbClr val="262C32"/>
                </a:solidFill>
                <a:latin typeface="Aptos"/>
                <a:cs typeface="Arial"/>
              </a:rPr>
              <a:t> </a:t>
            </a:r>
            <a:r>
              <a:rPr sz="1200" spc="-14" dirty="0" smtClean="0">
                <a:solidFill>
                  <a:srgbClr val="262C32"/>
                </a:solidFill>
                <a:latin typeface="Aptos"/>
                <a:cs typeface="Arial"/>
              </a:rPr>
              <a:t>t</a:t>
            </a:r>
            <a:r>
              <a:rPr sz="1200" spc="-19" dirty="0" smtClean="0">
                <a:solidFill>
                  <a:srgbClr val="262C32"/>
                </a:solidFill>
                <a:latin typeface="Aptos"/>
                <a:cs typeface="Arial"/>
              </a:rPr>
              <a:t>e</a:t>
            </a:r>
            <a:r>
              <a:rPr sz="1200" spc="-39" dirty="0" smtClean="0">
                <a:solidFill>
                  <a:srgbClr val="262C32"/>
                </a:solidFill>
                <a:latin typeface="Aptos"/>
                <a:cs typeface="Arial"/>
              </a:rPr>
              <a:t>m</a:t>
            </a:r>
            <a:r>
              <a:rPr sz="1200" spc="-25" dirty="0" smtClean="0">
                <a:solidFill>
                  <a:srgbClr val="262C32"/>
                </a:solidFill>
                <a:latin typeface="Aptos"/>
                <a:cs typeface="Arial"/>
              </a:rPr>
              <a:t>pe</a:t>
            </a:r>
            <a:r>
              <a:rPr sz="1200" spc="-14" dirty="0" smtClean="0">
                <a:solidFill>
                  <a:srgbClr val="262C32"/>
                </a:solidFill>
                <a:latin typeface="Aptos"/>
                <a:cs typeface="Arial"/>
              </a:rPr>
              <a:t>r</a:t>
            </a:r>
            <a:r>
              <a:rPr sz="1200" spc="-19" dirty="0" smtClean="0">
                <a:solidFill>
                  <a:srgbClr val="262C32"/>
                </a:solidFill>
                <a:latin typeface="Aptos"/>
                <a:cs typeface="Arial"/>
              </a:rPr>
              <a:t>a</a:t>
            </a:r>
            <a:r>
              <a:rPr sz="1200" spc="-14" dirty="0" smtClean="0">
                <a:solidFill>
                  <a:srgbClr val="262C32"/>
                </a:solidFill>
                <a:latin typeface="Aptos"/>
                <a:cs typeface="Arial"/>
              </a:rPr>
              <a:t>t</a:t>
            </a:r>
            <a:r>
              <a:rPr sz="1200" spc="-19" dirty="0" smtClean="0">
                <a:solidFill>
                  <a:srgbClr val="262C32"/>
                </a:solidFill>
                <a:latin typeface="Aptos"/>
                <a:cs typeface="Arial"/>
              </a:rPr>
              <a:t>u</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75" dirty="0" smtClean="0">
                <a:solidFill>
                  <a:srgbClr val="262C32"/>
                </a:solidFill>
                <a:latin typeface="Aptos"/>
                <a:cs typeface="Arial"/>
              </a:rPr>
              <a:t> </a:t>
            </a:r>
            <a:r>
              <a:rPr sz="1200" spc="-52" dirty="0" smtClean="0">
                <a:solidFill>
                  <a:srgbClr val="262C32"/>
                </a:solidFill>
                <a:latin typeface="Aptos"/>
                <a:cs typeface="Arial"/>
              </a:rPr>
              <a:t>d</a:t>
            </a:r>
            <a:r>
              <a:rPr sz="1200" spc="20" dirty="0" smtClean="0">
                <a:solidFill>
                  <a:srgbClr val="262C32"/>
                </a:solidFill>
                <a:latin typeface="Aptos"/>
                <a:cs typeface="Arial"/>
              </a:rPr>
              <a:t>e</a:t>
            </a:r>
            <a:r>
              <a:rPr sz="1200" spc="-71" dirty="0" smtClean="0">
                <a:solidFill>
                  <a:srgbClr val="262C32"/>
                </a:solidFill>
                <a:latin typeface="Aptos"/>
                <a:cs typeface="Arial"/>
              </a:rPr>
              <a:t>l</a:t>
            </a:r>
            <a:r>
              <a:rPr sz="1200" spc="75" dirty="0" smtClean="0">
                <a:solidFill>
                  <a:srgbClr val="262C32"/>
                </a:solidFill>
                <a:latin typeface="Aptos"/>
                <a:cs typeface="Arial"/>
              </a:rPr>
              <a:t> </a:t>
            </a:r>
            <a:r>
              <a:rPr sz="1200" spc="-52" dirty="0" smtClean="0">
                <a:solidFill>
                  <a:srgbClr val="262C32"/>
                </a:solidFill>
                <a:latin typeface="Aptos"/>
                <a:cs typeface="Arial"/>
              </a:rPr>
              <a:t>e</a:t>
            </a:r>
            <a:r>
              <a:rPr sz="1200" spc="-19" dirty="0" smtClean="0">
                <a:solidFill>
                  <a:srgbClr val="262C32"/>
                </a:solidFill>
                <a:latin typeface="Aptos"/>
                <a:cs typeface="Arial"/>
              </a:rPr>
              <a:t>x</a:t>
            </a:r>
            <a:r>
              <a:rPr sz="1200" spc="8" dirty="0" smtClean="0">
                <a:solidFill>
                  <a:srgbClr val="262C32"/>
                </a:solidFill>
                <a:latin typeface="Aptos"/>
                <a:cs typeface="Arial"/>
              </a:rPr>
              <a:t>t</a:t>
            </a:r>
            <a:r>
              <a:rPr sz="1200" spc="-2" dirty="0" smtClean="0">
                <a:solidFill>
                  <a:srgbClr val="262C32"/>
                </a:solidFill>
                <a:latin typeface="Aptos"/>
                <a:cs typeface="Arial"/>
              </a:rPr>
              <a:t>e</a:t>
            </a:r>
            <a:r>
              <a:rPr sz="1200" spc="4" dirty="0" smtClean="0">
                <a:solidFill>
                  <a:srgbClr val="262C32"/>
                </a:solidFill>
                <a:latin typeface="Aptos"/>
                <a:cs typeface="Arial"/>
              </a:rPr>
              <a:t>r</a:t>
            </a:r>
            <a:r>
              <a:rPr sz="1200" spc="-76" dirty="0" smtClean="0">
                <a:solidFill>
                  <a:srgbClr val="262C32"/>
                </a:solidFill>
                <a:latin typeface="Aptos"/>
                <a:cs typeface="Arial"/>
              </a:rPr>
              <a:t>i</a:t>
            </a:r>
            <a:r>
              <a:rPr sz="1200" spc="20" dirty="0" smtClean="0">
                <a:solidFill>
                  <a:srgbClr val="262C32"/>
                </a:solidFill>
                <a:latin typeface="Aptos"/>
                <a:cs typeface="Arial"/>
              </a:rPr>
              <a:t>o</a:t>
            </a:r>
            <a:r>
              <a:rPr sz="1200" spc="4" dirty="0" smtClean="0">
                <a:solidFill>
                  <a:srgbClr val="262C32"/>
                </a:solidFill>
                <a:latin typeface="Aptos"/>
                <a:cs typeface="Arial"/>
              </a:rPr>
              <a:t>r</a:t>
            </a:r>
            <a:r>
              <a:rPr sz="1200" spc="-152" dirty="0" smtClean="0">
                <a:solidFill>
                  <a:srgbClr val="262C32"/>
                </a:solidFill>
                <a:latin typeface="Aptos"/>
                <a:cs typeface="Arial"/>
              </a:rPr>
              <a:t>.</a:t>
            </a:r>
            <a:endParaRPr sz="1000">
              <a:latin typeface="Arial"/>
              <a:cs typeface="Arial"/>
            </a:endParaRPr>
          </a:p>
        </p:txBody>
      </p:sp>
      <p:sp>
        <p:nvSpPr>
          <p:cNvPr id="4" name="object 4"/>
          <p:cNvSpPr txBox="1"/>
          <p:nvPr/>
        </p:nvSpPr>
        <p:spPr>
          <a:xfrm>
            <a:off x="2083609" y="3572470"/>
            <a:ext cx="7171796" cy="1822704"/>
          </a:xfrm>
          <a:prstGeom prst="rect">
            <a:avLst/>
          </a:prstGeom>
        </p:spPr>
        <p:txBody>
          <a:bodyPr wrap="square" lIns="0" tIns="7111" rIns="0" bIns="0" rtlCol="0">
            <a:noAutofit/>
          </a:bodyPr>
          <a:lstStyle/>
          <a:p>
            <a:pPr marL="15747" marR="9205">
              <a:lnSpc>
                <a:spcPts val="1120"/>
              </a:lnSpc>
              <a:spcAft>
                <a:spcPts val="300"/>
              </a:spcAft>
            </a:pPr>
            <a:r>
              <a:rPr sz="1200" b="1" spc="-5" dirty="0" smtClean="0">
                <a:solidFill>
                  <a:srgbClr val="262C32"/>
                </a:solidFill>
                <a:latin typeface="Aptos"/>
                <a:cs typeface="Arial"/>
              </a:rPr>
              <a:t>La temperatura corporal</a:t>
            </a:r>
            <a:endParaRPr sz="1000">
              <a:latin typeface="Arial"/>
              <a:cs typeface="Arial"/>
            </a:endParaRPr>
          </a:p>
          <a:p>
            <a:pPr marL="12700" marR="101066" indent="0">
              <a:lnSpc>
                <a:spcPts val="1149"/>
              </a:lnSpc>
              <a:spcBef>
                <a:spcPts val="474"/>
              </a:spcBef>
              <a:spcAft>
                <a:spcPts val="300"/>
              </a:spcAft>
            </a:pPr>
            <a:r>
              <a:rPr sz="1200" spc="-14" dirty="0" smtClean="0">
                <a:solidFill>
                  <a:srgbClr val="262C32"/>
                </a:solidFill>
                <a:latin typeface="Aptos"/>
                <a:cs typeface="Arial"/>
              </a:rPr>
              <a:t>Cuando exponemos nuestro cuerpo a temperaturas ambientales elevadas</a:t>
            </a:r>
            <a:r>
              <a:rPr sz="1200" spc="-14" dirty="0" smtClean="0">
                <a:solidFill>
                  <a:srgbClr val="262C32"/>
                </a:solidFill>
                <a:latin typeface="Aptos"/>
                <a:cs typeface="Arial"/>
              </a:rPr>
              <a:t>, </a:t>
            </a:r>
            <a:endParaRPr sz="1000">
              <a:latin typeface="Arial"/>
              <a:cs typeface="Arial"/>
            </a:endParaRPr>
          </a:p>
          <a:p>
            <a:pPr marL="12700" marR="101066">
              <a:lnSpc>
                <a:spcPts val="1149"/>
              </a:lnSpc>
              <a:spcBef>
                <a:spcPts val="249"/>
              </a:spcBef>
              <a:spcAft>
                <a:spcPts val="300"/>
              </a:spcAft>
            </a:pPr>
            <a:r>
              <a:rPr sz="1200" spc="-11" dirty="0" smtClean="0">
                <a:solidFill>
                  <a:srgbClr val="262C32"/>
                </a:solidFill>
                <a:latin typeface="Aptos"/>
                <a:cs typeface="Arial"/>
              </a:rPr>
              <a:t>el organismo pone en marcha dos mecanismos fisiológicos para mantener </a:t>
            </a:r>
            <a:endParaRPr sz="1000">
              <a:latin typeface="Arial"/>
              <a:cs typeface="Arial"/>
            </a:endParaRPr>
          </a:p>
          <a:p>
            <a:pPr marL="12700" marR="101066">
              <a:lnSpc>
                <a:spcPts val="1149"/>
              </a:lnSpc>
              <a:spcBef>
                <a:spcPts val="249"/>
              </a:spcBef>
              <a:spcAft>
                <a:spcPts val="300"/>
              </a:spcAft>
            </a:pPr>
            <a:r>
              <a:rPr sz="1200" spc="-12" dirty="0" smtClean="0">
                <a:solidFill>
                  <a:srgbClr val="262C32"/>
                </a:solidFill>
                <a:latin typeface="Aptos"/>
                <a:cs typeface="Arial"/>
              </a:rPr>
              <a:t>constante la temperatura corporal</a:t>
            </a:r>
            <a:r>
              <a:rPr sz="1200" spc="-12" dirty="0" smtClean="0">
                <a:solidFill>
                  <a:srgbClr val="262C32"/>
                </a:solidFill>
                <a:latin typeface="Aptos"/>
                <a:cs typeface="Arial"/>
              </a:rPr>
              <a:t>: </a:t>
            </a:r>
            <a:r>
              <a:rPr sz="1200" spc="-12" dirty="0" smtClean="0">
                <a:solidFill>
                  <a:srgbClr val="262C32"/>
                </a:solidFill>
                <a:latin typeface="Aptos"/>
                <a:cs typeface="Arial"/>
              </a:rPr>
              <a:t>el aumento de la circulación de la sangre </a:t>
            </a:r>
            <a:endParaRPr sz="1000">
              <a:latin typeface="Arial"/>
              <a:cs typeface="Arial"/>
            </a:endParaRPr>
          </a:p>
          <a:p>
            <a:pPr marL="12700" marR="101066">
              <a:lnSpc>
                <a:spcPts val="1149"/>
              </a:lnSpc>
              <a:spcBef>
                <a:spcPts val="249"/>
              </a:spcBef>
              <a:spcAft>
                <a:spcPts val="300"/>
              </a:spcAft>
            </a:pPr>
            <a:r>
              <a:rPr sz="1200" spc="-14" dirty="0" smtClean="0">
                <a:solidFill>
                  <a:srgbClr val="262C32"/>
                </a:solidFill>
                <a:latin typeface="Aptos"/>
                <a:cs typeface="Arial"/>
              </a:rPr>
              <a:t>cercana a la piel y la sudoración</a:t>
            </a:r>
            <a:r>
              <a:rPr sz="1200" spc="-14" dirty="0" smtClean="0">
                <a:solidFill>
                  <a:srgbClr val="262C32"/>
                </a:solidFill>
                <a:latin typeface="Aptos"/>
                <a:cs typeface="Arial"/>
              </a:rPr>
              <a:t>.</a:t>
            </a:r>
            <a:endParaRPr sz="1000">
              <a:latin typeface="Arial"/>
              <a:cs typeface="Arial"/>
            </a:endParaRPr>
          </a:p>
          <a:p>
            <a:pPr marL="12700" indent="3048">
              <a:lnSpc>
                <a:spcPts val="1149"/>
              </a:lnSpc>
              <a:spcBef>
                <a:spcPts val="534"/>
              </a:spcBef>
              <a:spcAft>
                <a:spcPts val="300"/>
              </a:spcAft>
            </a:pPr>
            <a:r>
              <a:rPr sz="1200" spc="-29" dirty="0" smtClean="0">
                <a:solidFill>
                  <a:srgbClr val="262C32"/>
                </a:solidFill>
                <a:latin typeface="Aptos"/>
                <a:cs typeface="Arial"/>
              </a:rPr>
              <a:t>Pe</a:t>
            </a:r>
            <a:r>
              <a:rPr sz="1200" spc="0" dirty="0" smtClean="0">
                <a:solidFill>
                  <a:srgbClr val="262C32"/>
                </a:solidFill>
                <a:latin typeface="Aptos"/>
                <a:cs typeface="Arial"/>
              </a:rPr>
              <a:t>ro</a:t>
            </a:r>
            <a:r>
              <a:rPr sz="1200" spc="-25" dirty="0" smtClean="0">
                <a:solidFill>
                  <a:srgbClr val="262C32"/>
                </a:solidFill>
                <a:latin typeface="Aptos"/>
                <a:cs typeface="Arial"/>
              </a:rPr>
              <a:t> </a:t>
            </a:r>
            <a:r>
              <a:rPr sz="1200" spc="-44" dirty="0" smtClean="0">
                <a:solidFill>
                  <a:srgbClr val="262C32"/>
                </a:solidFill>
                <a:latin typeface="Aptos"/>
                <a:cs typeface="Arial"/>
              </a:rPr>
              <a:t>s</a:t>
            </a:r>
            <a:r>
              <a:rPr sz="1200" spc="-71" dirty="0" smtClean="0">
                <a:solidFill>
                  <a:srgbClr val="262C32"/>
                </a:solidFill>
                <a:latin typeface="Aptos"/>
                <a:cs typeface="Arial"/>
              </a:rPr>
              <a:t>i</a:t>
            </a:r>
            <a:r>
              <a:rPr sz="1200" spc="100" dirty="0" smtClean="0">
                <a:solidFill>
                  <a:srgbClr val="262C32"/>
                </a:solidFill>
                <a:latin typeface="Aptos"/>
                <a:cs typeface="Arial"/>
              </a:rPr>
              <a:t> </a:t>
            </a:r>
            <a:r>
              <a:rPr sz="1200" spc="-76" dirty="0" smtClean="0">
                <a:solidFill>
                  <a:srgbClr val="262C32"/>
                </a:solidFill>
                <a:latin typeface="Aptos"/>
                <a:cs typeface="Arial"/>
              </a:rPr>
              <a:t>l</a:t>
            </a:r>
            <a:r>
              <a:rPr sz="1200" spc="-27" dirty="0" smtClean="0">
                <a:solidFill>
                  <a:srgbClr val="262C32"/>
                </a:solidFill>
                <a:latin typeface="Aptos"/>
                <a:cs typeface="Arial"/>
              </a:rPr>
              <a:t>a</a:t>
            </a:r>
            <a:r>
              <a:rPr sz="1200" spc="59" dirty="0" smtClean="0">
                <a:solidFill>
                  <a:srgbClr val="262C32"/>
                </a:solidFill>
                <a:latin typeface="Aptos"/>
                <a:cs typeface="Arial"/>
              </a:rPr>
              <a:t> </a:t>
            </a:r>
            <a:r>
              <a:rPr sz="1200" spc="-19" dirty="0" smtClean="0">
                <a:solidFill>
                  <a:srgbClr val="262C32"/>
                </a:solidFill>
                <a:latin typeface="Aptos"/>
                <a:cs typeface="Arial"/>
              </a:rPr>
              <a:t>e</a:t>
            </a:r>
            <a:r>
              <a:rPr sz="1200" spc="-25" dirty="0" smtClean="0">
                <a:solidFill>
                  <a:srgbClr val="262C32"/>
                </a:solidFill>
                <a:latin typeface="Aptos"/>
                <a:cs typeface="Arial"/>
              </a:rPr>
              <a:t>x</a:t>
            </a:r>
            <a:r>
              <a:rPr sz="1200" spc="-19" dirty="0" smtClean="0">
                <a:solidFill>
                  <a:srgbClr val="262C32"/>
                </a:solidFill>
                <a:latin typeface="Aptos"/>
                <a:cs typeface="Arial"/>
              </a:rPr>
              <a:t>po</a:t>
            </a:r>
            <a:r>
              <a:rPr sz="1200" spc="-25" dirty="0" smtClean="0">
                <a:solidFill>
                  <a:srgbClr val="262C32"/>
                </a:solidFill>
                <a:latin typeface="Aptos"/>
                <a:cs typeface="Arial"/>
              </a:rPr>
              <a:t>s</a:t>
            </a:r>
            <a:r>
              <a:rPr sz="1200" spc="-9" dirty="0" smtClean="0">
                <a:solidFill>
                  <a:srgbClr val="262C32"/>
                </a:solidFill>
                <a:latin typeface="Aptos"/>
                <a:cs typeface="Arial"/>
              </a:rPr>
              <a:t>i</a:t>
            </a:r>
            <a:r>
              <a:rPr sz="1200" spc="0" dirty="0" smtClean="0">
                <a:solidFill>
                  <a:srgbClr val="262C32"/>
                </a:solidFill>
                <a:latin typeface="Aptos"/>
                <a:cs typeface="Arial"/>
              </a:rPr>
              <a:t>c</a:t>
            </a:r>
            <a:r>
              <a:rPr sz="1200" spc="-34" dirty="0" smtClean="0">
                <a:solidFill>
                  <a:srgbClr val="262C32"/>
                </a:solidFill>
                <a:latin typeface="Aptos"/>
                <a:cs typeface="Arial"/>
              </a:rPr>
              <a:t>i</a:t>
            </a:r>
            <a:r>
              <a:rPr sz="1200" spc="-29" dirty="0" smtClean="0">
                <a:solidFill>
                  <a:srgbClr val="262C32"/>
                </a:solidFill>
                <a:latin typeface="Aptos"/>
                <a:cs typeface="Arial"/>
              </a:rPr>
              <a:t>ó</a:t>
            </a:r>
            <a:r>
              <a:rPr sz="1200" spc="0" dirty="0" smtClean="0">
                <a:solidFill>
                  <a:srgbClr val="262C32"/>
                </a:solidFill>
                <a:latin typeface="Aptos"/>
                <a:cs typeface="Arial"/>
              </a:rPr>
              <a:t>n</a:t>
            </a:r>
            <a:r>
              <a:rPr sz="1200" spc="37" dirty="0" smtClean="0">
                <a:solidFill>
                  <a:srgbClr val="262C32"/>
                </a:solidFill>
                <a:latin typeface="Aptos"/>
                <a:cs typeface="Arial"/>
              </a:rPr>
              <a:t> </a:t>
            </a:r>
            <a:r>
              <a:rPr sz="1200" spc="-25" dirty="0" smtClean="0">
                <a:solidFill>
                  <a:srgbClr val="262C32"/>
                </a:solidFill>
                <a:latin typeface="Aptos"/>
                <a:cs typeface="Arial"/>
              </a:rPr>
              <a:t>a</a:t>
            </a:r>
            <a:r>
              <a:rPr sz="1200" spc="-71" dirty="0" smtClean="0">
                <a:solidFill>
                  <a:srgbClr val="262C32"/>
                </a:solidFill>
                <a:latin typeface="Aptos"/>
                <a:cs typeface="Arial"/>
              </a:rPr>
              <a:t>l</a:t>
            </a:r>
            <a:r>
              <a:rPr sz="1200" spc="75" dirty="0" smtClean="0">
                <a:solidFill>
                  <a:srgbClr val="262C32"/>
                </a:solidFill>
                <a:latin typeface="Aptos"/>
                <a:cs typeface="Arial"/>
              </a:rPr>
              <a:t> </a:t>
            </a:r>
            <a:r>
              <a:rPr sz="1200" spc="-44" dirty="0" smtClean="0">
                <a:solidFill>
                  <a:srgbClr val="262C32"/>
                </a:solidFill>
                <a:latin typeface="Aptos"/>
                <a:cs typeface="Arial"/>
              </a:rPr>
              <a:t>c</a:t>
            </a:r>
            <a:r>
              <a:rPr sz="1200" spc="-2" dirty="0" smtClean="0">
                <a:solidFill>
                  <a:srgbClr val="262C32"/>
                </a:solidFill>
                <a:latin typeface="Aptos"/>
                <a:cs typeface="Arial"/>
              </a:rPr>
              <a:t>a</a:t>
            </a:r>
            <a:r>
              <a:rPr sz="1200" spc="-51" dirty="0" smtClean="0">
                <a:solidFill>
                  <a:srgbClr val="262C32"/>
                </a:solidFill>
                <a:latin typeface="Aptos"/>
                <a:cs typeface="Arial"/>
              </a:rPr>
              <a:t>l</a:t>
            </a:r>
            <a:r>
              <a:rPr sz="1200" spc="20" dirty="0" smtClean="0">
                <a:solidFill>
                  <a:srgbClr val="262C32"/>
                </a:solidFill>
                <a:latin typeface="Aptos"/>
                <a:cs typeface="Arial"/>
              </a:rPr>
              <a:t>o</a:t>
            </a:r>
            <a:r>
              <a:rPr sz="1200" spc="18" dirty="0" smtClean="0">
                <a:solidFill>
                  <a:srgbClr val="262C32"/>
                </a:solidFill>
                <a:latin typeface="Aptos"/>
                <a:cs typeface="Arial"/>
              </a:rPr>
              <a:t>r</a:t>
            </a:r>
            <a:r>
              <a:rPr sz="1200" spc="-4" dirty="0" smtClean="0">
                <a:solidFill>
                  <a:srgbClr val="262C32"/>
                </a:solidFill>
                <a:latin typeface="Aptos"/>
                <a:cs typeface="Arial"/>
              </a:rPr>
              <a:t> </a:t>
            </a:r>
            <a:r>
              <a:rPr sz="1200" spc="-19" dirty="0" smtClean="0">
                <a:solidFill>
                  <a:srgbClr val="262C32"/>
                </a:solidFill>
                <a:latin typeface="Aptos"/>
                <a:cs typeface="Arial"/>
              </a:rPr>
              <a:t>e</a:t>
            </a:r>
            <a:r>
              <a:rPr sz="1200" spc="0" dirty="0" smtClean="0">
                <a:solidFill>
                  <a:srgbClr val="262C32"/>
                </a:solidFill>
                <a:latin typeface="Aptos"/>
                <a:cs typeface="Arial"/>
              </a:rPr>
              <a:t>s</a:t>
            </a:r>
            <a:r>
              <a:rPr sz="1200" spc="9" dirty="0" smtClean="0">
                <a:solidFill>
                  <a:srgbClr val="262C32"/>
                </a:solidFill>
                <a:latin typeface="Aptos"/>
                <a:cs typeface="Arial"/>
              </a:rPr>
              <a:t> </a:t>
            </a:r>
            <a:r>
              <a:rPr sz="1200" spc="-75" dirty="0" smtClean="0">
                <a:solidFill>
                  <a:srgbClr val="262C32"/>
                </a:solidFill>
                <a:latin typeface="Aptos"/>
                <a:cs typeface="Arial"/>
              </a:rPr>
              <a:t>p</a:t>
            </a:r>
            <a:r>
              <a:rPr sz="1200" spc="5" dirty="0" smtClean="0">
                <a:solidFill>
                  <a:srgbClr val="262C32"/>
                </a:solidFill>
                <a:latin typeface="Aptos"/>
                <a:cs typeface="Arial"/>
              </a:rPr>
              <a:t>r</a:t>
            </a:r>
            <a:r>
              <a:rPr sz="1200" spc="-33" dirty="0" smtClean="0">
                <a:solidFill>
                  <a:srgbClr val="262C32"/>
                </a:solidFill>
                <a:latin typeface="Aptos"/>
                <a:cs typeface="Arial"/>
              </a:rPr>
              <a:t>o</a:t>
            </a:r>
            <a:r>
              <a:rPr sz="1200" spc="-29" dirty="0" smtClean="0">
                <a:solidFill>
                  <a:srgbClr val="262C32"/>
                </a:solidFill>
                <a:latin typeface="Aptos"/>
                <a:cs typeface="Arial"/>
              </a:rPr>
              <a:t>l</a:t>
            </a:r>
            <a:r>
              <a:rPr sz="1200" spc="20" dirty="0" smtClean="0">
                <a:solidFill>
                  <a:srgbClr val="262C32"/>
                </a:solidFill>
                <a:latin typeface="Aptos"/>
                <a:cs typeface="Arial"/>
              </a:rPr>
              <a:t>o</a:t>
            </a:r>
            <a:r>
              <a:rPr sz="1200" spc="-52" dirty="0" smtClean="0">
                <a:solidFill>
                  <a:srgbClr val="262C32"/>
                </a:solidFill>
                <a:latin typeface="Aptos"/>
                <a:cs typeface="Arial"/>
              </a:rPr>
              <a:t>n</a:t>
            </a:r>
            <a:r>
              <a:rPr sz="1200" spc="-2" dirty="0" smtClean="0">
                <a:solidFill>
                  <a:srgbClr val="262C32"/>
                </a:solidFill>
                <a:latin typeface="Aptos"/>
                <a:cs typeface="Arial"/>
              </a:rPr>
              <a:t>g</a:t>
            </a:r>
            <a:r>
              <a:rPr sz="1200" spc="-25" dirty="0" smtClean="0">
                <a:solidFill>
                  <a:srgbClr val="262C32"/>
                </a:solidFill>
                <a:latin typeface="Aptos"/>
                <a:cs typeface="Arial"/>
              </a:rPr>
              <a:t>a</a:t>
            </a:r>
            <a:r>
              <a:rPr sz="1200" spc="-2" dirty="0" smtClean="0">
                <a:solidFill>
                  <a:srgbClr val="262C32"/>
                </a:solidFill>
                <a:latin typeface="Aptos"/>
                <a:cs typeface="Arial"/>
              </a:rPr>
              <a:t>d</a:t>
            </a:r>
            <a:r>
              <a:rPr sz="1200" spc="20" dirty="0" smtClean="0">
                <a:solidFill>
                  <a:srgbClr val="262C32"/>
                </a:solidFill>
                <a:latin typeface="Aptos"/>
                <a:cs typeface="Arial"/>
              </a:rPr>
              <a:t>a</a:t>
            </a:r>
            <a:r>
              <a:rPr sz="1200" spc="-102" dirty="0" smtClean="0">
                <a:solidFill>
                  <a:srgbClr val="262C32"/>
                </a:solidFill>
                <a:latin typeface="Aptos"/>
                <a:cs typeface="Arial"/>
              </a:rPr>
              <a:t>,</a:t>
            </a:r>
            <a:r>
              <a:rPr sz="1200" spc="125" dirty="0" smtClean="0">
                <a:solidFill>
                  <a:srgbClr val="262C32"/>
                </a:solidFill>
                <a:latin typeface="Aptos"/>
                <a:cs typeface="Arial"/>
              </a:rPr>
              <a:t> </a:t>
            </a:r>
            <a:r>
              <a:rPr sz="1200" spc="-76" dirty="0" smtClean="0">
                <a:solidFill>
                  <a:srgbClr val="262C32"/>
                </a:solidFill>
                <a:latin typeface="Aptos"/>
                <a:cs typeface="Arial"/>
              </a:rPr>
              <a:t>l</a:t>
            </a:r>
            <a:r>
              <a:rPr sz="1200" spc="-27" dirty="0" smtClean="0">
                <a:solidFill>
                  <a:srgbClr val="262C32"/>
                </a:solidFill>
                <a:latin typeface="Aptos"/>
                <a:cs typeface="Arial"/>
              </a:rPr>
              <a:t>a</a:t>
            </a:r>
            <a:r>
              <a:rPr sz="1200" spc="34" dirty="0" smtClean="0">
                <a:solidFill>
                  <a:srgbClr val="262C32"/>
                </a:solidFill>
                <a:latin typeface="Aptos"/>
                <a:cs typeface="Arial"/>
              </a:rPr>
              <a:t> </a:t>
            </a:r>
            <a:r>
              <a:rPr sz="1200" spc="-14" dirty="0" smtClean="0">
                <a:solidFill>
                  <a:srgbClr val="262C32"/>
                </a:solidFill>
                <a:latin typeface="Aptos"/>
                <a:cs typeface="Arial"/>
              </a:rPr>
              <a:t>t</a:t>
            </a:r>
            <a:r>
              <a:rPr sz="1200" spc="-19" dirty="0" smtClean="0">
                <a:solidFill>
                  <a:srgbClr val="262C32"/>
                </a:solidFill>
                <a:latin typeface="Aptos"/>
                <a:cs typeface="Arial"/>
              </a:rPr>
              <a:t>e</a:t>
            </a:r>
            <a:r>
              <a:rPr sz="1200" spc="-39" dirty="0" smtClean="0">
                <a:solidFill>
                  <a:srgbClr val="262C32"/>
                </a:solidFill>
                <a:latin typeface="Aptos"/>
                <a:cs typeface="Arial"/>
              </a:rPr>
              <a:t>m</a:t>
            </a:r>
            <a:r>
              <a:rPr sz="1200" spc="-25" dirty="0" smtClean="0">
                <a:solidFill>
                  <a:srgbClr val="262C32"/>
                </a:solidFill>
                <a:latin typeface="Aptos"/>
                <a:cs typeface="Arial"/>
              </a:rPr>
              <a:t>pe</a:t>
            </a:r>
            <a:r>
              <a:rPr sz="1200" spc="-14" dirty="0" smtClean="0">
                <a:solidFill>
                  <a:srgbClr val="262C32"/>
                </a:solidFill>
                <a:latin typeface="Aptos"/>
                <a:cs typeface="Arial"/>
              </a:rPr>
              <a:t>r</a:t>
            </a:r>
            <a:r>
              <a:rPr sz="1200" spc="-25" dirty="0" smtClean="0">
                <a:solidFill>
                  <a:srgbClr val="262C32"/>
                </a:solidFill>
                <a:latin typeface="Aptos"/>
                <a:cs typeface="Arial"/>
              </a:rPr>
              <a:t>a</a:t>
            </a:r>
            <a:r>
              <a:rPr sz="1200" spc="-14" dirty="0" smtClean="0">
                <a:solidFill>
                  <a:srgbClr val="262C32"/>
                </a:solidFill>
                <a:latin typeface="Aptos"/>
                <a:cs typeface="Arial"/>
              </a:rPr>
              <a:t>t</a:t>
            </a:r>
            <a:r>
              <a:rPr sz="1200" spc="-19" dirty="0" smtClean="0">
                <a:solidFill>
                  <a:srgbClr val="262C32"/>
                </a:solidFill>
                <a:latin typeface="Aptos"/>
                <a:cs typeface="Arial"/>
              </a:rPr>
              <a:t>u</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79" dirty="0" smtClean="0">
                <a:solidFill>
                  <a:srgbClr val="262C32"/>
                </a:solidFill>
                <a:latin typeface="Aptos"/>
                <a:cs typeface="Arial"/>
              </a:rPr>
              <a:t> </a:t>
            </a:r>
            <a:r>
              <a:rPr sz="1200" spc="-25" dirty="0" smtClean="0">
                <a:solidFill>
                  <a:srgbClr val="262C32"/>
                </a:solidFill>
                <a:latin typeface="Aptos"/>
                <a:cs typeface="Arial"/>
              </a:rPr>
              <a:t>a</a:t>
            </a:r>
            <a:r>
              <a:rPr sz="1200" spc="-15" dirty="0" smtClean="0">
                <a:solidFill>
                  <a:srgbClr val="262C32"/>
                </a:solidFill>
                <a:latin typeface="Aptos"/>
                <a:cs typeface="Arial"/>
              </a:rPr>
              <a:t>m</a:t>
            </a:r>
            <a:r>
              <a:rPr sz="1200" spc="-2" dirty="0" smtClean="0">
                <a:solidFill>
                  <a:srgbClr val="262C32"/>
                </a:solidFill>
                <a:latin typeface="Aptos"/>
                <a:cs typeface="Arial"/>
              </a:rPr>
              <a:t>b</a:t>
            </a:r>
            <a:r>
              <a:rPr sz="1200" spc="-29" dirty="0" smtClean="0">
                <a:solidFill>
                  <a:srgbClr val="262C32"/>
                </a:solidFill>
                <a:latin typeface="Aptos"/>
                <a:cs typeface="Arial"/>
              </a:rPr>
              <a:t>i</a:t>
            </a:r>
            <a:r>
              <a:rPr sz="1200" spc="20" dirty="0" smtClean="0">
                <a:solidFill>
                  <a:srgbClr val="262C32"/>
                </a:solidFill>
                <a:latin typeface="Aptos"/>
                <a:cs typeface="Arial"/>
              </a:rPr>
              <a:t>e</a:t>
            </a:r>
            <a:r>
              <a:rPr sz="1200" spc="-75" dirty="0" smtClean="0">
                <a:solidFill>
                  <a:srgbClr val="262C32"/>
                </a:solidFill>
                <a:latin typeface="Aptos"/>
                <a:cs typeface="Arial"/>
              </a:rPr>
              <a:t>n</a:t>
            </a:r>
            <a:r>
              <a:rPr sz="1200" spc="33" dirty="0" smtClean="0">
                <a:solidFill>
                  <a:srgbClr val="262C32"/>
                </a:solidFill>
                <a:latin typeface="Aptos"/>
                <a:cs typeface="Arial"/>
              </a:rPr>
              <a:t>t</a:t>
            </a:r>
            <a:r>
              <a:rPr sz="1200" spc="-2" dirty="0" smtClean="0">
                <a:solidFill>
                  <a:srgbClr val="262C32"/>
                </a:solidFill>
                <a:latin typeface="Aptos"/>
                <a:cs typeface="Arial"/>
              </a:rPr>
              <a:t>a</a:t>
            </a:r>
            <a:r>
              <a:rPr sz="1200" spc="-71" dirty="0" smtClean="0">
                <a:solidFill>
                  <a:srgbClr val="262C32"/>
                </a:solidFill>
                <a:latin typeface="Aptos"/>
                <a:cs typeface="Arial"/>
              </a:rPr>
              <a:t>l</a:t>
            </a:r>
            <a:r>
              <a:rPr sz="1200" spc="75" dirty="0" smtClean="0">
                <a:solidFill>
                  <a:srgbClr val="262C32"/>
                </a:solidFill>
                <a:latin typeface="Aptos"/>
                <a:cs typeface="Arial"/>
              </a:rPr>
              <a:t> </a:t>
            </a:r>
            <a:r>
              <a:rPr sz="1200" spc="-19" dirty="0" smtClean="0">
                <a:solidFill>
                  <a:srgbClr val="262C32"/>
                </a:solidFill>
                <a:latin typeface="Aptos"/>
                <a:cs typeface="Arial"/>
              </a:rPr>
              <a:t>e</a:t>
            </a:r>
            <a:r>
              <a:rPr sz="1200" spc="0" dirty="0" smtClean="0">
                <a:solidFill>
                  <a:srgbClr val="262C32"/>
                </a:solidFill>
                <a:latin typeface="Aptos"/>
                <a:cs typeface="Arial"/>
              </a:rPr>
              <a:t>s</a:t>
            </a:r>
            <a:r>
              <a:rPr sz="1200" spc="9" dirty="0" smtClean="0">
                <a:solidFill>
                  <a:srgbClr val="262C32"/>
                </a:solidFill>
                <a:latin typeface="Aptos"/>
                <a:cs typeface="Arial"/>
              </a:rPr>
              <a:t> </a:t>
            </a:r>
            <a:r>
              <a:rPr sz="1200" spc="-39" dirty="0" smtClean="0">
                <a:solidFill>
                  <a:srgbClr val="262C32"/>
                </a:solidFill>
                <a:latin typeface="Aptos"/>
                <a:cs typeface="Arial"/>
              </a:rPr>
              <a:t>m</a:t>
            </a:r>
            <a:r>
              <a:rPr sz="1200" spc="-19" dirty="0" smtClean="0">
                <a:solidFill>
                  <a:srgbClr val="262C32"/>
                </a:solidFill>
                <a:latin typeface="Aptos"/>
                <a:cs typeface="Arial"/>
              </a:rPr>
              <a:t>u</a:t>
            </a:r>
            <a:r>
              <a:rPr sz="1200" spc="0" dirty="0" smtClean="0">
                <a:solidFill>
                  <a:srgbClr val="262C32"/>
                </a:solidFill>
                <a:latin typeface="Aptos"/>
                <a:cs typeface="Arial"/>
              </a:rPr>
              <a:t>y </a:t>
            </a:r>
            <a:endParaRPr sz="1000">
              <a:latin typeface="Arial"/>
              <a:cs typeface="Arial"/>
            </a:endParaRPr>
          </a:p>
          <a:p>
            <a:pPr marL="12700">
              <a:lnSpc>
                <a:spcPts val="1149"/>
              </a:lnSpc>
              <a:spcBef>
                <a:spcPts val="249"/>
              </a:spcBef>
              <a:spcAft>
                <a:spcPts val="300"/>
              </a:spcAft>
            </a:pPr>
            <a:r>
              <a:rPr sz="1200" spc="-11" dirty="0" smtClean="0">
                <a:solidFill>
                  <a:srgbClr val="262C32"/>
                </a:solidFill>
                <a:latin typeface="Aptos"/>
                <a:cs typeface="Arial"/>
              </a:rPr>
              <a:t>elevada y estos mecanismos no son suficientes o actúan durante un tiempo </a:t>
            </a:r>
            <a:endParaRPr sz="1000">
              <a:latin typeface="Arial"/>
              <a:cs typeface="Arial"/>
            </a:endParaRPr>
          </a:p>
          <a:p>
            <a:pPr marL="12700">
              <a:lnSpc>
                <a:spcPts val="1149"/>
              </a:lnSpc>
              <a:spcBef>
                <a:spcPts val="249"/>
              </a:spcBef>
              <a:spcAft>
                <a:spcPts val="300"/>
              </a:spcAft>
            </a:pPr>
            <a:r>
              <a:rPr sz="1200" spc="-52" dirty="0" smtClean="0">
                <a:solidFill>
                  <a:srgbClr val="262C32"/>
                </a:solidFill>
                <a:latin typeface="Aptos"/>
                <a:cs typeface="Arial"/>
              </a:rPr>
              <a:t>e</a:t>
            </a:r>
            <a:r>
              <a:rPr sz="1200" spc="4" dirty="0" smtClean="0">
                <a:solidFill>
                  <a:srgbClr val="262C32"/>
                </a:solidFill>
                <a:latin typeface="Aptos"/>
                <a:cs typeface="Arial"/>
              </a:rPr>
              <a:t>x</a:t>
            </a:r>
            <a:r>
              <a:rPr sz="1200" spc="-19" dirty="0" smtClean="0">
                <a:solidFill>
                  <a:srgbClr val="262C32"/>
                </a:solidFill>
                <a:latin typeface="Aptos"/>
                <a:cs typeface="Arial"/>
              </a:rPr>
              <a:t>c</a:t>
            </a:r>
            <a:r>
              <a:rPr sz="1200" spc="-25" dirty="0" smtClean="0">
                <a:solidFill>
                  <a:srgbClr val="262C32"/>
                </a:solidFill>
                <a:latin typeface="Aptos"/>
                <a:cs typeface="Arial"/>
              </a:rPr>
              <a:t>e</a:t>
            </a:r>
            <a:r>
              <a:rPr sz="1200" spc="4" dirty="0" smtClean="0">
                <a:solidFill>
                  <a:srgbClr val="262C32"/>
                </a:solidFill>
                <a:latin typeface="Aptos"/>
                <a:cs typeface="Arial"/>
              </a:rPr>
              <a:t>s</a:t>
            </a:r>
            <a:r>
              <a:rPr sz="1200" spc="-51" dirty="0" smtClean="0">
                <a:solidFill>
                  <a:srgbClr val="262C32"/>
                </a:solidFill>
                <a:latin typeface="Aptos"/>
                <a:cs typeface="Arial"/>
              </a:rPr>
              <a:t>i</a:t>
            </a:r>
            <a:r>
              <a:rPr sz="1200" spc="29" dirty="0" smtClean="0">
                <a:solidFill>
                  <a:srgbClr val="262C32"/>
                </a:solidFill>
                <a:latin typeface="Aptos"/>
                <a:cs typeface="Arial"/>
              </a:rPr>
              <a:t>v</a:t>
            </a:r>
            <a:r>
              <a:rPr sz="1200" spc="-2" dirty="0" smtClean="0">
                <a:solidFill>
                  <a:srgbClr val="262C32"/>
                </a:solidFill>
                <a:latin typeface="Aptos"/>
                <a:cs typeface="Arial"/>
              </a:rPr>
              <a:t>o</a:t>
            </a:r>
            <a:r>
              <a:rPr sz="1200" spc="-102" dirty="0" smtClean="0">
                <a:solidFill>
                  <a:srgbClr val="262C32"/>
                </a:solidFill>
                <a:latin typeface="Aptos"/>
                <a:cs typeface="Arial"/>
              </a:rPr>
              <a:t>,</a:t>
            </a:r>
            <a:r>
              <a:rPr sz="1200" spc="125" dirty="0" smtClean="0">
                <a:solidFill>
                  <a:srgbClr val="262C32"/>
                </a:solidFill>
                <a:latin typeface="Aptos"/>
                <a:cs typeface="Arial"/>
              </a:rPr>
              <a:t> </a:t>
            </a:r>
            <a:r>
              <a:rPr sz="1200" spc="-25" dirty="0" smtClean="0">
                <a:solidFill>
                  <a:srgbClr val="262C32"/>
                </a:solidFill>
                <a:latin typeface="Aptos"/>
                <a:cs typeface="Arial"/>
              </a:rPr>
              <a:t>puede</a:t>
            </a:r>
            <a:r>
              <a:rPr sz="1200" spc="0" dirty="0" smtClean="0">
                <a:solidFill>
                  <a:srgbClr val="262C32"/>
                </a:solidFill>
                <a:latin typeface="Aptos"/>
                <a:cs typeface="Arial"/>
              </a:rPr>
              <a:t>n</a:t>
            </a:r>
            <a:r>
              <a:rPr sz="1200" spc="40" dirty="0" smtClean="0">
                <a:solidFill>
                  <a:srgbClr val="262C32"/>
                </a:solidFill>
                <a:latin typeface="Aptos"/>
                <a:cs typeface="Arial"/>
              </a:rPr>
              <a:t> </a:t>
            </a:r>
            <a:r>
              <a:rPr sz="1200" spc="-25" dirty="0" smtClean="0">
                <a:solidFill>
                  <a:srgbClr val="262C32"/>
                </a:solidFill>
                <a:latin typeface="Aptos"/>
                <a:cs typeface="Arial"/>
              </a:rPr>
              <a:t>p</a:t>
            </a:r>
            <a:r>
              <a:rPr sz="1200" spc="0" dirty="0" smtClean="0">
                <a:solidFill>
                  <a:srgbClr val="262C32"/>
                </a:solidFill>
                <a:latin typeface="Aptos"/>
                <a:cs typeface="Arial"/>
              </a:rPr>
              <a:t>r</a:t>
            </a:r>
            <a:r>
              <a:rPr sz="1200" spc="-39" dirty="0" smtClean="0">
                <a:solidFill>
                  <a:srgbClr val="262C32"/>
                </a:solidFill>
                <a:latin typeface="Aptos"/>
                <a:cs typeface="Arial"/>
              </a:rPr>
              <a:t>o</a:t>
            </a:r>
            <a:r>
              <a:rPr sz="1200" spc="-19" dirty="0" smtClean="0">
                <a:solidFill>
                  <a:srgbClr val="262C32"/>
                </a:solidFill>
                <a:latin typeface="Aptos"/>
                <a:cs typeface="Arial"/>
              </a:rPr>
              <a:t>d</a:t>
            </a:r>
            <a:r>
              <a:rPr sz="1200" spc="-25" dirty="0" smtClean="0">
                <a:solidFill>
                  <a:srgbClr val="262C32"/>
                </a:solidFill>
                <a:latin typeface="Aptos"/>
                <a:cs typeface="Arial"/>
              </a:rPr>
              <a:t>u</a:t>
            </a:r>
            <a:r>
              <a:rPr sz="1200" spc="0" dirty="0" smtClean="0">
                <a:solidFill>
                  <a:srgbClr val="262C32"/>
                </a:solidFill>
                <a:latin typeface="Aptos"/>
                <a:cs typeface="Arial"/>
              </a:rPr>
              <a:t>c</a:t>
            </a:r>
            <a:r>
              <a:rPr sz="1200" spc="-34" dirty="0" smtClean="0">
                <a:solidFill>
                  <a:srgbClr val="262C32"/>
                </a:solidFill>
                <a:latin typeface="Aptos"/>
                <a:cs typeface="Arial"/>
              </a:rPr>
              <a:t>i</a:t>
            </a:r>
            <a:r>
              <a:rPr sz="1200" spc="-14" dirty="0" smtClean="0">
                <a:solidFill>
                  <a:srgbClr val="262C32"/>
                </a:solidFill>
                <a:latin typeface="Aptos"/>
                <a:cs typeface="Arial"/>
              </a:rPr>
              <a:t>r</a:t>
            </a:r>
            <a:r>
              <a:rPr sz="1200" spc="-25" dirty="0" smtClean="0">
                <a:solidFill>
                  <a:srgbClr val="262C32"/>
                </a:solidFill>
                <a:latin typeface="Aptos"/>
                <a:cs typeface="Arial"/>
              </a:rPr>
              <a:t>s</a:t>
            </a:r>
            <a:r>
              <a:rPr sz="1200" spc="0" dirty="0" smtClean="0">
                <a:solidFill>
                  <a:srgbClr val="262C32"/>
                </a:solidFill>
                <a:latin typeface="Aptos"/>
                <a:cs typeface="Arial"/>
              </a:rPr>
              <a:t>e</a:t>
            </a:r>
            <a:r>
              <a:rPr sz="1200" spc="19" dirty="0" smtClean="0">
                <a:solidFill>
                  <a:srgbClr val="262C32"/>
                </a:solidFill>
                <a:latin typeface="Aptos"/>
                <a:cs typeface="Arial"/>
              </a:rPr>
              <a:t> </a:t>
            </a:r>
            <a:r>
              <a:rPr sz="1200" spc="-14" dirty="0" smtClean="0">
                <a:solidFill>
                  <a:srgbClr val="262C32"/>
                </a:solidFill>
                <a:latin typeface="Aptos"/>
                <a:cs typeface="Arial"/>
              </a:rPr>
              <a:t>tr</a:t>
            </a:r>
            <a:r>
              <a:rPr sz="1200" spc="-19" dirty="0" smtClean="0">
                <a:solidFill>
                  <a:srgbClr val="262C32"/>
                </a:solidFill>
                <a:latin typeface="Aptos"/>
                <a:cs typeface="Arial"/>
              </a:rPr>
              <a:t>a</a:t>
            </a:r>
            <a:r>
              <a:rPr sz="1200" spc="-25" dirty="0" smtClean="0">
                <a:solidFill>
                  <a:srgbClr val="262C32"/>
                </a:solidFill>
                <a:latin typeface="Aptos"/>
                <a:cs typeface="Arial"/>
              </a:rPr>
              <a:t>s</a:t>
            </a:r>
            <a:r>
              <a:rPr sz="1200" spc="-14" dirty="0" smtClean="0">
                <a:solidFill>
                  <a:srgbClr val="262C32"/>
                </a:solidFill>
                <a:latin typeface="Aptos"/>
                <a:cs typeface="Arial"/>
              </a:rPr>
              <a:t>t</a:t>
            </a:r>
            <a:r>
              <a:rPr sz="1200" spc="-25" dirty="0" smtClean="0">
                <a:solidFill>
                  <a:srgbClr val="262C32"/>
                </a:solidFill>
                <a:latin typeface="Aptos"/>
                <a:cs typeface="Arial"/>
              </a:rPr>
              <a:t>o</a:t>
            </a:r>
            <a:r>
              <a:rPr sz="1200" spc="0" dirty="0" smtClean="0">
                <a:solidFill>
                  <a:srgbClr val="262C32"/>
                </a:solidFill>
                <a:latin typeface="Aptos"/>
                <a:cs typeface="Arial"/>
              </a:rPr>
              <a:t>r</a:t>
            </a:r>
            <a:r>
              <a:rPr sz="1200" spc="-34" dirty="0" smtClean="0">
                <a:solidFill>
                  <a:srgbClr val="262C32"/>
                </a:solidFill>
                <a:latin typeface="Aptos"/>
                <a:cs typeface="Arial"/>
              </a:rPr>
              <a:t>n</a:t>
            </a:r>
            <a:r>
              <a:rPr sz="1200" spc="-29" dirty="0" smtClean="0">
                <a:solidFill>
                  <a:srgbClr val="262C32"/>
                </a:solidFill>
                <a:latin typeface="Aptos"/>
                <a:cs typeface="Arial"/>
              </a:rPr>
              <a:t>o</a:t>
            </a:r>
            <a:r>
              <a:rPr sz="1200" spc="0" dirty="0" smtClean="0">
                <a:solidFill>
                  <a:srgbClr val="262C32"/>
                </a:solidFill>
                <a:latin typeface="Aptos"/>
                <a:cs typeface="Arial"/>
              </a:rPr>
              <a:t>s</a:t>
            </a:r>
            <a:r>
              <a:rPr sz="1200" spc="44" dirty="0" smtClean="0">
                <a:solidFill>
                  <a:srgbClr val="262C32"/>
                </a:solidFill>
                <a:latin typeface="Aptos"/>
                <a:cs typeface="Arial"/>
              </a:rPr>
              <a:t> </a:t>
            </a:r>
            <a:r>
              <a:rPr sz="1200" spc="-25" dirty="0" smtClean="0">
                <a:solidFill>
                  <a:srgbClr val="262C32"/>
                </a:solidFill>
                <a:latin typeface="Aptos"/>
                <a:cs typeface="Arial"/>
              </a:rPr>
              <a:t>d</a:t>
            </a:r>
            <a:r>
              <a:rPr sz="1200" spc="0" dirty="0" smtClean="0">
                <a:solidFill>
                  <a:srgbClr val="262C32"/>
                </a:solidFill>
                <a:latin typeface="Aptos"/>
                <a:cs typeface="Arial"/>
              </a:rPr>
              <a:t>e</a:t>
            </a:r>
            <a:r>
              <a:rPr sz="1200" spc="1" dirty="0" smtClean="0">
                <a:solidFill>
                  <a:srgbClr val="262C32"/>
                </a:solidFill>
                <a:latin typeface="Aptos"/>
                <a:cs typeface="Arial"/>
              </a:rPr>
              <a:t> </a:t>
            </a:r>
            <a:r>
              <a:rPr sz="1200" spc="-52" dirty="0" smtClean="0">
                <a:solidFill>
                  <a:srgbClr val="262C32"/>
                </a:solidFill>
                <a:latin typeface="Aptos"/>
                <a:cs typeface="Arial"/>
              </a:rPr>
              <a:t>d</a:t>
            </a:r>
            <a:r>
              <a:rPr sz="1200" spc="-29" dirty="0" smtClean="0">
                <a:solidFill>
                  <a:srgbClr val="262C32"/>
                </a:solidFill>
                <a:latin typeface="Aptos"/>
                <a:cs typeface="Arial"/>
              </a:rPr>
              <a:t>i</a:t>
            </a:r>
            <a:r>
              <a:rPr sz="1200" spc="33" dirty="0" smtClean="0">
                <a:solidFill>
                  <a:srgbClr val="262C32"/>
                </a:solidFill>
                <a:latin typeface="Aptos"/>
                <a:cs typeface="Arial"/>
              </a:rPr>
              <a:t>f</a:t>
            </a:r>
            <a:r>
              <a:rPr sz="1200" spc="-25" dirty="0" smtClean="0">
                <a:solidFill>
                  <a:srgbClr val="262C32"/>
                </a:solidFill>
                <a:latin typeface="Aptos"/>
                <a:cs typeface="Arial"/>
              </a:rPr>
              <a:t>e</a:t>
            </a:r>
            <a:r>
              <a:rPr sz="1200" spc="4" dirty="0" smtClean="0">
                <a:solidFill>
                  <a:srgbClr val="262C32"/>
                </a:solidFill>
                <a:latin typeface="Aptos"/>
                <a:cs typeface="Arial"/>
              </a:rPr>
              <a:t>r</a:t>
            </a:r>
            <a:r>
              <a:rPr sz="1200" spc="-25" dirty="0" smtClean="0">
                <a:solidFill>
                  <a:srgbClr val="262C32"/>
                </a:solidFill>
                <a:latin typeface="Aptos"/>
                <a:cs typeface="Arial"/>
              </a:rPr>
              <a:t>e</a:t>
            </a:r>
            <a:r>
              <a:rPr sz="1200" spc="-52" dirty="0" smtClean="0">
                <a:solidFill>
                  <a:srgbClr val="262C32"/>
                </a:solidFill>
                <a:latin typeface="Aptos"/>
                <a:cs typeface="Arial"/>
              </a:rPr>
              <a:t>n</a:t>
            </a:r>
            <a:r>
              <a:rPr sz="1200" spc="33" dirty="0" smtClean="0">
                <a:solidFill>
                  <a:srgbClr val="262C32"/>
                </a:solidFill>
                <a:latin typeface="Aptos"/>
                <a:cs typeface="Arial"/>
              </a:rPr>
              <a:t>t</a:t>
            </a:r>
            <a:r>
              <a:rPr sz="1200" spc="-27" dirty="0" smtClean="0">
                <a:solidFill>
                  <a:srgbClr val="262C32"/>
                </a:solidFill>
                <a:latin typeface="Aptos"/>
                <a:cs typeface="Arial"/>
              </a:rPr>
              <a:t>e</a:t>
            </a:r>
            <a:r>
              <a:rPr sz="1200" spc="9" dirty="0" smtClean="0">
                <a:solidFill>
                  <a:srgbClr val="262C32"/>
                </a:solidFill>
                <a:latin typeface="Aptos"/>
                <a:cs typeface="Arial"/>
              </a:rPr>
              <a:t> </a:t>
            </a:r>
            <a:r>
              <a:rPr sz="1200" spc="-25" dirty="0" smtClean="0">
                <a:solidFill>
                  <a:srgbClr val="262C32"/>
                </a:solidFill>
                <a:latin typeface="Aptos"/>
                <a:cs typeface="Arial"/>
              </a:rPr>
              <a:t>g</a:t>
            </a:r>
            <a:r>
              <a:rPr sz="1200" spc="4" dirty="0" smtClean="0">
                <a:solidFill>
                  <a:srgbClr val="262C32"/>
                </a:solidFill>
                <a:latin typeface="Aptos"/>
                <a:cs typeface="Arial"/>
              </a:rPr>
              <a:t>r</a:t>
            </a:r>
            <a:r>
              <a:rPr sz="1200" spc="-52" dirty="0" smtClean="0">
                <a:solidFill>
                  <a:srgbClr val="262C32"/>
                </a:solidFill>
                <a:latin typeface="Aptos"/>
                <a:cs typeface="Arial"/>
              </a:rPr>
              <a:t>a</a:t>
            </a:r>
            <a:r>
              <a:rPr sz="1200" spc="29" dirty="0" smtClean="0">
                <a:solidFill>
                  <a:srgbClr val="262C32"/>
                </a:solidFill>
                <a:latin typeface="Aptos"/>
                <a:cs typeface="Arial"/>
              </a:rPr>
              <a:t>v</a:t>
            </a:r>
            <a:r>
              <a:rPr sz="1200" spc="-52" dirty="0" smtClean="0">
                <a:solidFill>
                  <a:srgbClr val="262C32"/>
                </a:solidFill>
                <a:latin typeface="Aptos"/>
                <a:cs typeface="Arial"/>
              </a:rPr>
              <a:t>e</a:t>
            </a:r>
            <a:r>
              <a:rPr sz="1200" spc="-2" dirty="0" smtClean="0">
                <a:solidFill>
                  <a:srgbClr val="262C32"/>
                </a:solidFill>
                <a:latin typeface="Aptos"/>
                <a:cs typeface="Arial"/>
              </a:rPr>
              <a:t>d</a:t>
            </a:r>
            <a:r>
              <a:rPr sz="1200" spc="-25" dirty="0" smtClean="0">
                <a:solidFill>
                  <a:srgbClr val="262C32"/>
                </a:solidFill>
                <a:latin typeface="Aptos"/>
                <a:cs typeface="Arial"/>
              </a:rPr>
              <a:t>a</a:t>
            </a:r>
            <a:r>
              <a:rPr sz="1200" spc="20" dirty="0" smtClean="0">
                <a:solidFill>
                  <a:srgbClr val="262C32"/>
                </a:solidFill>
                <a:latin typeface="Aptos"/>
                <a:cs typeface="Arial"/>
              </a:rPr>
              <a:t>d</a:t>
            </a:r>
            <a:r>
              <a:rPr sz="1200" spc="-77" dirty="0" smtClean="0">
                <a:solidFill>
                  <a:srgbClr val="262C32"/>
                </a:solidFill>
                <a:latin typeface="Aptos"/>
                <a:cs typeface="Arial"/>
              </a:rPr>
              <a:t>,</a:t>
            </a:r>
            <a:r>
              <a:rPr sz="1200" spc="75" dirty="0" smtClean="0">
                <a:solidFill>
                  <a:srgbClr val="262C32"/>
                </a:solidFill>
                <a:latin typeface="Aptos"/>
                <a:cs typeface="Arial"/>
              </a:rPr>
              <a:t> </a:t>
            </a:r>
            <a:r>
              <a:rPr sz="1200" spc="-52" dirty="0" smtClean="0">
                <a:solidFill>
                  <a:srgbClr val="262C32"/>
                </a:solidFill>
                <a:latin typeface="Aptos"/>
                <a:cs typeface="Arial"/>
              </a:rPr>
              <a:t>e</a:t>
            </a:r>
            <a:r>
              <a:rPr sz="1200" spc="4" dirty="0" smtClean="0">
                <a:solidFill>
                  <a:srgbClr val="262C32"/>
                </a:solidFill>
                <a:latin typeface="Aptos"/>
                <a:cs typeface="Arial"/>
              </a:rPr>
              <a:t>s</a:t>
            </a:r>
            <a:r>
              <a:rPr sz="1200" spc="-25" dirty="0" smtClean="0">
                <a:solidFill>
                  <a:srgbClr val="262C32"/>
                </a:solidFill>
                <a:latin typeface="Aptos"/>
                <a:cs typeface="Arial"/>
              </a:rPr>
              <a:t>p</a:t>
            </a:r>
            <a:r>
              <a:rPr sz="1200" spc="-2" dirty="0" smtClean="0">
                <a:solidFill>
                  <a:srgbClr val="262C32"/>
                </a:solidFill>
                <a:latin typeface="Aptos"/>
                <a:cs typeface="Arial"/>
              </a:rPr>
              <a:t>e</a:t>
            </a:r>
            <a:r>
              <a:rPr sz="1200" spc="-14" dirty="0" smtClean="0">
                <a:solidFill>
                  <a:srgbClr val="262C32"/>
                </a:solidFill>
                <a:latin typeface="Aptos"/>
                <a:cs typeface="Arial"/>
              </a:rPr>
              <a:t>c</a:t>
            </a:r>
            <a:r>
              <a:rPr sz="1200" spc="-36" dirty="0" smtClean="0">
                <a:solidFill>
                  <a:srgbClr val="262C32"/>
                </a:solidFill>
                <a:latin typeface="Aptos"/>
                <a:cs typeface="Arial"/>
              </a:rPr>
              <a:t>i</a:t>
            </a:r>
            <a:r>
              <a:rPr sz="1200" spc="20" dirty="0" smtClean="0">
                <a:solidFill>
                  <a:srgbClr val="262C32"/>
                </a:solidFill>
                <a:latin typeface="Aptos"/>
                <a:cs typeface="Arial"/>
              </a:rPr>
              <a:t>a</a:t>
            </a:r>
            <a:r>
              <a:rPr sz="1200" spc="-29" dirty="0" smtClean="0">
                <a:solidFill>
                  <a:srgbClr val="262C32"/>
                </a:solidFill>
                <a:latin typeface="Aptos"/>
                <a:cs typeface="Arial"/>
              </a:rPr>
              <a:t>l</a:t>
            </a:r>
            <a:r>
              <a:rPr sz="1200" spc="-15" dirty="0" smtClean="0">
                <a:solidFill>
                  <a:srgbClr val="262C32"/>
                </a:solidFill>
                <a:latin typeface="Aptos"/>
                <a:cs typeface="Arial"/>
              </a:rPr>
              <a:t>m</a:t>
            </a:r>
            <a:r>
              <a:rPr sz="1200" spc="20" dirty="0" smtClean="0">
                <a:solidFill>
                  <a:srgbClr val="262C32"/>
                </a:solidFill>
                <a:latin typeface="Aptos"/>
                <a:cs typeface="Arial"/>
              </a:rPr>
              <a:t>e</a:t>
            </a:r>
            <a:r>
              <a:rPr sz="1200" spc="-52" dirty="0" smtClean="0">
                <a:solidFill>
                  <a:srgbClr val="262C32"/>
                </a:solidFill>
                <a:latin typeface="Aptos"/>
                <a:cs typeface="Arial"/>
              </a:rPr>
              <a:t>n</a:t>
            </a:r>
            <a:r>
              <a:rPr sz="1200" spc="8" dirty="0" smtClean="0">
                <a:solidFill>
                  <a:srgbClr val="262C32"/>
                </a:solidFill>
                <a:latin typeface="Aptos"/>
                <a:cs typeface="Arial"/>
              </a:rPr>
              <a:t>t</a:t>
            </a:r>
            <a:r>
              <a:rPr sz="1200" spc="-27" dirty="0" smtClean="0">
                <a:solidFill>
                  <a:srgbClr val="262C32"/>
                </a:solidFill>
                <a:latin typeface="Aptos"/>
                <a:cs typeface="Arial"/>
              </a:rPr>
              <a:t>e</a:t>
            </a:r>
            <a:r>
              <a:rPr sz="1200" spc="-13" dirty="0" smtClean="0">
                <a:solidFill>
                  <a:srgbClr val="262C32"/>
                </a:solidFill>
                <a:latin typeface="Aptos"/>
                <a:cs typeface="Arial"/>
              </a:rPr>
              <a:t> </a:t>
            </a:r>
            <a:endParaRPr sz="1000">
              <a:latin typeface="Arial"/>
              <a:cs typeface="Arial"/>
            </a:endParaRPr>
          </a:p>
          <a:p>
            <a:pPr marL="12700">
              <a:lnSpc>
                <a:spcPts val="1149"/>
              </a:lnSpc>
              <a:spcBef>
                <a:spcPts val="249"/>
              </a:spcBef>
              <a:spcAft>
                <a:spcPts val="300"/>
              </a:spcAft>
            </a:pPr>
            <a:r>
              <a:rPr sz="1200" spc="-12" dirty="0" smtClean="0">
                <a:solidFill>
                  <a:srgbClr val="262C32"/>
                </a:solidFill>
                <a:latin typeface="Aptos"/>
                <a:cs typeface="Arial"/>
              </a:rPr>
              <a:t>por la continua pérdida de líquidos y sales minerales</a:t>
            </a:r>
            <a:r>
              <a:rPr sz="1200" spc="-12" dirty="0" smtClean="0">
                <a:solidFill>
                  <a:srgbClr val="262C32"/>
                </a:solidFill>
                <a:latin typeface="Aptos"/>
                <a:cs typeface="Arial"/>
              </a:rPr>
              <a:t>, </a:t>
            </a:r>
            <a:r>
              <a:rPr sz="1200" spc="-12" dirty="0" smtClean="0">
                <a:solidFill>
                  <a:srgbClr val="262C32"/>
                </a:solidFill>
                <a:latin typeface="Aptos"/>
                <a:cs typeface="Arial"/>
              </a:rPr>
              <a:t>lo que conduce a</a:t>
            </a:r>
            <a:endParaRPr sz="1000">
              <a:latin typeface="Arial"/>
              <a:cs typeface="Arial"/>
            </a:endParaRPr>
          </a:p>
          <a:p>
            <a:pPr marL="12700" marR="9205">
              <a:lnSpc>
                <a:spcPct val="95825"/>
              </a:lnSpc>
              <a:spcBef>
                <a:spcPts val="249"/>
              </a:spcBef>
              <a:spcAft>
                <a:spcPts val="300"/>
              </a:spcAft>
            </a:pPr>
            <a:r>
              <a:rPr sz="1200" spc="-19" dirty="0" smtClean="0">
                <a:solidFill>
                  <a:srgbClr val="262C32"/>
                </a:solidFill>
                <a:latin typeface="Aptos"/>
                <a:cs typeface="Arial"/>
              </a:rPr>
              <a:t>diferentes grados de DESHIDRATACIÓN.</a:t>
            </a:r>
            <a:endParaRPr sz="1000">
              <a:latin typeface="Arial"/>
              <a:cs typeface="Arial"/>
            </a:endParaRPr>
          </a:p>
        </p:txBody>
      </p:sp>
      <p:sp>
        <p:nvSpPr>
          <p:cNvPr id="3" name="object 3"/>
          <p:cNvSpPr txBox="1"/>
          <p:nvPr/>
        </p:nvSpPr>
        <p:spPr>
          <a:xfrm>
            <a:off x="2078509" y="5669494"/>
            <a:ext cx="1592538" cy="792480"/>
          </a:xfrm>
          <a:prstGeom prst="rect">
            <a:avLst/>
          </a:prstGeom>
        </p:spPr>
        <p:txBody>
          <a:bodyPr wrap="square" lIns="0" tIns="7111" rIns="0" bIns="0" rtlCol="0">
            <a:noAutofit/>
          </a:bodyPr>
          <a:lstStyle/>
          <a:p>
            <a:pPr marL="12700" marR="19050">
              <a:lnSpc>
                <a:spcPts val="1120"/>
              </a:lnSpc>
              <a:spcAft>
                <a:spcPts val="300"/>
              </a:spcAft>
            </a:pPr>
            <a:r>
              <a:rPr sz="1200" b="1" spc="-10" dirty="0" smtClean="0">
                <a:solidFill>
                  <a:srgbClr val="262C32"/>
                </a:solidFill>
                <a:latin typeface="Aptos"/>
                <a:cs typeface="Arial"/>
              </a:rPr>
              <a:t>Tipos</a:t>
            </a:r>
            <a:endParaRPr sz="1000">
              <a:latin typeface="Arial"/>
              <a:cs typeface="Arial"/>
            </a:endParaRPr>
          </a:p>
          <a:p>
            <a:pPr marL="15748" marR="19050">
              <a:lnSpc>
                <a:spcPct val="95825"/>
              </a:lnSpc>
              <a:spcBef>
                <a:spcPts val="474"/>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Calambres</a:t>
            </a:r>
            <a:endParaRPr sz="1000">
              <a:latin typeface="Arial"/>
              <a:cs typeface="Arial"/>
            </a:endParaRPr>
          </a:p>
          <a:p>
            <a:pPr marL="15748" marR="19050">
              <a:lnSpc>
                <a:spcPct val="95825"/>
              </a:lnSpc>
              <a:spcBef>
                <a:spcPts val="530"/>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Insolación</a:t>
            </a:r>
            <a:endParaRPr sz="1000">
              <a:latin typeface="Arial"/>
              <a:cs typeface="Arial"/>
            </a:endParaRPr>
          </a:p>
          <a:p>
            <a:pPr marL="15748">
              <a:lnSpc>
                <a:spcPct val="95825"/>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Golpe de calor</a:t>
            </a:r>
            <a:endParaRPr sz="10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spc="-69" dirty="0" smtClean="0">
                <a:solidFill>
                  <a:srgbClr val="231F21"/>
                </a:solidFill>
                <a:latin typeface="Times New Roman"/>
                <a:cs typeface="Times New Roman"/>
              </a:rPr>
              <a:t>136</a:t>
            </a:r>
            <a:endParaRPr sz="600">
              <a:latin typeface="Times New Roman"/>
              <a:cs typeface="Times New Roman"/>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083609" y="1411438"/>
            <a:ext cx="7443544" cy="896750"/>
          </a:xfrm>
          <a:prstGeom prst="rect">
            <a:avLst/>
          </a:prstGeom>
        </p:spPr>
        <p:txBody>
          <a:bodyPr wrap="square" lIns="0" tIns="7111" rIns="0" bIns="0" rtlCol="0">
            <a:noAutofit/>
          </a:bodyPr>
          <a:lstStyle/>
          <a:p>
            <a:pPr marL="12700" marR="3777160" algn="just">
              <a:lnSpc>
                <a:spcPts val="1120"/>
              </a:lnSpc>
              <a:spcAft>
                <a:spcPts val="300"/>
              </a:spcAft>
            </a:pPr>
            <a:r>
              <a:rPr sz="1200" b="1" spc="-8" dirty="0" smtClean="0">
                <a:solidFill>
                  <a:srgbClr val="262C32"/>
                </a:solidFill>
                <a:latin typeface="Aptos"/>
                <a:cs typeface="Arial"/>
              </a:rPr>
              <a:t>Calambres</a:t>
            </a:r>
            <a:endParaRPr sz="1000">
              <a:latin typeface="Arial"/>
              <a:cs typeface="Arial"/>
            </a:endParaRPr>
          </a:p>
          <a:p>
            <a:pPr marL="12700" indent="6096" algn="just">
              <a:lnSpc>
                <a:spcPts val="1034"/>
              </a:lnSpc>
              <a:spcBef>
                <a:spcPts val="567"/>
              </a:spcBef>
              <a:spcAft>
                <a:spcPts val="300"/>
              </a:spcAft>
            </a:pPr>
            <a:r>
              <a:rPr sz="1200" spc="21" dirty="0" smtClean="0">
                <a:solidFill>
                  <a:srgbClr val="262C32"/>
                </a:solidFill>
                <a:latin typeface="Aptos"/>
                <a:cs typeface="Arial"/>
              </a:rPr>
              <a:t>Es el trastorno por calor más leve de todos y suele ser el primer signo de falta de </a:t>
            </a:r>
            <a:endParaRPr sz="900">
              <a:latin typeface="Arial"/>
              <a:cs typeface="Arial"/>
            </a:endParaRPr>
          </a:p>
          <a:p>
            <a:pPr marL="12700" algn="just">
              <a:lnSpc>
                <a:spcPts val="1034"/>
              </a:lnSpc>
              <a:spcBef>
                <a:spcPts val="357"/>
              </a:spcBef>
              <a:spcAft>
                <a:spcPts val="300"/>
              </a:spcAft>
            </a:pPr>
            <a:r>
              <a:rPr sz="1200" spc="21" dirty="0" smtClean="0">
                <a:solidFill>
                  <a:srgbClr val="262C32"/>
                </a:solidFill>
                <a:latin typeface="Aptos"/>
                <a:cs typeface="Arial"/>
              </a:rPr>
              <a:t>adaptación a la temperatura ambiental. Con la sudoración</a:t>
            </a:r>
            <a:r>
              <a:rPr sz="1200" spc="21" dirty="0" smtClean="0">
                <a:solidFill>
                  <a:srgbClr val="262C32"/>
                </a:solidFill>
                <a:latin typeface="Aptos"/>
                <a:cs typeface="Arial"/>
              </a:rPr>
              <a:t>, </a:t>
            </a:r>
            <a:r>
              <a:rPr sz="1200" spc="21" dirty="0" smtClean="0">
                <a:solidFill>
                  <a:srgbClr val="262C32"/>
                </a:solidFill>
                <a:latin typeface="Aptos"/>
                <a:cs typeface="Arial"/>
              </a:rPr>
              <a:t>perdemos abundante </a:t>
            </a:r>
            <a:endParaRPr sz="900">
              <a:latin typeface="Arial"/>
              <a:cs typeface="Arial"/>
            </a:endParaRPr>
          </a:p>
          <a:p>
            <a:pPr marL="12700" algn="just">
              <a:lnSpc>
                <a:spcPts val="1034"/>
              </a:lnSpc>
              <a:spcBef>
                <a:spcPts val="357"/>
              </a:spcBef>
              <a:spcAft>
                <a:spcPts val="300"/>
              </a:spcAft>
            </a:pPr>
            <a:r>
              <a:rPr sz="1200" spc="25" dirty="0" smtClean="0">
                <a:solidFill>
                  <a:srgbClr val="262C32"/>
                </a:solidFill>
                <a:latin typeface="Aptos"/>
                <a:cs typeface="Arial"/>
              </a:rPr>
              <a:t>cantidad  de agua y sales  minerales</a:t>
            </a:r>
            <a:r>
              <a:rPr sz="1200" spc="25" dirty="0" smtClean="0">
                <a:solidFill>
                  <a:srgbClr val="262C32"/>
                </a:solidFill>
                <a:latin typeface="Aptos"/>
                <a:cs typeface="Arial"/>
              </a:rPr>
              <a:t>, </a:t>
            </a:r>
            <a:r>
              <a:rPr sz="1200" spc="25" dirty="0" smtClean="0">
                <a:solidFill>
                  <a:srgbClr val="262C32"/>
                </a:solidFill>
                <a:latin typeface="Aptos"/>
                <a:cs typeface="Arial"/>
              </a:rPr>
              <a:t>y esto provoca que nuestros músculos</a:t>
            </a:r>
            <a:endParaRPr sz="900">
              <a:latin typeface="Arial"/>
              <a:cs typeface="Arial"/>
            </a:endParaRPr>
          </a:p>
          <a:p>
            <a:pPr marL="15748" marR="625483" algn="just">
              <a:lnSpc>
                <a:spcPct val="95825"/>
              </a:lnSpc>
              <a:spcBef>
                <a:spcPts val="392"/>
              </a:spcBef>
              <a:spcAft>
                <a:spcPts val="300"/>
              </a:spcAft>
            </a:pPr>
            <a:r>
              <a:rPr sz="1200" spc="22" dirty="0" smtClean="0">
                <a:solidFill>
                  <a:srgbClr val="262C32"/>
                </a:solidFill>
                <a:latin typeface="Aptos"/>
                <a:cs typeface="Arial"/>
              </a:rPr>
              <a:t>pierdan  capacidad de recuperación durante la actividad  o el esfuerzo.</a:t>
            </a:r>
            <a:endParaRPr sz="900">
              <a:latin typeface="Arial"/>
              <a:cs typeface="Arial"/>
            </a:endParaRPr>
          </a:p>
        </p:txBody>
      </p:sp>
      <p:sp>
        <p:nvSpPr>
          <p:cNvPr id="4" name="object 4"/>
          <p:cNvSpPr txBox="1"/>
          <p:nvPr/>
        </p:nvSpPr>
        <p:spPr>
          <a:xfrm>
            <a:off x="2083610" y="2584918"/>
            <a:ext cx="7094463" cy="540134"/>
          </a:xfrm>
          <a:prstGeom prst="rect">
            <a:avLst/>
          </a:prstGeom>
        </p:spPr>
        <p:txBody>
          <a:bodyPr wrap="square" lIns="0" tIns="7143" rIns="0" bIns="0" rtlCol="0">
            <a:noAutofit/>
          </a:bodyPr>
          <a:lstStyle/>
          <a:p>
            <a:pPr marL="12700" marR="7015">
              <a:lnSpc>
                <a:spcPts val="1125"/>
              </a:lnSpc>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Signos </a:t>
            </a:r>
            <a:r>
              <a:rPr sz="1200" b="1" spc="44" dirty="0" smtClean="0">
                <a:solidFill>
                  <a:srgbClr val="262C32"/>
                </a:solidFill>
                <a:latin typeface="Aptos"/>
                <a:cs typeface="Times New Roman"/>
              </a:rPr>
              <a:t>y </a:t>
            </a:r>
            <a:r>
              <a:rPr sz="1200" b="1" spc="-4" dirty="0" smtClean="0">
                <a:solidFill>
                  <a:srgbClr val="262C32"/>
                </a:solidFill>
                <a:latin typeface="Aptos"/>
                <a:cs typeface="Arial"/>
              </a:rPr>
              <a:t>síntomas</a:t>
            </a:r>
            <a:endParaRPr sz="1000">
              <a:latin typeface="Arial"/>
              <a:cs typeface="Arial"/>
            </a:endParaRPr>
          </a:p>
          <a:p>
            <a:pPr marL="12700">
              <a:lnSpc>
                <a:spcPts val="1390"/>
              </a:lnSpc>
              <a:spcBef>
                <a:spcPts val="363"/>
              </a:spcBef>
              <a:spcAft>
                <a:spcPts val="300"/>
              </a:spcAft>
            </a:pPr>
            <a:r>
              <a:rPr sz="1200" spc="29" dirty="0" smtClean="0">
                <a:solidFill>
                  <a:srgbClr val="262C32"/>
                </a:solidFill>
                <a:latin typeface="Aptos"/>
                <a:cs typeface="Arial"/>
              </a:rPr>
              <a:t>S</a:t>
            </a:r>
            <a:r>
              <a:rPr sz="1200" spc="0" dirty="0" smtClean="0">
                <a:solidFill>
                  <a:srgbClr val="262C32"/>
                </a:solidFill>
                <a:latin typeface="Aptos"/>
                <a:cs typeface="Arial"/>
              </a:rPr>
              <a:t>e</a:t>
            </a:r>
            <a:r>
              <a:rPr sz="1200" spc="158" dirty="0" smtClean="0">
                <a:solidFill>
                  <a:srgbClr val="262C32"/>
                </a:solidFill>
                <a:latin typeface="Aptos"/>
                <a:cs typeface="Arial"/>
              </a:rPr>
              <a:t> </a:t>
            </a:r>
            <a:r>
              <a:rPr sz="1200" spc="25" dirty="0" smtClean="0">
                <a:solidFill>
                  <a:srgbClr val="262C32"/>
                </a:solidFill>
                <a:latin typeface="Aptos"/>
                <a:cs typeface="Arial"/>
              </a:rPr>
              <a:t>p</a:t>
            </a:r>
            <a:r>
              <a:rPr sz="1200" spc="0" dirty="0" smtClean="0">
                <a:solidFill>
                  <a:srgbClr val="262C32"/>
                </a:solidFill>
                <a:latin typeface="Aptos"/>
                <a:cs typeface="Arial"/>
              </a:rPr>
              <a:t>r</a:t>
            </a:r>
            <a:r>
              <a:rPr sz="1200" spc="39" dirty="0" smtClean="0">
                <a:solidFill>
                  <a:srgbClr val="262C32"/>
                </a:solidFill>
                <a:latin typeface="Aptos"/>
                <a:cs typeface="Arial"/>
              </a:rPr>
              <a:t>o</a:t>
            </a:r>
            <a:r>
              <a:rPr sz="1200" spc="25" dirty="0" smtClean="0">
                <a:solidFill>
                  <a:srgbClr val="262C32"/>
                </a:solidFill>
                <a:latin typeface="Aptos"/>
                <a:cs typeface="Arial"/>
              </a:rPr>
              <a:t>duce</a:t>
            </a:r>
            <a:r>
              <a:rPr sz="1200" spc="0" dirty="0" smtClean="0">
                <a:solidFill>
                  <a:srgbClr val="262C32"/>
                </a:solidFill>
                <a:latin typeface="Aptos"/>
                <a:cs typeface="Arial"/>
              </a:rPr>
              <a:t>n  </a:t>
            </a:r>
            <a:r>
              <a:rPr sz="1200" spc="19" dirty="0" smtClean="0">
                <a:solidFill>
                  <a:srgbClr val="262C32"/>
                </a:solidFill>
                <a:latin typeface="Aptos"/>
                <a:cs typeface="Arial"/>
              </a:rPr>
              <a:t>c</a:t>
            </a:r>
            <a:r>
              <a:rPr sz="1200" spc="25" dirty="0" smtClean="0">
                <a:solidFill>
                  <a:srgbClr val="262C32"/>
                </a:solidFill>
                <a:latin typeface="Aptos"/>
                <a:cs typeface="Arial"/>
              </a:rPr>
              <a:t>on</a:t>
            </a:r>
            <a:r>
              <a:rPr sz="1200" spc="14" dirty="0" smtClean="0">
                <a:solidFill>
                  <a:srgbClr val="262C32"/>
                </a:solidFill>
                <a:latin typeface="Aptos"/>
                <a:cs typeface="Arial"/>
              </a:rPr>
              <a:t>tr</a:t>
            </a:r>
            <a:r>
              <a:rPr sz="1200" spc="25" dirty="0" smtClean="0">
                <a:solidFill>
                  <a:srgbClr val="262C32"/>
                </a:solidFill>
                <a:latin typeface="Aptos"/>
                <a:cs typeface="Arial"/>
              </a:rPr>
              <a:t>a</a:t>
            </a:r>
            <a:r>
              <a:rPr sz="1200" spc="19" dirty="0" smtClean="0">
                <a:solidFill>
                  <a:srgbClr val="262C32"/>
                </a:solidFill>
                <a:latin typeface="Aptos"/>
                <a:cs typeface="Arial"/>
              </a:rPr>
              <a:t>c</a:t>
            </a:r>
            <a:r>
              <a:rPr sz="1200" spc="14" dirty="0" smtClean="0">
                <a:solidFill>
                  <a:srgbClr val="262C32"/>
                </a:solidFill>
                <a:latin typeface="Aptos"/>
                <a:cs typeface="Arial"/>
              </a:rPr>
              <a:t>t</a:t>
            </a:r>
            <a:r>
              <a:rPr sz="1200" spc="25" dirty="0" smtClean="0">
                <a:solidFill>
                  <a:srgbClr val="262C32"/>
                </a:solidFill>
                <a:latin typeface="Aptos"/>
                <a:cs typeface="Arial"/>
              </a:rPr>
              <a:t>u</a:t>
            </a:r>
            <a:r>
              <a:rPr sz="1200" spc="14" dirty="0" smtClean="0">
                <a:solidFill>
                  <a:srgbClr val="262C32"/>
                </a:solidFill>
                <a:latin typeface="Aptos"/>
                <a:cs typeface="Arial"/>
              </a:rPr>
              <a:t>r</a:t>
            </a:r>
            <a:r>
              <a:rPr sz="1200" spc="25" dirty="0" smtClean="0">
                <a:solidFill>
                  <a:srgbClr val="262C32"/>
                </a:solidFill>
                <a:latin typeface="Aptos"/>
                <a:cs typeface="Arial"/>
              </a:rPr>
              <a:t>a</a:t>
            </a:r>
            <a:r>
              <a:rPr sz="1200" spc="0" dirty="0" smtClean="0">
                <a:solidFill>
                  <a:srgbClr val="262C32"/>
                </a:solidFill>
                <a:latin typeface="Aptos"/>
                <a:cs typeface="Arial"/>
              </a:rPr>
              <a:t>s </a:t>
            </a:r>
            <a:r>
              <a:rPr sz="1200" spc="93" dirty="0" smtClean="0">
                <a:solidFill>
                  <a:srgbClr val="262C32"/>
                </a:solidFill>
                <a:latin typeface="Aptos"/>
                <a:cs typeface="Arial"/>
              </a:rPr>
              <a:t> </a:t>
            </a:r>
            <a:r>
              <a:rPr sz="1200" spc="3" dirty="0" smtClean="0">
                <a:solidFill>
                  <a:srgbClr val="262C32"/>
                </a:solidFill>
                <a:latin typeface="Aptos"/>
                <a:cs typeface="Arial"/>
              </a:rPr>
              <a:t>d</a:t>
            </a:r>
            <a:r>
              <a:rPr sz="1200" spc="75" dirty="0" smtClean="0">
                <a:solidFill>
                  <a:srgbClr val="262C32"/>
                </a:solidFill>
                <a:latin typeface="Aptos"/>
                <a:cs typeface="Arial"/>
              </a:rPr>
              <a:t>o</a:t>
            </a:r>
            <a:r>
              <a:rPr sz="1200" spc="-5" dirty="0" smtClean="0">
                <a:solidFill>
                  <a:srgbClr val="262C32"/>
                </a:solidFill>
                <a:latin typeface="Aptos"/>
                <a:cs typeface="Arial"/>
              </a:rPr>
              <a:t>l</a:t>
            </a:r>
            <a:r>
              <a:rPr sz="1200" spc="99" dirty="0" smtClean="0">
                <a:solidFill>
                  <a:srgbClr val="262C32"/>
                </a:solidFill>
                <a:latin typeface="Aptos"/>
                <a:cs typeface="Arial"/>
              </a:rPr>
              <a:t>o</a:t>
            </a:r>
            <a:r>
              <a:rPr sz="1200" spc="7" dirty="0" smtClean="0">
                <a:solidFill>
                  <a:srgbClr val="262C32"/>
                </a:solidFill>
                <a:latin typeface="Aptos"/>
                <a:cs typeface="Arial"/>
              </a:rPr>
              <a:t>r</a:t>
            </a:r>
            <a:r>
              <a:rPr sz="1200" spc="54" dirty="0" smtClean="0">
                <a:solidFill>
                  <a:srgbClr val="262C32"/>
                </a:solidFill>
                <a:latin typeface="Aptos"/>
                <a:cs typeface="Arial"/>
              </a:rPr>
              <a:t>o</a:t>
            </a:r>
            <a:r>
              <a:rPr sz="1200" spc="50" dirty="0" smtClean="0">
                <a:solidFill>
                  <a:srgbClr val="262C32"/>
                </a:solidFill>
                <a:latin typeface="Aptos"/>
                <a:cs typeface="Arial"/>
              </a:rPr>
              <a:t>sa</a:t>
            </a:r>
            <a:r>
              <a:rPr sz="1200" spc="78" dirty="0" smtClean="0">
                <a:solidFill>
                  <a:srgbClr val="262C32"/>
                </a:solidFill>
                <a:latin typeface="Aptos"/>
                <a:cs typeface="Arial"/>
              </a:rPr>
              <a:t>s</a:t>
            </a:r>
            <a:r>
              <a:rPr sz="1200" spc="-89" dirty="0" smtClean="0">
                <a:solidFill>
                  <a:srgbClr val="262C32"/>
                </a:solidFill>
                <a:latin typeface="Aptos"/>
                <a:cs typeface="Arial"/>
              </a:rPr>
              <a:t>,</a:t>
            </a:r>
            <a:r>
              <a:rPr sz="1200" spc="0" dirty="0" smtClean="0">
                <a:solidFill>
                  <a:srgbClr val="262C32"/>
                </a:solidFill>
                <a:latin typeface="Aptos"/>
                <a:cs typeface="Arial"/>
              </a:rPr>
              <a:t> </a:t>
            </a:r>
            <a:r>
              <a:rPr sz="1200" spc="-79" dirty="0" smtClean="0">
                <a:solidFill>
                  <a:srgbClr val="262C32"/>
                </a:solidFill>
                <a:latin typeface="Aptos"/>
                <a:cs typeface="Arial"/>
              </a:rPr>
              <a:t> </a:t>
            </a:r>
            <a:r>
              <a:rPr sz="1200" spc="25" dirty="0" smtClean="0">
                <a:solidFill>
                  <a:srgbClr val="262C32"/>
                </a:solidFill>
                <a:latin typeface="Aptos"/>
                <a:cs typeface="Arial"/>
              </a:rPr>
              <a:t>espe</a:t>
            </a:r>
            <a:r>
              <a:rPr sz="1200" spc="0" dirty="0" smtClean="0">
                <a:solidFill>
                  <a:srgbClr val="262C32"/>
                </a:solidFill>
                <a:latin typeface="Aptos"/>
                <a:cs typeface="Arial"/>
              </a:rPr>
              <a:t>c</a:t>
            </a:r>
            <a:r>
              <a:rPr sz="1200" spc="29" dirty="0" smtClean="0">
                <a:solidFill>
                  <a:srgbClr val="262C32"/>
                </a:solidFill>
                <a:latin typeface="Aptos"/>
                <a:cs typeface="Arial"/>
              </a:rPr>
              <a:t>i</a:t>
            </a:r>
            <a:r>
              <a:rPr sz="1200" spc="25" dirty="0" smtClean="0">
                <a:solidFill>
                  <a:srgbClr val="262C32"/>
                </a:solidFill>
                <a:latin typeface="Aptos"/>
                <a:cs typeface="Arial"/>
              </a:rPr>
              <a:t>a</a:t>
            </a:r>
            <a:r>
              <a:rPr sz="1200" spc="9" dirty="0" smtClean="0">
                <a:solidFill>
                  <a:srgbClr val="262C32"/>
                </a:solidFill>
                <a:latin typeface="Aptos"/>
                <a:cs typeface="Arial"/>
              </a:rPr>
              <a:t>l</a:t>
            </a:r>
            <a:r>
              <a:rPr sz="1200" spc="34" dirty="0" smtClean="0">
                <a:solidFill>
                  <a:srgbClr val="262C32"/>
                </a:solidFill>
                <a:latin typeface="Aptos"/>
                <a:cs typeface="Arial"/>
              </a:rPr>
              <a:t>m</a:t>
            </a:r>
            <a:r>
              <a:rPr sz="1200" spc="25" dirty="0" smtClean="0">
                <a:solidFill>
                  <a:srgbClr val="262C32"/>
                </a:solidFill>
                <a:latin typeface="Aptos"/>
                <a:cs typeface="Arial"/>
              </a:rPr>
              <a:t>en</a:t>
            </a:r>
            <a:r>
              <a:rPr sz="1200" spc="14" dirty="0" smtClean="0">
                <a:solidFill>
                  <a:srgbClr val="262C32"/>
                </a:solidFill>
                <a:latin typeface="Aptos"/>
                <a:cs typeface="Arial"/>
              </a:rPr>
              <a:t>t</a:t>
            </a:r>
            <a:r>
              <a:rPr sz="1200" spc="0" dirty="0" smtClean="0">
                <a:solidFill>
                  <a:srgbClr val="262C32"/>
                </a:solidFill>
                <a:latin typeface="Aptos"/>
                <a:cs typeface="Arial"/>
              </a:rPr>
              <a:t>e </a:t>
            </a:r>
            <a:r>
              <a:rPr sz="1200" spc="156" dirty="0" smtClean="0">
                <a:solidFill>
                  <a:srgbClr val="262C32"/>
                </a:solidFill>
                <a:latin typeface="Aptos"/>
                <a:cs typeface="Arial"/>
              </a:rPr>
              <a:t> </a:t>
            </a:r>
            <a:r>
              <a:rPr sz="1200" spc="25" dirty="0" smtClean="0">
                <a:solidFill>
                  <a:srgbClr val="262C32"/>
                </a:solidFill>
                <a:latin typeface="Aptos"/>
                <a:cs typeface="Arial"/>
              </a:rPr>
              <a:t>e</a:t>
            </a:r>
            <a:r>
              <a:rPr sz="1200" spc="0" dirty="0" smtClean="0">
                <a:solidFill>
                  <a:srgbClr val="262C32"/>
                </a:solidFill>
                <a:latin typeface="Aptos"/>
                <a:cs typeface="Arial"/>
              </a:rPr>
              <a:t>n</a:t>
            </a:r>
            <a:r>
              <a:rPr sz="1200" spc="144" dirty="0" smtClean="0">
                <a:solidFill>
                  <a:srgbClr val="262C32"/>
                </a:solidFill>
                <a:latin typeface="Aptos"/>
                <a:cs typeface="Arial"/>
              </a:rPr>
              <a:t> </a:t>
            </a:r>
            <a:r>
              <a:rPr sz="1200" spc="3" dirty="0" smtClean="0">
                <a:solidFill>
                  <a:srgbClr val="262C32"/>
                </a:solidFill>
                <a:latin typeface="Aptos"/>
                <a:cs typeface="Arial"/>
              </a:rPr>
              <a:t>p</a:t>
            </a:r>
            <a:r>
              <a:rPr sz="1200" spc="-5" dirty="0" smtClean="0">
                <a:solidFill>
                  <a:srgbClr val="262C32"/>
                </a:solidFill>
                <a:latin typeface="Aptos"/>
                <a:cs typeface="Arial"/>
              </a:rPr>
              <a:t>i</a:t>
            </a:r>
            <a:r>
              <a:rPr sz="1200" spc="75" dirty="0" smtClean="0">
                <a:solidFill>
                  <a:srgbClr val="262C32"/>
                </a:solidFill>
                <a:latin typeface="Aptos"/>
                <a:cs typeface="Arial"/>
              </a:rPr>
              <a:t>e</a:t>
            </a:r>
            <a:r>
              <a:rPr sz="1200" spc="7" dirty="0" smtClean="0">
                <a:solidFill>
                  <a:srgbClr val="262C32"/>
                </a:solidFill>
                <a:latin typeface="Aptos"/>
                <a:cs typeface="Arial"/>
              </a:rPr>
              <a:t>r</a:t>
            </a:r>
            <a:r>
              <a:rPr sz="1200" spc="54" dirty="0" smtClean="0">
                <a:solidFill>
                  <a:srgbClr val="262C32"/>
                </a:solidFill>
                <a:latin typeface="Aptos"/>
                <a:cs typeface="Arial"/>
              </a:rPr>
              <a:t>n</a:t>
            </a:r>
            <a:r>
              <a:rPr sz="1200" spc="75" dirty="0" smtClean="0">
                <a:solidFill>
                  <a:srgbClr val="262C32"/>
                </a:solidFill>
                <a:latin typeface="Aptos"/>
                <a:cs typeface="Arial"/>
              </a:rPr>
              <a:t>a</a:t>
            </a:r>
            <a:r>
              <a:rPr sz="1200" spc="55" dirty="0" smtClean="0">
                <a:solidFill>
                  <a:srgbClr val="262C32"/>
                </a:solidFill>
                <a:latin typeface="Aptos"/>
                <a:cs typeface="Arial"/>
              </a:rPr>
              <a:t>s</a:t>
            </a:r>
            <a:r>
              <a:rPr sz="1200" spc="-67" dirty="0" smtClean="0">
                <a:solidFill>
                  <a:srgbClr val="262C32"/>
                </a:solidFill>
                <a:latin typeface="Aptos"/>
                <a:cs typeface="Arial"/>
              </a:rPr>
              <a:t>,</a:t>
            </a:r>
            <a:r>
              <a:rPr sz="1200" spc="0" dirty="0" smtClean="0">
                <a:solidFill>
                  <a:srgbClr val="262C32"/>
                </a:solidFill>
                <a:latin typeface="Aptos"/>
                <a:cs typeface="Arial"/>
              </a:rPr>
              <a:t> </a:t>
            </a:r>
            <a:r>
              <a:rPr sz="1200" spc="-54" dirty="0" smtClean="0">
                <a:solidFill>
                  <a:srgbClr val="262C32"/>
                </a:solidFill>
                <a:latin typeface="Aptos"/>
                <a:cs typeface="Arial"/>
              </a:rPr>
              <a:t> </a:t>
            </a:r>
            <a:r>
              <a:rPr sz="1200" spc="19" dirty="0" smtClean="0">
                <a:solidFill>
                  <a:srgbClr val="262C32"/>
                </a:solidFill>
                <a:latin typeface="Aptos"/>
                <a:cs typeface="Arial"/>
              </a:rPr>
              <a:t>h</a:t>
            </a:r>
            <a:r>
              <a:rPr sz="1200" spc="29" dirty="0" smtClean="0">
                <a:solidFill>
                  <a:srgbClr val="262C32"/>
                </a:solidFill>
                <a:latin typeface="Aptos"/>
                <a:cs typeface="Arial"/>
              </a:rPr>
              <a:t>o</a:t>
            </a:r>
            <a:r>
              <a:rPr sz="1200" spc="34" dirty="0" smtClean="0">
                <a:solidFill>
                  <a:srgbClr val="262C32"/>
                </a:solidFill>
                <a:latin typeface="Aptos"/>
                <a:cs typeface="Arial"/>
              </a:rPr>
              <a:t>m</a:t>
            </a:r>
            <a:r>
              <a:rPr sz="1200" spc="25" dirty="0" smtClean="0">
                <a:solidFill>
                  <a:srgbClr val="262C32"/>
                </a:solidFill>
                <a:latin typeface="Aptos"/>
                <a:cs typeface="Arial"/>
              </a:rPr>
              <a:t>b</a:t>
            </a:r>
            <a:r>
              <a:rPr sz="1200" spc="0" dirty="0" smtClean="0">
                <a:solidFill>
                  <a:srgbClr val="262C32"/>
                </a:solidFill>
                <a:latin typeface="Aptos"/>
                <a:cs typeface="Arial"/>
              </a:rPr>
              <a:t>r</a:t>
            </a:r>
            <a:r>
              <a:rPr sz="1200" spc="39" dirty="0" smtClean="0">
                <a:solidFill>
                  <a:srgbClr val="262C32"/>
                </a:solidFill>
                <a:latin typeface="Aptos"/>
                <a:cs typeface="Arial"/>
              </a:rPr>
              <a:t>o</a:t>
            </a:r>
            <a:r>
              <a:rPr sz="1200" spc="0" dirty="0" smtClean="0">
                <a:solidFill>
                  <a:srgbClr val="262C32"/>
                </a:solidFill>
                <a:latin typeface="Aptos"/>
                <a:cs typeface="Arial"/>
              </a:rPr>
              <a:t>s</a:t>
            </a:r>
            <a:r>
              <a:rPr sz="1200" spc="201" dirty="0" smtClean="0">
                <a:solidFill>
                  <a:srgbClr val="262C32"/>
                </a:solidFill>
                <a:latin typeface="Aptos"/>
                <a:cs typeface="Arial"/>
              </a:rPr>
              <a:t> </a:t>
            </a:r>
            <a:r>
              <a:rPr sz="1200" spc="0" dirty="0" smtClean="0">
                <a:solidFill>
                  <a:srgbClr val="262C32"/>
                </a:solidFill>
                <a:latin typeface="Aptos"/>
                <a:cs typeface="Arial"/>
              </a:rPr>
              <a:t>y </a:t>
            </a:r>
            <a:r>
              <a:rPr sz="1200" spc="3" dirty="0" smtClean="0">
                <a:solidFill>
                  <a:srgbClr val="262C32"/>
                </a:solidFill>
                <a:latin typeface="Aptos"/>
                <a:cs typeface="Arial"/>
              </a:rPr>
              <a:t>a</a:t>
            </a:r>
            <a:r>
              <a:rPr sz="1200" spc="50" dirty="0" smtClean="0">
                <a:solidFill>
                  <a:srgbClr val="262C32"/>
                </a:solidFill>
                <a:latin typeface="Aptos"/>
                <a:cs typeface="Arial"/>
              </a:rPr>
              <a:t>bd</a:t>
            </a:r>
            <a:r>
              <a:rPr sz="1200" spc="99" dirty="0" smtClean="0">
                <a:solidFill>
                  <a:srgbClr val="262C32"/>
                </a:solidFill>
                <a:latin typeface="Aptos"/>
                <a:cs typeface="Arial"/>
              </a:rPr>
              <a:t>o</a:t>
            </a:r>
            <a:r>
              <a:rPr sz="1200" spc="41" dirty="0" smtClean="0">
                <a:solidFill>
                  <a:srgbClr val="262C32"/>
                </a:solidFill>
                <a:latin typeface="Aptos"/>
                <a:cs typeface="Arial"/>
              </a:rPr>
              <a:t>m</a:t>
            </a:r>
            <a:r>
              <a:rPr sz="1200" spc="75" dirty="0" smtClean="0">
                <a:solidFill>
                  <a:srgbClr val="262C32"/>
                </a:solidFill>
                <a:latin typeface="Aptos"/>
                <a:cs typeface="Arial"/>
              </a:rPr>
              <a:t>e</a:t>
            </a:r>
            <a:r>
              <a:rPr sz="1200" spc="50" dirty="0" smtClean="0">
                <a:solidFill>
                  <a:srgbClr val="262C32"/>
                </a:solidFill>
                <a:latin typeface="Aptos"/>
                <a:cs typeface="Arial"/>
              </a:rPr>
              <a:t>n</a:t>
            </a:r>
            <a:r>
              <a:rPr sz="1200" spc="-67" dirty="0" smtClean="0">
                <a:solidFill>
                  <a:srgbClr val="262C32"/>
                </a:solidFill>
                <a:latin typeface="Aptos"/>
                <a:cs typeface="Arial"/>
              </a:rPr>
              <a:t>.</a:t>
            </a:r>
            <a:endParaRPr sz="900">
              <a:latin typeface="Arial"/>
              <a:cs typeface="Arial"/>
            </a:endParaRPr>
          </a:p>
        </p:txBody>
      </p:sp>
      <p:sp>
        <p:nvSpPr>
          <p:cNvPr id="3" name="object 3"/>
          <p:cNvSpPr txBox="1"/>
          <p:nvPr/>
        </p:nvSpPr>
        <p:spPr>
          <a:xfrm>
            <a:off x="2083610" y="3401782"/>
            <a:ext cx="7459717" cy="1576454"/>
          </a:xfrm>
          <a:prstGeom prst="rect">
            <a:avLst/>
          </a:prstGeom>
        </p:spPr>
        <p:txBody>
          <a:bodyPr wrap="square" lIns="0" tIns="7111" rIns="0" bIns="0" rtlCol="0">
            <a:noAutofit/>
          </a:bodyPr>
          <a:lstStyle/>
          <a:p>
            <a:pPr marL="12700" marR="7015">
              <a:lnSpc>
                <a:spcPts val="1120"/>
              </a:lnSpc>
              <a:spcAft>
                <a:spcPts val="300"/>
              </a:spcAft>
            </a:pPr>
            <a:r>
              <a:rPr sz="1200" b="1" spc="4" dirty="0" smtClean="0">
                <a:solidFill>
                  <a:srgbClr val="262C32"/>
                </a:solidFill>
                <a:latin typeface="Aptos"/>
                <a:cs typeface="Arial"/>
              </a:rPr>
              <a:t>•</a:t>
            </a:r>
            <a:r>
              <a:rPr sz="1200" b="1" spc="4" dirty="0" smtClean="0">
                <a:solidFill>
                  <a:srgbClr val="262C32"/>
                </a:solidFill>
                <a:latin typeface="Aptos"/>
                <a:cs typeface="Arial"/>
              </a:rPr>
              <a:t>Actuación</a:t>
            </a:r>
            <a:endParaRPr sz="1000">
              <a:latin typeface="Arial"/>
              <a:cs typeface="Arial"/>
            </a:endParaRPr>
          </a:p>
          <a:p>
            <a:pPr marL="101091" marR="7015">
              <a:lnSpc>
                <a:spcPct val="95825"/>
              </a:lnSpc>
              <a:spcBef>
                <a:spcPts val="498"/>
              </a:spcBef>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 </a:t>
            </a:r>
            <a:r>
              <a:rPr sz="1200" b="1" spc="-23" dirty="0" smtClean="0">
                <a:solidFill>
                  <a:srgbClr val="262C32"/>
                </a:solidFill>
                <a:latin typeface="Aptos"/>
                <a:cs typeface="Arial"/>
              </a:rPr>
              <a:t>Qué debemos hacer?</a:t>
            </a:r>
            <a:endParaRPr sz="1000">
              <a:latin typeface="Arial"/>
              <a:cs typeface="Arial"/>
            </a:endParaRPr>
          </a:p>
          <a:p>
            <a:pPr marL="177292" marR="7015">
              <a:lnSpc>
                <a:spcPct val="95825"/>
              </a:lnSpc>
              <a:spcBef>
                <a:spcPts val="623"/>
              </a:spcBef>
              <a:spcAft>
                <a:spcPts val="300"/>
              </a:spcAft>
            </a:pPr>
            <a:r>
              <a:rPr sz="1200" spc="25" dirty="0" smtClean="0">
                <a:solidFill>
                  <a:srgbClr val="262C32"/>
                </a:solidFill>
                <a:latin typeface="Aptos"/>
                <a:cs typeface="Arial"/>
              </a:rPr>
              <a:t>- </a:t>
            </a:r>
            <a:r>
              <a:rPr sz="1200" spc="25" dirty="0" smtClean="0">
                <a:solidFill>
                  <a:srgbClr val="262C32"/>
                </a:solidFill>
                <a:latin typeface="Aptos"/>
                <a:cs typeface="Arial"/>
              </a:rPr>
              <a:t>Una persona con calambres debe reposar temporalmente  a la  sombra</a:t>
            </a:r>
            <a:r>
              <a:rPr sz="1200" spc="25" dirty="0" smtClean="0">
                <a:solidFill>
                  <a:srgbClr val="262C32"/>
                </a:solidFill>
                <a:latin typeface="Aptos"/>
                <a:cs typeface="Arial"/>
              </a:rPr>
              <a:t>.</a:t>
            </a:r>
            <a:endParaRPr sz="900">
              <a:latin typeface="Arial"/>
              <a:cs typeface="Arial"/>
            </a:endParaRPr>
          </a:p>
          <a:p>
            <a:pPr marL="177291" marR="7015">
              <a:lnSpc>
                <a:spcPct val="95825"/>
              </a:lnSpc>
              <a:spcBef>
                <a:spcPts val="645"/>
              </a:spcBef>
              <a:spcAft>
                <a:spcPts val="300"/>
              </a:spcAft>
            </a:pPr>
            <a:r>
              <a:rPr sz="1200" spc="32" dirty="0" smtClean="0">
                <a:solidFill>
                  <a:srgbClr val="262C32"/>
                </a:solidFill>
                <a:latin typeface="Aptos"/>
                <a:cs typeface="Arial"/>
              </a:rPr>
              <a:t>- </a:t>
            </a:r>
            <a:r>
              <a:rPr sz="1200" spc="32" dirty="0" smtClean="0">
                <a:solidFill>
                  <a:srgbClr val="262C32"/>
                </a:solidFill>
                <a:latin typeface="Aptos"/>
                <a:cs typeface="Arial"/>
              </a:rPr>
              <a:t>Beber abundante agua fresca o bebidas isotónicas o glucosadas</a:t>
            </a:r>
            <a:r>
              <a:rPr sz="1200" spc="32" dirty="0" smtClean="0">
                <a:solidFill>
                  <a:srgbClr val="262C32"/>
                </a:solidFill>
                <a:latin typeface="Aptos"/>
                <a:cs typeface="Arial"/>
              </a:rPr>
              <a:t>.</a:t>
            </a:r>
            <a:endParaRPr sz="900">
              <a:latin typeface="Arial"/>
              <a:cs typeface="Arial"/>
            </a:endParaRPr>
          </a:p>
          <a:p>
            <a:pPr marL="268731" indent="-91439">
              <a:lnSpc>
                <a:spcPts val="1034"/>
              </a:lnSpc>
              <a:spcBef>
                <a:spcPts val="645"/>
              </a:spcBef>
              <a:spcAft>
                <a:spcPts val="300"/>
              </a:spcAft>
            </a:pPr>
            <a:r>
              <a:rPr sz="1200" spc="28" dirty="0" smtClean="0">
                <a:solidFill>
                  <a:srgbClr val="262C32"/>
                </a:solidFill>
                <a:latin typeface="Aptos"/>
                <a:cs typeface="Arial"/>
              </a:rPr>
              <a:t>- </a:t>
            </a:r>
            <a:r>
              <a:rPr sz="1200" spc="28" dirty="0" smtClean="0">
                <a:solidFill>
                  <a:srgbClr val="262C32"/>
                </a:solidFill>
                <a:latin typeface="Aptos"/>
                <a:cs typeface="Arial"/>
              </a:rPr>
              <a:t>Si el calambre se produce en una pierna o en un brazo</a:t>
            </a:r>
            <a:r>
              <a:rPr sz="1200" spc="28" dirty="0" smtClean="0">
                <a:solidFill>
                  <a:srgbClr val="262C32"/>
                </a:solidFill>
                <a:latin typeface="Aptos"/>
                <a:cs typeface="Arial"/>
              </a:rPr>
              <a:t>,  </a:t>
            </a:r>
            <a:r>
              <a:rPr sz="1200" spc="28" dirty="0" smtClean="0">
                <a:solidFill>
                  <a:srgbClr val="262C32"/>
                </a:solidFill>
                <a:latin typeface="Aptos"/>
                <a:cs typeface="Arial"/>
              </a:rPr>
              <a:t>podemos dar ligeros </a:t>
            </a:r>
            <a:endParaRPr sz="900">
              <a:latin typeface="Arial"/>
              <a:cs typeface="Arial"/>
            </a:endParaRPr>
          </a:p>
          <a:p>
            <a:pPr marL="268731">
              <a:lnSpc>
                <a:spcPts val="1034"/>
              </a:lnSpc>
              <a:spcBef>
                <a:spcPts val="357"/>
              </a:spcBef>
              <a:spcAft>
                <a:spcPts val="300"/>
              </a:spcAft>
            </a:pPr>
            <a:r>
              <a:rPr sz="1200" spc="22" dirty="0" smtClean="0">
                <a:solidFill>
                  <a:srgbClr val="262C32"/>
                </a:solidFill>
                <a:latin typeface="Aptos"/>
                <a:cs typeface="Arial"/>
              </a:rPr>
              <a:t>masajes o estiramientos para favorecer la  recuperación del  músculo</a:t>
            </a:r>
            <a:r>
              <a:rPr sz="1200" spc="22" dirty="0" smtClean="0">
                <a:solidFill>
                  <a:srgbClr val="262C32"/>
                </a:solidFill>
                <a:latin typeface="Aptos"/>
                <a:cs typeface="Arial"/>
              </a:rPr>
              <a:t>.</a:t>
            </a:r>
            <a:endParaRPr sz="900">
              <a:latin typeface="Arial"/>
              <a:cs typeface="Arial"/>
            </a:endParaRPr>
          </a:p>
          <a:p>
            <a:pPr marL="265683" marR="167640" indent="-88391">
              <a:lnSpc>
                <a:spcPts val="1420"/>
              </a:lnSpc>
              <a:spcBef>
                <a:spcPts val="433"/>
              </a:spcBef>
              <a:spcAft>
                <a:spcPts val="300"/>
              </a:spcAft>
            </a:pPr>
            <a:r>
              <a:rPr sz="1200" spc="27" dirty="0" smtClean="0">
                <a:solidFill>
                  <a:srgbClr val="262C32"/>
                </a:solidFill>
                <a:latin typeface="Aptos"/>
                <a:cs typeface="Arial"/>
              </a:rPr>
              <a:t>- </a:t>
            </a:r>
            <a:r>
              <a:rPr sz="1200" spc="27" dirty="0" smtClean="0">
                <a:solidFill>
                  <a:srgbClr val="262C32"/>
                </a:solidFill>
                <a:latin typeface="Aptos"/>
                <a:cs typeface="Arial"/>
              </a:rPr>
              <a:t>Una vez recuperado</a:t>
            </a:r>
            <a:r>
              <a:rPr sz="1200" spc="27" dirty="0" smtClean="0">
                <a:solidFill>
                  <a:srgbClr val="262C32"/>
                </a:solidFill>
                <a:latin typeface="Aptos"/>
                <a:cs typeface="Arial"/>
              </a:rPr>
              <a:t>,  </a:t>
            </a:r>
            <a:r>
              <a:rPr sz="1200" spc="27" dirty="0" smtClean="0">
                <a:solidFill>
                  <a:srgbClr val="262C32"/>
                </a:solidFill>
                <a:latin typeface="Aptos"/>
                <a:cs typeface="Arial"/>
              </a:rPr>
              <a:t>el víctima deberá moderar su actividad</a:t>
            </a:r>
            <a:r>
              <a:rPr sz="1200" spc="27" dirty="0" smtClean="0">
                <a:solidFill>
                  <a:srgbClr val="262C32"/>
                </a:solidFill>
                <a:latin typeface="Aptos"/>
                <a:cs typeface="Arial"/>
              </a:rPr>
              <a:t>,  </a:t>
            </a:r>
            <a:r>
              <a:rPr sz="1200" spc="27" dirty="0" smtClean="0">
                <a:solidFill>
                  <a:srgbClr val="262C32"/>
                </a:solidFill>
                <a:latin typeface="Aptos"/>
                <a:cs typeface="Arial"/>
              </a:rPr>
              <a:t>evitando las situaciones agotadoras</a:t>
            </a:r>
            <a:r>
              <a:rPr sz="1200" spc="27" dirty="0" smtClean="0">
                <a:solidFill>
                  <a:srgbClr val="262C32"/>
                </a:solidFill>
                <a:latin typeface="Aptos"/>
                <a:cs typeface="Arial"/>
              </a:rPr>
              <a:t>, </a:t>
            </a:r>
            <a:r>
              <a:rPr sz="1200" spc="27" dirty="0" smtClean="0">
                <a:solidFill>
                  <a:srgbClr val="262C32"/>
                </a:solidFill>
                <a:latin typeface="Aptos"/>
                <a:cs typeface="Arial"/>
              </a:rPr>
              <a:t>y continuar bebiendo líquidos abundantes.</a:t>
            </a:r>
            <a:endParaRPr sz="9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spc="-70" dirty="0" smtClean="0">
                <a:solidFill>
                  <a:srgbClr val="343131"/>
                </a:solidFill>
                <a:latin typeface="Times New Roman"/>
                <a:cs typeface="Times New Roman"/>
              </a:rPr>
              <a:t>1</a:t>
            </a:r>
            <a:r>
              <a:rPr sz="600" spc="-70" dirty="0" smtClean="0">
                <a:solidFill>
                  <a:srgbClr val="231F21"/>
                </a:solidFill>
                <a:latin typeface="Times New Roman"/>
                <a:cs typeface="Times New Roman"/>
              </a:rPr>
              <a:t>37</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2231495" y="1353526"/>
            <a:ext cx="5005739" cy="579758"/>
          </a:xfrm>
          <a:prstGeom prst="rect">
            <a:avLst/>
          </a:prstGeom>
        </p:spPr>
        <p:txBody>
          <a:bodyPr wrap="square" lIns="0" tIns="7111" rIns="0" bIns="0" rtlCol="0">
            <a:noAutofit/>
          </a:bodyPr>
          <a:lstStyle/>
          <a:p>
            <a:pPr marR="1362769" algn="ctr">
              <a:lnSpc>
                <a:spcPts val="1120"/>
              </a:lnSpc>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 </a:t>
            </a:r>
            <a:r>
              <a:rPr sz="1200" b="1" spc="21" dirty="0" smtClean="0">
                <a:solidFill>
                  <a:srgbClr val="262C32"/>
                </a:solidFill>
                <a:latin typeface="Aptos"/>
                <a:cs typeface="Arial"/>
              </a:rPr>
              <a:t>Qué no debemos hacer?</a:t>
            </a:r>
            <a:endParaRPr sz="900">
              <a:latin typeface="Arial"/>
              <a:cs typeface="Arial"/>
            </a:endParaRPr>
          </a:p>
          <a:p>
            <a:pPr marL="88900">
              <a:lnSpc>
                <a:spcPct val="95825"/>
              </a:lnSpc>
              <a:spcBef>
                <a:spcPts val="567"/>
              </a:spcBef>
              <a:spcAft>
                <a:spcPts val="300"/>
              </a:spcAft>
            </a:pPr>
            <a:r>
              <a:rPr sz="1200" spc="19" dirty="0" smtClean="0">
                <a:solidFill>
                  <a:srgbClr val="262C32"/>
                </a:solidFill>
                <a:latin typeface="Aptos"/>
                <a:cs typeface="Arial"/>
              </a:rPr>
              <a:t>- </a:t>
            </a:r>
            <a:r>
              <a:rPr sz="1200" spc="19" dirty="0" smtClean="0">
                <a:solidFill>
                  <a:srgbClr val="262C32"/>
                </a:solidFill>
                <a:latin typeface="Aptos"/>
                <a:cs typeface="Arial"/>
              </a:rPr>
              <a:t>Continuar con la actividad  con la  misma intensidad.</a:t>
            </a:r>
            <a:endParaRPr sz="900">
              <a:latin typeface="Arial"/>
              <a:cs typeface="Arial"/>
            </a:endParaRPr>
          </a:p>
          <a:p>
            <a:pPr marL="88900" marR="17145">
              <a:lnSpc>
                <a:spcPct val="95825"/>
              </a:lnSpc>
              <a:spcBef>
                <a:spcPts val="669"/>
              </a:spcBef>
              <a:spcAft>
                <a:spcPts val="300"/>
              </a:spcAft>
            </a:pPr>
            <a:r>
              <a:rPr sz="1200" spc="14" dirty="0" smtClean="0">
                <a:solidFill>
                  <a:srgbClr val="262C32"/>
                </a:solidFill>
                <a:latin typeface="Aptos"/>
                <a:cs typeface="Arial"/>
              </a:rPr>
              <a:t>- </a:t>
            </a:r>
            <a:r>
              <a:rPr sz="1200" spc="14" dirty="0" smtClean="0">
                <a:solidFill>
                  <a:srgbClr val="262C32"/>
                </a:solidFill>
                <a:latin typeface="Aptos"/>
                <a:cs typeface="Arial"/>
              </a:rPr>
              <a:t>Tomar bebidas  muy frías.</a:t>
            </a:r>
            <a:endParaRPr sz="900">
              <a:latin typeface="Arial"/>
              <a:cs typeface="Arial"/>
            </a:endParaRPr>
          </a:p>
        </p:txBody>
      </p:sp>
      <p:sp>
        <p:nvSpPr>
          <p:cNvPr id="5" name="object 5"/>
          <p:cNvSpPr txBox="1"/>
          <p:nvPr/>
        </p:nvSpPr>
        <p:spPr>
          <a:xfrm>
            <a:off x="2078511" y="2220305"/>
            <a:ext cx="7443761" cy="1240028"/>
          </a:xfrm>
          <a:prstGeom prst="rect">
            <a:avLst/>
          </a:prstGeom>
        </p:spPr>
        <p:txBody>
          <a:bodyPr wrap="square" lIns="0" tIns="6477" rIns="0" bIns="0" rtlCol="0">
            <a:noAutofit/>
          </a:bodyPr>
          <a:lstStyle/>
          <a:p>
            <a:pPr marL="18795" marR="7015">
              <a:lnSpc>
                <a:spcPts val="1019"/>
              </a:lnSpc>
              <a:spcAft>
                <a:spcPts val="300"/>
              </a:spcAft>
            </a:pPr>
            <a:r>
              <a:rPr sz="1200" b="1" spc="34" dirty="0" smtClean="0">
                <a:solidFill>
                  <a:srgbClr val="262C32"/>
                </a:solidFill>
                <a:latin typeface="Aptos"/>
                <a:cs typeface="Arial"/>
              </a:rPr>
              <a:t>Insolación</a:t>
            </a:r>
            <a:endParaRPr sz="900">
              <a:latin typeface="Arial"/>
              <a:cs typeface="Arial"/>
            </a:endParaRPr>
          </a:p>
          <a:p>
            <a:pPr marL="12700" indent="6095">
              <a:lnSpc>
                <a:spcPts val="1034"/>
              </a:lnSpc>
              <a:spcBef>
                <a:spcPts val="594"/>
              </a:spcBef>
              <a:spcAft>
                <a:spcPts val="300"/>
              </a:spcAft>
            </a:pPr>
            <a:r>
              <a:rPr sz="1200" spc="25" dirty="0" smtClean="0">
                <a:solidFill>
                  <a:srgbClr val="262C32"/>
                </a:solidFill>
                <a:latin typeface="Aptos"/>
                <a:cs typeface="Arial"/>
              </a:rPr>
              <a:t>L</a:t>
            </a:r>
            <a:r>
              <a:rPr sz="1200" spc="0" dirty="0" smtClean="0">
                <a:solidFill>
                  <a:srgbClr val="262C32"/>
                </a:solidFill>
                <a:latin typeface="Aptos"/>
                <a:cs typeface="Arial"/>
              </a:rPr>
              <a:t>a</a:t>
            </a:r>
            <a:r>
              <a:rPr sz="1200" spc="69" dirty="0" smtClean="0">
                <a:solidFill>
                  <a:srgbClr val="262C32"/>
                </a:solidFill>
                <a:latin typeface="Aptos"/>
                <a:cs typeface="Arial"/>
              </a:rPr>
              <a:t> </a:t>
            </a:r>
            <a:r>
              <a:rPr sz="1200" spc="-56" dirty="0" smtClean="0">
                <a:solidFill>
                  <a:srgbClr val="262C32"/>
                </a:solidFill>
                <a:latin typeface="Aptos"/>
                <a:cs typeface="Arial"/>
              </a:rPr>
              <a:t>i</a:t>
            </a:r>
            <a:r>
              <a:rPr sz="1200" spc="29" dirty="0" smtClean="0">
                <a:solidFill>
                  <a:srgbClr val="262C32"/>
                </a:solidFill>
                <a:latin typeface="Aptos"/>
                <a:cs typeface="Arial"/>
              </a:rPr>
              <a:t>n</a:t>
            </a:r>
            <a:r>
              <a:rPr sz="1200" spc="55" dirty="0" smtClean="0">
                <a:solidFill>
                  <a:srgbClr val="262C32"/>
                </a:solidFill>
                <a:latin typeface="Aptos"/>
                <a:cs typeface="Arial"/>
              </a:rPr>
              <a:t>s</a:t>
            </a:r>
            <a:r>
              <a:rPr sz="1200" spc="75" dirty="0" smtClean="0">
                <a:solidFill>
                  <a:srgbClr val="262C32"/>
                </a:solidFill>
                <a:latin typeface="Aptos"/>
                <a:cs typeface="Arial"/>
              </a:rPr>
              <a:t>o</a:t>
            </a:r>
            <a:r>
              <a:rPr sz="1200" spc="-29" dirty="0" smtClean="0">
                <a:solidFill>
                  <a:srgbClr val="262C32"/>
                </a:solidFill>
                <a:latin typeface="Aptos"/>
                <a:cs typeface="Arial"/>
              </a:rPr>
              <a:t>l</a:t>
            </a:r>
            <a:r>
              <a:rPr sz="1200" spc="50" dirty="0" smtClean="0">
                <a:solidFill>
                  <a:srgbClr val="262C32"/>
                </a:solidFill>
                <a:latin typeface="Aptos"/>
                <a:cs typeface="Arial"/>
              </a:rPr>
              <a:t>a</a:t>
            </a:r>
            <a:r>
              <a:rPr sz="1200" spc="8" dirty="0" smtClean="0">
                <a:solidFill>
                  <a:srgbClr val="262C32"/>
                </a:solidFill>
                <a:latin typeface="Aptos"/>
                <a:cs typeface="Arial"/>
              </a:rPr>
              <a:t>c</a:t>
            </a:r>
            <a:r>
              <a:rPr sz="1200" spc="37" dirty="0" smtClean="0">
                <a:solidFill>
                  <a:srgbClr val="262C32"/>
                </a:solidFill>
                <a:latin typeface="Aptos"/>
                <a:cs typeface="Arial"/>
              </a:rPr>
              <a:t>i</a:t>
            </a:r>
            <a:r>
              <a:rPr sz="1200" spc="75" dirty="0" smtClean="0">
                <a:solidFill>
                  <a:srgbClr val="262C32"/>
                </a:solidFill>
                <a:latin typeface="Aptos"/>
                <a:cs typeface="Arial"/>
              </a:rPr>
              <a:t>ó</a:t>
            </a:r>
            <a:r>
              <a:rPr sz="1200" spc="-45" dirty="0" smtClean="0">
                <a:solidFill>
                  <a:srgbClr val="262C32"/>
                </a:solidFill>
                <a:latin typeface="Aptos"/>
                <a:cs typeface="Arial"/>
              </a:rPr>
              <a:t>n</a:t>
            </a:r>
            <a:r>
              <a:rPr sz="1200" spc="0" dirty="0" smtClean="0">
                <a:solidFill>
                  <a:srgbClr val="262C32"/>
                </a:solidFill>
                <a:latin typeface="Aptos"/>
                <a:cs typeface="Arial"/>
              </a:rPr>
              <a:t> </a:t>
            </a:r>
            <a:r>
              <a:rPr sz="1200" spc="-114" dirty="0" smtClean="0">
                <a:solidFill>
                  <a:srgbClr val="262C32"/>
                </a:solidFill>
                <a:latin typeface="Aptos"/>
                <a:cs typeface="Arial"/>
              </a:rPr>
              <a:t> </a:t>
            </a:r>
            <a:r>
              <a:rPr sz="1200" spc="25" dirty="0" smtClean="0">
                <a:solidFill>
                  <a:srgbClr val="262C32"/>
                </a:solidFill>
                <a:latin typeface="Aptos"/>
                <a:cs typeface="Arial"/>
              </a:rPr>
              <a:t>e</a:t>
            </a:r>
            <a:r>
              <a:rPr sz="1200" spc="0" dirty="0" smtClean="0">
                <a:solidFill>
                  <a:srgbClr val="262C32"/>
                </a:solidFill>
                <a:latin typeface="Aptos"/>
                <a:cs typeface="Arial"/>
              </a:rPr>
              <a:t>s</a:t>
            </a:r>
            <a:r>
              <a:rPr sz="1200" spc="93" dirty="0" smtClean="0">
                <a:solidFill>
                  <a:srgbClr val="262C32"/>
                </a:solidFill>
                <a:latin typeface="Aptos"/>
                <a:cs typeface="Arial"/>
              </a:rPr>
              <a:t> </a:t>
            </a:r>
            <a:r>
              <a:rPr sz="1200" spc="19" dirty="0" smtClean="0">
                <a:solidFill>
                  <a:srgbClr val="262C32"/>
                </a:solidFill>
                <a:latin typeface="Aptos"/>
                <a:cs typeface="Arial"/>
              </a:rPr>
              <a:t>u</a:t>
            </a:r>
            <a:r>
              <a:rPr sz="1200" spc="0" dirty="0" smtClean="0">
                <a:solidFill>
                  <a:srgbClr val="262C32"/>
                </a:solidFill>
                <a:latin typeface="Aptos"/>
                <a:cs typeface="Arial"/>
              </a:rPr>
              <a:t>n</a:t>
            </a:r>
            <a:r>
              <a:rPr sz="1200" spc="24" dirty="0" smtClean="0">
                <a:solidFill>
                  <a:srgbClr val="262C32"/>
                </a:solidFill>
                <a:latin typeface="Aptos"/>
                <a:cs typeface="Arial"/>
              </a:rPr>
              <a:t> </a:t>
            </a:r>
            <a:r>
              <a:rPr sz="1200" spc="9" dirty="0" smtClean="0">
                <a:solidFill>
                  <a:srgbClr val="262C32"/>
                </a:solidFill>
                <a:latin typeface="Aptos"/>
                <a:cs typeface="Arial"/>
              </a:rPr>
              <a:t>t</a:t>
            </a:r>
            <a:r>
              <a:rPr sz="1200" spc="14" dirty="0" smtClean="0">
                <a:solidFill>
                  <a:srgbClr val="262C32"/>
                </a:solidFill>
                <a:latin typeface="Aptos"/>
                <a:cs typeface="Arial"/>
              </a:rPr>
              <a:t>r</a:t>
            </a:r>
            <a:r>
              <a:rPr sz="1200" spc="25" dirty="0" smtClean="0">
                <a:solidFill>
                  <a:srgbClr val="262C32"/>
                </a:solidFill>
                <a:latin typeface="Aptos"/>
                <a:cs typeface="Arial"/>
              </a:rPr>
              <a:t>a</a:t>
            </a:r>
            <a:r>
              <a:rPr sz="1200" spc="19" dirty="0" smtClean="0">
                <a:solidFill>
                  <a:srgbClr val="262C32"/>
                </a:solidFill>
                <a:latin typeface="Aptos"/>
                <a:cs typeface="Arial"/>
              </a:rPr>
              <a:t>s</a:t>
            </a:r>
            <a:r>
              <a:rPr sz="1200" spc="14" dirty="0" smtClean="0">
                <a:solidFill>
                  <a:srgbClr val="262C32"/>
                </a:solidFill>
                <a:latin typeface="Aptos"/>
                <a:cs typeface="Arial"/>
              </a:rPr>
              <a:t>t</a:t>
            </a:r>
            <a:r>
              <a:rPr sz="1200" spc="25" dirty="0" smtClean="0">
                <a:solidFill>
                  <a:srgbClr val="262C32"/>
                </a:solidFill>
                <a:latin typeface="Aptos"/>
                <a:cs typeface="Arial"/>
              </a:rPr>
              <a:t>o</a:t>
            </a:r>
            <a:r>
              <a:rPr sz="1200" spc="0" dirty="0" smtClean="0">
                <a:solidFill>
                  <a:srgbClr val="262C32"/>
                </a:solidFill>
                <a:latin typeface="Aptos"/>
                <a:cs typeface="Arial"/>
              </a:rPr>
              <a:t>r</a:t>
            </a:r>
            <a:r>
              <a:rPr sz="1200" spc="39" dirty="0" smtClean="0">
                <a:solidFill>
                  <a:srgbClr val="262C32"/>
                </a:solidFill>
                <a:latin typeface="Aptos"/>
                <a:cs typeface="Arial"/>
              </a:rPr>
              <a:t>n</a:t>
            </a:r>
            <a:r>
              <a:rPr sz="1200" spc="0" dirty="0" smtClean="0">
                <a:solidFill>
                  <a:srgbClr val="262C32"/>
                </a:solidFill>
                <a:latin typeface="Aptos"/>
                <a:cs typeface="Arial"/>
              </a:rPr>
              <a:t>o</a:t>
            </a:r>
            <a:r>
              <a:rPr sz="1200" spc="201" dirty="0" smtClean="0">
                <a:solidFill>
                  <a:srgbClr val="262C32"/>
                </a:solidFill>
                <a:latin typeface="Aptos"/>
                <a:cs typeface="Arial"/>
              </a:rPr>
              <a:t> </a:t>
            </a:r>
            <a:r>
              <a:rPr sz="1200" spc="29" dirty="0" smtClean="0">
                <a:solidFill>
                  <a:srgbClr val="262C32"/>
                </a:solidFill>
                <a:latin typeface="Aptos"/>
                <a:cs typeface="Arial"/>
              </a:rPr>
              <a:t>m</a:t>
            </a:r>
            <a:r>
              <a:rPr sz="1200" spc="25" dirty="0" smtClean="0">
                <a:solidFill>
                  <a:srgbClr val="262C32"/>
                </a:solidFill>
                <a:latin typeface="Aptos"/>
                <a:cs typeface="Arial"/>
              </a:rPr>
              <a:t>á</a:t>
            </a:r>
            <a:r>
              <a:rPr sz="1200" spc="0" dirty="0" smtClean="0">
                <a:solidFill>
                  <a:srgbClr val="262C32"/>
                </a:solidFill>
                <a:latin typeface="Aptos"/>
                <a:cs typeface="Arial"/>
              </a:rPr>
              <a:t>s</a:t>
            </a:r>
            <a:r>
              <a:rPr sz="1200" spc="79" dirty="0" smtClean="0">
                <a:solidFill>
                  <a:srgbClr val="262C32"/>
                </a:solidFill>
                <a:latin typeface="Aptos"/>
                <a:cs typeface="Arial"/>
              </a:rPr>
              <a:t> </a:t>
            </a:r>
            <a:r>
              <a:rPr sz="1200" spc="25" dirty="0" smtClean="0">
                <a:solidFill>
                  <a:srgbClr val="262C32"/>
                </a:solidFill>
                <a:latin typeface="Aptos"/>
                <a:cs typeface="Arial"/>
              </a:rPr>
              <a:t>g</a:t>
            </a:r>
            <a:r>
              <a:rPr sz="1200" spc="14" dirty="0" smtClean="0">
                <a:solidFill>
                  <a:srgbClr val="262C32"/>
                </a:solidFill>
                <a:latin typeface="Aptos"/>
                <a:cs typeface="Arial"/>
              </a:rPr>
              <a:t>r</a:t>
            </a:r>
            <a:r>
              <a:rPr sz="1200" spc="25" dirty="0" smtClean="0">
                <a:solidFill>
                  <a:srgbClr val="262C32"/>
                </a:solidFill>
                <a:latin typeface="Aptos"/>
                <a:cs typeface="Arial"/>
              </a:rPr>
              <a:t>av</a:t>
            </a:r>
            <a:r>
              <a:rPr sz="1200" spc="0" dirty="0" smtClean="0">
                <a:solidFill>
                  <a:srgbClr val="262C32"/>
                </a:solidFill>
                <a:latin typeface="Aptos"/>
                <a:cs typeface="Arial"/>
              </a:rPr>
              <a:t>e</a:t>
            </a:r>
            <a:r>
              <a:rPr sz="1200" spc="99" dirty="0" smtClean="0">
                <a:solidFill>
                  <a:srgbClr val="262C32"/>
                </a:solidFill>
                <a:latin typeface="Aptos"/>
                <a:cs typeface="Arial"/>
              </a:rPr>
              <a:t> </a:t>
            </a:r>
            <a:r>
              <a:rPr sz="1200" spc="25" dirty="0" smtClean="0">
                <a:solidFill>
                  <a:srgbClr val="262C32"/>
                </a:solidFill>
                <a:latin typeface="Aptos"/>
                <a:cs typeface="Arial"/>
              </a:rPr>
              <a:t>qu</a:t>
            </a:r>
            <a:r>
              <a:rPr sz="1200" spc="0" dirty="0" smtClean="0">
                <a:solidFill>
                  <a:srgbClr val="262C32"/>
                </a:solidFill>
                <a:latin typeface="Aptos"/>
                <a:cs typeface="Arial"/>
              </a:rPr>
              <a:t>e</a:t>
            </a:r>
            <a:r>
              <a:rPr sz="1200" spc="144" dirty="0" smtClean="0">
                <a:solidFill>
                  <a:srgbClr val="262C32"/>
                </a:solidFill>
                <a:latin typeface="Aptos"/>
                <a:cs typeface="Arial"/>
              </a:rPr>
              <a:t> </a:t>
            </a:r>
            <a:r>
              <a:rPr sz="1200" spc="-80" dirty="0" smtClean="0">
                <a:solidFill>
                  <a:srgbClr val="262C32"/>
                </a:solidFill>
                <a:latin typeface="Aptos"/>
                <a:cs typeface="Arial"/>
              </a:rPr>
              <a:t>l</a:t>
            </a:r>
            <a:r>
              <a:rPr sz="1200" spc="75" dirty="0" smtClean="0">
                <a:solidFill>
                  <a:srgbClr val="262C32"/>
                </a:solidFill>
                <a:latin typeface="Aptos"/>
                <a:cs typeface="Arial"/>
              </a:rPr>
              <a:t>o</a:t>
            </a:r>
            <a:r>
              <a:rPr sz="1200" spc="-13" dirty="0" smtClean="0">
                <a:solidFill>
                  <a:srgbClr val="262C32"/>
                </a:solidFill>
                <a:latin typeface="Aptos"/>
                <a:cs typeface="Arial"/>
              </a:rPr>
              <a:t>s</a:t>
            </a:r>
            <a:r>
              <a:rPr sz="1200" spc="104" dirty="0" smtClean="0">
                <a:solidFill>
                  <a:srgbClr val="262C32"/>
                </a:solidFill>
                <a:latin typeface="Aptos"/>
                <a:cs typeface="Arial"/>
              </a:rPr>
              <a:t> </a:t>
            </a:r>
            <a:r>
              <a:rPr sz="1200" spc="5" dirty="0" smtClean="0">
                <a:solidFill>
                  <a:srgbClr val="262C32"/>
                </a:solidFill>
                <a:latin typeface="Aptos"/>
                <a:cs typeface="Arial"/>
              </a:rPr>
              <a:t>c</a:t>
            </a:r>
            <a:r>
              <a:rPr sz="1200" spc="29" dirty="0" smtClean="0">
                <a:solidFill>
                  <a:srgbClr val="262C32"/>
                </a:solidFill>
                <a:latin typeface="Aptos"/>
                <a:cs typeface="Arial"/>
              </a:rPr>
              <a:t>a</a:t>
            </a:r>
            <a:r>
              <a:rPr sz="1200" spc="-5" dirty="0" smtClean="0">
                <a:solidFill>
                  <a:srgbClr val="262C32"/>
                </a:solidFill>
                <a:latin typeface="Aptos"/>
                <a:cs typeface="Arial"/>
              </a:rPr>
              <a:t>l</a:t>
            </a:r>
            <a:r>
              <a:rPr sz="1200" spc="75" dirty="0" smtClean="0">
                <a:solidFill>
                  <a:srgbClr val="262C32"/>
                </a:solidFill>
                <a:latin typeface="Aptos"/>
                <a:cs typeface="Arial"/>
              </a:rPr>
              <a:t>a</a:t>
            </a:r>
            <a:r>
              <a:rPr sz="1200" spc="41" dirty="0" smtClean="0">
                <a:solidFill>
                  <a:srgbClr val="262C32"/>
                </a:solidFill>
                <a:latin typeface="Aptos"/>
                <a:cs typeface="Arial"/>
              </a:rPr>
              <a:t>m</a:t>
            </a:r>
            <a:r>
              <a:rPr sz="1200" spc="75" dirty="0" smtClean="0">
                <a:solidFill>
                  <a:srgbClr val="262C32"/>
                </a:solidFill>
                <a:latin typeface="Aptos"/>
                <a:cs typeface="Arial"/>
              </a:rPr>
              <a:t>b</a:t>
            </a:r>
            <a:r>
              <a:rPr sz="1200" spc="11" dirty="0" smtClean="0">
                <a:solidFill>
                  <a:srgbClr val="262C32"/>
                </a:solidFill>
                <a:latin typeface="Aptos"/>
                <a:cs typeface="Arial"/>
              </a:rPr>
              <a:t>r</a:t>
            </a:r>
            <a:r>
              <a:rPr sz="1200" spc="29" dirty="0" smtClean="0">
                <a:solidFill>
                  <a:srgbClr val="262C32"/>
                </a:solidFill>
                <a:latin typeface="Aptos"/>
                <a:cs typeface="Arial"/>
              </a:rPr>
              <a:t>e</a:t>
            </a:r>
            <a:r>
              <a:rPr sz="1200" spc="55" dirty="0" smtClean="0">
                <a:solidFill>
                  <a:srgbClr val="262C32"/>
                </a:solidFill>
                <a:latin typeface="Aptos"/>
                <a:cs typeface="Arial"/>
              </a:rPr>
              <a:t>s</a:t>
            </a:r>
            <a:r>
              <a:rPr sz="1200" spc="-89" dirty="0" smtClean="0">
                <a:solidFill>
                  <a:srgbClr val="262C32"/>
                </a:solidFill>
                <a:latin typeface="Aptos"/>
                <a:cs typeface="Arial"/>
              </a:rPr>
              <a:t>.</a:t>
            </a:r>
            <a:r>
              <a:rPr sz="1200" spc="69" dirty="0" smtClean="0">
                <a:solidFill>
                  <a:srgbClr val="262C32"/>
                </a:solidFill>
                <a:latin typeface="Aptos"/>
                <a:cs typeface="Arial"/>
              </a:rPr>
              <a:t> </a:t>
            </a:r>
            <a:r>
              <a:rPr sz="1200" spc="29" dirty="0" smtClean="0">
                <a:solidFill>
                  <a:srgbClr val="262C32"/>
                </a:solidFill>
                <a:latin typeface="Aptos"/>
                <a:cs typeface="Arial"/>
              </a:rPr>
              <a:t>A</a:t>
            </a:r>
            <a:r>
              <a:rPr sz="1200" spc="25" dirty="0" smtClean="0">
                <a:solidFill>
                  <a:srgbClr val="262C32"/>
                </a:solidFill>
                <a:latin typeface="Aptos"/>
                <a:cs typeface="Arial"/>
              </a:rPr>
              <a:t>pa</a:t>
            </a:r>
            <a:r>
              <a:rPr sz="1200" spc="14" dirty="0" smtClean="0">
                <a:solidFill>
                  <a:srgbClr val="262C32"/>
                </a:solidFill>
                <a:latin typeface="Aptos"/>
                <a:cs typeface="Arial"/>
              </a:rPr>
              <a:t>r</a:t>
            </a:r>
            <a:r>
              <a:rPr sz="1200" spc="25" dirty="0" smtClean="0">
                <a:solidFill>
                  <a:srgbClr val="262C32"/>
                </a:solidFill>
                <a:latin typeface="Aptos"/>
                <a:cs typeface="Arial"/>
              </a:rPr>
              <a:t>ec</a:t>
            </a:r>
            <a:r>
              <a:rPr sz="1200" spc="0" dirty="0" smtClean="0">
                <a:solidFill>
                  <a:srgbClr val="262C32"/>
                </a:solidFill>
                <a:latin typeface="Aptos"/>
                <a:cs typeface="Arial"/>
              </a:rPr>
              <a:t>e</a:t>
            </a:r>
            <a:r>
              <a:rPr sz="1200" spc="169" dirty="0" smtClean="0">
                <a:solidFill>
                  <a:srgbClr val="262C32"/>
                </a:solidFill>
                <a:latin typeface="Aptos"/>
                <a:cs typeface="Arial"/>
              </a:rPr>
              <a:t> </a:t>
            </a:r>
            <a:r>
              <a:rPr sz="1200" spc="25" dirty="0" smtClean="0">
                <a:solidFill>
                  <a:srgbClr val="262C32"/>
                </a:solidFill>
                <a:latin typeface="Aptos"/>
                <a:cs typeface="Arial"/>
              </a:rPr>
              <a:t>despué</a:t>
            </a:r>
            <a:r>
              <a:rPr sz="1200" spc="0" dirty="0" smtClean="0">
                <a:solidFill>
                  <a:srgbClr val="262C32"/>
                </a:solidFill>
                <a:latin typeface="Aptos"/>
                <a:cs typeface="Arial"/>
              </a:rPr>
              <a:t>s</a:t>
            </a:r>
            <a:r>
              <a:rPr sz="1200" spc="165" dirty="0" smtClean="0">
                <a:solidFill>
                  <a:srgbClr val="262C32"/>
                </a:solidFill>
                <a:latin typeface="Aptos"/>
                <a:cs typeface="Arial"/>
              </a:rPr>
              <a:t> </a:t>
            </a:r>
            <a:r>
              <a:rPr sz="1200" spc="25" dirty="0" smtClean="0">
                <a:solidFill>
                  <a:srgbClr val="262C32"/>
                </a:solidFill>
                <a:latin typeface="Aptos"/>
                <a:cs typeface="Arial"/>
              </a:rPr>
              <a:t>d</a:t>
            </a:r>
            <a:r>
              <a:rPr sz="1200" spc="0" dirty="0" smtClean="0">
                <a:solidFill>
                  <a:srgbClr val="262C32"/>
                </a:solidFill>
                <a:latin typeface="Aptos"/>
                <a:cs typeface="Arial"/>
              </a:rPr>
              <a:t>e </a:t>
            </a:r>
            <a:endParaRPr sz="900">
              <a:latin typeface="Arial"/>
              <a:cs typeface="Arial"/>
            </a:endParaRPr>
          </a:p>
          <a:p>
            <a:pPr marL="12700">
              <a:lnSpc>
                <a:spcPts val="1034"/>
              </a:lnSpc>
              <a:spcBef>
                <a:spcPts val="369"/>
              </a:spcBef>
              <a:spcAft>
                <a:spcPts val="300"/>
              </a:spcAft>
            </a:pPr>
            <a:r>
              <a:rPr sz="1200" spc="27" dirty="0" smtClean="0">
                <a:solidFill>
                  <a:srgbClr val="262C32"/>
                </a:solidFill>
                <a:latin typeface="Aptos"/>
                <a:cs typeface="Arial"/>
              </a:rPr>
              <a:t>una exposición  muy prolongada al sol o bien es debida a un ejercicio o trabajo </a:t>
            </a:r>
            <a:endParaRPr sz="900">
              <a:latin typeface="Arial"/>
              <a:cs typeface="Arial"/>
            </a:endParaRPr>
          </a:p>
          <a:p>
            <a:pPr marL="12700">
              <a:lnSpc>
                <a:spcPts val="1034"/>
              </a:lnSpc>
              <a:spcBef>
                <a:spcPts val="369"/>
              </a:spcBef>
              <a:spcAft>
                <a:spcPts val="300"/>
              </a:spcAft>
            </a:pPr>
            <a:r>
              <a:rPr sz="1200" spc="26" dirty="0" smtClean="0">
                <a:solidFill>
                  <a:srgbClr val="262C32"/>
                </a:solidFill>
                <a:latin typeface="Aptos"/>
                <a:cs typeface="Arial"/>
              </a:rPr>
              <a:t>físico extenuante en un ambiente  muy caluroso.  Concretamente, consiste en</a:t>
            </a:r>
            <a:endParaRPr sz="900">
              <a:latin typeface="Arial"/>
              <a:cs typeface="Arial"/>
            </a:endParaRPr>
          </a:p>
          <a:p>
            <a:pPr marL="18795" marR="7015">
              <a:lnSpc>
                <a:spcPts val="1035"/>
              </a:lnSpc>
              <a:spcBef>
                <a:spcPts val="421"/>
              </a:spcBef>
              <a:spcAft>
                <a:spcPts val="300"/>
              </a:spcAft>
            </a:pPr>
            <a:r>
              <a:rPr sz="1200" spc="19" dirty="0" smtClean="0">
                <a:solidFill>
                  <a:srgbClr val="262C32"/>
                </a:solidFill>
                <a:latin typeface="Aptos"/>
                <a:cs typeface="Arial"/>
              </a:rPr>
              <a:t>un </a:t>
            </a:r>
            <a:r>
              <a:rPr sz="1200" b="1" spc="19" dirty="0" smtClean="0">
                <a:solidFill>
                  <a:srgbClr val="262C32"/>
                </a:solidFill>
                <a:latin typeface="Aptos"/>
                <a:cs typeface="Arial"/>
              </a:rPr>
              <a:t>agotamiento  por calor o deshidratación  extrema,  </a:t>
            </a:r>
            <a:r>
              <a:rPr sz="1200" spc="19" dirty="0" smtClean="0">
                <a:solidFill>
                  <a:srgbClr val="262C32"/>
                </a:solidFill>
                <a:latin typeface="Aptos"/>
                <a:cs typeface="Arial"/>
              </a:rPr>
              <a:t>en el que la  pérdida de</a:t>
            </a:r>
            <a:endParaRPr sz="900">
              <a:latin typeface="Arial"/>
              <a:cs typeface="Arial"/>
            </a:endParaRPr>
          </a:p>
          <a:p>
            <a:pPr marL="15747" marR="7015">
              <a:lnSpc>
                <a:spcPct val="95825"/>
              </a:lnSpc>
              <a:spcBef>
                <a:spcPts val="303"/>
              </a:spcBef>
              <a:spcAft>
                <a:spcPts val="300"/>
              </a:spcAft>
            </a:pPr>
            <a:r>
              <a:rPr sz="1200" spc="25" dirty="0" smtClean="0">
                <a:solidFill>
                  <a:srgbClr val="262C32"/>
                </a:solidFill>
                <a:latin typeface="Aptos"/>
                <a:cs typeface="Arial"/>
              </a:rPr>
              <a:t>agua y sales  no afecta sólo a uno o varios  músculos (como en los calambres)</a:t>
            </a:r>
            <a:endParaRPr sz="900">
              <a:latin typeface="Arial"/>
              <a:cs typeface="Arial"/>
            </a:endParaRPr>
          </a:p>
          <a:p>
            <a:pPr marL="15747" marR="7015">
              <a:lnSpc>
                <a:spcPct val="95825"/>
              </a:lnSpc>
              <a:spcBef>
                <a:spcPts val="355"/>
              </a:spcBef>
              <a:spcAft>
                <a:spcPts val="300"/>
              </a:spcAft>
            </a:pPr>
            <a:r>
              <a:rPr sz="1200" spc="28" dirty="0" smtClean="0">
                <a:solidFill>
                  <a:srgbClr val="262C32"/>
                </a:solidFill>
                <a:latin typeface="Aptos"/>
                <a:cs typeface="Arial"/>
              </a:rPr>
              <a:t>sino a todo el organismo.</a:t>
            </a:r>
            <a:endParaRPr sz="900">
              <a:latin typeface="Arial"/>
              <a:cs typeface="Arial"/>
            </a:endParaRPr>
          </a:p>
        </p:txBody>
      </p:sp>
      <p:sp>
        <p:nvSpPr>
          <p:cNvPr id="4" name="object 4"/>
          <p:cNvSpPr txBox="1"/>
          <p:nvPr/>
        </p:nvSpPr>
        <p:spPr>
          <a:xfrm>
            <a:off x="2083609" y="3740826"/>
            <a:ext cx="4454988" cy="1642794"/>
          </a:xfrm>
          <a:prstGeom prst="rect">
            <a:avLst/>
          </a:prstGeom>
        </p:spPr>
        <p:txBody>
          <a:bodyPr wrap="square" lIns="0" tIns="7111" rIns="0" bIns="0" rtlCol="0">
            <a:noAutofit/>
          </a:bodyPr>
          <a:lstStyle/>
          <a:p>
            <a:pPr marR="1442106" algn="ctr">
              <a:lnSpc>
                <a:spcPts val="1120"/>
              </a:lnSpc>
              <a:spcAft>
                <a:spcPts val="300"/>
              </a:spcAft>
            </a:pPr>
            <a:r>
              <a:rPr sz="1200" b="1" spc="43" dirty="0" smtClean="0">
                <a:solidFill>
                  <a:srgbClr val="262C32"/>
                </a:solidFill>
                <a:latin typeface="Aptos"/>
                <a:cs typeface="Arial"/>
              </a:rPr>
              <a:t>• </a:t>
            </a:r>
            <a:r>
              <a:rPr sz="1200" b="1" spc="43" dirty="0" smtClean="0">
                <a:solidFill>
                  <a:srgbClr val="262C32"/>
                </a:solidFill>
                <a:latin typeface="Aptos"/>
                <a:cs typeface="Arial"/>
              </a:rPr>
              <a:t>Signos </a:t>
            </a:r>
            <a:r>
              <a:rPr sz="1200" b="1" spc="44" dirty="0" smtClean="0">
                <a:solidFill>
                  <a:srgbClr val="262C32"/>
                </a:solidFill>
                <a:latin typeface="Aptos"/>
                <a:cs typeface="Times New Roman"/>
              </a:rPr>
              <a:t>y </a:t>
            </a:r>
            <a:r>
              <a:rPr sz="1200" b="1" spc="43" dirty="0" smtClean="0">
                <a:solidFill>
                  <a:srgbClr val="262C32"/>
                </a:solidFill>
                <a:latin typeface="Aptos"/>
                <a:cs typeface="Arial"/>
              </a:rPr>
              <a:t>síntomas</a:t>
            </a:r>
            <a:endParaRPr sz="900">
              <a:latin typeface="Arial"/>
              <a:cs typeface="Arial"/>
            </a:endParaRPr>
          </a:p>
          <a:p>
            <a:pPr marL="104139">
              <a:lnSpc>
                <a:spcPct val="95825"/>
              </a:lnSpc>
              <a:spcBef>
                <a:spcPts val="563"/>
              </a:spcBef>
              <a:spcAft>
                <a:spcPts val="300"/>
              </a:spcAft>
            </a:pPr>
            <a:r>
              <a:rPr sz="1200" spc="29" dirty="0" smtClean="0">
                <a:solidFill>
                  <a:srgbClr val="262C32"/>
                </a:solidFill>
                <a:latin typeface="Aptos"/>
                <a:cs typeface="Arial"/>
              </a:rPr>
              <a:t>- </a:t>
            </a:r>
            <a:r>
              <a:rPr sz="1200" spc="29" dirty="0" smtClean="0">
                <a:solidFill>
                  <a:srgbClr val="262C32"/>
                </a:solidFill>
                <a:latin typeface="Aptos"/>
                <a:cs typeface="Arial"/>
              </a:rPr>
              <a:t>Temperatura corporal generalmente elevada.</a:t>
            </a:r>
            <a:endParaRPr sz="900">
              <a:latin typeface="Arial"/>
              <a:cs typeface="Arial"/>
            </a:endParaRPr>
          </a:p>
          <a:p>
            <a:pPr marL="104139" marR="17145">
              <a:lnSpc>
                <a:spcPct val="95825"/>
              </a:lnSpc>
              <a:spcBef>
                <a:spcPts val="645"/>
              </a:spcBef>
              <a:spcAft>
                <a:spcPts val="300"/>
              </a:spcAft>
            </a:pPr>
            <a:r>
              <a:rPr sz="1200" spc="20" dirty="0" smtClean="0">
                <a:solidFill>
                  <a:srgbClr val="262C32"/>
                </a:solidFill>
                <a:latin typeface="Aptos"/>
                <a:cs typeface="Arial"/>
              </a:rPr>
              <a:t>- </a:t>
            </a:r>
            <a:r>
              <a:rPr sz="1200" spc="20" dirty="0" smtClean="0">
                <a:solidFill>
                  <a:srgbClr val="262C32"/>
                </a:solidFill>
                <a:latin typeface="Aptos"/>
                <a:cs typeface="Arial"/>
              </a:rPr>
              <a:t>Piel caliente</a:t>
            </a:r>
            <a:r>
              <a:rPr sz="1200" spc="20" dirty="0" smtClean="0">
                <a:solidFill>
                  <a:srgbClr val="262C32"/>
                </a:solidFill>
                <a:latin typeface="Aptos"/>
                <a:cs typeface="Arial"/>
              </a:rPr>
              <a:t>,  </a:t>
            </a:r>
            <a:r>
              <a:rPr sz="1200" spc="20" dirty="0" smtClean="0">
                <a:solidFill>
                  <a:srgbClr val="262C32"/>
                </a:solidFill>
                <a:latin typeface="Aptos"/>
                <a:cs typeface="Arial"/>
              </a:rPr>
              <a:t>húmeda y enrojecida.</a:t>
            </a:r>
            <a:endParaRPr sz="900">
              <a:latin typeface="Arial"/>
              <a:cs typeface="Arial"/>
            </a:endParaRPr>
          </a:p>
          <a:p>
            <a:pPr marL="104139" marR="17145">
              <a:lnSpc>
                <a:spcPct val="95825"/>
              </a:lnSpc>
              <a:spcBef>
                <a:spcPts val="645"/>
              </a:spcBef>
              <a:spcAft>
                <a:spcPts val="300"/>
              </a:spcAft>
            </a:pPr>
            <a:r>
              <a:rPr sz="1200" spc="30" dirty="0" smtClean="0">
                <a:solidFill>
                  <a:srgbClr val="262C32"/>
                </a:solidFill>
                <a:latin typeface="Aptos"/>
                <a:cs typeface="Arial"/>
              </a:rPr>
              <a:t>- </a:t>
            </a:r>
            <a:r>
              <a:rPr sz="1200" spc="30" dirty="0" smtClean="0">
                <a:solidFill>
                  <a:srgbClr val="262C32"/>
                </a:solidFill>
                <a:latin typeface="Aptos"/>
                <a:cs typeface="Arial"/>
              </a:rPr>
              <a:t>Sudoración abundante.</a:t>
            </a:r>
            <a:endParaRPr sz="900">
              <a:latin typeface="Arial"/>
              <a:cs typeface="Arial"/>
            </a:endParaRPr>
          </a:p>
          <a:p>
            <a:pPr marL="104140" marR="17145">
              <a:lnSpc>
                <a:spcPct val="95825"/>
              </a:lnSpc>
              <a:spcBef>
                <a:spcPts val="645"/>
              </a:spcBef>
              <a:spcAft>
                <a:spcPts val="300"/>
              </a:spcAft>
            </a:pPr>
            <a:r>
              <a:rPr sz="1200" spc="15" dirty="0" smtClean="0">
                <a:solidFill>
                  <a:srgbClr val="262C32"/>
                </a:solidFill>
                <a:latin typeface="Aptos"/>
                <a:cs typeface="Arial"/>
              </a:rPr>
              <a:t>- </a:t>
            </a:r>
            <a:r>
              <a:rPr sz="1200" spc="15" dirty="0" smtClean="0">
                <a:solidFill>
                  <a:srgbClr val="262C32"/>
                </a:solidFill>
                <a:latin typeface="Aptos"/>
                <a:cs typeface="Arial"/>
              </a:rPr>
              <a:t>Dolor de cabeza y</a:t>
            </a:r>
            <a:r>
              <a:rPr sz="1200" spc="15" dirty="0" smtClean="0">
                <a:solidFill>
                  <a:srgbClr val="262C32"/>
                </a:solidFill>
                <a:latin typeface="Aptos"/>
                <a:cs typeface="Arial"/>
              </a:rPr>
              <a:t>,  </a:t>
            </a:r>
            <a:r>
              <a:rPr sz="1200" spc="15" dirty="0" smtClean="0">
                <a:solidFill>
                  <a:srgbClr val="262C32"/>
                </a:solidFill>
                <a:latin typeface="Aptos"/>
                <a:cs typeface="Arial"/>
              </a:rPr>
              <a:t>a veces</a:t>
            </a:r>
            <a:r>
              <a:rPr sz="1200" spc="15" dirty="0" smtClean="0">
                <a:solidFill>
                  <a:srgbClr val="262C32"/>
                </a:solidFill>
                <a:latin typeface="Aptos"/>
                <a:cs typeface="Arial"/>
              </a:rPr>
              <a:t>,  </a:t>
            </a:r>
            <a:r>
              <a:rPr sz="1200" spc="15" dirty="0" smtClean="0">
                <a:solidFill>
                  <a:srgbClr val="262C32"/>
                </a:solidFill>
                <a:latin typeface="Aptos"/>
                <a:cs typeface="Arial"/>
              </a:rPr>
              <a:t>rigidez cervical.</a:t>
            </a:r>
            <a:endParaRPr sz="900">
              <a:latin typeface="Arial"/>
              <a:cs typeface="Arial"/>
            </a:endParaRPr>
          </a:p>
          <a:p>
            <a:pPr marL="104139" marR="17145">
              <a:lnSpc>
                <a:spcPct val="95825"/>
              </a:lnSpc>
              <a:spcBef>
                <a:spcPts val="645"/>
              </a:spcBef>
              <a:spcAft>
                <a:spcPts val="300"/>
              </a:spcAft>
            </a:pPr>
            <a:r>
              <a:rPr sz="1200" spc="26" dirty="0" smtClean="0">
                <a:solidFill>
                  <a:srgbClr val="262C32"/>
                </a:solidFill>
                <a:latin typeface="Aptos"/>
                <a:cs typeface="Arial"/>
              </a:rPr>
              <a:t>- </a:t>
            </a:r>
            <a:r>
              <a:rPr sz="1200" spc="26" dirty="0" smtClean="0">
                <a:solidFill>
                  <a:srgbClr val="262C32"/>
                </a:solidFill>
                <a:latin typeface="Aptos"/>
                <a:cs typeface="Arial"/>
              </a:rPr>
              <a:t>Náuseas.</a:t>
            </a:r>
            <a:endParaRPr sz="900">
              <a:latin typeface="Arial"/>
              <a:cs typeface="Arial"/>
            </a:endParaRPr>
          </a:p>
          <a:p>
            <a:pPr marL="104139" marR="17145">
              <a:lnSpc>
                <a:spcPct val="95825"/>
              </a:lnSpc>
              <a:spcBef>
                <a:spcPts val="645"/>
              </a:spcBef>
              <a:spcAft>
                <a:spcPts val="300"/>
              </a:spcAft>
            </a:pPr>
            <a:r>
              <a:rPr sz="1200" spc="8" dirty="0" smtClean="0">
                <a:solidFill>
                  <a:srgbClr val="262C32"/>
                </a:solidFill>
                <a:latin typeface="Aptos"/>
                <a:cs typeface="Arial"/>
              </a:rPr>
              <a:t>- </a:t>
            </a:r>
            <a:r>
              <a:rPr sz="1200" spc="8" dirty="0" smtClean="0">
                <a:solidFill>
                  <a:srgbClr val="262C32"/>
                </a:solidFill>
                <a:latin typeface="Aptos"/>
                <a:cs typeface="Arial"/>
              </a:rPr>
              <a:t>Visión  borrosa</a:t>
            </a:r>
            <a:r>
              <a:rPr sz="1200" spc="8" dirty="0" smtClean="0">
                <a:solidFill>
                  <a:srgbClr val="262C32"/>
                </a:solidFill>
                <a:latin typeface="Aptos"/>
                <a:cs typeface="Arial"/>
              </a:rPr>
              <a:t>.</a:t>
            </a:r>
            <a:endParaRPr sz="900">
              <a:latin typeface="Arial"/>
              <a:cs typeface="Arial"/>
            </a:endParaRPr>
          </a:p>
          <a:p>
            <a:pPr marL="104140" marR="17145">
              <a:lnSpc>
                <a:spcPct val="95825"/>
              </a:lnSpc>
              <a:spcBef>
                <a:spcPts val="645"/>
              </a:spcBef>
              <a:spcAft>
                <a:spcPts val="300"/>
              </a:spcAft>
            </a:pPr>
            <a:r>
              <a:rPr sz="1200" spc="29" dirty="0" smtClean="0">
                <a:solidFill>
                  <a:srgbClr val="262C32"/>
                </a:solidFill>
                <a:latin typeface="Aptos"/>
                <a:cs typeface="Arial"/>
              </a:rPr>
              <a:t>- </a:t>
            </a:r>
            <a:r>
              <a:rPr sz="1200" spc="29" dirty="0" smtClean="0">
                <a:solidFill>
                  <a:srgbClr val="262C32"/>
                </a:solidFill>
                <a:latin typeface="Aptos"/>
                <a:cs typeface="Arial"/>
              </a:rPr>
              <a:t>Cansancio</a:t>
            </a:r>
            <a:r>
              <a:rPr sz="1200" spc="29" dirty="0" smtClean="0">
                <a:solidFill>
                  <a:srgbClr val="262C32"/>
                </a:solidFill>
                <a:latin typeface="Aptos"/>
                <a:cs typeface="Arial"/>
              </a:rPr>
              <a:t>, </a:t>
            </a:r>
            <a:r>
              <a:rPr sz="1200" spc="29" dirty="0" smtClean="0">
                <a:solidFill>
                  <a:srgbClr val="262C32"/>
                </a:solidFill>
                <a:latin typeface="Aptos"/>
                <a:cs typeface="Arial"/>
              </a:rPr>
              <a:t>agotamiento.</a:t>
            </a:r>
            <a:endParaRPr sz="900">
              <a:latin typeface="Arial"/>
              <a:cs typeface="Arial"/>
            </a:endParaRPr>
          </a:p>
        </p:txBody>
      </p:sp>
      <p:sp>
        <p:nvSpPr>
          <p:cNvPr id="3" name="object 3"/>
          <p:cNvSpPr txBox="1"/>
          <p:nvPr/>
        </p:nvSpPr>
        <p:spPr>
          <a:xfrm>
            <a:off x="2083609" y="5673689"/>
            <a:ext cx="6509769" cy="993140"/>
          </a:xfrm>
          <a:prstGeom prst="rect">
            <a:avLst/>
          </a:prstGeom>
        </p:spPr>
        <p:txBody>
          <a:bodyPr wrap="square" lIns="0" tIns="6477" rIns="0" bIns="0" rtlCol="0">
            <a:noAutofit/>
          </a:bodyPr>
          <a:lstStyle/>
          <a:p>
            <a:pPr marL="12700" marR="17145">
              <a:lnSpc>
                <a:spcPts val="1019"/>
              </a:lnSpc>
              <a:spcAft>
                <a:spcPts val="300"/>
              </a:spcAft>
            </a:pPr>
            <a:r>
              <a:rPr sz="1200" b="1" spc="51" dirty="0" smtClean="0">
                <a:solidFill>
                  <a:srgbClr val="262C32"/>
                </a:solidFill>
                <a:latin typeface="Aptos"/>
                <a:cs typeface="Arial"/>
              </a:rPr>
              <a:t>•</a:t>
            </a:r>
            <a:r>
              <a:rPr sz="1200" b="1" spc="51" dirty="0" smtClean="0">
                <a:solidFill>
                  <a:srgbClr val="262C32"/>
                </a:solidFill>
                <a:latin typeface="Aptos"/>
                <a:cs typeface="Arial"/>
              </a:rPr>
              <a:t>Actuación</a:t>
            </a:r>
            <a:endParaRPr sz="900">
              <a:latin typeface="Arial"/>
              <a:cs typeface="Arial"/>
            </a:endParaRPr>
          </a:p>
          <a:p>
            <a:pPr marL="101091" marR="17145">
              <a:lnSpc>
                <a:spcPct val="95825"/>
              </a:lnSpc>
              <a:spcBef>
                <a:spcPts val="500"/>
              </a:spcBef>
              <a:spcAft>
                <a:spcPts val="300"/>
              </a:spcAft>
            </a:pPr>
            <a:r>
              <a:rPr sz="1200" spc="19" dirty="0" smtClean="0">
                <a:solidFill>
                  <a:srgbClr val="262C32"/>
                </a:solidFill>
                <a:latin typeface="Aptos"/>
                <a:cs typeface="Arial"/>
              </a:rPr>
              <a:t>• </a:t>
            </a:r>
            <a:r>
              <a:rPr sz="1200" spc="19" dirty="0" smtClean="0">
                <a:solidFill>
                  <a:srgbClr val="262C32"/>
                </a:solidFill>
                <a:latin typeface="Aptos"/>
                <a:cs typeface="Arial"/>
              </a:rPr>
              <a:t>¿ </a:t>
            </a:r>
            <a:r>
              <a:rPr sz="1200" b="1" spc="19" dirty="0" smtClean="0">
                <a:solidFill>
                  <a:srgbClr val="262C32"/>
                </a:solidFill>
                <a:latin typeface="Aptos"/>
                <a:cs typeface="Arial"/>
              </a:rPr>
              <a:t>Qué debemos hacer?</a:t>
            </a:r>
            <a:endParaRPr sz="900">
              <a:latin typeface="Arial"/>
              <a:cs typeface="Arial"/>
            </a:endParaRPr>
          </a:p>
          <a:p>
            <a:pPr marL="104140">
              <a:lnSpc>
                <a:spcPct val="95825"/>
              </a:lnSpc>
              <a:spcBef>
                <a:spcPts val="623"/>
              </a:spcBef>
              <a:spcAft>
                <a:spcPts val="300"/>
              </a:spcAft>
            </a:pPr>
            <a:r>
              <a:rPr sz="1200" spc="26" dirty="0" smtClean="0">
                <a:solidFill>
                  <a:srgbClr val="262C32"/>
                </a:solidFill>
                <a:latin typeface="Aptos"/>
                <a:cs typeface="Arial"/>
              </a:rPr>
              <a:t>- </a:t>
            </a:r>
            <a:r>
              <a:rPr sz="1200" spc="26" dirty="0" smtClean="0">
                <a:solidFill>
                  <a:srgbClr val="262C32"/>
                </a:solidFill>
                <a:latin typeface="Aptos"/>
                <a:cs typeface="Arial"/>
              </a:rPr>
              <a:t>Trasladar a la  persona accidentada a un lugar fresco y a la sombra</a:t>
            </a:r>
            <a:r>
              <a:rPr sz="1200" spc="26" dirty="0" smtClean="0">
                <a:solidFill>
                  <a:srgbClr val="262C32"/>
                </a:solidFill>
                <a:latin typeface="Aptos"/>
                <a:cs typeface="Arial"/>
              </a:rPr>
              <a:t>.</a:t>
            </a:r>
            <a:endParaRPr sz="900">
              <a:latin typeface="Arial"/>
              <a:cs typeface="Arial"/>
            </a:endParaRPr>
          </a:p>
          <a:p>
            <a:pPr marL="104140" marR="17145">
              <a:lnSpc>
                <a:spcPct val="95825"/>
              </a:lnSpc>
              <a:spcBef>
                <a:spcPts val="645"/>
              </a:spcBef>
              <a:spcAft>
                <a:spcPts val="300"/>
              </a:spcAft>
            </a:pPr>
            <a:r>
              <a:rPr sz="1200" spc="31" dirty="0" smtClean="0">
                <a:solidFill>
                  <a:srgbClr val="262C32"/>
                </a:solidFill>
                <a:latin typeface="Aptos"/>
                <a:cs typeface="Arial"/>
              </a:rPr>
              <a:t>- </a:t>
            </a:r>
            <a:r>
              <a:rPr sz="1200" spc="31" dirty="0" smtClean="0">
                <a:solidFill>
                  <a:srgbClr val="262C32"/>
                </a:solidFill>
                <a:latin typeface="Aptos"/>
                <a:cs typeface="Arial"/>
              </a:rPr>
              <a:t>Mantenerla en posición cómoda y confortable.</a:t>
            </a:r>
            <a:endParaRPr sz="900">
              <a:latin typeface="Arial"/>
              <a:cs typeface="Arial"/>
            </a:endParaRPr>
          </a:p>
          <a:p>
            <a:pPr marL="104140" marR="17145">
              <a:lnSpc>
                <a:spcPct val="95825"/>
              </a:lnSpc>
              <a:spcBef>
                <a:spcPts val="645"/>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Facilitarle  la  respiración</a:t>
            </a:r>
            <a:r>
              <a:rPr sz="1200" spc="5" dirty="0" smtClean="0">
                <a:solidFill>
                  <a:srgbClr val="262C32"/>
                </a:solidFill>
                <a:latin typeface="Aptos"/>
                <a:cs typeface="Arial"/>
              </a:rPr>
              <a:t>.</a:t>
            </a:r>
            <a:endParaRPr sz="9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spc="-69" dirty="0" smtClean="0">
                <a:solidFill>
                  <a:srgbClr val="231F21"/>
                </a:solidFill>
                <a:latin typeface="Times New Roman"/>
                <a:cs typeface="Times New Roman"/>
              </a:rPr>
              <a:t>138</a:t>
            </a:r>
            <a:endParaRPr sz="600">
              <a:latin typeface="Times New Roman"/>
              <a:cs typeface="Times New Roman"/>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236595" y="1363817"/>
            <a:ext cx="7137346" cy="1136396"/>
          </a:xfrm>
          <a:prstGeom prst="rect">
            <a:avLst/>
          </a:prstGeom>
        </p:spPr>
        <p:txBody>
          <a:bodyPr wrap="square" lIns="0" tIns="6477" rIns="0" bIns="0" rtlCol="0">
            <a:noAutofit/>
          </a:bodyPr>
          <a:lstStyle/>
          <a:p>
            <a:pPr marL="12700" marR="16023">
              <a:lnSpc>
                <a:spcPts val="1019"/>
              </a:lnSpc>
              <a:spcAft>
                <a:spcPts val="300"/>
              </a:spcAft>
            </a:pPr>
            <a:r>
              <a:rPr sz="1200" spc="29" dirty="0" smtClean="0">
                <a:solidFill>
                  <a:srgbClr val="262C32"/>
                </a:solidFill>
                <a:latin typeface="Aptos"/>
                <a:cs typeface="Arial"/>
              </a:rPr>
              <a:t>- </a:t>
            </a:r>
            <a:r>
              <a:rPr sz="1200" spc="29" dirty="0" smtClean="0">
                <a:solidFill>
                  <a:srgbClr val="262C32"/>
                </a:solidFill>
                <a:latin typeface="Aptos"/>
                <a:cs typeface="Arial"/>
              </a:rPr>
              <a:t>Refrescarle el cuerpo mediante compresas mojadas,  especialmente en las</a:t>
            </a:r>
            <a:endParaRPr sz="900">
              <a:latin typeface="Arial"/>
              <a:cs typeface="Arial"/>
            </a:endParaRPr>
          </a:p>
          <a:p>
            <a:pPr marL="101092" marR="9008" indent="-3048">
              <a:lnSpc>
                <a:spcPts val="1034"/>
              </a:lnSpc>
              <a:spcBef>
                <a:spcPts val="329"/>
              </a:spcBef>
              <a:spcAft>
                <a:spcPts val="300"/>
              </a:spcAft>
            </a:pPr>
            <a:r>
              <a:rPr sz="1200" spc="24" dirty="0" smtClean="0">
                <a:solidFill>
                  <a:srgbClr val="262C32"/>
                </a:solidFill>
                <a:latin typeface="Aptos"/>
                <a:cs typeface="Arial"/>
              </a:rPr>
              <a:t>zonas en las que los grandes vasos pasan próximos a la  piel</a:t>
            </a:r>
            <a:r>
              <a:rPr sz="1200" spc="24" dirty="0" smtClean="0">
                <a:solidFill>
                  <a:srgbClr val="262C32"/>
                </a:solidFill>
                <a:latin typeface="Aptos"/>
                <a:cs typeface="Arial"/>
              </a:rPr>
              <a:t>,  </a:t>
            </a:r>
            <a:r>
              <a:rPr sz="1200" spc="24" dirty="0" smtClean="0">
                <a:solidFill>
                  <a:srgbClr val="262C32"/>
                </a:solidFill>
                <a:latin typeface="Aptos"/>
                <a:cs typeface="Arial"/>
              </a:rPr>
              <a:t>que es donde </a:t>
            </a:r>
            <a:endParaRPr sz="900">
              <a:latin typeface="Arial"/>
              <a:cs typeface="Arial"/>
            </a:endParaRPr>
          </a:p>
          <a:p>
            <a:pPr marL="101092" marR="9008">
              <a:lnSpc>
                <a:spcPts val="1034"/>
              </a:lnSpc>
              <a:spcBef>
                <a:spcPts val="357"/>
              </a:spcBef>
              <a:spcAft>
                <a:spcPts val="300"/>
              </a:spcAft>
            </a:pPr>
            <a:r>
              <a:rPr sz="1200" spc="22" dirty="0" smtClean="0">
                <a:solidFill>
                  <a:srgbClr val="262C32"/>
                </a:solidFill>
                <a:latin typeface="Aptos"/>
                <a:cs typeface="Arial"/>
              </a:rPr>
              <a:t>se produce un elevado intercambio de calor</a:t>
            </a:r>
            <a:r>
              <a:rPr sz="1200" spc="22" dirty="0" smtClean="0">
                <a:solidFill>
                  <a:srgbClr val="262C32"/>
                </a:solidFill>
                <a:latin typeface="Aptos"/>
                <a:cs typeface="Arial"/>
              </a:rPr>
              <a:t>:  </a:t>
            </a:r>
            <a:r>
              <a:rPr sz="1200" spc="22" dirty="0" smtClean="0">
                <a:solidFill>
                  <a:srgbClr val="262C32"/>
                </a:solidFill>
                <a:latin typeface="Aptos"/>
                <a:cs typeface="Arial"/>
              </a:rPr>
              <a:t>cuello,  pecho, axilas e ingles.</a:t>
            </a:r>
            <a:endParaRPr sz="900">
              <a:latin typeface="Arial"/>
              <a:cs typeface="Arial"/>
            </a:endParaRPr>
          </a:p>
          <a:p>
            <a:pPr marL="12700" marR="16023">
              <a:lnSpc>
                <a:spcPct val="95825"/>
              </a:lnSpc>
              <a:spcBef>
                <a:spcPts val="652"/>
              </a:spcBef>
              <a:spcAft>
                <a:spcPts val="300"/>
              </a:spcAft>
            </a:pPr>
            <a:r>
              <a:rPr sz="1200" spc="27" dirty="0" smtClean="0">
                <a:solidFill>
                  <a:srgbClr val="262C32"/>
                </a:solidFill>
                <a:latin typeface="Aptos"/>
                <a:cs typeface="Arial"/>
              </a:rPr>
              <a:t>- </a:t>
            </a:r>
            <a:r>
              <a:rPr sz="1200" spc="27" dirty="0" smtClean="0">
                <a:solidFill>
                  <a:srgbClr val="262C32"/>
                </a:solidFill>
                <a:latin typeface="Aptos"/>
                <a:cs typeface="Arial"/>
              </a:rPr>
              <a:t>Ventilarlo con el objeto de crearle algo de corriente de aire.</a:t>
            </a:r>
            <a:endParaRPr sz="900">
              <a:latin typeface="Arial"/>
              <a:cs typeface="Arial"/>
            </a:endParaRPr>
          </a:p>
          <a:p>
            <a:pPr marL="12700" marR="16023">
              <a:lnSpc>
                <a:spcPct val="95825"/>
              </a:lnSpc>
              <a:spcBef>
                <a:spcPts val="645"/>
              </a:spcBef>
              <a:spcAft>
                <a:spcPts val="300"/>
              </a:spcAft>
            </a:pPr>
            <a:r>
              <a:rPr sz="1200" b="1" spc="31" dirty="0" smtClean="0">
                <a:solidFill>
                  <a:srgbClr val="262C32"/>
                </a:solidFill>
                <a:latin typeface="Aptos"/>
                <a:cs typeface="Arial"/>
              </a:rPr>
              <a:t>- </a:t>
            </a:r>
            <a:r>
              <a:rPr sz="1200" b="1" spc="31" dirty="0" smtClean="0">
                <a:solidFill>
                  <a:srgbClr val="262C32"/>
                </a:solidFill>
                <a:latin typeface="Aptos"/>
                <a:cs typeface="Arial"/>
              </a:rPr>
              <a:t>Si está consciente, </a:t>
            </a:r>
            <a:r>
              <a:rPr sz="1200" spc="31" dirty="0" smtClean="0">
                <a:solidFill>
                  <a:srgbClr val="262C32"/>
                </a:solidFill>
                <a:latin typeface="Aptos"/>
                <a:cs typeface="Arial"/>
              </a:rPr>
              <a:t>darle a beber abundante agua fresca.</a:t>
            </a:r>
            <a:endParaRPr sz="900">
              <a:latin typeface="Arial"/>
              <a:cs typeface="Arial"/>
            </a:endParaRPr>
          </a:p>
          <a:p>
            <a:pPr marL="12700">
              <a:lnSpc>
                <a:spcPct val="95825"/>
              </a:lnSpc>
              <a:spcBef>
                <a:spcPts val="645"/>
              </a:spcBef>
              <a:spcAft>
                <a:spcPts val="300"/>
              </a:spcAft>
            </a:pPr>
            <a:r>
              <a:rPr sz="1200" spc="13" dirty="0" smtClean="0">
                <a:solidFill>
                  <a:srgbClr val="262C32"/>
                </a:solidFill>
                <a:latin typeface="Aptos"/>
                <a:cs typeface="Arial"/>
              </a:rPr>
              <a:t>- </a:t>
            </a:r>
            <a:r>
              <a:rPr sz="1200" spc="13" dirty="0" smtClean="0">
                <a:solidFill>
                  <a:srgbClr val="262C32"/>
                </a:solidFill>
                <a:latin typeface="Aptos"/>
                <a:cs typeface="Arial"/>
              </a:rPr>
              <a:t>Si  las  molestias son fuertes,  consulte con un servicio sanitario. Alerte al  112.</a:t>
            </a:r>
            <a:endParaRPr sz="900">
              <a:latin typeface="Arial"/>
              <a:cs typeface="Arial"/>
            </a:endParaRPr>
          </a:p>
        </p:txBody>
      </p:sp>
      <p:sp>
        <p:nvSpPr>
          <p:cNvPr id="3" name="object 3"/>
          <p:cNvSpPr txBox="1"/>
          <p:nvPr/>
        </p:nvSpPr>
        <p:spPr>
          <a:xfrm>
            <a:off x="2231495" y="5392126"/>
            <a:ext cx="3381581" cy="1216790"/>
          </a:xfrm>
          <a:prstGeom prst="rect">
            <a:avLst/>
          </a:prstGeom>
        </p:spPr>
        <p:txBody>
          <a:bodyPr wrap="square" lIns="0" tIns="7111" rIns="0" bIns="0" rtlCol="0">
            <a:noAutofit/>
          </a:bodyPr>
          <a:lstStyle/>
          <a:p>
            <a:pPr marR="391312" algn="ctr">
              <a:lnSpc>
                <a:spcPts val="1120"/>
              </a:lnSpc>
              <a:spcAft>
                <a:spcPts val="300"/>
              </a:spcAft>
            </a:pPr>
            <a:r>
              <a:rPr sz="1200" spc="11" dirty="0" smtClean="0">
                <a:solidFill>
                  <a:srgbClr val="262C32"/>
                </a:solidFill>
                <a:latin typeface="Aptos"/>
                <a:cs typeface="Arial"/>
              </a:rPr>
              <a:t>• </a:t>
            </a:r>
            <a:r>
              <a:rPr sz="1200" spc="11" dirty="0" smtClean="0">
                <a:solidFill>
                  <a:srgbClr val="262C32"/>
                </a:solidFill>
                <a:latin typeface="Aptos"/>
                <a:cs typeface="Arial"/>
              </a:rPr>
              <a:t>¿ </a:t>
            </a:r>
            <a:r>
              <a:rPr sz="1200" b="1" spc="11" dirty="0" smtClean="0">
                <a:solidFill>
                  <a:srgbClr val="262C32"/>
                </a:solidFill>
                <a:latin typeface="Aptos"/>
                <a:cs typeface="Arial"/>
              </a:rPr>
              <a:t>Qué no debemos  hacer?</a:t>
            </a:r>
            <a:endParaRPr sz="900">
              <a:latin typeface="Arial"/>
              <a:cs typeface="Arial"/>
            </a:endParaRPr>
          </a:p>
          <a:p>
            <a:pPr marL="88900" marR="17144">
              <a:lnSpc>
                <a:spcPct val="95825"/>
              </a:lnSpc>
              <a:spcBef>
                <a:spcPts val="567"/>
              </a:spcBef>
              <a:spcAft>
                <a:spcPts val="300"/>
              </a:spcAft>
            </a:pPr>
            <a:r>
              <a:rPr sz="1200" spc="26" dirty="0" smtClean="0">
                <a:solidFill>
                  <a:srgbClr val="262C32"/>
                </a:solidFill>
                <a:latin typeface="Aptos"/>
                <a:cs typeface="Arial"/>
              </a:rPr>
              <a:t>- </a:t>
            </a:r>
            <a:r>
              <a:rPr sz="1200" spc="26" dirty="0" smtClean="0">
                <a:solidFill>
                  <a:srgbClr val="262C32"/>
                </a:solidFill>
                <a:latin typeface="Aptos"/>
                <a:cs typeface="Arial"/>
              </a:rPr>
              <a:t>Continuar con la actividad.</a:t>
            </a:r>
            <a:endParaRPr sz="900">
              <a:latin typeface="Arial"/>
              <a:cs typeface="Arial"/>
            </a:endParaRPr>
          </a:p>
          <a:p>
            <a:pPr marL="88900" marR="17144">
              <a:lnSpc>
                <a:spcPct val="95825"/>
              </a:lnSpc>
              <a:spcBef>
                <a:spcPts val="645"/>
              </a:spcBef>
              <a:spcAft>
                <a:spcPts val="300"/>
              </a:spcAft>
            </a:pPr>
            <a:r>
              <a:rPr sz="1200" spc="29" dirty="0" smtClean="0">
                <a:solidFill>
                  <a:srgbClr val="262C32"/>
                </a:solidFill>
                <a:latin typeface="Aptos"/>
                <a:cs typeface="Arial"/>
              </a:rPr>
              <a:t>- </a:t>
            </a:r>
            <a:r>
              <a:rPr sz="1200" spc="29" dirty="0" smtClean="0">
                <a:solidFill>
                  <a:srgbClr val="262C32"/>
                </a:solidFill>
                <a:latin typeface="Aptos"/>
                <a:cs typeface="Arial"/>
              </a:rPr>
              <a:t>Refrescarle con agua helada</a:t>
            </a:r>
            <a:r>
              <a:rPr sz="1200" spc="29" dirty="0" smtClean="0">
                <a:solidFill>
                  <a:srgbClr val="262C32"/>
                </a:solidFill>
                <a:latin typeface="Aptos"/>
                <a:cs typeface="Arial"/>
              </a:rPr>
              <a:t>.</a:t>
            </a:r>
            <a:endParaRPr sz="900">
              <a:latin typeface="Arial"/>
              <a:cs typeface="Arial"/>
            </a:endParaRPr>
          </a:p>
          <a:p>
            <a:pPr marL="88900" marR="17144">
              <a:lnSpc>
                <a:spcPct val="95825"/>
              </a:lnSpc>
              <a:spcBef>
                <a:spcPts val="645"/>
              </a:spcBef>
              <a:spcAft>
                <a:spcPts val="300"/>
              </a:spcAft>
            </a:pPr>
            <a:r>
              <a:rPr sz="1200" spc="7" dirty="0" smtClean="0">
                <a:solidFill>
                  <a:srgbClr val="262C32"/>
                </a:solidFill>
                <a:latin typeface="Aptos"/>
                <a:cs typeface="Arial"/>
              </a:rPr>
              <a:t>- </a:t>
            </a:r>
            <a:r>
              <a:rPr sz="1200" spc="7" dirty="0" smtClean="0">
                <a:solidFill>
                  <a:srgbClr val="262C32"/>
                </a:solidFill>
                <a:latin typeface="Aptos"/>
                <a:cs typeface="Arial"/>
              </a:rPr>
              <a:t>Darle  bebidas  muy frías.</a:t>
            </a:r>
            <a:endParaRPr sz="900">
              <a:latin typeface="Arial"/>
              <a:cs typeface="Arial"/>
            </a:endParaRPr>
          </a:p>
          <a:p>
            <a:pPr marL="88900">
              <a:lnSpc>
                <a:spcPct val="95825"/>
              </a:lnSpc>
              <a:spcBef>
                <a:spcPts val="645"/>
              </a:spcBef>
              <a:spcAft>
                <a:spcPts val="300"/>
              </a:spcAft>
            </a:pPr>
            <a:r>
              <a:rPr sz="1200" spc="26" dirty="0" smtClean="0">
                <a:solidFill>
                  <a:srgbClr val="262C32"/>
                </a:solidFill>
                <a:latin typeface="Aptos"/>
                <a:cs typeface="Arial"/>
              </a:rPr>
              <a:t>- </a:t>
            </a:r>
            <a:r>
              <a:rPr sz="1200" spc="26" dirty="0" smtClean="0">
                <a:solidFill>
                  <a:srgbClr val="262C32"/>
                </a:solidFill>
                <a:latin typeface="Aptos"/>
                <a:cs typeface="Arial"/>
              </a:rPr>
              <a:t>Dejar a la víctima expuesto al sol.</a:t>
            </a:r>
            <a:endParaRPr sz="900">
              <a:latin typeface="Arial"/>
              <a:cs typeface="Arial"/>
            </a:endParaRPr>
          </a:p>
          <a:p>
            <a:pPr marL="88900" marR="17144">
              <a:lnSpc>
                <a:spcPct val="95825"/>
              </a:lnSpc>
              <a:spcBef>
                <a:spcPts val="645"/>
              </a:spcBef>
              <a:spcAft>
                <a:spcPts val="300"/>
              </a:spcAft>
            </a:pPr>
            <a:r>
              <a:rPr sz="1200" spc="17" dirty="0" smtClean="0">
                <a:solidFill>
                  <a:srgbClr val="262C32"/>
                </a:solidFill>
                <a:latin typeface="Aptos"/>
                <a:cs typeface="Arial"/>
              </a:rPr>
              <a:t>- </a:t>
            </a:r>
            <a:r>
              <a:rPr sz="1200" spc="17" dirty="0" smtClean="0">
                <a:solidFill>
                  <a:srgbClr val="262C32"/>
                </a:solidFill>
                <a:latin typeface="Aptos"/>
                <a:cs typeface="Arial"/>
              </a:rPr>
              <a:t>Darle  bebidas alcohólicas</a:t>
            </a:r>
            <a:r>
              <a:rPr sz="1200" spc="17" dirty="0" smtClean="0">
                <a:solidFill>
                  <a:srgbClr val="262C32"/>
                </a:solidFill>
                <a:latin typeface="Aptos"/>
                <a:cs typeface="Arial"/>
              </a:rPr>
              <a:t>.</a:t>
            </a:r>
            <a:endParaRPr sz="9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spc="-70" dirty="0" smtClean="0">
                <a:solidFill>
                  <a:srgbClr val="231F21"/>
                </a:solidFill>
                <a:latin typeface="Times New Roman"/>
                <a:cs typeface="Times New Roman"/>
              </a:rPr>
              <a:t>139</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2083609" y="1411438"/>
            <a:ext cx="7282008" cy="1073534"/>
          </a:xfrm>
          <a:prstGeom prst="rect">
            <a:avLst/>
          </a:prstGeom>
        </p:spPr>
        <p:txBody>
          <a:bodyPr wrap="square" lIns="0" tIns="7111" rIns="0" bIns="0" rtlCol="0">
            <a:noAutofit/>
          </a:bodyPr>
          <a:lstStyle/>
          <a:p>
            <a:pPr marL="12700" marR="17145">
              <a:lnSpc>
                <a:spcPts val="1120"/>
              </a:lnSpc>
              <a:spcAft>
                <a:spcPts val="300"/>
              </a:spcAft>
            </a:pPr>
            <a:r>
              <a:rPr sz="1200" b="1" spc="-1" dirty="0" smtClean="0">
                <a:solidFill>
                  <a:srgbClr val="262C32"/>
                </a:solidFill>
                <a:latin typeface="Aptos"/>
                <a:cs typeface="Arial"/>
              </a:rPr>
              <a:t>Golpe de calor</a:t>
            </a:r>
            <a:endParaRPr sz="1000">
              <a:latin typeface="Arial"/>
              <a:cs typeface="Arial"/>
            </a:endParaRPr>
          </a:p>
          <a:p>
            <a:pPr marL="15748" marR="73615" indent="3048">
              <a:lnSpc>
                <a:spcPts val="1034"/>
              </a:lnSpc>
              <a:spcBef>
                <a:spcPts val="567"/>
              </a:spcBef>
              <a:spcAft>
                <a:spcPts val="300"/>
              </a:spcAft>
            </a:pPr>
            <a:r>
              <a:rPr sz="1200" spc="20" dirty="0" smtClean="0">
                <a:solidFill>
                  <a:srgbClr val="262C32"/>
                </a:solidFill>
                <a:latin typeface="Aptos"/>
                <a:cs typeface="Arial"/>
              </a:rPr>
              <a:t>Es el trastorno por calor menos frecuente  pero el  más grave.  En caso de </a:t>
            </a:r>
            <a:endParaRPr sz="900">
              <a:latin typeface="Arial"/>
              <a:cs typeface="Arial"/>
            </a:endParaRPr>
          </a:p>
          <a:p>
            <a:pPr marL="15748" marR="73615">
              <a:lnSpc>
                <a:spcPts val="1034"/>
              </a:lnSpc>
              <a:spcBef>
                <a:spcPts val="357"/>
              </a:spcBef>
              <a:spcAft>
                <a:spcPts val="300"/>
              </a:spcAft>
            </a:pPr>
            <a:r>
              <a:rPr sz="1200" spc="21" dirty="0" smtClean="0">
                <a:solidFill>
                  <a:srgbClr val="262C32"/>
                </a:solidFill>
                <a:latin typeface="Aptos"/>
                <a:cs typeface="Arial"/>
              </a:rPr>
              <a:t>insolación  prolongada, aparece la  incapacidad  del organismo de adaptarse a </a:t>
            </a:r>
            <a:endParaRPr sz="900">
              <a:latin typeface="Arial"/>
              <a:cs typeface="Arial"/>
            </a:endParaRPr>
          </a:p>
          <a:p>
            <a:pPr marL="15748" marR="73615">
              <a:lnSpc>
                <a:spcPts val="1034"/>
              </a:lnSpc>
              <a:spcBef>
                <a:spcPts val="357"/>
              </a:spcBef>
              <a:spcAft>
                <a:spcPts val="300"/>
              </a:spcAft>
            </a:pPr>
            <a:r>
              <a:rPr sz="1200" spc="21" dirty="0" smtClean="0">
                <a:solidFill>
                  <a:srgbClr val="262C32"/>
                </a:solidFill>
                <a:latin typeface="Aptos"/>
                <a:cs typeface="Arial"/>
              </a:rPr>
              <a:t>un aumento de calor</a:t>
            </a:r>
            <a:r>
              <a:rPr sz="1200" spc="21" dirty="0" smtClean="0">
                <a:solidFill>
                  <a:srgbClr val="262C32"/>
                </a:solidFill>
                <a:latin typeface="Aptos"/>
                <a:cs typeface="Arial"/>
              </a:rPr>
              <a:t>,  </a:t>
            </a:r>
            <a:r>
              <a:rPr sz="1200" spc="21" dirty="0" smtClean="0">
                <a:solidFill>
                  <a:srgbClr val="262C32"/>
                </a:solidFill>
                <a:latin typeface="Aptos"/>
                <a:cs typeface="Arial"/>
              </a:rPr>
              <a:t>los  mecanismos de termorregulación  son insuficientes y</a:t>
            </a:r>
            <a:endParaRPr sz="900">
              <a:latin typeface="Arial"/>
              <a:cs typeface="Arial"/>
            </a:endParaRPr>
          </a:p>
          <a:p>
            <a:pPr marL="12700">
              <a:lnSpc>
                <a:spcPct val="95825"/>
              </a:lnSpc>
              <a:spcBef>
                <a:spcPts val="392"/>
              </a:spcBef>
              <a:spcAft>
                <a:spcPts val="300"/>
              </a:spcAft>
            </a:pPr>
            <a:r>
              <a:rPr sz="1200" spc="17" dirty="0" smtClean="0">
                <a:solidFill>
                  <a:srgbClr val="262C32"/>
                </a:solidFill>
                <a:latin typeface="Aptos"/>
                <a:cs typeface="Arial"/>
              </a:rPr>
              <a:t>se detienen</a:t>
            </a:r>
            <a:r>
              <a:rPr sz="1200" spc="17" dirty="0" smtClean="0">
                <a:solidFill>
                  <a:srgbClr val="262C32"/>
                </a:solidFill>
                <a:latin typeface="Aptos"/>
                <a:cs typeface="Arial"/>
              </a:rPr>
              <a:t>;  </a:t>
            </a:r>
            <a:r>
              <a:rPr sz="1200" spc="17" dirty="0" smtClean="0">
                <a:solidFill>
                  <a:srgbClr val="262C32"/>
                </a:solidFill>
                <a:latin typeface="Aptos"/>
                <a:cs typeface="Arial"/>
              </a:rPr>
              <a:t>la  prioridad  es mandar sangre al cerebro.  El golpe de calor es una</a:t>
            </a:r>
            <a:endParaRPr sz="900">
              <a:latin typeface="Arial"/>
              <a:cs typeface="Arial"/>
            </a:endParaRPr>
          </a:p>
          <a:p>
            <a:pPr marL="15748" marR="17145">
              <a:lnSpc>
                <a:spcPct val="95825"/>
              </a:lnSpc>
              <a:spcBef>
                <a:spcPts val="355"/>
              </a:spcBef>
              <a:spcAft>
                <a:spcPts val="300"/>
              </a:spcAft>
            </a:pPr>
            <a:r>
              <a:rPr sz="1200" spc="29" dirty="0" smtClean="0">
                <a:solidFill>
                  <a:srgbClr val="262C32"/>
                </a:solidFill>
                <a:latin typeface="Aptos"/>
                <a:cs typeface="Arial"/>
              </a:rPr>
              <a:t>urgencia que precisa una rápida actuación.</a:t>
            </a:r>
            <a:endParaRPr sz="900">
              <a:latin typeface="Arial"/>
              <a:cs typeface="Arial"/>
            </a:endParaRPr>
          </a:p>
        </p:txBody>
      </p:sp>
      <p:sp>
        <p:nvSpPr>
          <p:cNvPr id="5" name="object 5"/>
          <p:cNvSpPr txBox="1"/>
          <p:nvPr/>
        </p:nvSpPr>
        <p:spPr>
          <a:xfrm>
            <a:off x="2083609" y="2764750"/>
            <a:ext cx="7341553" cy="1500254"/>
          </a:xfrm>
          <a:prstGeom prst="rect">
            <a:avLst/>
          </a:prstGeom>
        </p:spPr>
        <p:txBody>
          <a:bodyPr wrap="square" lIns="0" tIns="7111" rIns="0" bIns="0" rtlCol="0">
            <a:noAutofit/>
          </a:bodyPr>
          <a:lstStyle/>
          <a:p>
            <a:pPr marL="12700" marR="7015">
              <a:lnSpc>
                <a:spcPts val="1120"/>
              </a:lnSpc>
              <a:spcAft>
                <a:spcPts val="300"/>
              </a:spcAft>
            </a:pPr>
            <a:r>
              <a:rPr sz="1200" b="1" spc="-14" dirty="0" smtClean="0">
                <a:solidFill>
                  <a:srgbClr val="262C32"/>
                </a:solidFill>
                <a:latin typeface="Aptos"/>
                <a:cs typeface="Arial"/>
              </a:rPr>
              <a:t>• </a:t>
            </a:r>
            <a:r>
              <a:rPr sz="1200" b="1" spc="-14" dirty="0" smtClean="0">
                <a:solidFill>
                  <a:srgbClr val="262C32"/>
                </a:solidFill>
                <a:latin typeface="Aptos"/>
                <a:cs typeface="Arial"/>
              </a:rPr>
              <a:t>Causas</a:t>
            </a:r>
            <a:endParaRPr sz="1000">
              <a:latin typeface="Arial"/>
              <a:cs typeface="Arial"/>
            </a:endParaRPr>
          </a:p>
          <a:p>
            <a:pPr marL="192531" marR="82166" indent="-88391">
              <a:lnSpc>
                <a:spcPts val="1034"/>
              </a:lnSpc>
              <a:spcBef>
                <a:spcPts val="543"/>
              </a:spcBef>
              <a:spcAft>
                <a:spcPts val="300"/>
              </a:spcAft>
            </a:pPr>
            <a:r>
              <a:rPr sz="1200" spc="27" dirty="0" smtClean="0">
                <a:solidFill>
                  <a:srgbClr val="262C32"/>
                </a:solidFill>
                <a:latin typeface="Aptos"/>
                <a:cs typeface="Arial"/>
              </a:rPr>
              <a:t>- </a:t>
            </a:r>
            <a:r>
              <a:rPr sz="1200" spc="27" dirty="0" smtClean="0">
                <a:solidFill>
                  <a:srgbClr val="262C32"/>
                </a:solidFill>
                <a:latin typeface="Aptos"/>
                <a:cs typeface="Arial"/>
              </a:rPr>
              <a:t>Una insolación  prolongada o un ejercicio o trabajo físico extenuante en un </a:t>
            </a:r>
            <a:endParaRPr sz="900">
              <a:latin typeface="Arial"/>
              <a:cs typeface="Arial"/>
            </a:endParaRPr>
          </a:p>
          <a:p>
            <a:pPr marL="192531" marR="82166">
              <a:lnSpc>
                <a:spcPts val="1034"/>
              </a:lnSpc>
              <a:spcBef>
                <a:spcPts val="365"/>
              </a:spcBef>
              <a:spcAft>
                <a:spcPts val="300"/>
              </a:spcAft>
            </a:pPr>
            <a:r>
              <a:rPr sz="1200" spc="21" dirty="0" smtClean="0">
                <a:solidFill>
                  <a:srgbClr val="262C32"/>
                </a:solidFill>
                <a:latin typeface="Aptos"/>
                <a:cs typeface="Arial"/>
              </a:rPr>
              <a:t>ambiente  muy caluroso por efecto del sol o foco de calor</a:t>
            </a:r>
            <a:r>
              <a:rPr sz="1200" spc="21" dirty="0" smtClean="0">
                <a:solidFill>
                  <a:srgbClr val="262C32"/>
                </a:solidFill>
                <a:latin typeface="Aptos"/>
                <a:cs typeface="Arial"/>
              </a:rPr>
              <a:t>.  </a:t>
            </a:r>
            <a:r>
              <a:rPr sz="1200" spc="21" dirty="0" smtClean="0">
                <a:solidFill>
                  <a:srgbClr val="262C32"/>
                </a:solidFill>
                <a:latin typeface="Aptos"/>
                <a:cs typeface="Arial"/>
              </a:rPr>
              <a:t>Si el ejercicio es </a:t>
            </a:r>
            <a:endParaRPr sz="900">
              <a:latin typeface="Arial"/>
              <a:cs typeface="Arial"/>
            </a:endParaRPr>
          </a:p>
          <a:p>
            <a:pPr marL="192531" marR="82166">
              <a:lnSpc>
                <a:spcPts val="1034"/>
              </a:lnSpc>
              <a:spcBef>
                <a:spcPts val="365"/>
              </a:spcBef>
              <a:spcAft>
                <a:spcPts val="300"/>
              </a:spcAft>
            </a:pPr>
            <a:r>
              <a:rPr sz="1200" spc="29" dirty="0" smtClean="0">
                <a:solidFill>
                  <a:srgbClr val="262C32"/>
                </a:solidFill>
                <a:latin typeface="Aptos"/>
                <a:cs typeface="Arial"/>
              </a:rPr>
              <a:t>muy intenso</a:t>
            </a:r>
            <a:r>
              <a:rPr sz="1200" spc="29" dirty="0" smtClean="0">
                <a:solidFill>
                  <a:srgbClr val="262C32"/>
                </a:solidFill>
                <a:latin typeface="Aptos"/>
                <a:cs typeface="Arial"/>
              </a:rPr>
              <a:t>,  </a:t>
            </a:r>
            <a:r>
              <a:rPr sz="1200" spc="29" dirty="0" smtClean="0">
                <a:solidFill>
                  <a:srgbClr val="262C32"/>
                </a:solidFill>
                <a:latin typeface="Aptos"/>
                <a:cs typeface="Arial"/>
              </a:rPr>
              <a:t>no estamos muy habituados</a:t>
            </a:r>
            <a:r>
              <a:rPr sz="1200" spc="29" dirty="0" smtClean="0">
                <a:solidFill>
                  <a:srgbClr val="262C32"/>
                </a:solidFill>
                <a:latin typeface="Aptos"/>
                <a:cs typeface="Arial"/>
              </a:rPr>
              <a:t>, </a:t>
            </a:r>
            <a:r>
              <a:rPr sz="1200" spc="29" dirty="0" smtClean="0">
                <a:solidFill>
                  <a:srgbClr val="262C32"/>
                </a:solidFill>
                <a:latin typeface="Aptos"/>
                <a:cs typeface="Arial"/>
              </a:rPr>
              <a:t>y se va muy abrigado</a:t>
            </a:r>
            <a:r>
              <a:rPr sz="1200" spc="29" dirty="0" smtClean="0">
                <a:solidFill>
                  <a:srgbClr val="262C32"/>
                </a:solidFill>
                <a:latin typeface="Aptos"/>
                <a:cs typeface="Arial"/>
              </a:rPr>
              <a:t>, </a:t>
            </a:r>
            <a:r>
              <a:rPr sz="1200" spc="29" dirty="0" smtClean="0">
                <a:solidFill>
                  <a:srgbClr val="262C32"/>
                </a:solidFill>
                <a:latin typeface="Aptos"/>
                <a:cs typeface="Arial"/>
              </a:rPr>
              <a:t>se puede </a:t>
            </a:r>
            <a:endParaRPr sz="900">
              <a:latin typeface="Arial"/>
              <a:cs typeface="Arial"/>
            </a:endParaRPr>
          </a:p>
          <a:p>
            <a:pPr marL="192531" marR="82166">
              <a:lnSpc>
                <a:spcPts val="1034"/>
              </a:lnSpc>
              <a:spcBef>
                <a:spcPts val="365"/>
              </a:spcBef>
              <a:spcAft>
                <a:spcPts val="300"/>
              </a:spcAft>
            </a:pPr>
            <a:r>
              <a:rPr sz="1200" spc="30" dirty="0" smtClean="0">
                <a:solidFill>
                  <a:srgbClr val="262C32"/>
                </a:solidFill>
                <a:latin typeface="Aptos"/>
                <a:cs typeface="Arial"/>
              </a:rPr>
              <a:t>dar incluso con temperaturas ambientales bajas.</a:t>
            </a:r>
            <a:endParaRPr sz="900">
              <a:latin typeface="Arial"/>
              <a:cs typeface="Arial"/>
            </a:endParaRPr>
          </a:p>
          <a:p>
            <a:pPr marL="192532" indent="-88391">
              <a:lnSpc>
                <a:spcPts val="1034"/>
              </a:lnSpc>
              <a:spcBef>
                <a:spcPts val="655"/>
              </a:spcBef>
              <a:spcAft>
                <a:spcPts val="300"/>
              </a:spcAft>
            </a:pPr>
            <a:r>
              <a:rPr sz="1200" spc="32" dirty="0" smtClean="0">
                <a:solidFill>
                  <a:srgbClr val="262C32"/>
                </a:solidFill>
                <a:latin typeface="Aptos"/>
                <a:cs typeface="Arial"/>
              </a:rPr>
              <a:t>- </a:t>
            </a:r>
            <a:r>
              <a:rPr sz="1200" spc="32" dirty="0" smtClean="0">
                <a:solidFill>
                  <a:srgbClr val="262C32"/>
                </a:solidFill>
                <a:latin typeface="Aptos"/>
                <a:cs typeface="Arial"/>
              </a:rPr>
              <a:t>Trabajar en ambientes térmicos elevados y/o con un porcentaje de humedad </a:t>
            </a:r>
            <a:endParaRPr sz="900">
              <a:latin typeface="Arial"/>
              <a:cs typeface="Arial"/>
            </a:endParaRPr>
          </a:p>
          <a:p>
            <a:pPr marL="192532">
              <a:lnSpc>
                <a:spcPts val="1034"/>
              </a:lnSpc>
              <a:spcBef>
                <a:spcPts val="380"/>
              </a:spcBef>
              <a:spcAft>
                <a:spcPts val="300"/>
              </a:spcAft>
            </a:pPr>
            <a:r>
              <a:rPr sz="1200" spc="21" dirty="0" smtClean="0">
                <a:solidFill>
                  <a:srgbClr val="262C32"/>
                </a:solidFill>
                <a:latin typeface="Aptos"/>
                <a:cs typeface="Arial"/>
              </a:rPr>
              <a:t>elevado</a:t>
            </a:r>
            <a:r>
              <a:rPr sz="1200" spc="21" dirty="0" smtClean="0">
                <a:solidFill>
                  <a:srgbClr val="262C32"/>
                </a:solidFill>
                <a:latin typeface="Aptos"/>
                <a:cs typeface="Arial"/>
              </a:rPr>
              <a:t>.</a:t>
            </a:r>
            <a:endParaRPr sz="900">
              <a:latin typeface="Arial"/>
              <a:cs typeface="Arial"/>
            </a:endParaRPr>
          </a:p>
          <a:p>
            <a:pPr marL="104140" marR="7015">
              <a:lnSpc>
                <a:spcPct val="95825"/>
              </a:lnSpc>
              <a:spcBef>
                <a:spcPts val="655"/>
              </a:spcBef>
              <a:spcAft>
                <a:spcPts val="300"/>
              </a:spcAft>
            </a:pPr>
            <a:r>
              <a:rPr sz="1200" spc="22" dirty="0" smtClean="0">
                <a:solidFill>
                  <a:srgbClr val="262C32"/>
                </a:solidFill>
                <a:latin typeface="Aptos"/>
                <a:cs typeface="Arial"/>
              </a:rPr>
              <a:t>- </a:t>
            </a:r>
            <a:r>
              <a:rPr sz="1200" spc="22" dirty="0" smtClean="0">
                <a:solidFill>
                  <a:srgbClr val="262C32"/>
                </a:solidFill>
                <a:latin typeface="Aptos"/>
                <a:cs typeface="Arial"/>
              </a:rPr>
              <a:t>Alteraciones  bruscas de temperaturas.</a:t>
            </a:r>
            <a:endParaRPr sz="900">
              <a:latin typeface="Arial"/>
              <a:cs typeface="Arial"/>
            </a:endParaRPr>
          </a:p>
        </p:txBody>
      </p:sp>
      <p:sp>
        <p:nvSpPr>
          <p:cNvPr id="4" name="object 4"/>
          <p:cNvSpPr txBox="1"/>
          <p:nvPr/>
        </p:nvSpPr>
        <p:spPr>
          <a:xfrm>
            <a:off x="2083609" y="4541734"/>
            <a:ext cx="3248993" cy="1216790"/>
          </a:xfrm>
          <a:prstGeom prst="rect">
            <a:avLst/>
          </a:prstGeom>
        </p:spPr>
        <p:txBody>
          <a:bodyPr wrap="square" lIns="0" tIns="7143" rIns="0" bIns="0" rtlCol="0">
            <a:noAutofit/>
          </a:bodyPr>
          <a:lstStyle/>
          <a:p>
            <a:pPr marL="12700" marR="17144">
              <a:lnSpc>
                <a:spcPts val="1125"/>
              </a:lnSpc>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Signos </a:t>
            </a:r>
            <a:r>
              <a:rPr sz="1200" b="1" spc="44" dirty="0" smtClean="0">
                <a:solidFill>
                  <a:srgbClr val="262C32"/>
                </a:solidFill>
                <a:latin typeface="Aptos"/>
                <a:cs typeface="Times New Roman"/>
              </a:rPr>
              <a:t>y </a:t>
            </a:r>
            <a:r>
              <a:rPr sz="1200" b="1" spc="-4" dirty="0" smtClean="0">
                <a:solidFill>
                  <a:srgbClr val="262C32"/>
                </a:solidFill>
                <a:latin typeface="Aptos"/>
                <a:cs typeface="Arial"/>
              </a:rPr>
              <a:t>síntomas</a:t>
            </a:r>
            <a:endParaRPr sz="1000">
              <a:latin typeface="Arial"/>
              <a:cs typeface="Arial"/>
            </a:endParaRPr>
          </a:p>
          <a:p>
            <a:pPr marL="104140" marR="17144">
              <a:lnSpc>
                <a:spcPct val="95825"/>
              </a:lnSpc>
              <a:spcBef>
                <a:spcPts val="563"/>
              </a:spcBef>
              <a:spcAft>
                <a:spcPts val="300"/>
              </a:spcAft>
            </a:pPr>
            <a:r>
              <a:rPr sz="1200" spc="18" dirty="0" smtClean="0">
                <a:solidFill>
                  <a:srgbClr val="262C32"/>
                </a:solidFill>
                <a:latin typeface="Aptos"/>
                <a:cs typeface="Arial"/>
              </a:rPr>
              <a:t>- </a:t>
            </a:r>
            <a:r>
              <a:rPr sz="1200" spc="18" dirty="0" smtClean="0">
                <a:solidFill>
                  <a:srgbClr val="262C32"/>
                </a:solidFill>
                <a:latin typeface="Aptos"/>
                <a:cs typeface="Arial"/>
              </a:rPr>
              <a:t>Piel caliente</a:t>
            </a:r>
            <a:r>
              <a:rPr sz="1200" spc="18" dirty="0" smtClean="0">
                <a:solidFill>
                  <a:srgbClr val="262C32"/>
                </a:solidFill>
                <a:latin typeface="Aptos"/>
                <a:cs typeface="Arial"/>
              </a:rPr>
              <a:t>,  </a:t>
            </a:r>
            <a:r>
              <a:rPr sz="1200" spc="18" dirty="0" smtClean="0">
                <a:solidFill>
                  <a:srgbClr val="262C32"/>
                </a:solidFill>
                <a:latin typeface="Aptos"/>
                <a:cs typeface="Arial"/>
              </a:rPr>
              <a:t>seca y enrojecida.</a:t>
            </a:r>
            <a:endParaRPr sz="900">
              <a:latin typeface="Arial"/>
              <a:cs typeface="Arial"/>
            </a:endParaRPr>
          </a:p>
          <a:p>
            <a:pPr marL="104140" marR="17144">
              <a:lnSpc>
                <a:spcPct val="95825"/>
              </a:lnSpc>
              <a:spcBef>
                <a:spcPts val="645"/>
              </a:spcBef>
              <a:spcAft>
                <a:spcPts val="300"/>
              </a:spcAft>
            </a:pPr>
            <a:r>
              <a:rPr sz="1200" spc="27" dirty="0" smtClean="0">
                <a:solidFill>
                  <a:srgbClr val="262C32"/>
                </a:solidFill>
                <a:latin typeface="Aptos"/>
                <a:cs typeface="Arial"/>
              </a:rPr>
              <a:t>- </a:t>
            </a:r>
            <a:r>
              <a:rPr sz="1200" spc="27" dirty="0" smtClean="0">
                <a:solidFill>
                  <a:srgbClr val="262C32"/>
                </a:solidFill>
                <a:latin typeface="Aptos"/>
                <a:cs typeface="Arial"/>
              </a:rPr>
              <a:t>Alteraciones de la conciencia.</a:t>
            </a:r>
            <a:endParaRPr sz="900">
              <a:latin typeface="Arial"/>
              <a:cs typeface="Arial"/>
            </a:endParaRPr>
          </a:p>
          <a:p>
            <a:pPr marL="104140" marR="17144">
              <a:lnSpc>
                <a:spcPct val="95825"/>
              </a:lnSpc>
              <a:spcBef>
                <a:spcPts val="645"/>
              </a:spcBef>
              <a:spcAft>
                <a:spcPts val="300"/>
              </a:spcAft>
            </a:pPr>
            <a:r>
              <a:rPr sz="1200" spc="27" dirty="0" smtClean="0">
                <a:solidFill>
                  <a:srgbClr val="262C32"/>
                </a:solidFill>
                <a:latin typeface="Aptos"/>
                <a:cs typeface="Arial"/>
              </a:rPr>
              <a:t>- </a:t>
            </a:r>
            <a:r>
              <a:rPr sz="1200" spc="27" dirty="0" smtClean="0">
                <a:solidFill>
                  <a:srgbClr val="262C32"/>
                </a:solidFill>
                <a:latin typeface="Aptos"/>
                <a:cs typeface="Arial"/>
              </a:rPr>
              <a:t>Pulso rápido y débil.</a:t>
            </a:r>
            <a:endParaRPr sz="900">
              <a:latin typeface="Arial"/>
              <a:cs typeface="Arial"/>
            </a:endParaRPr>
          </a:p>
          <a:p>
            <a:pPr marL="104139">
              <a:lnSpc>
                <a:spcPct val="95825"/>
              </a:lnSpc>
              <a:spcBef>
                <a:spcPts val="645"/>
              </a:spcBef>
              <a:spcAft>
                <a:spcPts val="300"/>
              </a:spcAft>
            </a:pPr>
            <a:r>
              <a:rPr sz="1200" spc="19" dirty="0" smtClean="0">
                <a:solidFill>
                  <a:srgbClr val="262C32"/>
                </a:solidFill>
                <a:latin typeface="Aptos"/>
                <a:cs typeface="Arial"/>
              </a:rPr>
              <a:t>- </a:t>
            </a:r>
            <a:r>
              <a:rPr sz="1200" spc="19" dirty="0" smtClean="0">
                <a:solidFill>
                  <a:srgbClr val="262C32"/>
                </a:solidFill>
                <a:latin typeface="Aptos"/>
                <a:cs typeface="Arial"/>
              </a:rPr>
              <a:t>Respiración  rápida y superficial.</a:t>
            </a:r>
            <a:endParaRPr sz="900">
              <a:latin typeface="Arial"/>
              <a:cs typeface="Arial"/>
            </a:endParaRPr>
          </a:p>
          <a:p>
            <a:pPr marL="104140" marR="17144">
              <a:lnSpc>
                <a:spcPct val="95825"/>
              </a:lnSpc>
              <a:spcBef>
                <a:spcPts val="645"/>
              </a:spcBef>
              <a:spcAft>
                <a:spcPts val="300"/>
              </a:spcAft>
            </a:pPr>
            <a:r>
              <a:rPr sz="1200" spc="26" dirty="0" smtClean="0">
                <a:solidFill>
                  <a:srgbClr val="262C32"/>
                </a:solidFill>
                <a:latin typeface="Aptos"/>
                <a:cs typeface="Arial"/>
              </a:rPr>
              <a:t>- </a:t>
            </a:r>
            <a:r>
              <a:rPr sz="1200" spc="26" dirty="0" smtClean="0">
                <a:solidFill>
                  <a:srgbClr val="262C32"/>
                </a:solidFill>
                <a:latin typeface="Aptos"/>
                <a:cs typeface="Arial"/>
              </a:rPr>
              <a:t>Convulsiones.</a:t>
            </a:r>
            <a:endParaRPr sz="900">
              <a:latin typeface="Arial"/>
              <a:cs typeface="Arial"/>
            </a:endParaRPr>
          </a:p>
        </p:txBody>
      </p:sp>
      <p:sp>
        <p:nvSpPr>
          <p:cNvPr id="3" name="object 3"/>
          <p:cNvSpPr txBox="1"/>
          <p:nvPr/>
        </p:nvSpPr>
        <p:spPr>
          <a:xfrm>
            <a:off x="2083610" y="6038302"/>
            <a:ext cx="5357607" cy="790070"/>
          </a:xfrm>
          <a:prstGeom prst="rect">
            <a:avLst/>
          </a:prstGeom>
        </p:spPr>
        <p:txBody>
          <a:bodyPr wrap="square" lIns="0" tIns="7111" rIns="0" bIns="0" rtlCol="0">
            <a:noAutofit/>
          </a:bodyPr>
          <a:lstStyle/>
          <a:p>
            <a:pPr marL="12700" marR="17145">
              <a:lnSpc>
                <a:spcPts val="1120"/>
              </a:lnSpc>
              <a:spcAft>
                <a:spcPts val="300"/>
              </a:spcAft>
            </a:pPr>
            <a:r>
              <a:rPr sz="1200" b="1" spc="4" dirty="0" smtClean="0">
                <a:solidFill>
                  <a:srgbClr val="262C32"/>
                </a:solidFill>
                <a:latin typeface="Aptos"/>
                <a:cs typeface="Arial"/>
              </a:rPr>
              <a:t>•</a:t>
            </a:r>
            <a:r>
              <a:rPr sz="1200" b="1" spc="4" dirty="0" smtClean="0">
                <a:solidFill>
                  <a:srgbClr val="262C32"/>
                </a:solidFill>
                <a:latin typeface="Aptos"/>
                <a:cs typeface="Arial"/>
              </a:rPr>
              <a:t>Actuación</a:t>
            </a:r>
            <a:endParaRPr sz="1000">
              <a:latin typeface="Arial"/>
              <a:cs typeface="Arial"/>
            </a:endParaRPr>
          </a:p>
          <a:p>
            <a:pPr marL="101091" marR="17145">
              <a:lnSpc>
                <a:spcPct val="95825"/>
              </a:lnSpc>
              <a:spcBef>
                <a:spcPts val="474"/>
              </a:spcBef>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 </a:t>
            </a:r>
            <a:r>
              <a:rPr sz="1200" b="1" spc="-23" dirty="0" smtClean="0">
                <a:solidFill>
                  <a:srgbClr val="262C32"/>
                </a:solidFill>
                <a:latin typeface="Aptos"/>
                <a:cs typeface="Arial"/>
              </a:rPr>
              <a:t>Qué debemos hacer?</a:t>
            </a:r>
            <a:endParaRPr sz="1000">
              <a:latin typeface="Arial"/>
              <a:cs typeface="Arial"/>
            </a:endParaRPr>
          </a:p>
          <a:p>
            <a:pPr marL="177292" marR="17145">
              <a:lnSpc>
                <a:spcPct val="95825"/>
              </a:lnSpc>
              <a:spcBef>
                <a:spcPts val="623"/>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Alertar al  112.</a:t>
            </a:r>
            <a:endParaRPr sz="900">
              <a:latin typeface="Arial"/>
              <a:cs typeface="Arial"/>
            </a:endParaRPr>
          </a:p>
          <a:p>
            <a:pPr marL="177292">
              <a:lnSpc>
                <a:spcPct val="95825"/>
              </a:lnSpc>
              <a:spcBef>
                <a:spcPts val="645"/>
              </a:spcBef>
              <a:spcAft>
                <a:spcPts val="300"/>
              </a:spcAft>
            </a:pPr>
            <a:r>
              <a:rPr sz="1200" spc="27" dirty="0" smtClean="0">
                <a:solidFill>
                  <a:srgbClr val="262C32"/>
                </a:solidFill>
                <a:latin typeface="Aptos"/>
                <a:cs typeface="Arial"/>
              </a:rPr>
              <a:t>- </a:t>
            </a:r>
            <a:r>
              <a:rPr sz="1200" spc="27" dirty="0" smtClean="0">
                <a:solidFill>
                  <a:srgbClr val="262C32"/>
                </a:solidFill>
                <a:latin typeface="Aptos"/>
                <a:cs typeface="Arial"/>
              </a:rPr>
              <a:t>Trasladar a la víctima a un lugar fresco y a la sombra.</a:t>
            </a:r>
            <a:endParaRPr sz="900">
              <a:latin typeface="Arial"/>
              <a:cs typeface="Arial"/>
            </a:endParaRPr>
          </a:p>
        </p:txBody>
      </p:sp>
      <p:sp>
        <p:nvSpPr>
          <p:cNvPr id="2" name="object 2"/>
          <p:cNvSpPr txBox="1"/>
          <p:nvPr/>
        </p:nvSpPr>
        <p:spPr>
          <a:xfrm>
            <a:off x="685292" y="7417967"/>
            <a:ext cx="1" cy="1"/>
          </a:xfrm>
          <a:prstGeom prst="rect">
            <a:avLst/>
          </a:prstGeom>
        </p:spPr>
        <p:txBody>
          <a:bodyPr wrap="square" lIns="0" tIns="2540" rIns="0" bIns="0" rtlCol="0">
            <a:noAutofit/>
          </a:bodyPr>
          <a:lstStyle/>
          <a:p>
            <a:pPr marL="12700">
              <a:lnSpc>
                <a:spcPct val="95825"/>
              </a:lnSpc>
            </a:pPr>
            <a:r>
              <a:rPr sz="600" spc="-71" dirty="0" smtClean="0">
                <a:solidFill>
                  <a:srgbClr val="231F21"/>
                </a:solidFill>
                <a:latin typeface="Times New Roman"/>
                <a:cs typeface="Times New Roman"/>
              </a:rPr>
              <a:t>140</a:t>
            </a:r>
            <a:endParaRPr sz="600">
              <a:latin typeface="Times New Roman"/>
              <a:cs typeface="Times New Roman"/>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a:t>
            </a:r>
            <a:r>
              <a:rPr sz="1100" b="1" spc="-20" dirty="0" smtClean="0">
                <a:solidFill>
                  <a:srgbClr val="1E374E"/>
                </a:solidFill>
                <a:latin typeface="Aptos"/>
                <a:cs typeface="Times New Roman"/>
              </a:rPr>
              <a:t>xil</a:t>
            </a:r>
            <a:r>
              <a:rPr sz="1100" b="1" spc="-20" dirty="0" smtClean="0">
                <a:solidFill>
                  <a:srgbClr val="1E374E"/>
                </a:solidFill>
                <a:latin typeface="Aptos"/>
                <a:cs typeface="Times New Roman"/>
              </a:rPr>
              <a:t>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358985" y="1363817"/>
            <a:ext cx="7114279" cy="2169668"/>
          </a:xfrm>
          <a:prstGeom prst="rect">
            <a:avLst/>
          </a:prstGeom>
        </p:spPr>
        <p:txBody>
          <a:bodyPr wrap="square" lIns="0" tIns="6477" rIns="0" bIns="0" rtlCol="0">
            <a:noAutofit/>
          </a:bodyPr>
          <a:lstStyle/>
          <a:p>
            <a:pPr marL="12700">
              <a:lnSpc>
                <a:spcPts val="1019"/>
              </a:lnSpc>
              <a:spcAft>
                <a:spcPts val="300"/>
              </a:spcAft>
            </a:pPr>
            <a:r>
              <a:rPr sz="1200" spc="29" dirty="0" smtClean="0">
                <a:solidFill>
                  <a:srgbClr val="262C32"/>
                </a:solidFill>
                <a:latin typeface="Aptos"/>
                <a:cs typeface="Arial"/>
              </a:rPr>
              <a:t>- </a:t>
            </a:r>
            <a:r>
              <a:rPr sz="1200" spc="29" dirty="0" smtClean="0">
                <a:solidFill>
                  <a:srgbClr val="262C32"/>
                </a:solidFill>
                <a:latin typeface="Aptos"/>
                <a:cs typeface="Arial"/>
              </a:rPr>
              <a:t>Refrescarle el cuerpo con compresas mojadas</a:t>
            </a:r>
            <a:r>
              <a:rPr sz="1200" spc="29" dirty="0" smtClean="0">
                <a:solidFill>
                  <a:srgbClr val="262C32"/>
                </a:solidFill>
                <a:latin typeface="Aptos"/>
                <a:cs typeface="Arial"/>
              </a:rPr>
              <a:t>,  </a:t>
            </a:r>
            <a:r>
              <a:rPr sz="1200" spc="29" dirty="0" smtClean="0">
                <a:solidFill>
                  <a:srgbClr val="262C32"/>
                </a:solidFill>
                <a:latin typeface="Aptos"/>
                <a:cs typeface="Arial"/>
              </a:rPr>
              <a:t>especialmente en las zonas</a:t>
            </a:r>
            <a:endParaRPr sz="900">
              <a:latin typeface="Arial"/>
              <a:cs typeface="Arial"/>
            </a:endParaRPr>
          </a:p>
          <a:p>
            <a:pPr marL="104139" marR="196390" indent="-3048">
              <a:lnSpc>
                <a:spcPts val="1034"/>
              </a:lnSpc>
              <a:spcBef>
                <a:spcPts val="329"/>
              </a:spcBef>
              <a:spcAft>
                <a:spcPts val="300"/>
              </a:spcAft>
            </a:pPr>
            <a:r>
              <a:rPr sz="1200" spc="24" dirty="0" smtClean="0">
                <a:solidFill>
                  <a:srgbClr val="262C32"/>
                </a:solidFill>
                <a:latin typeface="Aptos"/>
                <a:cs typeface="Arial"/>
              </a:rPr>
              <a:t>en las que los grandes vasos pasan próximos a la  piel</a:t>
            </a:r>
            <a:r>
              <a:rPr sz="1200" spc="24" dirty="0" smtClean="0">
                <a:solidFill>
                  <a:srgbClr val="262C32"/>
                </a:solidFill>
                <a:latin typeface="Aptos"/>
                <a:cs typeface="Arial"/>
              </a:rPr>
              <a:t>,  </a:t>
            </a:r>
            <a:r>
              <a:rPr sz="1200" spc="24" dirty="0" smtClean="0">
                <a:solidFill>
                  <a:srgbClr val="262C32"/>
                </a:solidFill>
                <a:latin typeface="Aptos"/>
                <a:cs typeface="Arial"/>
              </a:rPr>
              <a:t>que es donde se </a:t>
            </a:r>
            <a:endParaRPr sz="900">
              <a:latin typeface="Arial"/>
              <a:cs typeface="Arial"/>
            </a:endParaRPr>
          </a:p>
          <a:p>
            <a:pPr marL="104139" marR="196390">
              <a:lnSpc>
                <a:spcPts val="1034"/>
              </a:lnSpc>
              <a:spcBef>
                <a:spcPts val="357"/>
              </a:spcBef>
              <a:spcAft>
                <a:spcPts val="300"/>
              </a:spcAft>
            </a:pPr>
            <a:r>
              <a:rPr sz="1200" spc="26" dirty="0" smtClean="0">
                <a:solidFill>
                  <a:srgbClr val="262C32"/>
                </a:solidFill>
                <a:latin typeface="Aptos"/>
                <a:cs typeface="Arial"/>
              </a:rPr>
              <a:t>produce un elevado intercambio de calor</a:t>
            </a:r>
            <a:r>
              <a:rPr sz="1200" spc="26" dirty="0" smtClean="0">
                <a:solidFill>
                  <a:srgbClr val="262C32"/>
                </a:solidFill>
                <a:latin typeface="Aptos"/>
                <a:cs typeface="Arial"/>
              </a:rPr>
              <a:t>: </a:t>
            </a:r>
            <a:r>
              <a:rPr sz="1200" spc="26" dirty="0" smtClean="0">
                <a:solidFill>
                  <a:srgbClr val="262C32"/>
                </a:solidFill>
                <a:latin typeface="Aptos"/>
                <a:cs typeface="Arial"/>
              </a:rPr>
              <a:t>cuello</a:t>
            </a:r>
            <a:r>
              <a:rPr sz="1200" spc="26" dirty="0" smtClean="0">
                <a:solidFill>
                  <a:srgbClr val="262C32"/>
                </a:solidFill>
                <a:latin typeface="Aptos"/>
                <a:cs typeface="Arial"/>
              </a:rPr>
              <a:t>,  </a:t>
            </a:r>
            <a:r>
              <a:rPr sz="1200" spc="26" dirty="0" smtClean="0">
                <a:solidFill>
                  <a:srgbClr val="262C32"/>
                </a:solidFill>
                <a:latin typeface="Aptos"/>
                <a:cs typeface="Arial"/>
              </a:rPr>
              <a:t>pecho</a:t>
            </a:r>
            <a:r>
              <a:rPr sz="1200" spc="26" dirty="0" smtClean="0">
                <a:solidFill>
                  <a:srgbClr val="262C32"/>
                </a:solidFill>
                <a:latin typeface="Aptos"/>
                <a:cs typeface="Arial"/>
              </a:rPr>
              <a:t>, </a:t>
            </a:r>
            <a:r>
              <a:rPr sz="1200" spc="26" dirty="0" smtClean="0">
                <a:solidFill>
                  <a:srgbClr val="262C32"/>
                </a:solidFill>
                <a:latin typeface="Aptos"/>
                <a:cs typeface="Arial"/>
              </a:rPr>
              <a:t>axilas e ingles</a:t>
            </a:r>
            <a:r>
              <a:rPr sz="1200" spc="26" dirty="0" smtClean="0">
                <a:solidFill>
                  <a:srgbClr val="262C32"/>
                </a:solidFill>
                <a:latin typeface="Aptos"/>
                <a:cs typeface="Arial"/>
              </a:rPr>
              <a:t>.</a:t>
            </a:r>
            <a:endParaRPr sz="900">
              <a:latin typeface="Arial"/>
              <a:cs typeface="Arial"/>
            </a:endParaRPr>
          </a:p>
          <a:p>
            <a:pPr marL="12700" marR="17145">
              <a:lnSpc>
                <a:spcPct val="95825"/>
              </a:lnSpc>
              <a:spcBef>
                <a:spcPts val="652"/>
              </a:spcBef>
              <a:spcAft>
                <a:spcPts val="300"/>
              </a:spcAft>
            </a:pPr>
            <a:r>
              <a:rPr sz="1200" spc="27" dirty="0" smtClean="0">
                <a:solidFill>
                  <a:srgbClr val="262C32"/>
                </a:solidFill>
                <a:latin typeface="Aptos"/>
                <a:cs typeface="Arial"/>
              </a:rPr>
              <a:t>- </a:t>
            </a:r>
            <a:r>
              <a:rPr sz="1200" spc="27" dirty="0" smtClean="0">
                <a:solidFill>
                  <a:srgbClr val="262C32"/>
                </a:solidFill>
                <a:latin typeface="Aptos"/>
                <a:cs typeface="Arial"/>
              </a:rPr>
              <a:t>Ventilarlo con el objeto de crearle algo de corriente de aire</a:t>
            </a:r>
            <a:r>
              <a:rPr sz="1200" spc="27" dirty="0" smtClean="0">
                <a:solidFill>
                  <a:srgbClr val="262C32"/>
                </a:solidFill>
                <a:latin typeface="Aptos"/>
                <a:cs typeface="Arial"/>
              </a:rPr>
              <a:t>.</a:t>
            </a:r>
            <a:endParaRPr sz="900">
              <a:latin typeface="Arial"/>
              <a:cs typeface="Arial"/>
            </a:endParaRPr>
          </a:p>
          <a:p>
            <a:pPr marL="12700" marR="17145">
              <a:lnSpc>
                <a:spcPct val="95825"/>
              </a:lnSpc>
              <a:spcBef>
                <a:spcPts val="645"/>
              </a:spcBef>
              <a:spcAft>
                <a:spcPts val="300"/>
              </a:spcAft>
            </a:pPr>
            <a:r>
              <a:rPr sz="1200" b="1" spc="26" dirty="0" smtClean="0">
                <a:solidFill>
                  <a:srgbClr val="262C32"/>
                </a:solidFill>
                <a:latin typeface="Aptos"/>
                <a:cs typeface="Arial"/>
              </a:rPr>
              <a:t>- </a:t>
            </a:r>
            <a:r>
              <a:rPr sz="1200" b="1" spc="26" dirty="0" smtClean="0">
                <a:solidFill>
                  <a:srgbClr val="262C32"/>
                </a:solidFill>
                <a:latin typeface="Aptos"/>
                <a:cs typeface="Arial"/>
              </a:rPr>
              <a:t>Si está consciente</a:t>
            </a:r>
            <a:r>
              <a:rPr sz="1200" b="1" spc="26" dirty="0" smtClean="0">
                <a:solidFill>
                  <a:srgbClr val="262C32"/>
                </a:solidFill>
                <a:latin typeface="Aptos"/>
                <a:cs typeface="Arial"/>
              </a:rPr>
              <a:t>,  </a:t>
            </a:r>
            <a:r>
              <a:rPr sz="1200" spc="26" dirty="0" smtClean="0">
                <a:solidFill>
                  <a:srgbClr val="262C32"/>
                </a:solidFill>
                <a:latin typeface="Aptos"/>
                <a:cs typeface="Arial"/>
              </a:rPr>
              <a:t>darle de beber abundante agua fresca.</a:t>
            </a:r>
            <a:endParaRPr sz="900">
              <a:latin typeface="Arial"/>
              <a:cs typeface="Arial"/>
            </a:endParaRPr>
          </a:p>
          <a:p>
            <a:pPr marL="12700" marR="17145">
              <a:lnSpc>
                <a:spcPct val="95825"/>
              </a:lnSpc>
              <a:spcBef>
                <a:spcPts val="645"/>
              </a:spcBef>
              <a:spcAft>
                <a:spcPts val="300"/>
              </a:spcAft>
            </a:pPr>
            <a:r>
              <a:rPr sz="1200" spc="26" dirty="0" smtClean="0">
                <a:solidFill>
                  <a:srgbClr val="262C32"/>
                </a:solidFill>
                <a:latin typeface="Aptos"/>
                <a:cs typeface="Arial"/>
              </a:rPr>
              <a:t>- </a:t>
            </a:r>
            <a:r>
              <a:rPr sz="1200" spc="26" dirty="0" smtClean="0">
                <a:solidFill>
                  <a:srgbClr val="262C32"/>
                </a:solidFill>
                <a:latin typeface="Aptos"/>
                <a:cs typeface="Arial"/>
              </a:rPr>
              <a:t>Si tiene convulsiones</a:t>
            </a:r>
            <a:r>
              <a:rPr sz="1200" spc="26" dirty="0" smtClean="0">
                <a:solidFill>
                  <a:srgbClr val="262C32"/>
                </a:solidFill>
                <a:latin typeface="Aptos"/>
                <a:cs typeface="Arial"/>
              </a:rPr>
              <a:t>,</a:t>
            </a:r>
            <a:endParaRPr sz="900">
              <a:latin typeface="Arial"/>
              <a:cs typeface="Arial"/>
            </a:endParaRPr>
          </a:p>
          <a:p>
            <a:pPr marL="174243" marR="104820" indent="-91439">
              <a:lnSpc>
                <a:spcPts val="1034"/>
              </a:lnSpc>
              <a:spcBef>
                <a:spcPts val="645"/>
              </a:spcBef>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cree un entorno seguro para la víctima  (aparte objetos peligrosos</a:t>
            </a:r>
            <a:r>
              <a:rPr sz="1200" spc="23" dirty="0" smtClean="0">
                <a:solidFill>
                  <a:srgbClr val="262C32"/>
                </a:solidFill>
                <a:latin typeface="Aptos"/>
                <a:cs typeface="Arial"/>
              </a:rPr>
              <a:t>,  </a:t>
            </a:r>
            <a:r>
              <a:rPr sz="1200" spc="23" dirty="0" smtClean="0">
                <a:solidFill>
                  <a:srgbClr val="262C32"/>
                </a:solidFill>
                <a:latin typeface="Aptos"/>
                <a:cs typeface="Arial"/>
              </a:rPr>
              <a:t>ponga </a:t>
            </a:r>
            <a:endParaRPr sz="900">
              <a:latin typeface="Arial"/>
              <a:cs typeface="Arial"/>
            </a:endParaRPr>
          </a:p>
          <a:p>
            <a:pPr marL="174243" marR="104820">
              <a:lnSpc>
                <a:spcPts val="1034"/>
              </a:lnSpc>
              <a:spcBef>
                <a:spcPts val="380"/>
              </a:spcBef>
              <a:spcAft>
                <a:spcPts val="300"/>
              </a:spcAft>
            </a:pPr>
            <a:r>
              <a:rPr sz="1200" spc="4" dirty="0" smtClean="0">
                <a:solidFill>
                  <a:srgbClr val="262C32"/>
                </a:solidFill>
                <a:latin typeface="Aptos"/>
                <a:cs typeface="Arial"/>
              </a:rPr>
              <a:t>un cojín  bajo su cabeza </a:t>
            </a:r>
            <a:r>
              <a:rPr sz="1200" spc="4" dirty="0" smtClean="0">
                <a:solidFill>
                  <a:srgbClr val="262C32"/>
                </a:solidFill>
                <a:latin typeface="Aptos"/>
                <a:cs typeface="Arial"/>
              </a:rPr>
              <a:t>.</a:t>
            </a:r>
            <a:r>
              <a:rPr sz="1200" spc="4" dirty="0" smtClean="0">
                <a:solidFill>
                  <a:srgbClr val="262C32"/>
                </a:solidFill>
                <a:latin typeface="Aptos"/>
                <a:cs typeface="Arial"/>
              </a:rPr>
              <a:t>.. </a:t>
            </a:r>
            <a:r>
              <a:rPr sz="1200" spc="4" dirty="0" smtClean="0">
                <a:solidFill>
                  <a:srgbClr val="262C32"/>
                </a:solidFill>
                <a:latin typeface="Aptos"/>
                <a:cs typeface="Arial"/>
              </a:rPr>
              <a:t>)</a:t>
            </a:r>
            <a:r>
              <a:rPr sz="1200" spc="4" dirty="0" smtClean="0">
                <a:solidFill>
                  <a:srgbClr val="262C32"/>
                </a:solidFill>
                <a:latin typeface="Aptos"/>
                <a:cs typeface="Arial"/>
              </a:rPr>
              <a:t>,</a:t>
            </a:r>
            <a:endParaRPr sz="900">
              <a:latin typeface="Arial"/>
              <a:cs typeface="Arial"/>
            </a:endParaRPr>
          </a:p>
          <a:p>
            <a:pPr marL="82803" marR="17145">
              <a:lnSpc>
                <a:spcPct val="95825"/>
              </a:lnSpc>
              <a:spcBef>
                <a:spcPts val="655"/>
              </a:spcBef>
              <a:spcAft>
                <a:spcPts val="300"/>
              </a:spcAft>
            </a:pPr>
            <a:r>
              <a:rPr sz="1200" spc="29" dirty="0" smtClean="0">
                <a:solidFill>
                  <a:srgbClr val="262C32"/>
                </a:solidFill>
                <a:latin typeface="Aptos"/>
                <a:cs typeface="Arial"/>
              </a:rPr>
              <a:t>- </a:t>
            </a:r>
            <a:r>
              <a:rPr sz="1200" spc="29" dirty="0" smtClean="0">
                <a:solidFill>
                  <a:srgbClr val="262C32"/>
                </a:solidFill>
                <a:latin typeface="Aptos"/>
                <a:cs typeface="Arial"/>
              </a:rPr>
              <a:t>asegúrese de la apertura de la vía aérea.</a:t>
            </a:r>
            <a:endParaRPr sz="900">
              <a:latin typeface="Arial"/>
              <a:cs typeface="Arial"/>
            </a:endParaRPr>
          </a:p>
          <a:p>
            <a:pPr marL="82803" marR="17145">
              <a:lnSpc>
                <a:spcPct val="95825"/>
              </a:lnSpc>
              <a:spcBef>
                <a:spcPts val="645"/>
              </a:spcBef>
              <a:spcAft>
                <a:spcPts val="300"/>
              </a:spcAft>
            </a:pPr>
            <a:r>
              <a:rPr sz="1200" spc="25" dirty="0" smtClean="0">
                <a:solidFill>
                  <a:srgbClr val="262C32"/>
                </a:solidFill>
                <a:latin typeface="Aptos"/>
                <a:cs typeface="Arial"/>
              </a:rPr>
              <a:t>- </a:t>
            </a:r>
            <a:r>
              <a:rPr sz="1200" spc="25" dirty="0" smtClean="0">
                <a:solidFill>
                  <a:srgbClr val="262C32"/>
                </a:solidFill>
                <a:latin typeface="Aptos"/>
                <a:cs typeface="Arial"/>
              </a:rPr>
              <a:t>controle su respiración</a:t>
            </a:r>
            <a:r>
              <a:rPr sz="1200" spc="25" dirty="0" smtClean="0">
                <a:solidFill>
                  <a:srgbClr val="262C32"/>
                </a:solidFill>
                <a:latin typeface="Aptos"/>
                <a:cs typeface="Arial"/>
              </a:rPr>
              <a:t>,</a:t>
            </a:r>
            <a:endParaRPr sz="900">
              <a:latin typeface="Arial"/>
              <a:cs typeface="Arial"/>
            </a:endParaRPr>
          </a:p>
          <a:p>
            <a:pPr marL="82803" marR="17145">
              <a:lnSpc>
                <a:spcPct val="95825"/>
              </a:lnSpc>
              <a:spcBef>
                <a:spcPts val="645"/>
              </a:spcBef>
              <a:spcAft>
                <a:spcPts val="300"/>
              </a:spcAft>
            </a:pPr>
            <a:r>
              <a:rPr sz="1200" spc="27" dirty="0" smtClean="0">
                <a:solidFill>
                  <a:srgbClr val="262C32"/>
                </a:solidFill>
                <a:latin typeface="Aptos"/>
                <a:cs typeface="Arial"/>
              </a:rPr>
              <a:t>- </a:t>
            </a:r>
            <a:r>
              <a:rPr sz="1200" spc="27" dirty="0" smtClean="0">
                <a:solidFill>
                  <a:srgbClr val="262C32"/>
                </a:solidFill>
                <a:latin typeface="Aptos"/>
                <a:cs typeface="Arial"/>
              </a:rPr>
              <a:t>colóquele en posición lateral de seguridad  cuando cese la convulsión.</a:t>
            </a:r>
            <a:endParaRPr sz="900">
              <a:latin typeface="Arial"/>
              <a:cs typeface="Arial"/>
            </a:endParaRPr>
          </a:p>
        </p:txBody>
      </p:sp>
      <p:sp>
        <p:nvSpPr>
          <p:cNvPr id="3" name="object 3"/>
          <p:cNvSpPr txBox="1"/>
          <p:nvPr/>
        </p:nvSpPr>
        <p:spPr>
          <a:xfrm>
            <a:off x="2231495" y="3810214"/>
            <a:ext cx="6867853" cy="1786766"/>
          </a:xfrm>
          <a:prstGeom prst="rect">
            <a:avLst/>
          </a:prstGeom>
        </p:spPr>
        <p:txBody>
          <a:bodyPr wrap="square" lIns="0" tIns="7111" rIns="0" bIns="0" rtlCol="0">
            <a:noAutofit/>
          </a:bodyPr>
          <a:lstStyle/>
          <a:p>
            <a:pPr marL="12700" marR="7015">
              <a:lnSpc>
                <a:spcPts val="1120"/>
              </a:lnSpc>
              <a:spcAft>
                <a:spcPts val="300"/>
              </a:spcAft>
            </a:pPr>
            <a:r>
              <a:rPr sz="1200" spc="11" dirty="0" smtClean="0">
                <a:solidFill>
                  <a:srgbClr val="262C32"/>
                </a:solidFill>
                <a:latin typeface="Aptos"/>
                <a:cs typeface="Arial"/>
              </a:rPr>
              <a:t>• </a:t>
            </a:r>
            <a:r>
              <a:rPr sz="1200" spc="11" dirty="0" smtClean="0">
                <a:solidFill>
                  <a:srgbClr val="262C32"/>
                </a:solidFill>
                <a:latin typeface="Aptos"/>
                <a:cs typeface="Arial"/>
              </a:rPr>
              <a:t>¿ </a:t>
            </a:r>
            <a:r>
              <a:rPr sz="1200" b="1" spc="11" dirty="0" smtClean="0">
                <a:solidFill>
                  <a:srgbClr val="262C32"/>
                </a:solidFill>
                <a:latin typeface="Aptos"/>
                <a:cs typeface="Arial"/>
              </a:rPr>
              <a:t>Qué no debemos  hacer?</a:t>
            </a:r>
            <a:endParaRPr sz="900">
              <a:latin typeface="Arial"/>
              <a:cs typeface="Arial"/>
            </a:endParaRPr>
          </a:p>
          <a:p>
            <a:pPr marL="180339" marR="61668" indent="-91439">
              <a:lnSpc>
                <a:spcPts val="1034"/>
              </a:lnSpc>
              <a:spcBef>
                <a:spcPts val="567"/>
              </a:spcBef>
              <a:spcAft>
                <a:spcPts val="300"/>
              </a:spcAft>
            </a:pPr>
            <a:r>
              <a:rPr sz="1200" spc="30" dirty="0" smtClean="0">
                <a:solidFill>
                  <a:srgbClr val="262C32"/>
                </a:solidFill>
                <a:latin typeface="Aptos"/>
                <a:cs typeface="Arial"/>
              </a:rPr>
              <a:t>- </a:t>
            </a:r>
            <a:r>
              <a:rPr sz="1200" spc="30" dirty="0" smtClean="0">
                <a:solidFill>
                  <a:srgbClr val="262C32"/>
                </a:solidFill>
                <a:latin typeface="Aptos"/>
                <a:cs typeface="Arial"/>
              </a:rPr>
              <a:t>Enfriar a la  víctima  bruscamente  (mojar con agua helada o bolsas de </a:t>
            </a:r>
            <a:endParaRPr sz="900">
              <a:latin typeface="Arial"/>
              <a:cs typeface="Arial"/>
            </a:endParaRPr>
          </a:p>
          <a:p>
            <a:pPr marL="180339" marR="61668">
              <a:lnSpc>
                <a:spcPts val="1034"/>
              </a:lnSpc>
              <a:spcBef>
                <a:spcPts val="380"/>
              </a:spcBef>
              <a:spcAft>
                <a:spcPts val="300"/>
              </a:spcAft>
            </a:pPr>
            <a:r>
              <a:rPr sz="1200" spc="14" dirty="0" smtClean="0">
                <a:solidFill>
                  <a:srgbClr val="262C32"/>
                </a:solidFill>
                <a:latin typeface="Aptos"/>
                <a:cs typeface="Arial"/>
              </a:rPr>
              <a:t>hielo)</a:t>
            </a:r>
            <a:r>
              <a:rPr sz="1200" spc="14" dirty="0" smtClean="0">
                <a:solidFill>
                  <a:srgbClr val="262C32"/>
                </a:solidFill>
                <a:latin typeface="Aptos"/>
                <a:cs typeface="Arial"/>
              </a:rPr>
              <a:t>.</a:t>
            </a:r>
            <a:endParaRPr sz="900">
              <a:latin typeface="Arial"/>
              <a:cs typeface="Arial"/>
            </a:endParaRPr>
          </a:p>
          <a:p>
            <a:pPr marL="88900" marR="7015">
              <a:lnSpc>
                <a:spcPct val="95825"/>
              </a:lnSpc>
              <a:spcBef>
                <a:spcPts val="655"/>
              </a:spcBef>
              <a:spcAft>
                <a:spcPts val="300"/>
              </a:spcAft>
            </a:pPr>
            <a:r>
              <a:rPr sz="1200" spc="34" dirty="0" smtClean="0">
                <a:solidFill>
                  <a:srgbClr val="262C32"/>
                </a:solidFill>
                <a:latin typeface="Aptos"/>
                <a:cs typeface="Arial"/>
              </a:rPr>
              <a:t>- </a:t>
            </a:r>
            <a:r>
              <a:rPr sz="1200" spc="34" dirty="0" smtClean="0">
                <a:solidFill>
                  <a:srgbClr val="262C32"/>
                </a:solidFill>
                <a:latin typeface="Aptos"/>
                <a:cs typeface="Arial"/>
              </a:rPr>
              <a:t>Darle de beber agua excesivamente  fría.</a:t>
            </a:r>
            <a:endParaRPr sz="900">
              <a:latin typeface="Arial"/>
              <a:cs typeface="Arial"/>
            </a:endParaRPr>
          </a:p>
          <a:p>
            <a:pPr marL="88900" marR="7015">
              <a:lnSpc>
                <a:spcPct val="95825"/>
              </a:lnSpc>
              <a:spcBef>
                <a:spcPts val="645"/>
              </a:spcBef>
              <a:spcAft>
                <a:spcPts val="300"/>
              </a:spcAft>
            </a:pPr>
            <a:r>
              <a:rPr sz="1200" spc="33" dirty="0" smtClean="0">
                <a:solidFill>
                  <a:srgbClr val="262C32"/>
                </a:solidFill>
                <a:latin typeface="Aptos"/>
                <a:cs typeface="Arial"/>
              </a:rPr>
              <a:t>- </a:t>
            </a:r>
            <a:r>
              <a:rPr sz="1200" spc="33" dirty="0" smtClean="0">
                <a:solidFill>
                  <a:srgbClr val="262C32"/>
                </a:solidFill>
                <a:latin typeface="Aptos"/>
                <a:cs typeface="Arial"/>
              </a:rPr>
              <a:t>Permitir que siga expuesto  a la fuente de calor.</a:t>
            </a:r>
            <a:endParaRPr sz="900">
              <a:latin typeface="Arial"/>
              <a:cs typeface="Arial"/>
            </a:endParaRPr>
          </a:p>
          <a:p>
            <a:pPr marL="88900" marR="7015">
              <a:lnSpc>
                <a:spcPct val="95825"/>
              </a:lnSpc>
              <a:spcBef>
                <a:spcPts val="645"/>
              </a:spcBef>
              <a:spcAft>
                <a:spcPts val="300"/>
              </a:spcAft>
            </a:pPr>
            <a:r>
              <a:rPr sz="1200" spc="17" dirty="0" smtClean="0">
                <a:solidFill>
                  <a:srgbClr val="262C32"/>
                </a:solidFill>
                <a:latin typeface="Aptos"/>
                <a:cs typeface="Arial"/>
              </a:rPr>
              <a:t>- </a:t>
            </a:r>
            <a:r>
              <a:rPr sz="1200" spc="17" dirty="0" smtClean="0">
                <a:solidFill>
                  <a:srgbClr val="262C32"/>
                </a:solidFill>
                <a:latin typeface="Aptos"/>
                <a:cs typeface="Arial"/>
              </a:rPr>
              <a:t>Si  convulsiona</a:t>
            </a:r>
            <a:r>
              <a:rPr sz="1200" spc="17" dirty="0" smtClean="0">
                <a:solidFill>
                  <a:srgbClr val="262C32"/>
                </a:solidFill>
                <a:latin typeface="Aptos"/>
                <a:cs typeface="Arial"/>
              </a:rPr>
              <a:t>:</a:t>
            </a:r>
            <a:endParaRPr sz="900">
              <a:latin typeface="Arial"/>
              <a:cs typeface="Arial"/>
            </a:endParaRPr>
          </a:p>
          <a:p>
            <a:pPr marL="159003" marR="7015">
              <a:lnSpc>
                <a:spcPct val="95825"/>
              </a:lnSpc>
              <a:spcBef>
                <a:spcPts val="645"/>
              </a:spcBef>
              <a:spcAft>
                <a:spcPts val="300"/>
              </a:spcAft>
            </a:pPr>
            <a:r>
              <a:rPr sz="1200" spc="25" dirty="0" smtClean="0">
                <a:solidFill>
                  <a:srgbClr val="262C32"/>
                </a:solidFill>
                <a:latin typeface="Aptos"/>
                <a:cs typeface="Arial"/>
              </a:rPr>
              <a:t>- </a:t>
            </a:r>
            <a:r>
              <a:rPr sz="1200" spc="25" dirty="0" smtClean="0">
                <a:solidFill>
                  <a:srgbClr val="262C32"/>
                </a:solidFill>
                <a:latin typeface="Aptos"/>
                <a:cs typeface="Arial"/>
              </a:rPr>
              <a:t>Introducir objetos o nuestros dedos en la  boca de la víctima</a:t>
            </a:r>
            <a:endParaRPr sz="900">
              <a:latin typeface="Arial"/>
              <a:cs typeface="Arial"/>
            </a:endParaRPr>
          </a:p>
          <a:p>
            <a:pPr marL="247395" indent="-88391">
              <a:lnSpc>
                <a:spcPts val="1390"/>
              </a:lnSpc>
              <a:spcBef>
                <a:spcPts val="444"/>
              </a:spcBef>
              <a:spcAft>
                <a:spcPts val="300"/>
              </a:spcAft>
            </a:pPr>
            <a:r>
              <a:rPr sz="1200" dirty="0" smtClean="0">
                <a:solidFill>
                  <a:srgbClr val="262C32"/>
                </a:solidFill>
                <a:latin typeface="Aptos"/>
                <a:cs typeface="Arial"/>
              </a:rPr>
              <a:t>-</a:t>
            </a:r>
            <a:r>
              <a:rPr sz="1200" spc="75" dirty="0" smtClean="0">
                <a:solidFill>
                  <a:srgbClr val="262C32"/>
                </a:solidFill>
                <a:latin typeface="Aptos"/>
                <a:cs typeface="Arial"/>
              </a:rPr>
              <a:t> </a:t>
            </a:r>
            <a:r>
              <a:rPr sz="1200" spc="35" dirty="0" smtClean="0">
                <a:solidFill>
                  <a:srgbClr val="262C32"/>
                </a:solidFill>
                <a:latin typeface="Aptos"/>
                <a:cs typeface="Arial"/>
              </a:rPr>
              <a:t>S</a:t>
            </a:r>
            <a:r>
              <a:rPr sz="1200" spc="30" dirty="0" smtClean="0">
                <a:solidFill>
                  <a:srgbClr val="262C32"/>
                </a:solidFill>
                <a:latin typeface="Aptos"/>
                <a:cs typeface="Arial"/>
              </a:rPr>
              <a:t>u</a:t>
            </a:r>
            <a:r>
              <a:rPr sz="1200" spc="11" dirty="0" smtClean="0">
                <a:solidFill>
                  <a:srgbClr val="262C32"/>
                </a:solidFill>
                <a:latin typeface="Aptos"/>
                <a:cs typeface="Arial"/>
              </a:rPr>
              <a:t>j</a:t>
            </a:r>
            <a:r>
              <a:rPr sz="1200" spc="30" dirty="0" smtClean="0">
                <a:solidFill>
                  <a:srgbClr val="262C32"/>
                </a:solidFill>
                <a:latin typeface="Aptos"/>
                <a:cs typeface="Arial"/>
              </a:rPr>
              <a:t>e</a:t>
            </a:r>
            <a:r>
              <a:rPr sz="1200" spc="16" dirty="0" smtClean="0">
                <a:solidFill>
                  <a:srgbClr val="262C32"/>
                </a:solidFill>
                <a:latin typeface="Aptos"/>
                <a:cs typeface="Arial"/>
              </a:rPr>
              <a:t>t</a:t>
            </a:r>
            <a:r>
              <a:rPr sz="1200" spc="30" dirty="0" smtClean="0">
                <a:solidFill>
                  <a:srgbClr val="262C32"/>
                </a:solidFill>
                <a:latin typeface="Aptos"/>
                <a:cs typeface="Arial"/>
              </a:rPr>
              <a:t>a</a:t>
            </a:r>
            <a:r>
              <a:rPr sz="1200" spc="1" dirty="0" smtClean="0">
                <a:solidFill>
                  <a:srgbClr val="262C32"/>
                </a:solidFill>
                <a:latin typeface="Aptos"/>
                <a:cs typeface="Arial"/>
              </a:rPr>
              <a:t>r</a:t>
            </a:r>
            <a:r>
              <a:rPr sz="1200" spc="77" dirty="0" smtClean="0">
                <a:solidFill>
                  <a:srgbClr val="262C32"/>
                </a:solidFill>
                <a:latin typeface="Aptos"/>
                <a:cs typeface="Arial"/>
              </a:rPr>
              <a:t> </a:t>
            </a:r>
            <a:r>
              <a:rPr sz="1200" spc="19" dirty="0" smtClean="0">
                <a:solidFill>
                  <a:srgbClr val="262C32"/>
                </a:solidFill>
                <a:latin typeface="Aptos"/>
                <a:cs typeface="Arial"/>
              </a:rPr>
              <a:t>c</a:t>
            </a:r>
            <a:r>
              <a:rPr sz="1200" spc="25" dirty="0" smtClean="0">
                <a:solidFill>
                  <a:srgbClr val="262C32"/>
                </a:solidFill>
                <a:latin typeface="Aptos"/>
                <a:cs typeface="Arial"/>
              </a:rPr>
              <a:t>o</a:t>
            </a:r>
            <a:r>
              <a:rPr sz="1200" spc="0" dirty="0" smtClean="0">
                <a:solidFill>
                  <a:srgbClr val="262C32"/>
                </a:solidFill>
                <a:latin typeface="Aptos"/>
                <a:cs typeface="Arial"/>
              </a:rPr>
              <a:t>n</a:t>
            </a:r>
            <a:r>
              <a:rPr sz="1200" spc="51" dirty="0" smtClean="0">
                <a:solidFill>
                  <a:srgbClr val="262C32"/>
                </a:solidFill>
                <a:latin typeface="Aptos"/>
                <a:cs typeface="Arial"/>
              </a:rPr>
              <a:t> </a:t>
            </a:r>
            <a:r>
              <a:rPr sz="1200" spc="14" dirty="0" smtClean="0">
                <a:solidFill>
                  <a:srgbClr val="262C32"/>
                </a:solidFill>
                <a:latin typeface="Aptos"/>
                <a:cs typeface="Arial"/>
              </a:rPr>
              <a:t>f</a:t>
            </a:r>
            <a:r>
              <a:rPr sz="1200" spc="25" dirty="0" smtClean="0">
                <a:solidFill>
                  <a:srgbClr val="262C32"/>
                </a:solidFill>
                <a:latin typeface="Aptos"/>
                <a:cs typeface="Arial"/>
              </a:rPr>
              <a:t>ue</a:t>
            </a:r>
            <a:r>
              <a:rPr sz="1200" spc="0" dirty="0" smtClean="0">
                <a:solidFill>
                  <a:srgbClr val="262C32"/>
                </a:solidFill>
                <a:latin typeface="Aptos"/>
                <a:cs typeface="Arial"/>
              </a:rPr>
              <a:t>r</a:t>
            </a:r>
            <a:r>
              <a:rPr sz="1200" spc="34" dirty="0" smtClean="0">
                <a:solidFill>
                  <a:srgbClr val="262C32"/>
                </a:solidFill>
                <a:latin typeface="Aptos"/>
                <a:cs typeface="Arial"/>
              </a:rPr>
              <a:t>z</a:t>
            </a:r>
            <a:r>
              <a:rPr sz="1200" spc="0" dirty="0" smtClean="0">
                <a:solidFill>
                  <a:srgbClr val="262C32"/>
                </a:solidFill>
                <a:latin typeface="Aptos"/>
                <a:cs typeface="Arial"/>
              </a:rPr>
              <a:t>a </a:t>
            </a:r>
            <a:r>
              <a:rPr sz="1200" spc="164" dirty="0" smtClean="0">
                <a:solidFill>
                  <a:srgbClr val="262C32"/>
                </a:solidFill>
                <a:latin typeface="Aptos"/>
                <a:cs typeface="Arial"/>
              </a:rPr>
              <a:t> </a:t>
            </a:r>
            <a:r>
              <a:rPr sz="1200" spc="0" dirty="0" smtClean="0">
                <a:solidFill>
                  <a:srgbClr val="262C32"/>
                </a:solidFill>
                <a:latin typeface="Aptos"/>
                <a:cs typeface="Arial"/>
              </a:rPr>
              <a:t>a</a:t>
            </a:r>
            <a:r>
              <a:rPr sz="1200" spc="89" dirty="0" smtClean="0">
                <a:solidFill>
                  <a:srgbClr val="262C32"/>
                </a:solidFill>
                <a:latin typeface="Aptos"/>
                <a:cs typeface="Arial"/>
              </a:rPr>
              <a:t> </a:t>
            </a:r>
            <a:r>
              <a:rPr sz="1200" spc="-80" dirty="0" smtClean="0">
                <a:solidFill>
                  <a:srgbClr val="262C32"/>
                </a:solidFill>
                <a:latin typeface="Aptos"/>
                <a:cs typeface="Arial"/>
              </a:rPr>
              <a:t>l</a:t>
            </a:r>
            <a:r>
              <a:rPr sz="1200" spc="4" dirty="0" smtClean="0">
                <a:solidFill>
                  <a:srgbClr val="262C32"/>
                </a:solidFill>
                <a:latin typeface="Aptos"/>
                <a:cs typeface="Arial"/>
              </a:rPr>
              <a:t>a</a:t>
            </a:r>
            <a:r>
              <a:rPr sz="1200" spc="109" dirty="0" smtClean="0">
                <a:solidFill>
                  <a:srgbClr val="262C32"/>
                </a:solidFill>
                <a:latin typeface="Aptos"/>
                <a:cs typeface="Arial"/>
              </a:rPr>
              <a:t> </a:t>
            </a:r>
            <a:r>
              <a:rPr sz="1200" spc="19" dirty="0" smtClean="0">
                <a:solidFill>
                  <a:srgbClr val="262C32"/>
                </a:solidFill>
                <a:latin typeface="Aptos"/>
                <a:cs typeface="Arial"/>
              </a:rPr>
              <a:t>v</a:t>
            </a:r>
            <a:r>
              <a:rPr sz="1200" spc="9" dirty="0" smtClean="0">
                <a:solidFill>
                  <a:srgbClr val="262C32"/>
                </a:solidFill>
                <a:latin typeface="Aptos"/>
                <a:cs typeface="Arial"/>
              </a:rPr>
              <a:t>í</a:t>
            </a:r>
            <a:r>
              <a:rPr sz="1200" spc="19" dirty="0" smtClean="0">
                <a:solidFill>
                  <a:srgbClr val="262C32"/>
                </a:solidFill>
                <a:latin typeface="Aptos"/>
                <a:cs typeface="Arial"/>
              </a:rPr>
              <a:t>c</a:t>
            </a:r>
            <a:r>
              <a:rPr sz="1200" spc="14" dirty="0" smtClean="0">
                <a:solidFill>
                  <a:srgbClr val="262C32"/>
                </a:solidFill>
                <a:latin typeface="Aptos"/>
                <a:cs typeface="Arial"/>
              </a:rPr>
              <a:t>t</a:t>
            </a:r>
            <a:r>
              <a:rPr sz="1200" spc="9" dirty="0" smtClean="0">
                <a:solidFill>
                  <a:srgbClr val="262C32"/>
                </a:solidFill>
                <a:latin typeface="Aptos"/>
                <a:cs typeface="Arial"/>
              </a:rPr>
              <a:t>i</a:t>
            </a:r>
            <a:r>
              <a:rPr sz="1200" spc="34" dirty="0" smtClean="0">
                <a:solidFill>
                  <a:srgbClr val="262C32"/>
                </a:solidFill>
                <a:latin typeface="Aptos"/>
                <a:cs typeface="Arial"/>
              </a:rPr>
              <a:t>m</a:t>
            </a:r>
            <a:r>
              <a:rPr sz="1200" spc="0" dirty="0" smtClean="0">
                <a:solidFill>
                  <a:srgbClr val="262C32"/>
                </a:solidFill>
                <a:latin typeface="Aptos"/>
                <a:cs typeface="Arial"/>
              </a:rPr>
              <a:t>a</a:t>
            </a:r>
            <a:r>
              <a:rPr sz="1200" spc="176" dirty="0" smtClean="0">
                <a:solidFill>
                  <a:srgbClr val="262C32"/>
                </a:solidFill>
                <a:latin typeface="Aptos"/>
                <a:cs typeface="Arial"/>
              </a:rPr>
              <a:t> </a:t>
            </a:r>
            <a:r>
              <a:rPr sz="1200" spc="25" dirty="0" smtClean="0">
                <a:solidFill>
                  <a:srgbClr val="262C32"/>
                </a:solidFill>
                <a:latin typeface="Aptos"/>
                <a:cs typeface="Arial"/>
              </a:rPr>
              <a:t>po</a:t>
            </a:r>
            <a:r>
              <a:rPr sz="1200" spc="0" dirty="0" smtClean="0">
                <a:solidFill>
                  <a:srgbClr val="262C32"/>
                </a:solidFill>
                <a:latin typeface="Aptos"/>
                <a:cs typeface="Arial"/>
              </a:rPr>
              <a:t>r</a:t>
            </a:r>
            <a:r>
              <a:rPr sz="1200" spc="80" dirty="0" smtClean="0">
                <a:solidFill>
                  <a:srgbClr val="262C32"/>
                </a:solidFill>
                <a:latin typeface="Aptos"/>
                <a:cs typeface="Arial"/>
              </a:rPr>
              <a:t> </a:t>
            </a:r>
            <a:r>
              <a:rPr sz="1200" spc="-80" dirty="0" smtClean="0">
                <a:solidFill>
                  <a:srgbClr val="262C32"/>
                </a:solidFill>
                <a:latin typeface="Aptos"/>
                <a:cs typeface="Arial"/>
              </a:rPr>
              <a:t>l</a:t>
            </a:r>
            <a:r>
              <a:rPr sz="1200" spc="50" dirty="0" smtClean="0">
                <a:solidFill>
                  <a:srgbClr val="262C32"/>
                </a:solidFill>
                <a:latin typeface="Aptos"/>
                <a:cs typeface="Arial"/>
              </a:rPr>
              <a:t>a</a:t>
            </a:r>
            <a:r>
              <a:rPr sz="1200" spc="8" dirty="0" smtClean="0">
                <a:solidFill>
                  <a:srgbClr val="262C32"/>
                </a:solidFill>
                <a:latin typeface="Aptos"/>
                <a:cs typeface="Arial"/>
              </a:rPr>
              <a:t>s</a:t>
            </a:r>
            <a:r>
              <a:rPr sz="1200" spc="84" dirty="0" smtClean="0">
                <a:solidFill>
                  <a:srgbClr val="262C32"/>
                </a:solidFill>
                <a:latin typeface="Aptos"/>
                <a:cs typeface="Arial"/>
              </a:rPr>
              <a:t> </a:t>
            </a:r>
            <a:r>
              <a:rPr sz="1200" spc="3" dirty="0" smtClean="0">
                <a:solidFill>
                  <a:srgbClr val="262C32"/>
                </a:solidFill>
                <a:latin typeface="Aptos"/>
                <a:cs typeface="Arial"/>
              </a:rPr>
              <a:t>e</a:t>
            </a:r>
            <a:r>
              <a:rPr sz="1200" spc="28" dirty="0" smtClean="0">
                <a:solidFill>
                  <a:srgbClr val="262C32"/>
                </a:solidFill>
                <a:latin typeface="Aptos"/>
                <a:cs typeface="Arial"/>
              </a:rPr>
              <a:t>x</a:t>
            </a:r>
            <a:r>
              <a:rPr sz="1200" spc="61" dirty="0" smtClean="0">
                <a:solidFill>
                  <a:srgbClr val="262C32"/>
                </a:solidFill>
                <a:latin typeface="Aptos"/>
                <a:cs typeface="Arial"/>
              </a:rPr>
              <a:t>t</a:t>
            </a:r>
            <a:r>
              <a:rPr sz="1200" spc="11" dirty="0" smtClean="0">
                <a:solidFill>
                  <a:srgbClr val="262C32"/>
                </a:solidFill>
                <a:latin typeface="Aptos"/>
                <a:cs typeface="Arial"/>
              </a:rPr>
              <a:t>r</a:t>
            </a:r>
            <a:r>
              <a:rPr sz="1200" spc="29" dirty="0" smtClean="0">
                <a:solidFill>
                  <a:srgbClr val="262C32"/>
                </a:solidFill>
                <a:latin typeface="Aptos"/>
                <a:cs typeface="Arial"/>
              </a:rPr>
              <a:t>e</a:t>
            </a:r>
            <a:r>
              <a:rPr sz="1200" spc="63" dirty="0" smtClean="0">
                <a:solidFill>
                  <a:srgbClr val="262C32"/>
                </a:solidFill>
                <a:latin typeface="Aptos"/>
                <a:cs typeface="Arial"/>
              </a:rPr>
              <a:t>m</a:t>
            </a:r>
            <a:r>
              <a:rPr sz="1200" spc="-5" dirty="0" smtClean="0">
                <a:solidFill>
                  <a:srgbClr val="262C32"/>
                </a:solidFill>
                <a:latin typeface="Aptos"/>
                <a:cs typeface="Arial"/>
              </a:rPr>
              <a:t>i</a:t>
            </a:r>
            <a:r>
              <a:rPr sz="1200" spc="50" dirty="0" smtClean="0">
                <a:solidFill>
                  <a:srgbClr val="262C32"/>
                </a:solidFill>
                <a:latin typeface="Aptos"/>
                <a:cs typeface="Arial"/>
              </a:rPr>
              <a:t>d</a:t>
            </a:r>
            <a:r>
              <a:rPr sz="1200" spc="29" dirty="0" smtClean="0">
                <a:solidFill>
                  <a:srgbClr val="262C32"/>
                </a:solidFill>
                <a:latin typeface="Aptos"/>
                <a:cs typeface="Arial"/>
              </a:rPr>
              <a:t>a</a:t>
            </a:r>
            <a:r>
              <a:rPr sz="1200" spc="50" dirty="0" smtClean="0">
                <a:solidFill>
                  <a:srgbClr val="262C32"/>
                </a:solidFill>
                <a:latin typeface="Aptos"/>
                <a:cs typeface="Arial"/>
              </a:rPr>
              <a:t>de</a:t>
            </a:r>
            <a:r>
              <a:rPr sz="1200" spc="78" dirty="0" smtClean="0">
                <a:solidFill>
                  <a:srgbClr val="262C32"/>
                </a:solidFill>
                <a:latin typeface="Aptos"/>
                <a:cs typeface="Arial"/>
              </a:rPr>
              <a:t>s</a:t>
            </a:r>
            <a:r>
              <a:rPr sz="1200" spc="-89" dirty="0" smtClean="0">
                <a:solidFill>
                  <a:srgbClr val="262C32"/>
                </a:solidFill>
                <a:latin typeface="Aptos"/>
                <a:cs typeface="Arial"/>
              </a:rPr>
              <a:t>,</a:t>
            </a:r>
            <a:r>
              <a:rPr sz="1200" spc="119" dirty="0" smtClean="0">
                <a:solidFill>
                  <a:srgbClr val="262C32"/>
                </a:solidFill>
                <a:latin typeface="Aptos"/>
                <a:cs typeface="Arial"/>
              </a:rPr>
              <a:t> </a:t>
            </a:r>
            <a:r>
              <a:rPr sz="1200" spc="25" dirty="0" smtClean="0">
                <a:solidFill>
                  <a:srgbClr val="262C32"/>
                </a:solidFill>
                <a:latin typeface="Aptos"/>
                <a:cs typeface="Arial"/>
              </a:rPr>
              <a:t>d</a:t>
            </a:r>
            <a:r>
              <a:rPr sz="1200" spc="0" dirty="0" smtClean="0">
                <a:solidFill>
                  <a:srgbClr val="262C32"/>
                </a:solidFill>
                <a:latin typeface="Aptos"/>
                <a:cs typeface="Arial"/>
              </a:rPr>
              <a:t>e</a:t>
            </a:r>
            <a:r>
              <a:rPr sz="1200" spc="9" dirty="0" smtClean="0">
                <a:solidFill>
                  <a:srgbClr val="262C32"/>
                </a:solidFill>
                <a:latin typeface="Aptos"/>
                <a:cs typeface="Arial"/>
              </a:rPr>
              <a:t>j</a:t>
            </a:r>
            <a:r>
              <a:rPr sz="1200" spc="0" dirty="0" smtClean="0">
                <a:solidFill>
                  <a:srgbClr val="262C32"/>
                </a:solidFill>
                <a:latin typeface="Aptos"/>
                <a:cs typeface="Arial"/>
              </a:rPr>
              <a:t>e</a:t>
            </a:r>
            <a:r>
              <a:rPr sz="1200" spc="129" dirty="0" smtClean="0">
                <a:solidFill>
                  <a:srgbClr val="262C32"/>
                </a:solidFill>
                <a:latin typeface="Aptos"/>
                <a:cs typeface="Arial"/>
              </a:rPr>
              <a:t> </a:t>
            </a:r>
            <a:r>
              <a:rPr sz="1200" spc="25" dirty="0" smtClean="0">
                <a:solidFill>
                  <a:srgbClr val="262C32"/>
                </a:solidFill>
                <a:latin typeface="Aptos"/>
                <a:cs typeface="Arial"/>
              </a:rPr>
              <a:t>qu</a:t>
            </a:r>
            <a:r>
              <a:rPr sz="1200" spc="0" dirty="0" smtClean="0">
                <a:solidFill>
                  <a:srgbClr val="262C32"/>
                </a:solidFill>
                <a:latin typeface="Aptos"/>
                <a:cs typeface="Arial"/>
              </a:rPr>
              <a:t>e</a:t>
            </a:r>
            <a:r>
              <a:rPr sz="1200" spc="124" dirty="0" smtClean="0">
                <a:solidFill>
                  <a:srgbClr val="262C32"/>
                </a:solidFill>
                <a:latin typeface="Aptos"/>
                <a:cs typeface="Arial"/>
              </a:rPr>
              <a:t> </a:t>
            </a:r>
            <a:r>
              <a:rPr sz="1200" spc="-56" dirty="0" smtClean="0">
                <a:solidFill>
                  <a:srgbClr val="262C32"/>
                </a:solidFill>
                <a:latin typeface="Aptos"/>
                <a:cs typeface="Arial"/>
              </a:rPr>
              <a:t>l</a:t>
            </a:r>
            <a:r>
              <a:rPr sz="1200" spc="-20" dirty="0" smtClean="0">
                <a:solidFill>
                  <a:srgbClr val="262C32"/>
                </a:solidFill>
                <a:latin typeface="Aptos"/>
                <a:cs typeface="Arial"/>
              </a:rPr>
              <a:t>a</a:t>
            </a:r>
            <a:r>
              <a:rPr sz="1200" spc="0" dirty="0" smtClean="0">
                <a:solidFill>
                  <a:srgbClr val="262C32"/>
                </a:solidFill>
                <a:latin typeface="Aptos"/>
                <a:cs typeface="Arial"/>
              </a:rPr>
              <a:t> </a:t>
            </a:r>
            <a:r>
              <a:rPr sz="1200" spc="-114" dirty="0" smtClean="0">
                <a:solidFill>
                  <a:srgbClr val="262C32"/>
                </a:solidFill>
                <a:latin typeface="Aptos"/>
                <a:cs typeface="Arial"/>
              </a:rPr>
              <a:t> </a:t>
            </a:r>
            <a:r>
              <a:rPr sz="1200" spc="5" dirty="0" smtClean="0">
                <a:solidFill>
                  <a:srgbClr val="262C32"/>
                </a:solidFill>
                <a:latin typeface="Aptos"/>
                <a:cs typeface="Arial"/>
              </a:rPr>
              <a:t>c</a:t>
            </a:r>
            <a:r>
              <a:rPr sz="1200" spc="34" dirty="0" smtClean="0">
                <a:solidFill>
                  <a:srgbClr val="262C32"/>
                </a:solidFill>
                <a:latin typeface="Aptos"/>
                <a:cs typeface="Arial"/>
              </a:rPr>
              <a:t>r</a:t>
            </a:r>
            <a:r>
              <a:rPr sz="1200" spc="-29" dirty="0" smtClean="0">
                <a:solidFill>
                  <a:srgbClr val="262C32"/>
                </a:solidFill>
                <a:latin typeface="Aptos"/>
                <a:cs typeface="Arial"/>
              </a:rPr>
              <a:t>i</a:t>
            </a:r>
            <a:r>
              <a:rPr sz="1200" spc="55" dirty="0" smtClean="0">
                <a:solidFill>
                  <a:srgbClr val="262C32"/>
                </a:solidFill>
                <a:latin typeface="Aptos"/>
                <a:cs typeface="Arial"/>
              </a:rPr>
              <a:t>s</a:t>
            </a:r>
            <a:r>
              <a:rPr sz="1200" spc="-5" dirty="0" smtClean="0">
                <a:solidFill>
                  <a:srgbClr val="262C32"/>
                </a:solidFill>
                <a:latin typeface="Aptos"/>
                <a:cs typeface="Arial"/>
              </a:rPr>
              <a:t>i</a:t>
            </a:r>
            <a:r>
              <a:rPr sz="1200" spc="8" dirty="0" smtClean="0">
                <a:solidFill>
                  <a:srgbClr val="262C32"/>
                </a:solidFill>
                <a:latin typeface="Aptos"/>
                <a:cs typeface="Arial"/>
              </a:rPr>
              <a:t>s</a:t>
            </a:r>
            <a:r>
              <a:rPr sz="1200" spc="3" dirty="0" smtClean="0">
                <a:solidFill>
                  <a:srgbClr val="262C32"/>
                </a:solidFill>
                <a:latin typeface="Aptos"/>
                <a:cs typeface="Arial"/>
              </a:rPr>
              <a:t> e</a:t>
            </a:r>
            <a:r>
              <a:rPr sz="1200" spc="55" dirty="0" smtClean="0">
                <a:solidFill>
                  <a:srgbClr val="262C32"/>
                </a:solidFill>
                <a:latin typeface="Aptos"/>
                <a:cs typeface="Arial"/>
              </a:rPr>
              <a:t>v</a:t>
            </a:r>
            <a:r>
              <a:rPr sz="1200" spc="50" dirty="0" smtClean="0">
                <a:solidFill>
                  <a:srgbClr val="262C32"/>
                </a:solidFill>
                <a:latin typeface="Aptos"/>
                <a:cs typeface="Arial"/>
              </a:rPr>
              <a:t>o</a:t>
            </a:r>
            <a:r>
              <a:rPr sz="1200" spc="-5" dirty="0" smtClean="0">
                <a:solidFill>
                  <a:srgbClr val="262C32"/>
                </a:solidFill>
                <a:latin typeface="Aptos"/>
                <a:cs typeface="Arial"/>
              </a:rPr>
              <a:t>l</a:t>
            </a:r>
            <a:r>
              <a:rPr sz="1200" spc="29" dirty="0" smtClean="0">
                <a:solidFill>
                  <a:srgbClr val="262C32"/>
                </a:solidFill>
                <a:latin typeface="Aptos"/>
                <a:cs typeface="Arial"/>
              </a:rPr>
              <a:t>u</a:t>
            </a:r>
            <a:r>
              <a:rPr sz="1200" spc="8" dirty="0" smtClean="0">
                <a:solidFill>
                  <a:srgbClr val="262C32"/>
                </a:solidFill>
                <a:latin typeface="Aptos"/>
                <a:cs typeface="Arial"/>
              </a:rPr>
              <a:t>c</a:t>
            </a:r>
            <a:r>
              <a:rPr sz="1200" spc="37" dirty="0" smtClean="0">
                <a:solidFill>
                  <a:srgbClr val="262C32"/>
                </a:solidFill>
                <a:latin typeface="Aptos"/>
                <a:cs typeface="Arial"/>
              </a:rPr>
              <a:t>i</a:t>
            </a:r>
            <a:r>
              <a:rPr sz="1200" spc="75" dirty="0" smtClean="0">
                <a:solidFill>
                  <a:srgbClr val="262C32"/>
                </a:solidFill>
                <a:latin typeface="Aptos"/>
                <a:cs typeface="Arial"/>
              </a:rPr>
              <a:t>o</a:t>
            </a:r>
            <a:r>
              <a:rPr sz="1200" spc="3" dirty="0" smtClean="0">
                <a:solidFill>
                  <a:srgbClr val="262C32"/>
                </a:solidFill>
                <a:latin typeface="Aptos"/>
                <a:cs typeface="Arial"/>
              </a:rPr>
              <a:t>n</a:t>
            </a:r>
            <a:r>
              <a:rPr sz="1200" spc="75" dirty="0" smtClean="0">
                <a:solidFill>
                  <a:srgbClr val="262C32"/>
                </a:solidFill>
                <a:latin typeface="Aptos"/>
                <a:cs typeface="Arial"/>
              </a:rPr>
              <a:t>e</a:t>
            </a:r>
            <a:r>
              <a:rPr sz="1200" spc="-67" dirty="0" smtClean="0">
                <a:solidFill>
                  <a:srgbClr val="262C32"/>
                </a:solidFill>
                <a:latin typeface="Aptos"/>
                <a:cs typeface="Arial"/>
              </a:rPr>
              <a:t>.</a:t>
            </a:r>
            <a:endParaRPr sz="9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spc="-78" dirty="0" smtClean="0">
                <a:solidFill>
                  <a:srgbClr val="343131"/>
                </a:solidFill>
                <a:latin typeface="Times New Roman"/>
                <a:cs typeface="Times New Roman"/>
              </a:rPr>
              <a:t>141</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078509" y="1411438"/>
            <a:ext cx="7431469" cy="1677038"/>
          </a:xfrm>
          <a:prstGeom prst="rect">
            <a:avLst/>
          </a:prstGeom>
        </p:spPr>
        <p:txBody>
          <a:bodyPr wrap="square" lIns="0" tIns="7111" rIns="0" bIns="0" rtlCol="0">
            <a:noAutofit/>
          </a:bodyPr>
          <a:lstStyle/>
          <a:p>
            <a:pPr marL="18796" marR="7015">
              <a:lnSpc>
                <a:spcPts val="1120"/>
              </a:lnSpc>
              <a:spcAft>
                <a:spcPts val="300"/>
              </a:spcAft>
            </a:pPr>
            <a:r>
              <a:rPr sz="1200" b="1" spc="-1" dirty="0" smtClean="0">
                <a:solidFill>
                  <a:srgbClr val="262C32"/>
                </a:solidFill>
                <a:latin typeface="Aptos"/>
                <a:cs typeface="Arial"/>
              </a:rPr>
              <a:t>Lesiones por exceso de frío</a:t>
            </a:r>
            <a:endParaRPr sz="1000">
              <a:latin typeface="Arial"/>
              <a:cs typeface="Arial"/>
            </a:endParaRPr>
          </a:p>
          <a:p>
            <a:pPr marL="18796" marR="7015">
              <a:lnSpc>
                <a:spcPct val="95825"/>
              </a:lnSpc>
              <a:spcBef>
                <a:spcPts val="474"/>
              </a:spcBef>
              <a:spcAft>
                <a:spcPts val="300"/>
              </a:spcAft>
            </a:pPr>
            <a:r>
              <a:rPr sz="1200" b="1" spc="-1" dirty="0" smtClean="0">
                <a:solidFill>
                  <a:srgbClr val="262C32"/>
                </a:solidFill>
                <a:latin typeface="Aptos"/>
                <a:cs typeface="Arial"/>
              </a:rPr>
              <a:t>Factores que favorecen el enfriamiento</a:t>
            </a:r>
            <a:endParaRPr sz="1000">
              <a:latin typeface="Arial"/>
              <a:cs typeface="Arial"/>
            </a:endParaRPr>
          </a:p>
          <a:p>
            <a:pPr marL="15748" indent="-3048">
              <a:lnSpc>
                <a:spcPts val="1034"/>
              </a:lnSpc>
              <a:spcBef>
                <a:spcPts val="623"/>
              </a:spcBef>
              <a:spcAft>
                <a:spcPts val="300"/>
              </a:spcAft>
            </a:pPr>
            <a:r>
              <a:rPr sz="1200" spc="23" dirty="0" smtClean="0">
                <a:solidFill>
                  <a:srgbClr val="262C32"/>
                </a:solidFill>
                <a:latin typeface="Aptos"/>
                <a:cs typeface="Arial"/>
              </a:rPr>
              <a:t>Al  bajar la temperatura ambiental</a:t>
            </a:r>
            <a:r>
              <a:rPr sz="1200" spc="23" dirty="0" smtClean="0">
                <a:solidFill>
                  <a:srgbClr val="262C32"/>
                </a:solidFill>
                <a:latin typeface="Aptos"/>
                <a:cs typeface="Arial"/>
              </a:rPr>
              <a:t>,  </a:t>
            </a:r>
            <a:r>
              <a:rPr sz="1200" spc="23" dirty="0" smtClean="0">
                <a:solidFill>
                  <a:srgbClr val="262C32"/>
                </a:solidFill>
                <a:latin typeface="Aptos"/>
                <a:cs typeface="Arial"/>
              </a:rPr>
              <a:t>nuestro organismo reacciona provocando el </a:t>
            </a:r>
            <a:endParaRPr sz="900">
              <a:latin typeface="Arial"/>
              <a:cs typeface="Arial"/>
            </a:endParaRPr>
          </a:p>
          <a:p>
            <a:pPr marL="15748">
              <a:lnSpc>
                <a:spcPts val="1034"/>
              </a:lnSpc>
              <a:spcBef>
                <a:spcPts val="357"/>
              </a:spcBef>
              <a:spcAft>
                <a:spcPts val="300"/>
              </a:spcAft>
            </a:pPr>
            <a:r>
              <a:rPr sz="1200" spc="23" dirty="0" smtClean="0">
                <a:solidFill>
                  <a:srgbClr val="262C32"/>
                </a:solidFill>
                <a:latin typeface="Aptos"/>
                <a:cs typeface="Arial"/>
              </a:rPr>
              <a:t>estrechamiento de los vasos sanguíneos </a:t>
            </a:r>
            <a:r>
              <a:rPr sz="1200" spc="23" dirty="0" smtClean="0">
                <a:solidFill>
                  <a:srgbClr val="262C32"/>
                </a:solidFill>
                <a:latin typeface="Aptos"/>
                <a:cs typeface="Arial"/>
              </a:rPr>
              <a:t>(</a:t>
            </a:r>
            <a:r>
              <a:rPr sz="1200" spc="23" dirty="0" smtClean="0">
                <a:solidFill>
                  <a:srgbClr val="262C32"/>
                </a:solidFill>
                <a:latin typeface="Aptos"/>
                <a:cs typeface="Arial"/>
              </a:rPr>
              <a:t>vasoconstricción)</a:t>
            </a:r>
            <a:r>
              <a:rPr sz="1200" spc="23" dirty="0" smtClean="0">
                <a:solidFill>
                  <a:srgbClr val="262C32"/>
                </a:solidFill>
                <a:latin typeface="Aptos"/>
                <a:cs typeface="Arial"/>
              </a:rPr>
              <a:t>,  </a:t>
            </a:r>
            <a:r>
              <a:rPr sz="1200" spc="23" dirty="0" smtClean="0">
                <a:solidFill>
                  <a:srgbClr val="262C32"/>
                </a:solidFill>
                <a:latin typeface="Aptos"/>
                <a:cs typeface="Arial"/>
              </a:rPr>
              <a:t>limitando</a:t>
            </a:r>
            <a:r>
              <a:rPr sz="1200" spc="23" dirty="0" smtClean="0">
                <a:solidFill>
                  <a:srgbClr val="262C32"/>
                </a:solidFill>
                <a:latin typeface="Aptos"/>
                <a:cs typeface="Arial"/>
              </a:rPr>
              <a:t>,  </a:t>
            </a:r>
            <a:r>
              <a:rPr sz="1200" spc="23" dirty="0" smtClean="0">
                <a:solidFill>
                  <a:srgbClr val="262C32"/>
                </a:solidFill>
                <a:latin typeface="Aptos"/>
                <a:cs typeface="Arial"/>
              </a:rPr>
              <a:t>por tanto</a:t>
            </a:r>
            <a:r>
              <a:rPr sz="1200" spc="23" dirty="0" smtClean="0">
                <a:solidFill>
                  <a:srgbClr val="262C32"/>
                </a:solidFill>
                <a:latin typeface="Aptos"/>
                <a:cs typeface="Arial"/>
              </a:rPr>
              <a:t>, </a:t>
            </a:r>
            <a:endParaRPr sz="900">
              <a:latin typeface="Arial"/>
              <a:cs typeface="Arial"/>
            </a:endParaRPr>
          </a:p>
          <a:p>
            <a:pPr marL="15748">
              <a:lnSpc>
                <a:spcPts val="1034"/>
              </a:lnSpc>
              <a:spcBef>
                <a:spcPts val="357"/>
              </a:spcBef>
              <a:spcAft>
                <a:spcPts val="300"/>
              </a:spcAft>
            </a:pPr>
            <a:r>
              <a:rPr sz="1200" spc="23" dirty="0" smtClean="0">
                <a:solidFill>
                  <a:srgbClr val="262C32"/>
                </a:solidFill>
                <a:latin typeface="Aptos"/>
                <a:cs typeface="Arial"/>
              </a:rPr>
              <a:t>el aporte de sangre a la zona periférica</a:t>
            </a:r>
            <a:r>
              <a:rPr sz="1200" spc="23" dirty="0" smtClean="0">
                <a:solidFill>
                  <a:srgbClr val="262C32"/>
                </a:solidFill>
                <a:latin typeface="Aptos"/>
                <a:cs typeface="Arial"/>
              </a:rPr>
              <a:t>,  </a:t>
            </a:r>
            <a:r>
              <a:rPr sz="1200" spc="23" dirty="0" smtClean="0">
                <a:solidFill>
                  <a:srgbClr val="262C32"/>
                </a:solidFill>
                <a:latin typeface="Aptos"/>
                <a:cs typeface="Arial"/>
              </a:rPr>
              <a:t>con lo que se consigue que la  pérdida</a:t>
            </a:r>
            <a:endParaRPr sz="900">
              <a:latin typeface="Arial"/>
              <a:cs typeface="Arial"/>
            </a:endParaRPr>
          </a:p>
          <a:p>
            <a:pPr marL="15748" marR="7015">
              <a:lnSpc>
                <a:spcPct val="95825"/>
              </a:lnSpc>
              <a:spcBef>
                <a:spcPts val="392"/>
              </a:spcBef>
              <a:spcAft>
                <a:spcPts val="300"/>
              </a:spcAft>
            </a:pPr>
            <a:r>
              <a:rPr sz="1200" spc="24" dirty="0" smtClean="0">
                <a:solidFill>
                  <a:srgbClr val="262C32"/>
                </a:solidFill>
                <a:latin typeface="Aptos"/>
                <a:cs typeface="Arial"/>
              </a:rPr>
              <a:t>de calor sea menor.</a:t>
            </a:r>
            <a:endParaRPr sz="900">
              <a:latin typeface="Arial"/>
              <a:cs typeface="Arial"/>
            </a:endParaRPr>
          </a:p>
          <a:p>
            <a:pPr marL="12700" marR="77996" indent="9144">
              <a:lnSpc>
                <a:spcPts val="1390"/>
              </a:lnSpc>
              <a:spcBef>
                <a:spcPts val="444"/>
              </a:spcBef>
              <a:spcAft>
                <a:spcPts val="300"/>
              </a:spcAft>
            </a:pPr>
            <a:r>
              <a:rPr sz="1200" spc="24" dirty="0" smtClean="0">
                <a:solidFill>
                  <a:srgbClr val="262C32"/>
                </a:solidFill>
                <a:latin typeface="Aptos"/>
                <a:cs typeface="Arial"/>
              </a:rPr>
              <a:t>Existen factores  que favorecen  este enfriamiento</a:t>
            </a:r>
            <a:r>
              <a:rPr sz="1200" spc="24" dirty="0" smtClean="0">
                <a:solidFill>
                  <a:srgbClr val="262C32"/>
                </a:solidFill>
                <a:latin typeface="Aptos"/>
                <a:cs typeface="Arial"/>
              </a:rPr>
              <a:t>:  </a:t>
            </a:r>
            <a:r>
              <a:rPr sz="1200" spc="24" dirty="0" smtClean="0">
                <a:solidFill>
                  <a:srgbClr val="262C32"/>
                </a:solidFill>
                <a:latin typeface="Aptos"/>
                <a:cs typeface="Arial"/>
              </a:rPr>
              <a:t>ambien</a:t>
            </a:r>
            <a:r>
              <a:rPr sz="1200" spc="24" dirty="0" smtClean="0">
                <a:solidFill>
                  <a:srgbClr val="262C32"/>
                </a:solidFill>
                <a:latin typeface="Aptos"/>
                <a:cs typeface="Arial"/>
              </a:rPr>
              <a:t>t</a:t>
            </a:r>
            <a:r>
              <a:rPr sz="1200" spc="24" dirty="0" smtClean="0">
                <a:solidFill>
                  <a:srgbClr val="262C32"/>
                </a:solidFill>
                <a:latin typeface="Aptos"/>
                <a:cs typeface="Arial"/>
              </a:rPr>
              <a:t>ales  </a:t>
            </a:r>
            <a:r>
              <a:rPr sz="1200" spc="24" dirty="0" smtClean="0">
                <a:solidFill>
                  <a:srgbClr val="262C32"/>
                </a:solidFill>
                <a:latin typeface="Aptos"/>
                <a:cs typeface="Arial"/>
              </a:rPr>
              <a:t>(</a:t>
            </a:r>
            <a:r>
              <a:rPr sz="1200" spc="24" dirty="0" smtClean="0">
                <a:solidFill>
                  <a:srgbClr val="262C32"/>
                </a:solidFill>
                <a:latin typeface="Aptos"/>
                <a:cs typeface="Arial"/>
              </a:rPr>
              <a:t>humedad  y viento)</a:t>
            </a:r>
            <a:r>
              <a:rPr sz="1200" spc="24" dirty="0" smtClean="0">
                <a:solidFill>
                  <a:srgbClr val="262C32"/>
                </a:solidFill>
                <a:latin typeface="Aptos"/>
                <a:cs typeface="Arial"/>
              </a:rPr>
              <a:t>;  </a:t>
            </a:r>
            <a:r>
              <a:rPr sz="1200" spc="24" dirty="0" smtClean="0">
                <a:solidFill>
                  <a:srgbClr val="262C32"/>
                </a:solidFill>
                <a:latin typeface="Aptos"/>
                <a:cs typeface="Arial"/>
              </a:rPr>
              <a:t>personales  (edad de la víctima</a:t>
            </a:r>
            <a:r>
              <a:rPr sz="1200" spc="24" dirty="0" smtClean="0">
                <a:solidFill>
                  <a:srgbClr val="262C32"/>
                </a:solidFill>
                <a:latin typeface="Aptos"/>
                <a:cs typeface="Arial"/>
              </a:rPr>
              <a:t>, </a:t>
            </a:r>
            <a:r>
              <a:rPr sz="1200" spc="24" dirty="0" smtClean="0">
                <a:solidFill>
                  <a:srgbClr val="262C32"/>
                </a:solidFill>
                <a:latin typeface="Aptos"/>
                <a:cs typeface="Arial"/>
              </a:rPr>
              <a:t>desnutrición</a:t>
            </a:r>
            <a:r>
              <a:rPr sz="1200" spc="24" dirty="0" smtClean="0">
                <a:solidFill>
                  <a:srgbClr val="262C32"/>
                </a:solidFill>
                <a:latin typeface="Aptos"/>
                <a:cs typeface="Arial"/>
              </a:rPr>
              <a:t>, </a:t>
            </a:r>
            <a:r>
              <a:rPr sz="1200" spc="24" dirty="0" smtClean="0">
                <a:solidFill>
                  <a:srgbClr val="262C32"/>
                </a:solidFill>
                <a:latin typeface="Aptos"/>
                <a:cs typeface="Arial"/>
              </a:rPr>
              <a:t>tabaquismo</a:t>
            </a:r>
            <a:r>
              <a:rPr sz="1200" spc="24" dirty="0" smtClean="0">
                <a:solidFill>
                  <a:srgbClr val="262C32"/>
                </a:solidFill>
                <a:latin typeface="Aptos"/>
                <a:cs typeface="Arial"/>
              </a:rPr>
              <a:t>,  </a:t>
            </a:r>
            <a:r>
              <a:rPr sz="1200" spc="24" dirty="0" smtClean="0">
                <a:solidFill>
                  <a:srgbClr val="262C32"/>
                </a:solidFill>
                <a:latin typeface="Aptos"/>
                <a:cs typeface="Arial"/>
              </a:rPr>
              <a:t>consumo de alcohol</a:t>
            </a:r>
            <a:r>
              <a:rPr sz="1200" spc="24" dirty="0" smtClean="0">
                <a:solidFill>
                  <a:srgbClr val="262C32"/>
                </a:solidFill>
                <a:latin typeface="Aptos"/>
                <a:cs typeface="Arial"/>
              </a:rPr>
              <a:t>, </a:t>
            </a:r>
            <a:r>
              <a:rPr sz="1200" spc="24" dirty="0" smtClean="0">
                <a:solidFill>
                  <a:srgbClr val="262C32"/>
                </a:solidFill>
                <a:latin typeface="Aptos"/>
                <a:cs typeface="Arial"/>
              </a:rPr>
              <a:t>vestuario  inadecuado).</a:t>
            </a:r>
            <a:endParaRPr sz="900">
              <a:latin typeface="Arial"/>
              <a:cs typeface="Arial"/>
            </a:endParaRPr>
          </a:p>
        </p:txBody>
      </p:sp>
      <p:sp>
        <p:nvSpPr>
          <p:cNvPr id="4" name="object 4"/>
          <p:cNvSpPr txBox="1"/>
          <p:nvPr/>
        </p:nvSpPr>
        <p:spPr>
          <a:xfrm>
            <a:off x="2083609" y="3368254"/>
            <a:ext cx="7443328" cy="2816990"/>
          </a:xfrm>
          <a:prstGeom prst="rect">
            <a:avLst/>
          </a:prstGeom>
        </p:spPr>
        <p:txBody>
          <a:bodyPr wrap="square" lIns="0" tIns="7111" rIns="0" bIns="0" rtlCol="0">
            <a:noAutofit/>
          </a:bodyPr>
          <a:lstStyle/>
          <a:p>
            <a:pPr marR="3679591" algn="ctr">
              <a:lnSpc>
                <a:spcPts val="1120"/>
              </a:lnSpc>
              <a:spcAft>
                <a:spcPts val="300"/>
              </a:spcAft>
            </a:pPr>
            <a:r>
              <a:rPr sz="1200" b="1" spc="-5" dirty="0" smtClean="0">
                <a:solidFill>
                  <a:srgbClr val="262C32"/>
                </a:solidFill>
                <a:latin typeface="Aptos"/>
                <a:cs typeface="Arial"/>
              </a:rPr>
              <a:t>• </a:t>
            </a:r>
            <a:r>
              <a:rPr sz="1200" b="1" spc="-5" dirty="0" smtClean="0">
                <a:solidFill>
                  <a:srgbClr val="262C32"/>
                </a:solidFill>
                <a:latin typeface="Aptos"/>
                <a:cs typeface="Arial"/>
              </a:rPr>
              <a:t>Hipotermia</a:t>
            </a:r>
            <a:endParaRPr sz="1000">
              <a:latin typeface="Arial"/>
              <a:cs typeface="Arial"/>
            </a:endParaRPr>
          </a:p>
          <a:p>
            <a:pPr marL="101091" marR="30220" indent="6096">
              <a:lnSpc>
                <a:spcPts val="1034"/>
              </a:lnSpc>
              <a:spcBef>
                <a:spcPts val="567"/>
              </a:spcBef>
              <a:spcAft>
                <a:spcPts val="300"/>
              </a:spcAft>
            </a:pPr>
            <a:r>
              <a:rPr sz="1200" spc="39" dirty="0" smtClean="0">
                <a:solidFill>
                  <a:srgbClr val="262C32"/>
                </a:solidFill>
                <a:latin typeface="Aptos"/>
                <a:cs typeface="Arial"/>
              </a:rPr>
              <a:t>Hemos dicho que</a:t>
            </a:r>
            <a:r>
              <a:rPr sz="1200" spc="39" dirty="0" smtClean="0">
                <a:solidFill>
                  <a:srgbClr val="262C32"/>
                </a:solidFill>
                <a:latin typeface="Aptos"/>
                <a:cs typeface="Arial"/>
              </a:rPr>
              <a:t>, </a:t>
            </a:r>
            <a:r>
              <a:rPr sz="1200" spc="39" dirty="0" smtClean="0">
                <a:solidFill>
                  <a:srgbClr val="262C32"/>
                </a:solidFill>
                <a:latin typeface="Aptos"/>
                <a:cs typeface="Arial"/>
              </a:rPr>
              <a:t>frente a una temperatura exterior baja</a:t>
            </a:r>
            <a:r>
              <a:rPr sz="1200" spc="39" dirty="0" smtClean="0">
                <a:solidFill>
                  <a:srgbClr val="262C32"/>
                </a:solidFill>
                <a:latin typeface="Aptos"/>
                <a:cs typeface="Arial"/>
              </a:rPr>
              <a:t>,  </a:t>
            </a:r>
            <a:r>
              <a:rPr sz="1200" spc="39" dirty="0" smtClean="0">
                <a:solidFill>
                  <a:srgbClr val="262C32"/>
                </a:solidFill>
                <a:latin typeface="Aptos"/>
                <a:cs typeface="Arial"/>
              </a:rPr>
              <a:t>nuestro organismo </a:t>
            </a:r>
            <a:endParaRPr sz="900">
              <a:latin typeface="Arial"/>
              <a:cs typeface="Arial"/>
            </a:endParaRPr>
          </a:p>
          <a:p>
            <a:pPr marL="101091" marR="30220">
              <a:lnSpc>
                <a:spcPts val="1034"/>
              </a:lnSpc>
              <a:spcBef>
                <a:spcPts val="357"/>
              </a:spcBef>
              <a:spcAft>
                <a:spcPts val="300"/>
              </a:spcAft>
            </a:pPr>
            <a:r>
              <a:rPr sz="1200" spc="27" dirty="0" smtClean="0">
                <a:solidFill>
                  <a:srgbClr val="262C32"/>
                </a:solidFill>
                <a:latin typeface="Aptos"/>
                <a:cs typeface="Arial"/>
              </a:rPr>
              <a:t>reduce el  aporte de sangre a la  capa más ex</a:t>
            </a:r>
            <a:r>
              <a:rPr sz="1200" spc="27" dirty="0" smtClean="0">
                <a:solidFill>
                  <a:srgbClr val="262C32"/>
                </a:solidFill>
                <a:latin typeface="Aptos"/>
                <a:cs typeface="Arial"/>
              </a:rPr>
              <a:t>t</a:t>
            </a:r>
            <a:r>
              <a:rPr sz="1200" spc="27" dirty="0" smtClean="0">
                <a:solidFill>
                  <a:srgbClr val="262C32"/>
                </a:solidFill>
                <a:latin typeface="Aptos"/>
                <a:cs typeface="Arial"/>
              </a:rPr>
              <a:t>erna</a:t>
            </a:r>
            <a:r>
              <a:rPr sz="1200" spc="27" dirty="0" smtClean="0">
                <a:solidFill>
                  <a:srgbClr val="262C32"/>
                </a:solidFill>
                <a:latin typeface="Aptos"/>
                <a:cs typeface="Arial"/>
              </a:rPr>
              <a:t>,  </a:t>
            </a:r>
            <a:r>
              <a:rPr sz="1200" spc="27" dirty="0" smtClean="0">
                <a:solidFill>
                  <a:srgbClr val="262C32"/>
                </a:solidFill>
                <a:latin typeface="Aptos"/>
                <a:cs typeface="Arial"/>
              </a:rPr>
              <a:t>intentando  mantener la </a:t>
            </a:r>
            <a:endParaRPr sz="900">
              <a:latin typeface="Arial"/>
              <a:cs typeface="Arial"/>
            </a:endParaRPr>
          </a:p>
          <a:p>
            <a:pPr marL="101091" marR="30220">
              <a:lnSpc>
                <a:spcPts val="1034"/>
              </a:lnSpc>
              <a:spcBef>
                <a:spcPts val="357"/>
              </a:spcBef>
              <a:spcAft>
                <a:spcPts val="300"/>
              </a:spcAft>
            </a:pPr>
            <a:r>
              <a:rPr sz="1200" spc="33" dirty="0" smtClean="0">
                <a:solidFill>
                  <a:srgbClr val="262C32"/>
                </a:solidFill>
                <a:latin typeface="Aptos"/>
                <a:cs typeface="Arial"/>
              </a:rPr>
              <a:t>temperatura de los órganos  vitales</a:t>
            </a:r>
            <a:r>
              <a:rPr sz="1200" spc="33" dirty="0" smtClean="0">
                <a:solidFill>
                  <a:srgbClr val="262C32"/>
                </a:solidFill>
                <a:latin typeface="Aptos"/>
                <a:cs typeface="Arial"/>
              </a:rPr>
              <a:t>.</a:t>
            </a:r>
            <a:endParaRPr sz="900">
              <a:latin typeface="Arial"/>
              <a:cs typeface="Arial"/>
            </a:endParaRPr>
          </a:p>
          <a:p>
            <a:pPr marL="101091" marR="210052" indent="6096">
              <a:lnSpc>
                <a:spcPts val="1034"/>
              </a:lnSpc>
              <a:spcBef>
                <a:spcPts val="652"/>
              </a:spcBef>
              <a:spcAft>
                <a:spcPts val="300"/>
              </a:spcAft>
            </a:pPr>
            <a:r>
              <a:rPr sz="1200" spc="20" dirty="0" smtClean="0">
                <a:solidFill>
                  <a:srgbClr val="262C32"/>
                </a:solidFill>
                <a:latin typeface="Aptos"/>
                <a:cs typeface="Arial"/>
              </a:rPr>
              <a:t>Los músculos de la cara</a:t>
            </a:r>
            <a:r>
              <a:rPr sz="1200" spc="20" dirty="0" smtClean="0">
                <a:solidFill>
                  <a:srgbClr val="262C32"/>
                </a:solidFill>
                <a:latin typeface="Aptos"/>
                <a:cs typeface="Arial"/>
              </a:rPr>
              <a:t>,  </a:t>
            </a:r>
            <a:r>
              <a:rPr sz="1200" spc="20" dirty="0" smtClean="0">
                <a:solidFill>
                  <a:srgbClr val="262C32"/>
                </a:solidFill>
                <a:latin typeface="Aptos"/>
                <a:cs typeface="Arial"/>
              </a:rPr>
              <a:t>los  brazos y las  piernas recurren a un mecanismo </a:t>
            </a:r>
            <a:endParaRPr sz="900">
              <a:latin typeface="Arial"/>
              <a:cs typeface="Arial"/>
            </a:endParaRPr>
          </a:p>
          <a:p>
            <a:pPr marL="101091" marR="210052">
              <a:lnSpc>
                <a:spcPts val="1034"/>
              </a:lnSpc>
              <a:spcBef>
                <a:spcPts val="369"/>
              </a:spcBef>
              <a:spcAft>
                <a:spcPts val="300"/>
              </a:spcAft>
            </a:pPr>
            <a:r>
              <a:rPr sz="1200" spc="25" dirty="0" smtClean="0">
                <a:solidFill>
                  <a:srgbClr val="262C32"/>
                </a:solidFill>
                <a:latin typeface="Aptos"/>
                <a:cs typeface="Arial"/>
              </a:rPr>
              <a:t>de tipo reflejo para facilitar calor</a:t>
            </a:r>
            <a:r>
              <a:rPr sz="1200" spc="25" dirty="0" smtClean="0">
                <a:solidFill>
                  <a:srgbClr val="262C32"/>
                </a:solidFill>
                <a:latin typeface="Aptos"/>
                <a:cs typeface="Arial"/>
              </a:rPr>
              <a:t>,  </a:t>
            </a:r>
            <a:r>
              <a:rPr sz="1200" spc="25" dirty="0" smtClean="0">
                <a:solidFill>
                  <a:srgbClr val="262C32"/>
                </a:solidFill>
                <a:latin typeface="Aptos"/>
                <a:cs typeface="Arial"/>
              </a:rPr>
              <a:t>provocando pequeñas contracciones </a:t>
            </a:r>
            <a:endParaRPr sz="900">
              <a:latin typeface="Arial"/>
              <a:cs typeface="Arial"/>
            </a:endParaRPr>
          </a:p>
          <a:p>
            <a:pPr marL="101091" marR="210052">
              <a:lnSpc>
                <a:spcPts val="1034"/>
              </a:lnSpc>
              <a:spcBef>
                <a:spcPts val="369"/>
              </a:spcBef>
              <a:spcAft>
                <a:spcPts val="300"/>
              </a:spcAft>
            </a:pPr>
            <a:r>
              <a:rPr sz="1200" spc="21" dirty="0" smtClean="0">
                <a:solidFill>
                  <a:srgbClr val="262C32"/>
                </a:solidFill>
                <a:latin typeface="Aptos"/>
                <a:cs typeface="Arial"/>
              </a:rPr>
              <a:t>involuntarias  (temblores) para producir calor debido al  movimiento.</a:t>
            </a:r>
            <a:endParaRPr sz="900">
              <a:latin typeface="Arial"/>
              <a:cs typeface="Arial"/>
            </a:endParaRPr>
          </a:p>
          <a:p>
            <a:pPr marL="101091" indent="6095">
              <a:lnSpc>
                <a:spcPts val="1034"/>
              </a:lnSpc>
              <a:spcBef>
                <a:spcPts val="654"/>
              </a:spcBef>
              <a:spcAft>
                <a:spcPts val="300"/>
              </a:spcAft>
            </a:pPr>
            <a:r>
              <a:rPr sz="1200" spc="24" dirty="0" smtClean="0">
                <a:solidFill>
                  <a:srgbClr val="262C32"/>
                </a:solidFill>
                <a:latin typeface="Aptos"/>
                <a:cs typeface="Arial"/>
              </a:rPr>
              <a:t>Estas contracciones  involuntarias consumen parte de los  materiales de reserva </a:t>
            </a:r>
            <a:endParaRPr sz="900">
              <a:latin typeface="Arial"/>
              <a:cs typeface="Arial"/>
            </a:endParaRPr>
          </a:p>
          <a:p>
            <a:pPr marL="101091">
              <a:lnSpc>
                <a:spcPts val="1034"/>
              </a:lnSpc>
              <a:spcBef>
                <a:spcPts val="357"/>
              </a:spcBef>
              <a:spcAft>
                <a:spcPts val="300"/>
              </a:spcAft>
            </a:pPr>
            <a:r>
              <a:rPr sz="1200" spc="32" dirty="0" smtClean="0">
                <a:solidFill>
                  <a:srgbClr val="262C32"/>
                </a:solidFill>
                <a:latin typeface="Aptos"/>
                <a:cs typeface="Arial"/>
              </a:rPr>
              <a:t>de energía de que dispone nuestro organismo.</a:t>
            </a:r>
            <a:endParaRPr sz="900">
              <a:latin typeface="Arial"/>
              <a:cs typeface="Arial"/>
            </a:endParaRPr>
          </a:p>
          <a:p>
            <a:pPr marL="104139" marR="435604" indent="3048">
              <a:lnSpc>
                <a:spcPts val="1034"/>
              </a:lnSpc>
              <a:spcBef>
                <a:spcPts val="677"/>
              </a:spcBef>
              <a:spcAft>
                <a:spcPts val="300"/>
              </a:spcAft>
            </a:pPr>
            <a:r>
              <a:rPr sz="1200" spc="27" dirty="0" smtClean="0">
                <a:solidFill>
                  <a:srgbClr val="262C32"/>
                </a:solidFill>
                <a:latin typeface="Aptos"/>
                <a:cs typeface="Arial"/>
              </a:rPr>
              <a:t>Esta ayuda es limitada y llega a agotarse</a:t>
            </a:r>
            <a:r>
              <a:rPr sz="1200" spc="27" dirty="0" smtClean="0">
                <a:solidFill>
                  <a:srgbClr val="262C32"/>
                </a:solidFill>
                <a:latin typeface="Aptos"/>
                <a:cs typeface="Arial"/>
              </a:rPr>
              <a:t>,  </a:t>
            </a:r>
            <a:r>
              <a:rPr sz="1200" spc="27" dirty="0" smtClean="0">
                <a:solidFill>
                  <a:srgbClr val="262C32"/>
                </a:solidFill>
                <a:latin typeface="Aptos"/>
                <a:cs typeface="Arial"/>
              </a:rPr>
              <a:t>de modo que nuestro cuerpo </a:t>
            </a:r>
            <a:endParaRPr sz="900">
              <a:latin typeface="Arial"/>
              <a:cs typeface="Arial"/>
            </a:endParaRPr>
          </a:p>
          <a:p>
            <a:pPr marL="104139" marR="435604">
              <a:lnSpc>
                <a:spcPts val="1034"/>
              </a:lnSpc>
              <a:spcBef>
                <a:spcPts val="357"/>
              </a:spcBef>
              <a:spcAft>
                <a:spcPts val="300"/>
              </a:spcAft>
            </a:pPr>
            <a:r>
              <a:rPr sz="1200" spc="23" dirty="0" smtClean="0">
                <a:solidFill>
                  <a:srgbClr val="262C32"/>
                </a:solidFill>
                <a:latin typeface="Aptos"/>
                <a:cs typeface="Arial"/>
              </a:rPr>
              <a:t>comienza a enfriarse en la  parte más interna</a:t>
            </a:r>
            <a:r>
              <a:rPr sz="1200" spc="23" dirty="0" smtClean="0">
                <a:solidFill>
                  <a:srgbClr val="262C32"/>
                </a:solidFill>
                <a:latin typeface="Aptos"/>
                <a:cs typeface="Arial"/>
              </a:rPr>
              <a:t>.</a:t>
            </a:r>
            <a:endParaRPr sz="900">
              <a:latin typeface="Arial"/>
              <a:cs typeface="Arial"/>
            </a:endParaRPr>
          </a:p>
          <a:p>
            <a:pPr marL="107187" marR="109266">
              <a:lnSpc>
                <a:spcPts val="1034"/>
              </a:lnSpc>
              <a:spcBef>
                <a:spcPts val="652"/>
              </a:spcBef>
              <a:spcAft>
                <a:spcPts val="300"/>
              </a:spcAft>
            </a:pPr>
            <a:r>
              <a:rPr sz="1200" spc="23" dirty="0" smtClean="0">
                <a:solidFill>
                  <a:srgbClr val="262C32"/>
                </a:solidFill>
                <a:latin typeface="Aptos"/>
                <a:cs typeface="Arial"/>
              </a:rPr>
              <a:t>Por debajo de los 35</a:t>
            </a:r>
            <a:r>
              <a:rPr sz="1200" spc="23" dirty="0" smtClean="0">
                <a:solidFill>
                  <a:srgbClr val="262C32"/>
                </a:solidFill>
                <a:latin typeface="Aptos"/>
                <a:cs typeface="Arial"/>
              </a:rPr>
              <a:t>° </a:t>
            </a:r>
            <a:r>
              <a:rPr sz="1200" spc="23" dirty="0" smtClean="0">
                <a:solidFill>
                  <a:srgbClr val="262C32"/>
                </a:solidFill>
                <a:latin typeface="Aptos"/>
                <a:cs typeface="Arial"/>
              </a:rPr>
              <a:t>de temperatura corporal</a:t>
            </a:r>
            <a:r>
              <a:rPr sz="1200" spc="23" dirty="0" smtClean="0">
                <a:solidFill>
                  <a:srgbClr val="262C32"/>
                </a:solidFill>
                <a:latin typeface="Aptos"/>
                <a:cs typeface="Arial"/>
              </a:rPr>
              <a:t>,  </a:t>
            </a:r>
            <a:r>
              <a:rPr sz="1200" spc="23" dirty="0" smtClean="0">
                <a:solidFill>
                  <a:srgbClr val="262C32"/>
                </a:solidFill>
                <a:latin typeface="Aptos"/>
                <a:cs typeface="Arial"/>
              </a:rPr>
              <a:t>se detienen  las contracciones </a:t>
            </a:r>
            <a:endParaRPr sz="900">
              <a:latin typeface="Arial"/>
              <a:cs typeface="Arial"/>
            </a:endParaRPr>
          </a:p>
          <a:p>
            <a:pPr marL="107187" marR="109266">
              <a:lnSpc>
                <a:spcPts val="1034"/>
              </a:lnSpc>
              <a:spcBef>
                <a:spcPts val="357"/>
              </a:spcBef>
              <a:spcAft>
                <a:spcPts val="300"/>
              </a:spcAft>
            </a:pPr>
            <a:r>
              <a:rPr sz="1200" spc="24" dirty="0" smtClean="0">
                <a:solidFill>
                  <a:srgbClr val="262C32"/>
                </a:solidFill>
                <a:latin typeface="Aptos"/>
                <a:cs typeface="Arial"/>
              </a:rPr>
              <a:t>musculares</a:t>
            </a:r>
            <a:r>
              <a:rPr sz="1200" spc="24" dirty="0" smtClean="0">
                <a:solidFill>
                  <a:srgbClr val="262C32"/>
                </a:solidFill>
                <a:latin typeface="Aptos"/>
                <a:cs typeface="Arial"/>
              </a:rPr>
              <a:t>,  </a:t>
            </a:r>
            <a:r>
              <a:rPr sz="1200" spc="24" dirty="0" smtClean="0">
                <a:solidFill>
                  <a:srgbClr val="262C32"/>
                </a:solidFill>
                <a:latin typeface="Aptos"/>
                <a:cs typeface="Arial"/>
              </a:rPr>
              <a:t>se pierde el estado de conciencia normal</a:t>
            </a:r>
            <a:r>
              <a:rPr sz="1200" spc="24" dirty="0" smtClean="0">
                <a:solidFill>
                  <a:srgbClr val="262C32"/>
                </a:solidFill>
                <a:latin typeface="Aptos"/>
                <a:cs typeface="Arial"/>
              </a:rPr>
              <a:t>, </a:t>
            </a:r>
            <a:r>
              <a:rPr sz="1200" spc="24" dirty="0" smtClean="0">
                <a:solidFill>
                  <a:srgbClr val="262C32"/>
                </a:solidFill>
                <a:latin typeface="Aptos"/>
                <a:cs typeface="Arial"/>
              </a:rPr>
              <a:t>se vuelve  más lenta</a:t>
            </a:r>
            <a:endParaRPr sz="900">
              <a:latin typeface="Arial"/>
              <a:cs typeface="Arial"/>
            </a:endParaRPr>
          </a:p>
          <a:p>
            <a:pPr marL="107187" marR="7015">
              <a:lnSpc>
                <a:spcPct val="95825"/>
              </a:lnSpc>
              <a:spcBef>
                <a:spcPts val="392"/>
              </a:spcBef>
              <a:spcAft>
                <a:spcPts val="300"/>
              </a:spcAft>
            </a:pPr>
            <a:r>
              <a:rPr sz="1200" spc="20" dirty="0" smtClean="0">
                <a:solidFill>
                  <a:srgbClr val="262C32"/>
                </a:solidFill>
                <a:latin typeface="Aptos"/>
                <a:cs typeface="Arial"/>
              </a:rPr>
              <a:t>la  respiración y el  ritmo cardiaco se hace mucho más débil</a:t>
            </a:r>
            <a:r>
              <a:rPr sz="1200" spc="20" dirty="0" smtClean="0">
                <a:solidFill>
                  <a:srgbClr val="262C32"/>
                </a:solidFill>
                <a:latin typeface="Aptos"/>
                <a:cs typeface="Arial"/>
              </a:rPr>
              <a:t>,  </a:t>
            </a:r>
            <a:r>
              <a:rPr sz="1200" spc="20" dirty="0" smtClean="0">
                <a:solidFill>
                  <a:srgbClr val="262C32"/>
                </a:solidFill>
                <a:latin typeface="Aptos"/>
                <a:cs typeface="Arial"/>
              </a:rPr>
              <a:t>pudiendo llegar a</a:t>
            </a:r>
            <a:endParaRPr sz="900">
              <a:latin typeface="Arial"/>
              <a:cs typeface="Arial"/>
            </a:endParaRPr>
          </a:p>
          <a:p>
            <a:pPr marL="107187" marR="7015">
              <a:lnSpc>
                <a:spcPct val="95825"/>
              </a:lnSpc>
              <a:spcBef>
                <a:spcPts val="355"/>
              </a:spcBef>
              <a:spcAft>
                <a:spcPts val="300"/>
              </a:spcAft>
            </a:pPr>
            <a:r>
              <a:rPr sz="1200" spc="14" dirty="0" smtClean="0">
                <a:solidFill>
                  <a:srgbClr val="262C32"/>
                </a:solidFill>
                <a:latin typeface="Aptos"/>
                <a:cs typeface="Arial"/>
              </a:rPr>
              <a:t>pararse</a:t>
            </a:r>
            <a:r>
              <a:rPr sz="1200" spc="14" dirty="0" smtClean="0">
                <a:solidFill>
                  <a:srgbClr val="262C32"/>
                </a:solidFill>
                <a:latin typeface="Aptos"/>
                <a:cs typeface="Arial"/>
              </a:rPr>
              <a:t>.</a:t>
            </a:r>
            <a:endParaRPr sz="900">
              <a:latin typeface="Arial"/>
              <a:cs typeface="Arial"/>
            </a:endParaRPr>
          </a:p>
        </p:txBody>
      </p:sp>
      <p:sp>
        <p:nvSpPr>
          <p:cNvPr id="3" name="object 3"/>
          <p:cNvSpPr txBox="1"/>
          <p:nvPr/>
        </p:nvSpPr>
        <p:spPr>
          <a:xfrm>
            <a:off x="2236595" y="6461974"/>
            <a:ext cx="7320939" cy="933326"/>
          </a:xfrm>
          <a:prstGeom prst="rect">
            <a:avLst/>
          </a:prstGeom>
        </p:spPr>
        <p:txBody>
          <a:bodyPr wrap="square" lIns="0" tIns="7111" rIns="0" bIns="0" rtlCol="0">
            <a:noAutofit/>
          </a:bodyPr>
          <a:lstStyle/>
          <a:p>
            <a:pPr marL="12700" marR="7015">
              <a:lnSpc>
                <a:spcPts val="1120"/>
              </a:lnSpc>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Signos y síntomas</a:t>
            </a:r>
            <a:endParaRPr sz="1000">
              <a:latin typeface="Arial"/>
              <a:cs typeface="Arial"/>
            </a:endParaRPr>
          </a:p>
          <a:p>
            <a:pPr marL="85852" marR="7015">
              <a:lnSpc>
                <a:spcPct val="95825"/>
              </a:lnSpc>
              <a:spcBef>
                <a:spcPts val="567"/>
              </a:spcBef>
              <a:spcAft>
                <a:spcPts val="300"/>
              </a:spcAft>
            </a:pPr>
            <a:r>
              <a:rPr sz="1200" spc="19" dirty="0" smtClean="0">
                <a:solidFill>
                  <a:srgbClr val="262C32"/>
                </a:solidFill>
                <a:latin typeface="Aptos"/>
                <a:cs typeface="Arial"/>
              </a:rPr>
              <a:t>- </a:t>
            </a:r>
            <a:r>
              <a:rPr sz="1200" spc="19" dirty="0" smtClean="0">
                <a:solidFill>
                  <a:srgbClr val="262C32"/>
                </a:solidFill>
                <a:latin typeface="Aptos"/>
                <a:cs typeface="Arial"/>
              </a:rPr>
              <a:t>Cambios en el comportamiento  de la  persona.</a:t>
            </a:r>
            <a:endParaRPr sz="900">
              <a:latin typeface="Arial"/>
              <a:cs typeface="Arial"/>
            </a:endParaRPr>
          </a:p>
          <a:p>
            <a:pPr marL="171195" indent="-85343">
              <a:lnSpc>
                <a:spcPts val="1034"/>
              </a:lnSpc>
              <a:spcBef>
                <a:spcPts val="645"/>
              </a:spcBef>
              <a:spcAft>
                <a:spcPts val="300"/>
              </a:spcAft>
            </a:pPr>
            <a:r>
              <a:rPr sz="1200" spc="26" dirty="0" smtClean="0">
                <a:solidFill>
                  <a:srgbClr val="262C32"/>
                </a:solidFill>
                <a:latin typeface="Aptos"/>
                <a:cs typeface="Arial"/>
              </a:rPr>
              <a:t>- </a:t>
            </a:r>
            <a:r>
              <a:rPr sz="1200" spc="26" dirty="0" smtClean="0">
                <a:solidFill>
                  <a:srgbClr val="262C32"/>
                </a:solidFill>
                <a:latin typeface="Aptos"/>
                <a:cs typeface="Arial"/>
              </a:rPr>
              <a:t>Al</a:t>
            </a:r>
            <a:r>
              <a:rPr sz="1200" spc="26" dirty="0" smtClean="0">
                <a:solidFill>
                  <a:srgbClr val="262C32"/>
                </a:solidFill>
                <a:latin typeface="Aptos"/>
                <a:cs typeface="Arial"/>
              </a:rPr>
              <a:t>t</a:t>
            </a:r>
            <a:r>
              <a:rPr sz="1200" spc="26" dirty="0" smtClean="0">
                <a:solidFill>
                  <a:srgbClr val="262C32"/>
                </a:solidFill>
                <a:latin typeface="Aptos"/>
                <a:cs typeface="Arial"/>
              </a:rPr>
              <a:t>eración de la conciencia</a:t>
            </a:r>
            <a:r>
              <a:rPr sz="1200" spc="26" dirty="0" smtClean="0">
                <a:solidFill>
                  <a:srgbClr val="262C32"/>
                </a:solidFill>
                <a:latin typeface="Aptos"/>
                <a:cs typeface="Arial"/>
              </a:rPr>
              <a:t>, </a:t>
            </a:r>
            <a:r>
              <a:rPr sz="1200" spc="26" dirty="0" smtClean="0">
                <a:solidFill>
                  <a:srgbClr val="262C32"/>
                </a:solidFill>
                <a:latin typeface="Aptos"/>
                <a:cs typeface="Arial"/>
              </a:rPr>
              <a:t>falta de respuesta a preguntas</a:t>
            </a:r>
            <a:r>
              <a:rPr sz="1200" spc="26" dirty="0" smtClean="0">
                <a:solidFill>
                  <a:srgbClr val="262C32"/>
                </a:solidFill>
                <a:latin typeface="Aptos"/>
                <a:cs typeface="Arial"/>
              </a:rPr>
              <a:t>, </a:t>
            </a:r>
            <a:r>
              <a:rPr sz="1200" spc="26" dirty="0" smtClean="0">
                <a:solidFill>
                  <a:srgbClr val="262C32"/>
                </a:solidFill>
                <a:latin typeface="Aptos"/>
                <a:cs typeface="Arial"/>
              </a:rPr>
              <a:t>actitud  ausente o </a:t>
            </a:r>
            <a:endParaRPr sz="900">
              <a:latin typeface="Arial"/>
              <a:cs typeface="Arial"/>
            </a:endParaRPr>
          </a:p>
          <a:p>
            <a:pPr marL="171195">
              <a:lnSpc>
                <a:spcPts val="1034"/>
              </a:lnSpc>
              <a:spcBef>
                <a:spcPts val="380"/>
              </a:spcBef>
              <a:spcAft>
                <a:spcPts val="300"/>
              </a:spcAft>
            </a:pPr>
            <a:r>
              <a:rPr sz="1200" spc="16" dirty="0" smtClean="0">
                <a:solidFill>
                  <a:srgbClr val="262C32"/>
                </a:solidFill>
                <a:latin typeface="Aptos"/>
                <a:cs typeface="Arial"/>
              </a:rPr>
              <a:t>distraída</a:t>
            </a:r>
            <a:r>
              <a:rPr sz="1200" spc="16" dirty="0" smtClean="0">
                <a:solidFill>
                  <a:srgbClr val="262C32"/>
                </a:solidFill>
                <a:latin typeface="Aptos"/>
                <a:cs typeface="Arial"/>
              </a:rPr>
              <a:t>,  </a:t>
            </a:r>
            <a:r>
              <a:rPr sz="1200" spc="16" dirty="0" smtClean="0">
                <a:solidFill>
                  <a:srgbClr val="262C32"/>
                </a:solidFill>
                <a:latin typeface="Aptos"/>
                <a:cs typeface="Arial"/>
              </a:rPr>
              <a:t>alteración  del diálogo y dificultad  para articular palabras</a:t>
            </a:r>
            <a:r>
              <a:rPr sz="1200" spc="16" dirty="0" smtClean="0">
                <a:solidFill>
                  <a:srgbClr val="262C32"/>
                </a:solidFill>
                <a:latin typeface="Aptos"/>
                <a:cs typeface="Arial"/>
              </a:rPr>
              <a:t>,  </a:t>
            </a:r>
            <a:r>
              <a:rPr sz="1200" spc="16" dirty="0" smtClean="0">
                <a:solidFill>
                  <a:srgbClr val="262C32"/>
                </a:solidFill>
                <a:latin typeface="Aptos"/>
                <a:cs typeface="Arial"/>
              </a:rPr>
              <a:t>pudiendo</a:t>
            </a:r>
            <a:endParaRPr sz="900">
              <a:latin typeface="Arial"/>
              <a:cs typeface="Arial"/>
            </a:endParaRPr>
          </a:p>
          <a:p>
            <a:pPr marL="177291" marR="7015">
              <a:lnSpc>
                <a:spcPts val="1019"/>
              </a:lnSpc>
              <a:spcBef>
                <a:spcPts val="431"/>
              </a:spcBef>
              <a:spcAft>
                <a:spcPts val="300"/>
              </a:spcAft>
            </a:pPr>
            <a:r>
              <a:rPr sz="1200" spc="18" dirty="0" smtClean="0">
                <a:solidFill>
                  <a:srgbClr val="262C32"/>
                </a:solidFill>
                <a:latin typeface="Aptos"/>
                <a:cs typeface="Arial"/>
              </a:rPr>
              <a:t>llegar a la  pérdida de conciencia</a:t>
            </a:r>
            <a:r>
              <a:rPr sz="1200" spc="18" dirty="0" smtClean="0">
                <a:solidFill>
                  <a:srgbClr val="262C32"/>
                </a:solidFill>
                <a:latin typeface="Aptos"/>
                <a:cs typeface="Arial"/>
              </a:rPr>
              <a:t>.</a:t>
            </a:r>
            <a:endParaRPr sz="9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spc="-71" dirty="0" smtClean="0">
                <a:solidFill>
                  <a:srgbClr val="231F21"/>
                </a:solidFill>
                <a:latin typeface="Times New Roman"/>
                <a:cs typeface="Times New Roman"/>
              </a:rPr>
              <a:t>1</a:t>
            </a:r>
            <a:r>
              <a:rPr sz="600" spc="-71" dirty="0" smtClean="0">
                <a:solidFill>
                  <a:srgbClr val="332F2F"/>
                </a:solidFill>
                <a:latin typeface="Times New Roman"/>
                <a:cs typeface="Times New Roman"/>
              </a:rPr>
              <a:t>42</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358985" y="1363817"/>
            <a:ext cx="5097530" cy="569468"/>
          </a:xfrm>
          <a:prstGeom prst="rect">
            <a:avLst/>
          </a:prstGeom>
        </p:spPr>
        <p:txBody>
          <a:bodyPr wrap="square" lIns="0" tIns="6477" rIns="0" bIns="0" rtlCol="0">
            <a:noAutofit/>
          </a:bodyPr>
          <a:lstStyle/>
          <a:p>
            <a:pPr marL="12700" marR="17145">
              <a:lnSpc>
                <a:spcPts val="1019"/>
              </a:lnSpc>
              <a:spcAft>
                <a:spcPts val="300"/>
              </a:spcAft>
            </a:pPr>
            <a:r>
              <a:rPr sz="1200" spc="29" dirty="0" smtClean="0">
                <a:solidFill>
                  <a:srgbClr val="262C32"/>
                </a:solidFill>
                <a:latin typeface="Aptos"/>
                <a:cs typeface="Arial"/>
              </a:rPr>
              <a:t>- </a:t>
            </a:r>
            <a:r>
              <a:rPr sz="1200" spc="29" dirty="0" smtClean="0">
                <a:solidFill>
                  <a:srgbClr val="262C32"/>
                </a:solidFill>
                <a:latin typeface="Aptos"/>
                <a:cs typeface="Arial"/>
              </a:rPr>
              <a:t>Paso lento e inestable, con caídas frecuentes</a:t>
            </a:r>
            <a:r>
              <a:rPr sz="1200" spc="29" dirty="0" smtClean="0">
                <a:solidFill>
                  <a:srgbClr val="262C32"/>
                </a:solidFill>
                <a:latin typeface="Aptos"/>
                <a:cs typeface="Arial"/>
              </a:rPr>
              <a:t>.</a:t>
            </a:r>
            <a:endParaRPr sz="900">
              <a:latin typeface="Arial"/>
              <a:cs typeface="Arial"/>
            </a:endParaRPr>
          </a:p>
          <a:p>
            <a:pPr marL="12700" marR="17145">
              <a:lnSpc>
                <a:spcPct val="95825"/>
              </a:lnSpc>
              <a:spcBef>
                <a:spcPts val="594"/>
              </a:spcBef>
              <a:spcAft>
                <a:spcPts val="300"/>
              </a:spcAft>
            </a:pPr>
            <a:r>
              <a:rPr sz="1200" spc="28" dirty="0" smtClean="0">
                <a:solidFill>
                  <a:srgbClr val="262C32"/>
                </a:solidFill>
                <a:latin typeface="Aptos"/>
                <a:cs typeface="Arial"/>
              </a:rPr>
              <a:t>- </a:t>
            </a:r>
            <a:r>
              <a:rPr sz="1200" spc="28" dirty="0" smtClean="0">
                <a:solidFill>
                  <a:srgbClr val="262C32"/>
                </a:solidFill>
                <a:latin typeface="Aptos"/>
                <a:cs typeface="Arial"/>
              </a:rPr>
              <a:t>Rigidez de las extremidades.</a:t>
            </a:r>
            <a:endParaRPr sz="900">
              <a:latin typeface="Arial"/>
              <a:cs typeface="Arial"/>
            </a:endParaRPr>
          </a:p>
          <a:p>
            <a:pPr marL="12700">
              <a:lnSpc>
                <a:spcPct val="95825"/>
              </a:lnSpc>
              <a:spcBef>
                <a:spcPts val="669"/>
              </a:spcBef>
              <a:spcAft>
                <a:spcPts val="300"/>
              </a:spcAft>
            </a:pPr>
            <a:r>
              <a:rPr sz="1200" spc="15" dirty="0" smtClean="0">
                <a:solidFill>
                  <a:srgbClr val="262C32"/>
                </a:solidFill>
                <a:latin typeface="Aptos"/>
                <a:cs typeface="Arial"/>
              </a:rPr>
              <a:t>- </a:t>
            </a:r>
            <a:r>
              <a:rPr sz="1200" spc="15" dirty="0" smtClean="0">
                <a:solidFill>
                  <a:srgbClr val="262C32"/>
                </a:solidFill>
                <a:latin typeface="Aptos"/>
                <a:cs typeface="Arial"/>
              </a:rPr>
              <a:t>Palidez de la  piel y las  mucosas,  con zonas azuladas.</a:t>
            </a:r>
            <a:endParaRPr sz="900">
              <a:latin typeface="Arial"/>
              <a:cs typeface="Arial"/>
            </a:endParaRPr>
          </a:p>
        </p:txBody>
      </p:sp>
      <p:sp>
        <p:nvSpPr>
          <p:cNvPr id="4" name="object 4"/>
          <p:cNvSpPr txBox="1"/>
          <p:nvPr/>
        </p:nvSpPr>
        <p:spPr>
          <a:xfrm>
            <a:off x="2236597" y="2210014"/>
            <a:ext cx="7329668" cy="2746886"/>
          </a:xfrm>
          <a:prstGeom prst="rect">
            <a:avLst/>
          </a:prstGeom>
        </p:spPr>
        <p:txBody>
          <a:bodyPr wrap="square" lIns="0" tIns="7111" rIns="0" bIns="0" rtlCol="0">
            <a:noAutofit/>
          </a:bodyPr>
          <a:lstStyle/>
          <a:p>
            <a:pPr marL="12700" marR="17145">
              <a:lnSpc>
                <a:spcPts val="1120"/>
              </a:lnSpc>
              <a:spcAft>
                <a:spcPts val="300"/>
              </a:spcAft>
            </a:pPr>
            <a:r>
              <a:rPr sz="1200" b="1" spc="14" dirty="0" smtClean="0">
                <a:solidFill>
                  <a:srgbClr val="262C32"/>
                </a:solidFill>
                <a:latin typeface="Aptos"/>
                <a:cs typeface="Arial"/>
              </a:rPr>
              <a:t>-</a:t>
            </a:r>
            <a:r>
              <a:rPr sz="1200" b="1" spc="14" dirty="0" smtClean="0">
                <a:solidFill>
                  <a:srgbClr val="262C32"/>
                </a:solidFill>
                <a:latin typeface="Aptos"/>
                <a:cs typeface="Arial"/>
              </a:rPr>
              <a:t>Actuación</a:t>
            </a:r>
            <a:endParaRPr sz="1000">
              <a:latin typeface="Arial"/>
              <a:cs typeface="Arial"/>
            </a:endParaRPr>
          </a:p>
          <a:p>
            <a:pPr marL="63626" marR="2836821" algn="ctr">
              <a:lnSpc>
                <a:spcPct val="95825"/>
              </a:lnSpc>
              <a:spcBef>
                <a:spcPts val="474"/>
              </a:spcBef>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¿Qué debemos hacer?</a:t>
            </a:r>
            <a:endParaRPr sz="1000">
              <a:latin typeface="Arial"/>
              <a:cs typeface="Arial"/>
            </a:endParaRPr>
          </a:p>
          <a:p>
            <a:pPr marL="155956" marR="17145">
              <a:lnSpc>
                <a:spcPct val="95825"/>
              </a:lnSpc>
              <a:spcBef>
                <a:spcPts val="623"/>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Alertar al  112.</a:t>
            </a:r>
            <a:endParaRPr sz="900">
              <a:latin typeface="Arial"/>
              <a:cs typeface="Arial"/>
            </a:endParaRPr>
          </a:p>
          <a:p>
            <a:pPr marL="155956" marR="17145">
              <a:lnSpc>
                <a:spcPct val="95825"/>
              </a:lnSpc>
              <a:spcBef>
                <a:spcPts val="645"/>
              </a:spcBef>
              <a:spcAft>
                <a:spcPts val="300"/>
              </a:spcAft>
            </a:pPr>
            <a:r>
              <a:rPr sz="1200" spc="20" dirty="0" smtClean="0">
                <a:solidFill>
                  <a:srgbClr val="262C32"/>
                </a:solidFill>
                <a:latin typeface="Aptos"/>
                <a:cs typeface="Arial"/>
              </a:rPr>
              <a:t>- </a:t>
            </a:r>
            <a:r>
              <a:rPr sz="1200" spc="20" dirty="0" smtClean="0">
                <a:solidFill>
                  <a:srgbClr val="262C32"/>
                </a:solidFill>
                <a:latin typeface="Aptos"/>
                <a:cs typeface="Arial"/>
              </a:rPr>
              <a:t>Controlar el estado de consciencia.  Esté preparado para iniciar la  RCP.</a:t>
            </a:r>
            <a:endParaRPr sz="900">
              <a:latin typeface="Arial"/>
              <a:cs typeface="Arial"/>
            </a:endParaRPr>
          </a:p>
          <a:p>
            <a:pPr marL="155956" marR="17145">
              <a:lnSpc>
                <a:spcPct val="95825"/>
              </a:lnSpc>
              <a:spcBef>
                <a:spcPts val="645"/>
              </a:spcBef>
              <a:spcAft>
                <a:spcPts val="300"/>
              </a:spcAft>
            </a:pPr>
            <a:r>
              <a:rPr sz="1200" spc="23" dirty="0" smtClean="0">
                <a:solidFill>
                  <a:srgbClr val="262C32"/>
                </a:solidFill>
                <a:latin typeface="Aptos"/>
                <a:cs typeface="Arial"/>
              </a:rPr>
              <a:t>- </a:t>
            </a:r>
            <a:r>
              <a:rPr sz="1200" spc="23" dirty="0" smtClean="0">
                <a:solidFill>
                  <a:srgbClr val="262C32"/>
                </a:solidFill>
                <a:latin typeface="Aptos"/>
                <a:cs typeface="Arial"/>
              </a:rPr>
              <a:t>Trasladar a la víctima a un lugar cerrado,  seco y caliente.</a:t>
            </a:r>
            <a:endParaRPr sz="900">
              <a:latin typeface="Arial"/>
              <a:cs typeface="Arial"/>
            </a:endParaRPr>
          </a:p>
          <a:p>
            <a:pPr marL="155956" marR="17145">
              <a:lnSpc>
                <a:spcPct val="95825"/>
              </a:lnSpc>
              <a:spcBef>
                <a:spcPts val="645"/>
              </a:spcBef>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Cambiarle  la  ropa mojada o húmeda por ropa seca</a:t>
            </a:r>
            <a:r>
              <a:rPr sz="1200" spc="21" dirty="0" smtClean="0">
                <a:solidFill>
                  <a:srgbClr val="262C32"/>
                </a:solidFill>
                <a:latin typeface="Aptos"/>
                <a:cs typeface="Arial"/>
              </a:rPr>
              <a:t>.</a:t>
            </a:r>
            <a:endParaRPr sz="900">
              <a:latin typeface="Arial"/>
              <a:cs typeface="Arial"/>
            </a:endParaRPr>
          </a:p>
          <a:p>
            <a:pPr marL="250444" marR="309887" indent="-94488">
              <a:lnSpc>
                <a:spcPts val="1034"/>
              </a:lnSpc>
              <a:spcBef>
                <a:spcPts val="645"/>
              </a:spcBef>
              <a:spcAft>
                <a:spcPts val="300"/>
              </a:spcAft>
            </a:pPr>
            <a:r>
              <a:rPr sz="1200" spc="20" dirty="0" smtClean="0">
                <a:solidFill>
                  <a:srgbClr val="262C32"/>
                </a:solidFill>
                <a:latin typeface="Aptos"/>
                <a:cs typeface="Arial"/>
              </a:rPr>
              <a:t>- </a:t>
            </a:r>
            <a:r>
              <a:rPr sz="1200" spc="20" dirty="0" smtClean="0">
                <a:solidFill>
                  <a:srgbClr val="262C32"/>
                </a:solidFill>
                <a:latin typeface="Aptos"/>
                <a:cs typeface="Arial"/>
              </a:rPr>
              <a:t>Aportarle calor externo,  empezando por la  parte exterior del cuerpo. </a:t>
            </a:r>
            <a:endParaRPr sz="900">
              <a:latin typeface="Arial"/>
              <a:cs typeface="Arial"/>
            </a:endParaRPr>
          </a:p>
          <a:p>
            <a:pPr marL="250444" marR="309887">
              <a:lnSpc>
                <a:spcPts val="1034"/>
              </a:lnSpc>
              <a:spcBef>
                <a:spcPts val="380"/>
              </a:spcBef>
              <a:spcAft>
                <a:spcPts val="300"/>
              </a:spcAft>
            </a:pPr>
            <a:r>
              <a:rPr sz="1200" spc="32" dirty="0" smtClean="0">
                <a:solidFill>
                  <a:srgbClr val="262C32"/>
                </a:solidFill>
                <a:latin typeface="Aptos"/>
                <a:cs typeface="Arial"/>
              </a:rPr>
              <a:t>Debemos conseguir un calentamiento gradual, ya que si se hiciera de</a:t>
            </a:r>
            <a:endParaRPr sz="900">
              <a:latin typeface="Arial"/>
              <a:cs typeface="Arial"/>
            </a:endParaRPr>
          </a:p>
          <a:p>
            <a:pPr marL="241300">
              <a:lnSpc>
                <a:spcPts val="1019"/>
              </a:lnSpc>
              <a:spcBef>
                <a:spcPts val="431"/>
              </a:spcBef>
              <a:spcAft>
                <a:spcPts val="300"/>
              </a:spcAft>
            </a:pPr>
            <a:r>
              <a:rPr sz="1200" spc="24" dirty="0" smtClean="0">
                <a:solidFill>
                  <a:srgbClr val="262C32"/>
                </a:solidFill>
                <a:latin typeface="Aptos"/>
                <a:cs typeface="Arial"/>
              </a:rPr>
              <a:t>forma brusca los vasos sanguíneos se dilatarían  de forma rápida y al  llegar</a:t>
            </a:r>
            <a:endParaRPr sz="900">
              <a:latin typeface="Arial"/>
              <a:cs typeface="Arial"/>
            </a:endParaRPr>
          </a:p>
          <a:p>
            <a:pPr marL="244347" marR="47759" indent="3048">
              <a:lnSpc>
                <a:spcPts val="1034"/>
              </a:lnSpc>
              <a:spcBef>
                <a:spcPts val="304"/>
              </a:spcBef>
              <a:spcAft>
                <a:spcPts val="300"/>
              </a:spcAft>
            </a:pPr>
            <a:r>
              <a:rPr sz="1200" spc="16" dirty="0" smtClean="0">
                <a:solidFill>
                  <a:srgbClr val="262C32"/>
                </a:solidFill>
                <a:latin typeface="Aptos"/>
                <a:cs typeface="Arial"/>
              </a:rPr>
              <a:t>la  sangre a los  músculos, que están fríos,  provocarían  un mayor descenso </a:t>
            </a:r>
            <a:endParaRPr sz="900">
              <a:latin typeface="Arial"/>
              <a:cs typeface="Arial"/>
            </a:endParaRPr>
          </a:p>
          <a:p>
            <a:pPr marL="244347" marR="47759">
              <a:lnSpc>
                <a:spcPts val="1034"/>
              </a:lnSpc>
              <a:spcBef>
                <a:spcPts val="380"/>
              </a:spcBef>
              <a:spcAft>
                <a:spcPts val="300"/>
              </a:spcAft>
            </a:pPr>
            <a:r>
              <a:rPr sz="1200" spc="27" dirty="0" smtClean="0">
                <a:solidFill>
                  <a:srgbClr val="262C32"/>
                </a:solidFill>
                <a:latin typeface="Aptos"/>
                <a:cs typeface="Arial"/>
              </a:rPr>
              <a:t>de la temperatura corporal y ocasionarían  daños más graves.</a:t>
            </a:r>
            <a:endParaRPr sz="900">
              <a:latin typeface="Arial"/>
              <a:cs typeface="Arial"/>
            </a:endParaRPr>
          </a:p>
          <a:p>
            <a:pPr marL="244347" marR="227259" indent="-88391">
              <a:lnSpc>
                <a:spcPts val="1034"/>
              </a:lnSpc>
              <a:spcBef>
                <a:spcPts val="655"/>
              </a:spcBef>
              <a:spcAft>
                <a:spcPts val="300"/>
              </a:spcAft>
            </a:pPr>
            <a:r>
              <a:rPr sz="1200" spc="27" dirty="0" smtClean="0">
                <a:solidFill>
                  <a:srgbClr val="262C32"/>
                </a:solidFill>
                <a:latin typeface="Aptos"/>
                <a:cs typeface="Arial"/>
              </a:rPr>
              <a:t>- </a:t>
            </a:r>
            <a:r>
              <a:rPr sz="1200" spc="27" dirty="0" smtClean="0">
                <a:solidFill>
                  <a:srgbClr val="262C32"/>
                </a:solidFill>
                <a:latin typeface="Aptos"/>
                <a:cs typeface="Arial"/>
              </a:rPr>
              <a:t>Si  la víctima está consciente podemos darle de beber líquidos calientes </a:t>
            </a:r>
            <a:endParaRPr sz="900">
              <a:latin typeface="Arial"/>
              <a:cs typeface="Arial"/>
            </a:endParaRPr>
          </a:p>
          <a:p>
            <a:pPr marL="244347" marR="227259">
              <a:lnSpc>
                <a:spcPts val="1034"/>
              </a:lnSpc>
              <a:spcBef>
                <a:spcPts val="357"/>
              </a:spcBef>
              <a:spcAft>
                <a:spcPts val="300"/>
              </a:spcAft>
            </a:pPr>
            <a:r>
              <a:rPr sz="1200" spc="27" dirty="0" smtClean="0">
                <a:solidFill>
                  <a:srgbClr val="262C32"/>
                </a:solidFill>
                <a:latin typeface="Aptos"/>
                <a:cs typeface="Arial"/>
              </a:rPr>
              <a:t>azucarados</a:t>
            </a:r>
            <a:r>
              <a:rPr sz="1200" spc="27" dirty="0" smtClean="0">
                <a:solidFill>
                  <a:srgbClr val="262C32"/>
                </a:solidFill>
                <a:latin typeface="Aptos"/>
                <a:cs typeface="Arial"/>
              </a:rPr>
              <a:t>.</a:t>
            </a:r>
            <a:endParaRPr sz="900">
              <a:latin typeface="Arial"/>
              <a:cs typeface="Arial"/>
            </a:endParaRPr>
          </a:p>
          <a:p>
            <a:pPr marL="155955" marR="17145">
              <a:lnSpc>
                <a:spcPct val="95825"/>
              </a:lnSpc>
              <a:spcBef>
                <a:spcPts val="652"/>
              </a:spcBef>
              <a:spcAft>
                <a:spcPts val="300"/>
              </a:spcAft>
            </a:pPr>
            <a:r>
              <a:rPr sz="1200" spc="18" dirty="0" smtClean="0">
                <a:solidFill>
                  <a:srgbClr val="262C32"/>
                </a:solidFill>
                <a:latin typeface="Aptos"/>
                <a:cs typeface="Arial"/>
              </a:rPr>
              <a:t>- </a:t>
            </a:r>
            <a:r>
              <a:rPr sz="1200" spc="18" dirty="0" smtClean="0">
                <a:solidFill>
                  <a:srgbClr val="262C32"/>
                </a:solidFill>
                <a:latin typeface="Aptos"/>
                <a:cs typeface="Arial"/>
              </a:rPr>
              <a:t>Mantenerla  en reposo</a:t>
            </a:r>
            <a:r>
              <a:rPr sz="1200" spc="18" dirty="0" smtClean="0">
                <a:solidFill>
                  <a:srgbClr val="262C32"/>
                </a:solidFill>
                <a:latin typeface="Aptos"/>
                <a:cs typeface="Arial"/>
              </a:rPr>
              <a:t>.</a:t>
            </a:r>
            <a:endParaRPr sz="900">
              <a:latin typeface="Arial"/>
              <a:cs typeface="Arial"/>
            </a:endParaRPr>
          </a:p>
        </p:txBody>
      </p:sp>
      <p:sp>
        <p:nvSpPr>
          <p:cNvPr id="3" name="object 3"/>
          <p:cNvSpPr txBox="1"/>
          <p:nvPr/>
        </p:nvSpPr>
        <p:spPr>
          <a:xfrm>
            <a:off x="2358984" y="5233630"/>
            <a:ext cx="6749781" cy="1219838"/>
          </a:xfrm>
          <a:prstGeom prst="rect">
            <a:avLst/>
          </a:prstGeom>
        </p:spPr>
        <p:txBody>
          <a:bodyPr wrap="square" lIns="0" tIns="7111" rIns="0" bIns="0" rtlCol="0">
            <a:noAutofit/>
          </a:bodyPr>
          <a:lstStyle/>
          <a:p>
            <a:pPr marR="2404929" algn="ctr">
              <a:lnSpc>
                <a:spcPts val="1120"/>
              </a:lnSpc>
              <a:spcAft>
                <a:spcPts val="300"/>
              </a:spcAft>
            </a:pPr>
            <a:r>
              <a:rPr sz="1200" spc="-24" dirty="0" smtClean="0">
                <a:solidFill>
                  <a:srgbClr val="262C32"/>
                </a:solidFill>
                <a:latin typeface="Aptos"/>
                <a:cs typeface="Arial"/>
              </a:rPr>
              <a:t>- </a:t>
            </a:r>
            <a:r>
              <a:rPr sz="1200" spc="-24" dirty="0" smtClean="0">
                <a:solidFill>
                  <a:srgbClr val="262C32"/>
                </a:solidFill>
                <a:latin typeface="Aptos"/>
                <a:cs typeface="Arial"/>
              </a:rPr>
              <a:t>¿ </a:t>
            </a:r>
            <a:r>
              <a:rPr sz="1200" b="1" spc="-24" dirty="0" smtClean="0">
                <a:solidFill>
                  <a:srgbClr val="262C32"/>
                </a:solidFill>
                <a:latin typeface="Aptos"/>
                <a:cs typeface="Arial"/>
              </a:rPr>
              <a:t>Qué no debemos hacer?</a:t>
            </a:r>
            <a:endParaRPr sz="1000">
              <a:latin typeface="Arial"/>
              <a:cs typeface="Arial"/>
            </a:endParaRPr>
          </a:p>
          <a:p>
            <a:pPr marL="82804" marR="17145">
              <a:lnSpc>
                <a:spcPct val="95825"/>
              </a:lnSpc>
              <a:spcBef>
                <a:spcPts val="567"/>
              </a:spcBef>
              <a:spcAft>
                <a:spcPts val="300"/>
              </a:spcAft>
            </a:pPr>
            <a:r>
              <a:rPr sz="1200" spc="18" dirty="0" smtClean="0">
                <a:solidFill>
                  <a:srgbClr val="262C32"/>
                </a:solidFill>
                <a:latin typeface="Aptos"/>
                <a:cs typeface="Arial"/>
              </a:rPr>
              <a:t>- </a:t>
            </a:r>
            <a:r>
              <a:rPr sz="1200" spc="18" dirty="0" smtClean="0">
                <a:solidFill>
                  <a:srgbClr val="262C32"/>
                </a:solidFill>
                <a:latin typeface="Aptos"/>
                <a:cs typeface="Arial"/>
              </a:rPr>
              <a:t>Darle  bebidas alcohólicas.</a:t>
            </a:r>
            <a:endParaRPr sz="900">
              <a:latin typeface="Arial"/>
              <a:cs typeface="Arial"/>
            </a:endParaRPr>
          </a:p>
          <a:p>
            <a:pPr marL="82803">
              <a:lnSpc>
                <a:spcPct val="95825"/>
              </a:lnSpc>
              <a:spcBef>
                <a:spcPts val="669"/>
              </a:spcBef>
              <a:spcAft>
                <a:spcPts val="300"/>
              </a:spcAft>
            </a:pPr>
            <a:r>
              <a:rPr sz="1200" spc="24" dirty="0" smtClean="0">
                <a:solidFill>
                  <a:srgbClr val="262C32"/>
                </a:solidFill>
                <a:latin typeface="Aptos"/>
                <a:cs typeface="Arial"/>
              </a:rPr>
              <a:t>- </a:t>
            </a:r>
            <a:r>
              <a:rPr sz="1200" spc="24" dirty="0" smtClean="0">
                <a:solidFill>
                  <a:srgbClr val="262C32"/>
                </a:solidFill>
                <a:latin typeface="Aptos"/>
                <a:cs typeface="Arial"/>
              </a:rPr>
              <a:t>Provocarle cambios  bruscos de temperatura (calentarle  bruscamente).</a:t>
            </a:r>
            <a:endParaRPr sz="900">
              <a:latin typeface="Arial"/>
              <a:cs typeface="Arial"/>
            </a:endParaRPr>
          </a:p>
          <a:p>
            <a:pPr marL="82804" marR="17145">
              <a:lnSpc>
                <a:spcPct val="95825"/>
              </a:lnSpc>
              <a:spcBef>
                <a:spcPts val="645"/>
              </a:spcBef>
              <a:spcAft>
                <a:spcPts val="300"/>
              </a:spcAft>
            </a:pPr>
            <a:r>
              <a:rPr sz="1200" spc="34" dirty="0" smtClean="0">
                <a:solidFill>
                  <a:srgbClr val="262C32"/>
                </a:solidFill>
                <a:latin typeface="Aptos"/>
                <a:cs typeface="Arial"/>
              </a:rPr>
              <a:t>- </a:t>
            </a:r>
            <a:r>
              <a:rPr sz="1200" spc="34" dirty="0" smtClean="0">
                <a:solidFill>
                  <a:srgbClr val="262C32"/>
                </a:solidFill>
                <a:latin typeface="Aptos"/>
                <a:cs typeface="Arial"/>
              </a:rPr>
              <a:t>Mantener ropa mojada o húmeda</a:t>
            </a:r>
            <a:r>
              <a:rPr sz="1200" spc="34" dirty="0" smtClean="0">
                <a:solidFill>
                  <a:srgbClr val="262C32"/>
                </a:solidFill>
                <a:latin typeface="Aptos"/>
                <a:cs typeface="Arial"/>
              </a:rPr>
              <a:t>.</a:t>
            </a:r>
            <a:endParaRPr sz="900">
              <a:latin typeface="Arial"/>
              <a:cs typeface="Arial"/>
            </a:endParaRPr>
          </a:p>
          <a:p>
            <a:pPr marL="82804" marR="17145">
              <a:lnSpc>
                <a:spcPct val="95825"/>
              </a:lnSpc>
              <a:spcBef>
                <a:spcPts val="645"/>
              </a:spcBef>
              <a:spcAft>
                <a:spcPts val="300"/>
              </a:spcAft>
            </a:pPr>
            <a:r>
              <a:rPr sz="1200" spc="26" dirty="0" smtClean="0">
                <a:solidFill>
                  <a:srgbClr val="262C32"/>
                </a:solidFill>
                <a:latin typeface="Aptos"/>
                <a:cs typeface="Arial"/>
              </a:rPr>
              <a:t>- </a:t>
            </a:r>
            <a:r>
              <a:rPr sz="1200" spc="26" dirty="0" smtClean="0">
                <a:solidFill>
                  <a:srgbClr val="262C32"/>
                </a:solidFill>
                <a:latin typeface="Aptos"/>
                <a:cs typeface="Arial"/>
              </a:rPr>
              <a:t>Permitir fumar a la víctima</a:t>
            </a:r>
            <a:r>
              <a:rPr sz="1200" spc="26" dirty="0" smtClean="0">
                <a:solidFill>
                  <a:srgbClr val="262C32"/>
                </a:solidFill>
                <a:latin typeface="Aptos"/>
                <a:cs typeface="Arial"/>
              </a:rPr>
              <a:t>.</a:t>
            </a:r>
            <a:endParaRPr sz="900">
              <a:latin typeface="Arial"/>
              <a:cs typeface="Arial"/>
            </a:endParaRPr>
          </a:p>
          <a:p>
            <a:pPr marL="82804" marR="17145">
              <a:lnSpc>
                <a:spcPct val="95825"/>
              </a:lnSpc>
              <a:spcBef>
                <a:spcPts val="645"/>
              </a:spcBef>
              <a:spcAft>
                <a:spcPts val="300"/>
              </a:spcAft>
            </a:pPr>
            <a:r>
              <a:rPr sz="1200" spc="30" dirty="0" smtClean="0">
                <a:solidFill>
                  <a:srgbClr val="262C32"/>
                </a:solidFill>
                <a:latin typeface="Aptos"/>
                <a:cs typeface="Arial"/>
              </a:rPr>
              <a:t>- </a:t>
            </a:r>
            <a:r>
              <a:rPr sz="1200" spc="30" dirty="0" smtClean="0">
                <a:solidFill>
                  <a:srgbClr val="262C32"/>
                </a:solidFill>
                <a:latin typeface="Aptos"/>
                <a:cs typeface="Arial"/>
              </a:rPr>
              <a:t>Darle friegas con alcohol o bálsamos alcanforados</a:t>
            </a:r>
            <a:r>
              <a:rPr sz="1200" spc="30" dirty="0" smtClean="0">
                <a:solidFill>
                  <a:srgbClr val="262C32"/>
                </a:solidFill>
                <a:latin typeface="Aptos"/>
                <a:cs typeface="Arial"/>
              </a:rPr>
              <a:t>.</a:t>
            </a:r>
            <a:endParaRPr sz="900">
              <a:latin typeface="Arial"/>
              <a:cs typeface="Arial"/>
            </a:endParaRPr>
          </a:p>
        </p:txBody>
      </p:sp>
      <p:sp>
        <p:nvSpPr>
          <p:cNvPr id="2" name="object 2"/>
          <p:cNvSpPr txBox="1"/>
          <p:nvPr/>
        </p:nvSpPr>
        <p:spPr>
          <a:xfrm>
            <a:off x="5376164" y="7421015"/>
            <a:ext cx="1" cy="1"/>
          </a:xfrm>
          <a:prstGeom prst="rect">
            <a:avLst/>
          </a:prstGeom>
        </p:spPr>
        <p:txBody>
          <a:bodyPr wrap="square" lIns="0" tIns="2540" rIns="0" bIns="0" rtlCol="0">
            <a:noAutofit/>
          </a:bodyPr>
          <a:lstStyle/>
          <a:p>
            <a:pPr marL="12700">
              <a:lnSpc>
                <a:spcPct val="95825"/>
              </a:lnSpc>
            </a:pPr>
            <a:r>
              <a:rPr sz="600" spc="-70" dirty="0" smtClean="0">
                <a:solidFill>
                  <a:srgbClr val="231F21"/>
                </a:solidFill>
                <a:latin typeface="Times New Roman"/>
                <a:cs typeface="Times New Roman"/>
              </a:rPr>
              <a:t>143</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8" name="object 8"/>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7" name="object 7"/>
          <p:cNvSpPr txBox="1"/>
          <p:nvPr/>
        </p:nvSpPr>
        <p:spPr>
          <a:xfrm>
            <a:off x="2083609" y="1359085"/>
            <a:ext cx="1041254" cy="203200"/>
          </a:xfrm>
          <a:prstGeom prst="rect">
            <a:avLst/>
          </a:prstGeom>
        </p:spPr>
        <p:txBody>
          <a:bodyPr wrap="square" lIns="0" tIns="9715" rIns="0" bIns="0" rtlCol="0">
            <a:noAutofit/>
          </a:bodyPr>
          <a:lstStyle/>
          <a:p>
            <a:pPr marL="12700">
              <a:lnSpc>
                <a:spcPts val="1530"/>
              </a:lnSpc>
              <a:spcAft>
                <a:spcPts val="300"/>
              </a:spcAft>
            </a:pPr>
            <a:r>
              <a:rPr sz="1600" b="1" spc="-29" dirty="0" smtClean="0">
                <a:solidFill>
                  <a:srgbClr val="1E374E"/>
                </a:solidFill>
                <a:latin typeface="Aptos"/>
                <a:cs typeface="Times New Roman"/>
              </a:rPr>
              <a:t>El </a:t>
            </a:r>
            <a:r>
              <a:rPr sz="1600" b="1" spc="-67" dirty="0" smtClean="0">
                <a:solidFill>
                  <a:srgbClr val="1E374E"/>
                </a:solidFill>
                <a:latin typeface="Aptos"/>
                <a:cs typeface="Arial"/>
              </a:rPr>
              <a:t>parto</a:t>
            </a:r>
            <a:endParaRPr sz="1300">
              <a:latin typeface="Arial"/>
              <a:cs typeface="Arial"/>
            </a:endParaRPr>
          </a:p>
        </p:txBody>
      </p:sp>
      <p:sp>
        <p:nvSpPr>
          <p:cNvPr id="6" name="object 6"/>
          <p:cNvSpPr txBox="1"/>
          <p:nvPr/>
        </p:nvSpPr>
        <p:spPr>
          <a:xfrm>
            <a:off x="2083609" y="1829014"/>
            <a:ext cx="7486785" cy="1859280"/>
          </a:xfrm>
          <a:prstGeom prst="rect">
            <a:avLst/>
          </a:prstGeom>
        </p:spPr>
        <p:txBody>
          <a:bodyPr wrap="square" lIns="0" tIns="7111" rIns="0" bIns="0" rtlCol="0">
            <a:noAutofit/>
          </a:bodyPr>
          <a:lstStyle/>
          <a:p>
            <a:pPr marL="15748" marR="9205">
              <a:lnSpc>
                <a:spcPts val="1120"/>
              </a:lnSpc>
              <a:spcAft>
                <a:spcPts val="300"/>
              </a:spcAft>
            </a:pPr>
            <a:r>
              <a:rPr sz="1200" spc="-1" dirty="0" smtClean="0">
                <a:solidFill>
                  <a:srgbClr val="262C32"/>
                </a:solidFill>
                <a:latin typeface="Aptos"/>
                <a:cs typeface="Arial"/>
              </a:rPr>
              <a:t>Generalmente el nacimiento se produce de forma natural y es un proceso</a:t>
            </a:r>
            <a:endParaRPr sz="1000">
              <a:latin typeface="Arial"/>
              <a:cs typeface="Arial"/>
            </a:endParaRPr>
          </a:p>
          <a:p>
            <a:pPr marL="15748" indent="0">
              <a:lnSpc>
                <a:spcPts val="1149"/>
              </a:lnSpc>
              <a:spcBef>
                <a:spcPts val="184"/>
              </a:spcBef>
              <a:spcAft>
                <a:spcPts val="300"/>
              </a:spcAft>
            </a:pPr>
            <a:r>
              <a:rPr sz="1200" spc="-6" dirty="0" smtClean="0">
                <a:solidFill>
                  <a:srgbClr val="262C32"/>
                </a:solidFill>
                <a:latin typeface="Aptos"/>
                <a:cs typeface="Arial"/>
              </a:rPr>
              <a:t>largo,  por lo que suele haber tiempo para llevar a la mujer al hospital. También </a:t>
            </a:r>
            <a:endParaRPr sz="1000">
              <a:latin typeface="Arial"/>
              <a:cs typeface="Arial"/>
            </a:endParaRPr>
          </a:p>
          <a:p>
            <a:pPr marL="15748">
              <a:lnSpc>
                <a:spcPts val="1149"/>
              </a:lnSpc>
              <a:spcBef>
                <a:spcPts val="242"/>
              </a:spcBef>
              <a:spcAft>
                <a:spcPts val="300"/>
              </a:spcAft>
            </a:pPr>
            <a:r>
              <a:rPr sz="1200" spc="-14" dirty="0" smtClean="0">
                <a:solidFill>
                  <a:srgbClr val="262C32"/>
                </a:solidFill>
                <a:latin typeface="Aptos"/>
                <a:cs typeface="Arial"/>
              </a:rPr>
              <a:t>h</a:t>
            </a:r>
            <a:r>
              <a:rPr sz="1200" spc="-19" dirty="0" smtClean="0">
                <a:solidFill>
                  <a:srgbClr val="262C32"/>
                </a:solidFill>
                <a:latin typeface="Aptos"/>
                <a:cs typeface="Arial"/>
              </a:rPr>
              <a:t>a</a:t>
            </a:r>
            <a:r>
              <a:rPr sz="1200" spc="0" dirty="0" smtClean="0">
                <a:solidFill>
                  <a:srgbClr val="262C32"/>
                </a:solidFill>
                <a:latin typeface="Aptos"/>
                <a:cs typeface="Arial"/>
              </a:rPr>
              <a:t>y</a:t>
            </a:r>
            <a:r>
              <a:rPr sz="1200" spc="-4" dirty="0" smtClean="0">
                <a:solidFill>
                  <a:srgbClr val="262C32"/>
                </a:solidFill>
                <a:latin typeface="Aptos"/>
                <a:cs typeface="Arial"/>
              </a:rPr>
              <a:t> </a:t>
            </a:r>
            <a:r>
              <a:rPr sz="1200" spc="-14" dirty="0" smtClean="0">
                <a:solidFill>
                  <a:srgbClr val="262C32"/>
                </a:solidFill>
                <a:latin typeface="Aptos"/>
                <a:cs typeface="Arial"/>
              </a:rPr>
              <a:t>q</a:t>
            </a:r>
            <a:r>
              <a:rPr sz="1200" spc="-19" dirty="0" smtClean="0">
                <a:solidFill>
                  <a:srgbClr val="262C32"/>
                </a:solidFill>
                <a:latin typeface="Aptos"/>
                <a:cs typeface="Arial"/>
              </a:rPr>
              <a:t>u</a:t>
            </a:r>
            <a:r>
              <a:rPr sz="1200" spc="0" dirty="0" smtClean="0">
                <a:solidFill>
                  <a:srgbClr val="262C32"/>
                </a:solidFill>
                <a:latin typeface="Aptos"/>
                <a:cs typeface="Arial"/>
              </a:rPr>
              <a:t>e</a:t>
            </a:r>
            <a:r>
              <a:rPr sz="1200" spc="34" dirty="0" smtClean="0">
                <a:solidFill>
                  <a:srgbClr val="262C32"/>
                </a:solidFill>
                <a:latin typeface="Aptos"/>
                <a:cs typeface="Arial"/>
              </a:rPr>
              <a:t> </a:t>
            </a:r>
            <a:r>
              <a:rPr sz="1200" spc="-9" dirty="0" smtClean="0">
                <a:solidFill>
                  <a:srgbClr val="262C32"/>
                </a:solidFill>
                <a:latin typeface="Aptos"/>
                <a:cs typeface="Arial"/>
              </a:rPr>
              <a:t>t</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19" dirty="0" smtClean="0">
                <a:solidFill>
                  <a:srgbClr val="262C32"/>
                </a:solidFill>
                <a:latin typeface="Aptos"/>
                <a:cs typeface="Arial"/>
              </a:rPr>
              <a:t>e</a:t>
            </a:r>
            <a:r>
              <a:rPr sz="1200" spc="0" dirty="0" smtClean="0">
                <a:solidFill>
                  <a:srgbClr val="262C32"/>
                </a:solidFill>
                <a:latin typeface="Aptos"/>
                <a:cs typeface="Arial"/>
              </a:rPr>
              <a:t>r</a:t>
            </a:r>
            <a:r>
              <a:rPr sz="1200" spc="78" dirty="0" smtClean="0">
                <a:solidFill>
                  <a:srgbClr val="262C32"/>
                </a:solidFill>
                <a:latin typeface="Aptos"/>
                <a:cs typeface="Arial"/>
              </a:rPr>
              <a:t> </a:t>
            </a:r>
            <a:r>
              <a:rPr sz="1200" spc="-14" dirty="0" smtClean="0">
                <a:solidFill>
                  <a:srgbClr val="262C32"/>
                </a:solidFill>
                <a:latin typeface="Aptos"/>
                <a:cs typeface="Arial"/>
              </a:rPr>
              <a:t>e</a:t>
            </a:r>
            <a:r>
              <a:rPr sz="1200" spc="0" dirty="0" smtClean="0">
                <a:solidFill>
                  <a:srgbClr val="262C32"/>
                </a:solidFill>
                <a:latin typeface="Aptos"/>
                <a:cs typeface="Arial"/>
              </a:rPr>
              <a:t>n</a:t>
            </a:r>
            <a:r>
              <a:rPr sz="1200" spc="17" dirty="0" smtClean="0">
                <a:solidFill>
                  <a:srgbClr val="262C32"/>
                </a:solidFill>
                <a:latin typeface="Aptos"/>
                <a:cs typeface="Arial"/>
              </a:rPr>
              <a:t> </a:t>
            </a:r>
            <a:r>
              <a:rPr sz="1200" spc="-19" dirty="0" smtClean="0">
                <a:solidFill>
                  <a:srgbClr val="262C32"/>
                </a:solidFill>
                <a:latin typeface="Aptos"/>
                <a:cs typeface="Arial"/>
              </a:rPr>
              <a:t>cu</a:t>
            </a:r>
            <a:r>
              <a:rPr sz="1200" spc="-25" dirty="0" smtClean="0">
                <a:solidFill>
                  <a:srgbClr val="262C32"/>
                </a:solidFill>
                <a:latin typeface="Aptos"/>
                <a:cs typeface="Arial"/>
              </a:rPr>
              <a:t>e</a:t>
            </a:r>
            <a:r>
              <a:rPr sz="1200" spc="-19" dirty="0" smtClean="0">
                <a:solidFill>
                  <a:srgbClr val="262C32"/>
                </a:solidFill>
                <a:latin typeface="Aptos"/>
                <a:cs typeface="Arial"/>
              </a:rPr>
              <a:t>n</a:t>
            </a:r>
            <a:r>
              <a:rPr sz="1200" spc="-9" dirty="0" smtClean="0">
                <a:solidFill>
                  <a:srgbClr val="262C32"/>
                </a:solidFill>
                <a:latin typeface="Aptos"/>
                <a:cs typeface="Arial"/>
              </a:rPr>
              <a:t>t</a:t>
            </a:r>
            <a:r>
              <a:rPr sz="1200" spc="0" dirty="0" smtClean="0">
                <a:solidFill>
                  <a:srgbClr val="262C32"/>
                </a:solidFill>
                <a:latin typeface="Aptos"/>
                <a:cs typeface="Arial"/>
              </a:rPr>
              <a:t>a</a:t>
            </a:r>
            <a:r>
              <a:rPr sz="1200" spc="78" dirty="0" smtClean="0">
                <a:solidFill>
                  <a:srgbClr val="262C32"/>
                </a:solidFill>
                <a:latin typeface="Aptos"/>
                <a:cs typeface="Arial"/>
              </a:rPr>
              <a:t> </a:t>
            </a:r>
            <a:r>
              <a:rPr sz="1200" spc="-14" dirty="0" smtClean="0">
                <a:solidFill>
                  <a:srgbClr val="262C32"/>
                </a:solidFill>
                <a:latin typeface="Aptos"/>
                <a:cs typeface="Arial"/>
              </a:rPr>
              <a:t>qu</a:t>
            </a:r>
            <a:r>
              <a:rPr sz="1200" spc="0" dirty="0" smtClean="0">
                <a:solidFill>
                  <a:srgbClr val="262C32"/>
                </a:solidFill>
                <a:latin typeface="Aptos"/>
                <a:cs typeface="Arial"/>
              </a:rPr>
              <a:t>e</a:t>
            </a:r>
            <a:r>
              <a:rPr sz="1200" spc="31" dirty="0" smtClean="0">
                <a:solidFill>
                  <a:srgbClr val="262C32"/>
                </a:solidFill>
                <a:latin typeface="Aptos"/>
                <a:cs typeface="Arial"/>
              </a:rPr>
              <a:t> </a:t>
            </a:r>
            <a:r>
              <a:rPr sz="1200" spc="-26" dirty="0" smtClean="0">
                <a:solidFill>
                  <a:srgbClr val="262C32"/>
                </a:solidFill>
                <a:latin typeface="Aptos"/>
                <a:cs typeface="Arial"/>
              </a:rPr>
              <a:t>e</a:t>
            </a:r>
            <a:r>
              <a:rPr sz="1200" spc="-73" dirty="0" smtClean="0">
                <a:solidFill>
                  <a:srgbClr val="262C32"/>
                </a:solidFill>
                <a:latin typeface="Aptos"/>
                <a:cs typeface="Arial"/>
              </a:rPr>
              <a:t>l</a:t>
            </a:r>
            <a:r>
              <a:rPr sz="1200" spc="125" dirty="0" smtClean="0">
                <a:solidFill>
                  <a:srgbClr val="262C32"/>
                </a:solidFill>
                <a:latin typeface="Aptos"/>
                <a:cs typeface="Arial"/>
              </a:rPr>
              <a:t> </a:t>
            </a:r>
            <a:r>
              <a:rPr sz="1200" spc="-19" dirty="0" smtClean="0">
                <a:solidFill>
                  <a:srgbClr val="262C32"/>
                </a:solidFill>
                <a:latin typeface="Aptos"/>
                <a:cs typeface="Arial"/>
              </a:rPr>
              <a:t>p</a:t>
            </a:r>
            <a:r>
              <a:rPr sz="1200" spc="0" dirty="0" smtClean="0">
                <a:solidFill>
                  <a:srgbClr val="262C32"/>
                </a:solidFill>
                <a:latin typeface="Aptos"/>
                <a:cs typeface="Arial"/>
              </a:rPr>
              <a:t>r</a:t>
            </a:r>
            <a:r>
              <a:rPr sz="1200" spc="-34" dirty="0" smtClean="0">
                <a:solidFill>
                  <a:srgbClr val="262C32"/>
                </a:solidFill>
                <a:latin typeface="Aptos"/>
                <a:cs typeface="Arial"/>
              </a:rPr>
              <a:t>o</a:t>
            </a:r>
            <a:r>
              <a:rPr sz="1200" spc="-19" dirty="0" smtClean="0">
                <a:solidFill>
                  <a:srgbClr val="262C32"/>
                </a:solidFill>
                <a:latin typeface="Aptos"/>
                <a:cs typeface="Arial"/>
              </a:rPr>
              <a:t>c</a:t>
            </a:r>
            <a:r>
              <a:rPr sz="1200" spc="-14" dirty="0" smtClean="0">
                <a:solidFill>
                  <a:srgbClr val="262C32"/>
                </a:solidFill>
                <a:latin typeface="Aptos"/>
                <a:cs typeface="Arial"/>
              </a:rPr>
              <a:t>e</a:t>
            </a:r>
            <a:r>
              <a:rPr sz="1200" spc="-19" dirty="0" smtClean="0">
                <a:solidFill>
                  <a:srgbClr val="262C32"/>
                </a:solidFill>
                <a:latin typeface="Aptos"/>
                <a:cs typeface="Arial"/>
              </a:rPr>
              <a:t>s</a:t>
            </a:r>
            <a:r>
              <a:rPr sz="1200" spc="0" dirty="0" smtClean="0">
                <a:solidFill>
                  <a:srgbClr val="262C32"/>
                </a:solidFill>
                <a:latin typeface="Aptos"/>
                <a:cs typeface="Arial"/>
              </a:rPr>
              <a:t>o</a:t>
            </a:r>
            <a:r>
              <a:rPr sz="1200" spc="94"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20" dirty="0" smtClean="0">
                <a:solidFill>
                  <a:srgbClr val="262C32"/>
                </a:solidFill>
                <a:latin typeface="Aptos"/>
                <a:cs typeface="Arial"/>
              </a:rPr>
              <a:t> </a:t>
            </a:r>
            <a:r>
              <a:rPr sz="1200" spc="-14" dirty="0" smtClean="0">
                <a:solidFill>
                  <a:srgbClr val="262C32"/>
                </a:solidFill>
                <a:latin typeface="Aptos"/>
                <a:cs typeface="Arial"/>
              </a:rPr>
              <a:t>e</a:t>
            </a:r>
            <a:r>
              <a:rPr sz="1200" spc="-34" dirty="0" smtClean="0">
                <a:solidFill>
                  <a:srgbClr val="262C32"/>
                </a:solidFill>
                <a:latin typeface="Aptos"/>
                <a:cs typeface="Arial"/>
              </a:rPr>
              <a:t>m</a:t>
            </a:r>
            <a:r>
              <a:rPr sz="1200" spc="-14" dirty="0" smtClean="0">
                <a:solidFill>
                  <a:srgbClr val="262C32"/>
                </a:solidFill>
                <a:latin typeface="Aptos"/>
                <a:cs typeface="Arial"/>
              </a:rPr>
              <a:t>b</a:t>
            </a:r>
            <a:r>
              <a:rPr sz="1200" spc="-19" dirty="0" smtClean="0">
                <a:solidFill>
                  <a:srgbClr val="262C32"/>
                </a:solidFill>
                <a:latin typeface="Aptos"/>
                <a:cs typeface="Arial"/>
              </a:rPr>
              <a:t>a</a:t>
            </a:r>
            <a:r>
              <a:rPr sz="1200" spc="-14" dirty="0" smtClean="0">
                <a:solidFill>
                  <a:srgbClr val="262C32"/>
                </a:solidFill>
                <a:latin typeface="Aptos"/>
                <a:cs typeface="Arial"/>
              </a:rPr>
              <a:t>r</a:t>
            </a:r>
            <a:r>
              <a:rPr sz="1200" spc="-19" dirty="0" smtClean="0">
                <a:solidFill>
                  <a:srgbClr val="262C32"/>
                </a:solidFill>
                <a:latin typeface="Aptos"/>
                <a:cs typeface="Arial"/>
              </a:rPr>
              <a:t>az</a:t>
            </a:r>
            <a:r>
              <a:rPr sz="1200" spc="0" dirty="0" smtClean="0">
                <a:solidFill>
                  <a:srgbClr val="262C32"/>
                </a:solidFill>
                <a:latin typeface="Aptos"/>
                <a:cs typeface="Arial"/>
              </a:rPr>
              <a:t>o</a:t>
            </a:r>
            <a:r>
              <a:rPr sz="1200" spc="143" dirty="0" smtClean="0">
                <a:solidFill>
                  <a:srgbClr val="262C32"/>
                </a:solidFill>
                <a:latin typeface="Aptos"/>
                <a:cs typeface="Arial"/>
              </a:rPr>
              <a:t> </a:t>
            </a:r>
            <a:r>
              <a:rPr sz="1200" spc="-19" dirty="0" smtClean="0">
                <a:solidFill>
                  <a:srgbClr val="262C32"/>
                </a:solidFill>
                <a:latin typeface="Aptos"/>
                <a:cs typeface="Arial"/>
              </a:rPr>
              <a:t>e</a:t>
            </a:r>
            <a:r>
              <a:rPr sz="1200" spc="0" dirty="0" smtClean="0">
                <a:solidFill>
                  <a:srgbClr val="262C32"/>
                </a:solidFill>
                <a:latin typeface="Aptos"/>
                <a:cs typeface="Arial"/>
              </a:rPr>
              <a:t>s</a:t>
            </a:r>
            <a:r>
              <a:rPr sz="1200" spc="31" dirty="0" smtClean="0">
                <a:solidFill>
                  <a:srgbClr val="262C32"/>
                </a:solidFill>
                <a:latin typeface="Aptos"/>
                <a:cs typeface="Arial"/>
              </a:rPr>
              <a:t> </a:t>
            </a:r>
            <a:r>
              <a:rPr sz="1200" spc="-78" dirty="0" smtClean="0">
                <a:solidFill>
                  <a:srgbClr val="262C32"/>
                </a:solidFill>
                <a:latin typeface="Aptos"/>
                <a:cs typeface="Arial"/>
              </a:rPr>
              <a:t>l</a:t>
            </a:r>
            <a:r>
              <a:rPr sz="1200" spc="18" dirty="0" smtClean="0">
                <a:solidFill>
                  <a:srgbClr val="262C32"/>
                </a:solidFill>
                <a:latin typeface="Aptos"/>
                <a:cs typeface="Arial"/>
              </a:rPr>
              <a:t>a</a:t>
            </a:r>
            <a:r>
              <a:rPr sz="1200" spc="0" dirty="0" smtClean="0">
                <a:solidFill>
                  <a:srgbClr val="262C32"/>
                </a:solidFill>
                <a:latin typeface="Aptos"/>
                <a:cs typeface="Arial"/>
              </a:rPr>
              <a:t>r</a:t>
            </a:r>
            <a:r>
              <a:rPr sz="1200" spc="-26" dirty="0" smtClean="0">
                <a:solidFill>
                  <a:srgbClr val="262C32"/>
                </a:solidFill>
                <a:latin typeface="Aptos"/>
                <a:cs typeface="Arial"/>
              </a:rPr>
              <a:t>g</a:t>
            </a:r>
            <a:r>
              <a:rPr sz="1200" spc="-11" dirty="0" smtClean="0">
                <a:solidFill>
                  <a:srgbClr val="262C32"/>
                </a:solidFill>
                <a:latin typeface="Aptos"/>
                <a:cs typeface="Arial"/>
              </a:rPr>
              <a:t>o</a:t>
            </a:r>
            <a:r>
              <a:rPr sz="1200" spc="39" dirty="0" smtClean="0">
                <a:solidFill>
                  <a:srgbClr val="262C32"/>
                </a:solidFill>
                <a:latin typeface="Aptos"/>
                <a:cs typeface="Arial"/>
              </a:rPr>
              <a:t> </a:t>
            </a:r>
            <a:r>
              <a:rPr sz="1200" spc="0" dirty="0" smtClean="0">
                <a:solidFill>
                  <a:srgbClr val="262C32"/>
                </a:solidFill>
                <a:latin typeface="Aptos"/>
                <a:cs typeface="Arial"/>
              </a:rPr>
              <a:t>y</a:t>
            </a:r>
            <a:r>
              <a:rPr sz="1200" spc="64" dirty="0" smtClean="0">
                <a:solidFill>
                  <a:srgbClr val="262C32"/>
                </a:solidFill>
                <a:latin typeface="Aptos"/>
                <a:cs typeface="Arial"/>
              </a:rPr>
              <a:t> </a:t>
            </a:r>
            <a:r>
              <a:rPr sz="1200" spc="-102" dirty="0" smtClean="0">
                <a:solidFill>
                  <a:srgbClr val="262C32"/>
                </a:solidFill>
                <a:latin typeface="Aptos"/>
                <a:cs typeface="Arial"/>
              </a:rPr>
              <a:t>l</a:t>
            </a:r>
            <a:r>
              <a:rPr sz="1200" spc="18" dirty="0" smtClean="0">
                <a:solidFill>
                  <a:srgbClr val="262C32"/>
                </a:solidFill>
                <a:latin typeface="Aptos"/>
                <a:cs typeface="Arial"/>
              </a:rPr>
              <a:t>a</a:t>
            </a:r>
            <a:r>
              <a:rPr sz="1200" spc="0" dirty="0" smtClean="0">
                <a:solidFill>
                  <a:srgbClr val="262C32"/>
                </a:solidFill>
                <a:latin typeface="Aptos"/>
                <a:cs typeface="Arial"/>
              </a:rPr>
              <a:t>s</a:t>
            </a:r>
            <a:r>
              <a:rPr sz="1200" spc="64" dirty="0" smtClean="0">
                <a:solidFill>
                  <a:srgbClr val="262C32"/>
                </a:solidFill>
                <a:latin typeface="Aptos"/>
                <a:cs typeface="Arial"/>
              </a:rPr>
              <a:t> </a:t>
            </a:r>
            <a:r>
              <a:rPr sz="1200" spc="-29" dirty="0" smtClean="0">
                <a:solidFill>
                  <a:srgbClr val="262C32"/>
                </a:solidFill>
                <a:latin typeface="Aptos"/>
                <a:cs typeface="Arial"/>
              </a:rPr>
              <a:t>m</a:t>
            </a:r>
            <a:r>
              <a:rPr sz="1200" spc="-19" dirty="0" smtClean="0">
                <a:solidFill>
                  <a:srgbClr val="262C32"/>
                </a:solidFill>
                <a:latin typeface="Aptos"/>
                <a:cs typeface="Arial"/>
              </a:rPr>
              <a:t>u</a:t>
            </a:r>
            <a:r>
              <a:rPr sz="1200" spc="-9" dirty="0" smtClean="0">
                <a:solidFill>
                  <a:srgbClr val="262C32"/>
                </a:solidFill>
                <a:latin typeface="Aptos"/>
                <a:cs typeface="Arial"/>
              </a:rPr>
              <a:t>j</a:t>
            </a:r>
            <a:r>
              <a:rPr sz="1200" spc="-19" dirty="0" smtClean="0">
                <a:solidFill>
                  <a:srgbClr val="262C32"/>
                </a:solidFill>
                <a:latin typeface="Aptos"/>
                <a:cs typeface="Arial"/>
              </a:rPr>
              <a:t>e</a:t>
            </a:r>
            <a:r>
              <a:rPr sz="1200" spc="-14" dirty="0" smtClean="0">
                <a:solidFill>
                  <a:srgbClr val="262C32"/>
                </a:solidFill>
                <a:latin typeface="Aptos"/>
                <a:cs typeface="Arial"/>
              </a:rPr>
              <a:t>re</a:t>
            </a:r>
            <a:r>
              <a:rPr sz="1200" spc="0" dirty="0" smtClean="0">
                <a:solidFill>
                  <a:srgbClr val="262C32"/>
                </a:solidFill>
                <a:latin typeface="Aptos"/>
                <a:cs typeface="Arial"/>
              </a:rPr>
              <a:t>s</a:t>
            </a:r>
            <a:r>
              <a:rPr sz="1200" spc="93" dirty="0" smtClean="0">
                <a:solidFill>
                  <a:srgbClr val="262C32"/>
                </a:solidFill>
                <a:latin typeface="Aptos"/>
                <a:cs typeface="Arial"/>
              </a:rPr>
              <a:t> </a:t>
            </a:r>
            <a:r>
              <a:rPr sz="1200" spc="-19" dirty="0" smtClean="0">
                <a:solidFill>
                  <a:srgbClr val="262C32"/>
                </a:solidFill>
                <a:latin typeface="Aptos"/>
                <a:cs typeface="Arial"/>
              </a:rPr>
              <a:t>s</a:t>
            </a:r>
            <a:r>
              <a:rPr sz="1200" spc="0" dirty="0" smtClean="0">
                <a:solidFill>
                  <a:srgbClr val="262C32"/>
                </a:solidFill>
                <a:latin typeface="Aptos"/>
                <a:cs typeface="Arial"/>
              </a:rPr>
              <a:t>e </a:t>
            </a:r>
            <a:endParaRPr sz="1000">
              <a:latin typeface="Arial"/>
              <a:cs typeface="Arial"/>
            </a:endParaRPr>
          </a:p>
          <a:p>
            <a:pPr marL="15748">
              <a:lnSpc>
                <a:spcPts val="1149"/>
              </a:lnSpc>
              <a:spcBef>
                <a:spcPts val="242"/>
              </a:spcBef>
              <a:spcAft>
                <a:spcPts val="300"/>
              </a:spcAft>
            </a:pPr>
            <a:r>
              <a:rPr sz="1200" spc="-4" dirty="0" smtClean="0">
                <a:solidFill>
                  <a:srgbClr val="262C32"/>
                </a:solidFill>
                <a:latin typeface="Aptos"/>
                <a:cs typeface="Arial"/>
              </a:rPr>
              <a:t>preparan con tiempo para este hecho.</a:t>
            </a:r>
            <a:endParaRPr sz="1000">
              <a:latin typeface="Arial"/>
              <a:cs typeface="Arial"/>
            </a:endParaRPr>
          </a:p>
          <a:p>
            <a:pPr marL="12700" marR="361375" indent="3048">
              <a:lnSpc>
                <a:spcPts val="1149"/>
              </a:lnSpc>
              <a:spcBef>
                <a:spcPts val="557"/>
              </a:spcBef>
              <a:spcAft>
                <a:spcPts val="300"/>
              </a:spcAft>
            </a:pPr>
            <a:r>
              <a:rPr sz="1200" spc="-6" dirty="0" smtClean="0">
                <a:solidFill>
                  <a:srgbClr val="262C32"/>
                </a:solidFill>
                <a:latin typeface="Aptos"/>
                <a:cs typeface="Arial"/>
              </a:rPr>
              <a:t>Pero si se da el caso,  poco habitual, de que el parto se produzca </a:t>
            </a:r>
            <a:endParaRPr sz="1000">
              <a:latin typeface="Arial"/>
              <a:cs typeface="Arial"/>
            </a:endParaRPr>
          </a:p>
          <a:p>
            <a:pPr marL="12700" marR="361375">
              <a:lnSpc>
                <a:spcPts val="1149"/>
              </a:lnSpc>
              <a:spcBef>
                <a:spcPts val="242"/>
              </a:spcBef>
              <a:spcAft>
                <a:spcPts val="300"/>
              </a:spcAft>
            </a:pPr>
            <a:r>
              <a:rPr sz="1200" spc="-2" dirty="0" smtClean="0">
                <a:solidFill>
                  <a:srgbClr val="262C32"/>
                </a:solidFill>
                <a:latin typeface="Aptos"/>
                <a:cs typeface="Arial"/>
              </a:rPr>
              <a:t>inesperadamente, con rapidez</a:t>
            </a:r>
            <a:r>
              <a:rPr sz="1200" spc="-2" dirty="0" smtClean="0">
                <a:solidFill>
                  <a:srgbClr val="262C32"/>
                </a:solidFill>
                <a:latin typeface="Aptos"/>
                <a:cs typeface="Arial"/>
              </a:rPr>
              <a:t>, </a:t>
            </a:r>
            <a:r>
              <a:rPr sz="1200" spc="-2" dirty="0" smtClean="0">
                <a:solidFill>
                  <a:srgbClr val="262C32"/>
                </a:solidFill>
                <a:latin typeface="Aptos"/>
                <a:cs typeface="Arial"/>
              </a:rPr>
              <a:t>y no hay tiempo de que la mujer llegue al </a:t>
            </a:r>
            <a:endParaRPr sz="1000">
              <a:latin typeface="Arial"/>
              <a:cs typeface="Arial"/>
            </a:endParaRPr>
          </a:p>
          <a:p>
            <a:pPr marL="12700" marR="361375">
              <a:lnSpc>
                <a:spcPts val="1149"/>
              </a:lnSpc>
              <a:spcBef>
                <a:spcPts val="242"/>
              </a:spcBef>
              <a:spcAft>
                <a:spcPts val="300"/>
              </a:spcAft>
            </a:pPr>
            <a:r>
              <a:rPr sz="1200" spc="-3" dirty="0" smtClean="0">
                <a:solidFill>
                  <a:srgbClr val="262C32"/>
                </a:solidFill>
                <a:latin typeface="Aptos"/>
                <a:cs typeface="Arial"/>
              </a:rPr>
              <a:t>centro hospitalario</a:t>
            </a:r>
            <a:r>
              <a:rPr sz="1200" spc="-3" dirty="0" smtClean="0">
                <a:solidFill>
                  <a:srgbClr val="262C32"/>
                </a:solidFill>
                <a:latin typeface="Aptos"/>
                <a:cs typeface="Arial"/>
              </a:rPr>
              <a:t>, </a:t>
            </a:r>
            <a:r>
              <a:rPr sz="1200" spc="-3" dirty="0" smtClean="0">
                <a:solidFill>
                  <a:srgbClr val="262C32"/>
                </a:solidFill>
                <a:latin typeface="Aptos"/>
                <a:cs typeface="Arial"/>
              </a:rPr>
              <a:t>hemos de estar preparados para actuar</a:t>
            </a:r>
            <a:r>
              <a:rPr sz="1200" spc="-3" dirty="0" smtClean="0">
                <a:solidFill>
                  <a:srgbClr val="262C32"/>
                </a:solidFill>
                <a:latin typeface="Aptos"/>
                <a:cs typeface="Arial"/>
              </a:rPr>
              <a:t>.</a:t>
            </a:r>
            <a:endParaRPr sz="1000">
              <a:latin typeface="Arial"/>
              <a:cs typeface="Arial"/>
            </a:endParaRPr>
          </a:p>
          <a:p>
            <a:pPr marL="15748" marR="81013" indent="0">
              <a:lnSpc>
                <a:spcPts val="1149"/>
              </a:lnSpc>
              <a:spcBef>
                <a:spcPts val="537"/>
              </a:spcBef>
              <a:spcAft>
                <a:spcPts val="300"/>
              </a:spcAft>
            </a:pPr>
            <a:r>
              <a:rPr sz="1200" spc="-3" dirty="0" smtClean="0">
                <a:solidFill>
                  <a:srgbClr val="262C32"/>
                </a:solidFill>
                <a:latin typeface="Aptos"/>
                <a:cs typeface="Arial"/>
              </a:rPr>
              <a:t>Nuestra misión será atender las necesidades de la madre, cuidar de ella y del </a:t>
            </a:r>
            <a:endParaRPr sz="1000">
              <a:latin typeface="Arial"/>
              <a:cs typeface="Arial"/>
            </a:endParaRPr>
          </a:p>
          <a:p>
            <a:pPr marL="15748" marR="81013">
              <a:lnSpc>
                <a:spcPts val="1149"/>
              </a:lnSpc>
              <a:spcBef>
                <a:spcPts val="265"/>
              </a:spcBef>
              <a:spcAft>
                <a:spcPts val="300"/>
              </a:spcAft>
            </a:pPr>
            <a:r>
              <a:rPr sz="1200" spc="-10" dirty="0" smtClean="0">
                <a:solidFill>
                  <a:srgbClr val="262C32"/>
                </a:solidFill>
                <a:latin typeface="Aptos"/>
                <a:cs typeface="Arial"/>
              </a:rPr>
              <a:t>recién nacido.</a:t>
            </a:r>
            <a:endParaRPr sz="1000">
              <a:latin typeface="Arial"/>
              <a:cs typeface="Arial"/>
            </a:endParaRPr>
          </a:p>
          <a:p>
            <a:pPr marL="18796" marR="9205">
              <a:lnSpc>
                <a:spcPct val="95825"/>
              </a:lnSpc>
              <a:spcBef>
                <a:spcPts val="535"/>
              </a:spcBef>
              <a:spcAft>
                <a:spcPts val="300"/>
              </a:spcAft>
            </a:pPr>
            <a:r>
              <a:rPr sz="1200" spc="-14" dirty="0" smtClean="0">
                <a:solidFill>
                  <a:srgbClr val="262C32"/>
                </a:solidFill>
                <a:latin typeface="Aptos"/>
                <a:cs typeface="Arial"/>
              </a:rPr>
              <a:t>El  parto consta de tres fases</a:t>
            </a:r>
            <a:r>
              <a:rPr sz="1200" spc="-14" dirty="0" smtClean="0">
                <a:solidFill>
                  <a:srgbClr val="262C32"/>
                </a:solidFill>
                <a:latin typeface="Aptos"/>
                <a:cs typeface="Arial"/>
              </a:rPr>
              <a:t>:</a:t>
            </a:r>
            <a:endParaRPr sz="1000">
              <a:latin typeface="Arial"/>
              <a:cs typeface="Arial"/>
            </a:endParaRPr>
          </a:p>
        </p:txBody>
      </p:sp>
      <p:sp>
        <p:nvSpPr>
          <p:cNvPr id="5" name="object 5"/>
          <p:cNvSpPr txBox="1"/>
          <p:nvPr/>
        </p:nvSpPr>
        <p:spPr>
          <a:xfrm>
            <a:off x="2083609" y="3962614"/>
            <a:ext cx="6996422" cy="685800"/>
          </a:xfrm>
          <a:prstGeom prst="rect">
            <a:avLst/>
          </a:prstGeom>
        </p:spPr>
        <p:txBody>
          <a:bodyPr wrap="square" lIns="0" tIns="7111" rIns="0" bIns="0" rtlCol="0">
            <a:noAutofit/>
          </a:bodyPr>
          <a:lstStyle/>
          <a:p>
            <a:pPr marL="18796" marR="9205">
              <a:lnSpc>
                <a:spcPts val="1120"/>
              </a:lnSpc>
              <a:spcAft>
                <a:spcPts val="300"/>
              </a:spcAft>
            </a:pPr>
            <a:r>
              <a:rPr sz="1200" b="1" spc="-2" dirty="0" smtClean="0">
                <a:solidFill>
                  <a:srgbClr val="262C32"/>
                </a:solidFill>
                <a:latin typeface="Aptos"/>
                <a:cs typeface="Arial"/>
              </a:rPr>
              <a:t>1ª </a:t>
            </a:r>
            <a:r>
              <a:rPr sz="1200" b="1" spc="-2" dirty="0" smtClean="0">
                <a:solidFill>
                  <a:srgbClr val="262C32"/>
                </a:solidFill>
                <a:latin typeface="Aptos"/>
                <a:cs typeface="Arial"/>
              </a:rPr>
              <a:t>fase: </a:t>
            </a:r>
            <a:r>
              <a:rPr sz="1200" spc="-2" dirty="0" smtClean="0">
                <a:solidFill>
                  <a:srgbClr val="262C32"/>
                </a:solidFill>
                <a:latin typeface="Aptos"/>
                <a:cs typeface="Arial"/>
              </a:rPr>
              <a:t>Tanto el cuerpo de la mujer como el bebé se preparan para el</a:t>
            </a:r>
            <a:endParaRPr sz="1000">
              <a:latin typeface="Arial"/>
              <a:cs typeface="Arial"/>
            </a:endParaRPr>
          </a:p>
          <a:p>
            <a:pPr marL="12700" indent="3048">
              <a:lnSpc>
                <a:spcPts val="1149"/>
              </a:lnSpc>
              <a:spcBef>
                <a:spcPts val="184"/>
              </a:spcBef>
              <a:spcAft>
                <a:spcPts val="300"/>
              </a:spcAft>
            </a:pPr>
            <a:r>
              <a:rPr sz="1200" spc="0" dirty="0" smtClean="0">
                <a:solidFill>
                  <a:srgbClr val="262C32"/>
                </a:solidFill>
                <a:latin typeface="Aptos"/>
                <a:cs typeface="Arial"/>
              </a:rPr>
              <a:t>nacimiento</a:t>
            </a:r>
            <a:r>
              <a:rPr sz="1200" spc="0" dirty="0" smtClean="0">
                <a:solidFill>
                  <a:srgbClr val="262C32"/>
                </a:solidFill>
                <a:latin typeface="Aptos"/>
                <a:cs typeface="Arial"/>
              </a:rPr>
              <a:t>; </a:t>
            </a:r>
            <a:r>
              <a:rPr sz="1200" spc="0" dirty="0" smtClean="0">
                <a:solidFill>
                  <a:srgbClr val="262C32"/>
                </a:solidFill>
                <a:latin typeface="Aptos"/>
                <a:cs typeface="Arial"/>
              </a:rPr>
              <a:t>empiezan las contracciones</a:t>
            </a:r>
            <a:r>
              <a:rPr sz="1200" spc="0" dirty="0" smtClean="0">
                <a:solidFill>
                  <a:srgbClr val="262C32"/>
                </a:solidFill>
                <a:latin typeface="Aptos"/>
                <a:cs typeface="Arial"/>
              </a:rPr>
              <a:t>; </a:t>
            </a:r>
            <a:r>
              <a:rPr sz="1200" spc="0" dirty="0" smtClean="0">
                <a:solidFill>
                  <a:srgbClr val="262C32"/>
                </a:solidFill>
                <a:latin typeface="Aptos"/>
                <a:cs typeface="Arial"/>
              </a:rPr>
              <a:t>el cuello del útero se dilata y se </a:t>
            </a:r>
            <a:endParaRPr sz="1000">
              <a:latin typeface="Arial"/>
              <a:cs typeface="Arial"/>
            </a:endParaRPr>
          </a:p>
          <a:p>
            <a:pPr marL="12700">
              <a:lnSpc>
                <a:spcPts val="1149"/>
              </a:lnSpc>
              <a:spcBef>
                <a:spcPts val="265"/>
              </a:spcBef>
              <a:spcAft>
                <a:spcPts val="300"/>
              </a:spcAft>
            </a:pPr>
            <a:r>
              <a:rPr sz="1200" spc="0" dirty="0" smtClean="0">
                <a:solidFill>
                  <a:srgbClr val="262C32"/>
                </a:solidFill>
                <a:latin typeface="Aptos"/>
                <a:cs typeface="Arial"/>
              </a:rPr>
              <a:t>expulsa el líquido amniótico (se rompe aguas), que puede salir de golpe o</a:t>
            </a:r>
            <a:endParaRPr sz="1000">
              <a:latin typeface="Arial"/>
              <a:cs typeface="Arial"/>
            </a:endParaRPr>
          </a:p>
          <a:p>
            <a:pPr marL="15747" marR="9205">
              <a:lnSpc>
                <a:spcPts val="1135"/>
              </a:lnSpc>
              <a:spcBef>
                <a:spcPts val="322"/>
              </a:spcBef>
              <a:spcAft>
                <a:spcPts val="300"/>
              </a:spcAft>
            </a:pPr>
            <a:r>
              <a:rPr sz="1200" spc="-12" dirty="0" smtClean="0">
                <a:solidFill>
                  <a:srgbClr val="262C32"/>
                </a:solidFill>
                <a:latin typeface="Aptos"/>
                <a:cs typeface="Arial"/>
              </a:rPr>
              <a:t>poco a poco.</a:t>
            </a:r>
            <a:endParaRPr sz="1000">
              <a:latin typeface="Arial"/>
              <a:cs typeface="Arial"/>
            </a:endParaRPr>
          </a:p>
        </p:txBody>
      </p:sp>
      <p:sp>
        <p:nvSpPr>
          <p:cNvPr id="4" name="object 4"/>
          <p:cNvSpPr txBox="1"/>
          <p:nvPr/>
        </p:nvSpPr>
        <p:spPr>
          <a:xfrm>
            <a:off x="2083609" y="4922734"/>
            <a:ext cx="7445615" cy="862583"/>
          </a:xfrm>
          <a:prstGeom prst="rect">
            <a:avLst/>
          </a:prstGeom>
        </p:spPr>
        <p:txBody>
          <a:bodyPr wrap="square" lIns="0" tIns="7111" rIns="0" bIns="0" rtlCol="0">
            <a:noAutofit/>
          </a:bodyPr>
          <a:lstStyle/>
          <a:p>
            <a:pPr marL="12700" marR="9205">
              <a:lnSpc>
                <a:spcPts val="1120"/>
              </a:lnSpc>
              <a:spcAft>
                <a:spcPts val="300"/>
              </a:spcAft>
            </a:pPr>
            <a:r>
              <a:rPr sz="1200" b="1" spc="-4" dirty="0" smtClean="0">
                <a:solidFill>
                  <a:srgbClr val="262C32"/>
                </a:solidFill>
                <a:latin typeface="Aptos"/>
                <a:cs typeface="Arial"/>
              </a:rPr>
              <a:t>2ª </a:t>
            </a:r>
            <a:r>
              <a:rPr sz="1200" b="1" spc="-4" dirty="0" smtClean="0">
                <a:solidFill>
                  <a:srgbClr val="262C32"/>
                </a:solidFill>
                <a:latin typeface="Aptos"/>
                <a:cs typeface="Arial"/>
              </a:rPr>
              <a:t>fase:  </a:t>
            </a:r>
            <a:r>
              <a:rPr sz="1200" spc="-4" dirty="0" smtClean="0">
                <a:solidFill>
                  <a:srgbClr val="262C32"/>
                </a:solidFill>
                <a:latin typeface="Aptos"/>
                <a:cs typeface="Arial"/>
              </a:rPr>
              <a:t>La madre experimenta frecuentes y fuertes contracciones</a:t>
            </a:r>
            <a:r>
              <a:rPr sz="1200" spc="-4" dirty="0" smtClean="0">
                <a:solidFill>
                  <a:srgbClr val="262C32"/>
                </a:solidFill>
                <a:latin typeface="Aptos"/>
                <a:cs typeface="Arial"/>
              </a:rPr>
              <a:t>;</a:t>
            </a:r>
            <a:endParaRPr sz="1000">
              <a:latin typeface="Arial"/>
              <a:cs typeface="Arial"/>
            </a:endParaRPr>
          </a:p>
          <a:p>
            <a:pPr marL="12700" indent="0">
              <a:lnSpc>
                <a:spcPts val="1149"/>
              </a:lnSpc>
              <a:spcBef>
                <a:spcPts val="184"/>
              </a:spcBef>
              <a:spcAft>
                <a:spcPts val="300"/>
              </a:spcAft>
            </a:pPr>
            <a:r>
              <a:rPr sz="1200" spc="-5" dirty="0" smtClean="0">
                <a:solidFill>
                  <a:srgbClr val="262C32"/>
                </a:solidFill>
                <a:latin typeface="Aptos"/>
                <a:cs typeface="Arial"/>
              </a:rPr>
              <a:t>se encuentra totalmente dilatada y sentirá una necesidad de empujar. </a:t>
            </a:r>
            <a:endParaRPr sz="1000">
              <a:latin typeface="Arial"/>
              <a:cs typeface="Arial"/>
            </a:endParaRPr>
          </a:p>
          <a:p>
            <a:pPr marL="12700">
              <a:lnSpc>
                <a:spcPts val="1149"/>
              </a:lnSpc>
              <a:spcBef>
                <a:spcPts val="254"/>
              </a:spcBef>
              <a:spcAft>
                <a:spcPts val="300"/>
              </a:spcAft>
            </a:pPr>
            <a:r>
              <a:rPr sz="1200" spc="-79" dirty="0" smtClean="0">
                <a:solidFill>
                  <a:srgbClr val="262C32"/>
                </a:solidFill>
                <a:latin typeface="Aptos"/>
                <a:cs typeface="Arial"/>
              </a:rPr>
              <a:t>G</a:t>
            </a:r>
            <a:r>
              <a:rPr sz="1200" spc="18" dirty="0" smtClean="0">
                <a:solidFill>
                  <a:srgbClr val="262C32"/>
                </a:solidFill>
                <a:latin typeface="Aptos"/>
                <a:cs typeface="Arial"/>
              </a:rPr>
              <a:t>e</a:t>
            </a:r>
            <a:r>
              <a:rPr sz="1200" spc="-26" dirty="0" smtClean="0">
                <a:solidFill>
                  <a:srgbClr val="262C32"/>
                </a:solidFill>
                <a:latin typeface="Aptos"/>
                <a:cs typeface="Arial"/>
              </a:rPr>
              <a:t>n</a:t>
            </a:r>
            <a:r>
              <a:rPr sz="1200" spc="18" dirty="0" smtClean="0">
                <a:solidFill>
                  <a:srgbClr val="262C32"/>
                </a:solidFill>
                <a:latin typeface="Aptos"/>
                <a:cs typeface="Arial"/>
              </a:rPr>
              <a:t>e</a:t>
            </a:r>
            <a:r>
              <a:rPr sz="1200" spc="24" dirty="0" smtClean="0">
                <a:solidFill>
                  <a:srgbClr val="262C32"/>
                </a:solidFill>
                <a:latin typeface="Aptos"/>
                <a:cs typeface="Arial"/>
              </a:rPr>
              <a:t>r</a:t>
            </a:r>
            <a:r>
              <a:rPr sz="1200" spc="-26" dirty="0" smtClean="0">
                <a:solidFill>
                  <a:srgbClr val="262C32"/>
                </a:solidFill>
                <a:latin typeface="Aptos"/>
                <a:cs typeface="Arial"/>
              </a:rPr>
              <a:t>a</a:t>
            </a:r>
            <a:r>
              <a:rPr sz="1200" spc="-7" dirty="0" smtClean="0">
                <a:solidFill>
                  <a:srgbClr val="262C32"/>
                </a:solidFill>
                <a:latin typeface="Aptos"/>
                <a:cs typeface="Arial"/>
              </a:rPr>
              <a:t>l</a:t>
            </a:r>
            <a:r>
              <a:rPr sz="1200" spc="-18" dirty="0" smtClean="0">
                <a:solidFill>
                  <a:srgbClr val="262C32"/>
                </a:solidFill>
                <a:latin typeface="Aptos"/>
                <a:cs typeface="Arial"/>
              </a:rPr>
              <a:t>m</a:t>
            </a:r>
            <a:r>
              <a:rPr sz="1200" spc="18" dirty="0" smtClean="0">
                <a:solidFill>
                  <a:srgbClr val="262C32"/>
                </a:solidFill>
                <a:latin typeface="Aptos"/>
                <a:cs typeface="Arial"/>
              </a:rPr>
              <a:t>e</a:t>
            </a:r>
            <a:r>
              <a:rPr sz="1200" spc="-26" dirty="0" smtClean="0">
                <a:solidFill>
                  <a:srgbClr val="262C32"/>
                </a:solidFill>
                <a:latin typeface="Aptos"/>
                <a:cs typeface="Arial"/>
              </a:rPr>
              <a:t>n</a:t>
            </a:r>
            <a:r>
              <a:rPr sz="1200" spc="37" dirty="0" smtClean="0">
                <a:solidFill>
                  <a:srgbClr val="262C32"/>
                </a:solidFill>
                <a:latin typeface="Aptos"/>
                <a:cs typeface="Arial"/>
              </a:rPr>
              <a:t>t</a:t>
            </a:r>
            <a:r>
              <a:rPr sz="1200" spc="18" dirty="0" smtClean="0">
                <a:solidFill>
                  <a:srgbClr val="262C32"/>
                </a:solidFill>
                <a:latin typeface="Aptos"/>
                <a:cs typeface="Arial"/>
              </a:rPr>
              <a:t>e</a:t>
            </a:r>
            <a:r>
              <a:rPr sz="1200" spc="-102" dirty="0" smtClean="0">
                <a:solidFill>
                  <a:srgbClr val="262C32"/>
                </a:solidFill>
                <a:latin typeface="Aptos"/>
                <a:cs typeface="Arial"/>
              </a:rPr>
              <a:t>,</a:t>
            </a:r>
            <a:r>
              <a:rPr sz="1200" spc="125" dirty="0" smtClean="0">
                <a:solidFill>
                  <a:srgbClr val="262C32"/>
                </a:solidFill>
                <a:latin typeface="Aptos"/>
                <a:cs typeface="Arial"/>
              </a:rPr>
              <a:t> </a:t>
            </a:r>
            <a:r>
              <a:rPr sz="1200" spc="-26" dirty="0" smtClean="0">
                <a:solidFill>
                  <a:srgbClr val="262C32"/>
                </a:solidFill>
                <a:latin typeface="Aptos"/>
                <a:cs typeface="Arial"/>
              </a:rPr>
              <a:t>e</a:t>
            </a:r>
            <a:r>
              <a:rPr sz="1200" spc="-73" dirty="0" smtClean="0">
                <a:solidFill>
                  <a:srgbClr val="262C32"/>
                </a:solidFill>
                <a:latin typeface="Aptos"/>
                <a:cs typeface="Arial"/>
              </a:rPr>
              <a:t>l</a:t>
            </a:r>
            <a:r>
              <a:rPr sz="1200" spc="125" dirty="0" smtClean="0">
                <a:solidFill>
                  <a:srgbClr val="262C32"/>
                </a:solidFill>
                <a:latin typeface="Aptos"/>
                <a:cs typeface="Arial"/>
              </a:rPr>
              <a:t> </a:t>
            </a:r>
            <a:r>
              <a:rPr sz="1200" spc="-14" dirty="0" smtClean="0">
                <a:solidFill>
                  <a:srgbClr val="262C32"/>
                </a:solidFill>
                <a:latin typeface="Aptos"/>
                <a:cs typeface="Arial"/>
              </a:rPr>
              <a:t>n</a:t>
            </a:r>
            <a:r>
              <a:rPr sz="1200" spc="-19" dirty="0" smtClean="0">
                <a:solidFill>
                  <a:srgbClr val="262C32"/>
                </a:solidFill>
                <a:latin typeface="Aptos"/>
                <a:cs typeface="Arial"/>
              </a:rPr>
              <a:t>a</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34" dirty="0" smtClean="0">
                <a:solidFill>
                  <a:srgbClr val="262C32"/>
                </a:solidFill>
                <a:latin typeface="Aptos"/>
                <a:cs typeface="Arial"/>
              </a:rPr>
              <a:t>m</a:t>
            </a:r>
            <a:r>
              <a:rPr sz="1200" spc="-9" dirty="0" smtClean="0">
                <a:solidFill>
                  <a:srgbClr val="262C32"/>
                </a:solidFill>
                <a:latin typeface="Aptos"/>
                <a:cs typeface="Arial"/>
              </a:rPr>
              <a:t>i</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0" dirty="0" smtClean="0">
                <a:solidFill>
                  <a:srgbClr val="262C32"/>
                </a:solidFill>
                <a:latin typeface="Aptos"/>
                <a:cs typeface="Arial"/>
              </a:rPr>
              <a:t>o</a:t>
            </a:r>
            <a:r>
              <a:rPr sz="1200" spc="127" dirty="0" smtClean="0">
                <a:solidFill>
                  <a:srgbClr val="262C32"/>
                </a:solidFill>
                <a:latin typeface="Aptos"/>
                <a:cs typeface="Arial"/>
              </a:rPr>
              <a:t> </a:t>
            </a:r>
            <a:r>
              <a:rPr sz="1200" spc="-19" dirty="0" smtClean="0">
                <a:solidFill>
                  <a:srgbClr val="262C32"/>
                </a:solidFill>
                <a:latin typeface="Aptos"/>
                <a:cs typeface="Arial"/>
              </a:rPr>
              <a:t>s</a:t>
            </a:r>
            <a:r>
              <a:rPr sz="1200" spc="0" dirty="0" smtClean="0">
                <a:solidFill>
                  <a:srgbClr val="262C32"/>
                </a:solidFill>
                <a:latin typeface="Aptos"/>
                <a:cs typeface="Arial"/>
              </a:rPr>
              <a:t>e</a:t>
            </a:r>
            <a:r>
              <a:rPr sz="1200" spc="31" dirty="0" smtClean="0">
                <a:solidFill>
                  <a:srgbClr val="262C32"/>
                </a:solidFill>
                <a:latin typeface="Aptos"/>
                <a:cs typeface="Arial"/>
              </a:rPr>
              <a:t> </a:t>
            </a:r>
            <a:r>
              <a:rPr sz="1200" spc="-19" dirty="0" smtClean="0">
                <a:solidFill>
                  <a:srgbClr val="262C32"/>
                </a:solidFill>
                <a:latin typeface="Aptos"/>
                <a:cs typeface="Arial"/>
              </a:rPr>
              <a:t>p</a:t>
            </a:r>
            <a:r>
              <a:rPr sz="1200" spc="0" dirty="0" smtClean="0">
                <a:solidFill>
                  <a:srgbClr val="262C32"/>
                </a:solidFill>
                <a:latin typeface="Aptos"/>
                <a:cs typeface="Arial"/>
              </a:rPr>
              <a:t>r</a:t>
            </a:r>
            <a:r>
              <a:rPr sz="1200" spc="-34" dirty="0" smtClean="0">
                <a:solidFill>
                  <a:srgbClr val="262C32"/>
                </a:solidFill>
                <a:latin typeface="Aptos"/>
                <a:cs typeface="Arial"/>
              </a:rPr>
              <a:t>o</a:t>
            </a:r>
            <a:r>
              <a:rPr sz="1200" spc="-19" dirty="0" smtClean="0">
                <a:solidFill>
                  <a:srgbClr val="262C32"/>
                </a:solidFill>
                <a:latin typeface="Aptos"/>
                <a:cs typeface="Arial"/>
              </a:rPr>
              <a:t>d</a:t>
            </a:r>
            <a:r>
              <a:rPr sz="1200" spc="-14" dirty="0" smtClean="0">
                <a:solidFill>
                  <a:srgbClr val="262C32"/>
                </a:solidFill>
                <a:latin typeface="Aptos"/>
                <a:cs typeface="Arial"/>
              </a:rPr>
              <a:t>u</a:t>
            </a:r>
            <a:r>
              <a:rPr sz="1200" spc="-19" dirty="0" smtClean="0">
                <a:solidFill>
                  <a:srgbClr val="262C32"/>
                </a:solidFill>
                <a:latin typeface="Aptos"/>
                <a:cs typeface="Arial"/>
              </a:rPr>
              <a:t>c</a:t>
            </a:r>
            <a:r>
              <a:rPr sz="1200" spc="0" dirty="0" smtClean="0">
                <a:solidFill>
                  <a:srgbClr val="262C32"/>
                </a:solidFill>
                <a:latin typeface="Aptos"/>
                <a:cs typeface="Arial"/>
              </a:rPr>
              <a:t>e</a:t>
            </a:r>
            <a:r>
              <a:rPr sz="1200" spc="84"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 dirty="0" smtClean="0">
                <a:solidFill>
                  <a:srgbClr val="262C32"/>
                </a:solidFill>
                <a:latin typeface="Aptos"/>
                <a:cs typeface="Arial"/>
              </a:rPr>
              <a:t> </a:t>
            </a:r>
            <a:r>
              <a:rPr sz="1200" spc="0" dirty="0" smtClean="0">
                <a:solidFill>
                  <a:srgbClr val="262C32"/>
                </a:solidFill>
                <a:latin typeface="Aptos"/>
                <a:cs typeface="Arial"/>
              </a:rPr>
              <a:t>f</a:t>
            </a:r>
            <a:r>
              <a:rPr sz="1200" spc="-34" dirty="0" smtClean="0">
                <a:solidFill>
                  <a:srgbClr val="262C32"/>
                </a:solidFill>
                <a:latin typeface="Aptos"/>
                <a:cs typeface="Arial"/>
              </a:rPr>
              <a:t>o</a:t>
            </a:r>
            <a:r>
              <a:rPr sz="1200" spc="-14" dirty="0" smtClean="0">
                <a:solidFill>
                  <a:srgbClr val="262C32"/>
                </a:solidFill>
                <a:latin typeface="Aptos"/>
                <a:cs typeface="Arial"/>
              </a:rPr>
              <a:t>r</a:t>
            </a:r>
            <a:r>
              <a:rPr sz="1200" spc="-34" dirty="0" smtClean="0">
                <a:solidFill>
                  <a:srgbClr val="262C32"/>
                </a:solidFill>
                <a:latin typeface="Aptos"/>
                <a:cs typeface="Arial"/>
              </a:rPr>
              <a:t>m</a:t>
            </a:r>
            <a:r>
              <a:rPr sz="1200" spc="0" dirty="0" smtClean="0">
                <a:solidFill>
                  <a:srgbClr val="262C32"/>
                </a:solidFill>
                <a:latin typeface="Aptos"/>
                <a:cs typeface="Arial"/>
              </a:rPr>
              <a:t>a</a:t>
            </a:r>
            <a:r>
              <a:rPr sz="1200" spc="128" dirty="0" smtClean="0">
                <a:solidFill>
                  <a:srgbClr val="262C32"/>
                </a:solidFill>
                <a:latin typeface="Aptos"/>
                <a:cs typeface="Arial"/>
              </a:rPr>
              <a:t> </a:t>
            </a:r>
            <a:r>
              <a:rPr sz="1200" spc="-14" dirty="0" smtClean="0">
                <a:solidFill>
                  <a:srgbClr val="262C32"/>
                </a:solidFill>
                <a:latin typeface="Aptos"/>
                <a:cs typeface="Arial"/>
              </a:rPr>
              <a:t>n</a:t>
            </a:r>
            <a:r>
              <a:rPr sz="1200" spc="-19" dirty="0" smtClean="0">
                <a:solidFill>
                  <a:srgbClr val="262C32"/>
                </a:solidFill>
                <a:latin typeface="Aptos"/>
                <a:cs typeface="Arial"/>
              </a:rPr>
              <a:t>a</a:t>
            </a:r>
            <a:r>
              <a:rPr sz="1200" spc="-9" dirty="0" smtClean="0">
                <a:solidFill>
                  <a:srgbClr val="262C32"/>
                </a:solidFill>
                <a:latin typeface="Aptos"/>
                <a:cs typeface="Arial"/>
              </a:rPr>
              <a:t>t</a:t>
            </a:r>
            <a:r>
              <a:rPr sz="1200" spc="-14" dirty="0" smtClean="0">
                <a:solidFill>
                  <a:srgbClr val="262C32"/>
                </a:solidFill>
                <a:latin typeface="Aptos"/>
                <a:cs typeface="Arial"/>
              </a:rPr>
              <a:t>ura</a:t>
            </a:r>
            <a:r>
              <a:rPr sz="1200" spc="0" dirty="0" smtClean="0">
                <a:solidFill>
                  <a:srgbClr val="262C32"/>
                </a:solidFill>
                <a:latin typeface="Aptos"/>
                <a:cs typeface="Arial"/>
              </a:rPr>
              <a:t>l.</a:t>
            </a:r>
            <a:r>
              <a:rPr sz="1200" spc="110" dirty="0" smtClean="0">
                <a:solidFill>
                  <a:srgbClr val="262C32"/>
                </a:solidFill>
                <a:latin typeface="Aptos"/>
                <a:cs typeface="Arial"/>
              </a:rPr>
              <a:t> </a:t>
            </a:r>
            <a:r>
              <a:rPr sz="1200" spc="-14" dirty="0" smtClean="0">
                <a:solidFill>
                  <a:srgbClr val="262C32"/>
                </a:solidFill>
                <a:latin typeface="Aptos"/>
                <a:cs typeface="Arial"/>
              </a:rPr>
              <a:t>L</a:t>
            </a:r>
            <a:r>
              <a:rPr sz="1200" spc="0" dirty="0" smtClean="0">
                <a:solidFill>
                  <a:srgbClr val="262C32"/>
                </a:solidFill>
                <a:latin typeface="Aptos"/>
                <a:cs typeface="Arial"/>
              </a:rPr>
              <a:t>a</a:t>
            </a:r>
            <a:r>
              <a:rPr sz="1200" spc="-4" dirty="0" smtClean="0">
                <a:solidFill>
                  <a:srgbClr val="262C32"/>
                </a:solidFill>
                <a:latin typeface="Aptos"/>
                <a:cs typeface="Arial"/>
              </a:rPr>
              <a:t> </a:t>
            </a:r>
            <a:r>
              <a:rPr sz="1200" spc="-19" dirty="0" smtClean="0">
                <a:solidFill>
                  <a:srgbClr val="262C32"/>
                </a:solidFill>
                <a:latin typeface="Aptos"/>
                <a:cs typeface="Arial"/>
              </a:rPr>
              <a:t>cab</a:t>
            </a:r>
            <a:r>
              <a:rPr sz="1200" spc="-14" dirty="0" smtClean="0">
                <a:solidFill>
                  <a:srgbClr val="262C32"/>
                </a:solidFill>
                <a:latin typeface="Aptos"/>
                <a:cs typeface="Arial"/>
              </a:rPr>
              <a:t>e</a:t>
            </a:r>
            <a:r>
              <a:rPr sz="1200" spc="-19" dirty="0" smtClean="0">
                <a:solidFill>
                  <a:srgbClr val="262C32"/>
                </a:solidFill>
                <a:latin typeface="Aptos"/>
                <a:cs typeface="Arial"/>
              </a:rPr>
              <a:t>z</a:t>
            </a:r>
            <a:r>
              <a:rPr sz="1200" spc="0" dirty="0" smtClean="0">
                <a:solidFill>
                  <a:srgbClr val="262C32"/>
                </a:solidFill>
                <a:latin typeface="Aptos"/>
                <a:cs typeface="Arial"/>
              </a:rPr>
              <a:t>a</a:t>
            </a:r>
            <a:r>
              <a:rPr sz="1200" spc="78" dirty="0" smtClean="0">
                <a:solidFill>
                  <a:srgbClr val="262C32"/>
                </a:solidFill>
                <a:latin typeface="Aptos"/>
                <a:cs typeface="Arial"/>
              </a:rPr>
              <a:t> </a:t>
            </a:r>
            <a:r>
              <a:rPr sz="1200" spc="-53" dirty="0" smtClean="0">
                <a:solidFill>
                  <a:srgbClr val="262C32"/>
                </a:solidFill>
                <a:latin typeface="Aptos"/>
                <a:cs typeface="Arial"/>
              </a:rPr>
              <a:t>d</a:t>
            </a:r>
            <a:r>
              <a:rPr sz="1200" spc="18" dirty="0" smtClean="0">
                <a:solidFill>
                  <a:srgbClr val="262C32"/>
                </a:solidFill>
                <a:latin typeface="Aptos"/>
                <a:cs typeface="Arial"/>
              </a:rPr>
              <a:t>e</a:t>
            </a:r>
            <a:r>
              <a:rPr sz="1200" spc="-73" dirty="0" smtClean="0">
                <a:solidFill>
                  <a:srgbClr val="262C32"/>
                </a:solidFill>
                <a:latin typeface="Aptos"/>
                <a:cs typeface="Arial"/>
              </a:rPr>
              <a:t>l</a:t>
            </a:r>
            <a:r>
              <a:rPr sz="1200" spc="125" dirty="0" smtClean="0">
                <a:solidFill>
                  <a:srgbClr val="262C32"/>
                </a:solidFill>
                <a:latin typeface="Aptos"/>
                <a:cs typeface="Arial"/>
              </a:rPr>
              <a:t> </a:t>
            </a:r>
            <a:r>
              <a:rPr sz="1200" spc="-19" dirty="0" smtClean="0">
                <a:solidFill>
                  <a:srgbClr val="262C32"/>
                </a:solidFill>
                <a:latin typeface="Aptos"/>
                <a:cs typeface="Arial"/>
              </a:rPr>
              <a:t>beb</a:t>
            </a:r>
            <a:r>
              <a:rPr sz="1200" spc="0" dirty="0" smtClean="0">
                <a:solidFill>
                  <a:srgbClr val="262C32"/>
                </a:solidFill>
                <a:latin typeface="Aptos"/>
                <a:cs typeface="Arial"/>
              </a:rPr>
              <a:t>é </a:t>
            </a:r>
            <a:endParaRPr sz="1000">
              <a:latin typeface="Arial"/>
              <a:cs typeface="Arial"/>
            </a:endParaRPr>
          </a:p>
          <a:p>
            <a:pPr marL="12700">
              <a:lnSpc>
                <a:spcPts val="1149"/>
              </a:lnSpc>
              <a:spcBef>
                <a:spcPts val="254"/>
              </a:spcBef>
              <a:spcAft>
                <a:spcPts val="300"/>
              </a:spcAft>
            </a:pPr>
            <a:r>
              <a:rPr sz="1200" spc="-1" dirty="0" smtClean="0">
                <a:solidFill>
                  <a:srgbClr val="262C32"/>
                </a:solidFill>
                <a:latin typeface="Aptos"/>
                <a:cs typeface="Arial"/>
              </a:rPr>
              <a:t>asomará por la abertura vaginal (vulva) y se producirá la expulsión total del</a:t>
            </a:r>
            <a:endParaRPr sz="1000">
              <a:latin typeface="Arial"/>
              <a:cs typeface="Arial"/>
            </a:endParaRPr>
          </a:p>
          <a:p>
            <a:pPr marL="12700" marR="9205">
              <a:lnSpc>
                <a:spcPts val="1145"/>
              </a:lnSpc>
              <a:spcBef>
                <a:spcPts val="311"/>
              </a:spcBef>
              <a:spcAft>
                <a:spcPts val="300"/>
              </a:spcAft>
            </a:pPr>
            <a:r>
              <a:rPr sz="1200" spc="-8" dirty="0" smtClean="0">
                <a:solidFill>
                  <a:srgbClr val="262C32"/>
                </a:solidFill>
                <a:latin typeface="Aptos"/>
                <a:cs typeface="Arial"/>
              </a:rPr>
              <a:t>cuerpo del bebé.</a:t>
            </a:r>
            <a:endParaRPr sz="1000">
              <a:latin typeface="Arial"/>
              <a:cs typeface="Arial"/>
            </a:endParaRPr>
          </a:p>
        </p:txBody>
      </p:sp>
      <p:sp>
        <p:nvSpPr>
          <p:cNvPr id="3" name="object 3"/>
          <p:cNvSpPr txBox="1"/>
          <p:nvPr/>
        </p:nvSpPr>
        <p:spPr>
          <a:xfrm>
            <a:off x="2083609" y="6062686"/>
            <a:ext cx="6904032" cy="505967"/>
          </a:xfrm>
          <a:prstGeom prst="rect">
            <a:avLst/>
          </a:prstGeom>
        </p:spPr>
        <p:txBody>
          <a:bodyPr wrap="square" lIns="0" tIns="7111" rIns="0" bIns="0" rtlCol="0">
            <a:noAutofit/>
          </a:bodyPr>
          <a:lstStyle/>
          <a:p>
            <a:pPr marL="12700" marR="19050">
              <a:lnSpc>
                <a:spcPts val="1120"/>
              </a:lnSpc>
              <a:spcAft>
                <a:spcPts val="300"/>
              </a:spcAft>
            </a:pPr>
            <a:r>
              <a:rPr sz="1200" b="1" spc="1" dirty="0" smtClean="0">
                <a:solidFill>
                  <a:srgbClr val="262C32"/>
                </a:solidFill>
                <a:latin typeface="Aptos"/>
                <a:cs typeface="Arial"/>
              </a:rPr>
              <a:t>3ª </a:t>
            </a:r>
            <a:r>
              <a:rPr sz="1200" b="1" spc="1" dirty="0" smtClean="0">
                <a:solidFill>
                  <a:srgbClr val="262C32"/>
                </a:solidFill>
                <a:latin typeface="Aptos"/>
                <a:cs typeface="Arial"/>
              </a:rPr>
              <a:t>fase: </a:t>
            </a:r>
            <a:r>
              <a:rPr sz="1200" spc="1" dirty="0" smtClean="0">
                <a:solidFill>
                  <a:srgbClr val="262C32"/>
                </a:solidFill>
                <a:latin typeface="Aptos"/>
                <a:cs typeface="Arial"/>
              </a:rPr>
              <a:t>Se expulsa la placenta y el cordón umbilical</a:t>
            </a:r>
            <a:r>
              <a:rPr sz="1200" spc="1" dirty="0" smtClean="0">
                <a:solidFill>
                  <a:srgbClr val="262C32"/>
                </a:solidFill>
                <a:latin typeface="Aptos"/>
                <a:cs typeface="Arial"/>
              </a:rPr>
              <a:t>; </a:t>
            </a:r>
            <a:r>
              <a:rPr sz="1200" spc="1" dirty="0" smtClean="0">
                <a:solidFill>
                  <a:srgbClr val="262C32"/>
                </a:solidFill>
                <a:latin typeface="Aptos"/>
                <a:cs typeface="Arial"/>
              </a:rPr>
              <a:t>esta fase no</a:t>
            </a:r>
            <a:endParaRPr sz="1000">
              <a:latin typeface="Arial"/>
              <a:cs typeface="Arial"/>
            </a:endParaRPr>
          </a:p>
          <a:p>
            <a:pPr marL="12700" marR="19050">
              <a:lnSpc>
                <a:spcPct val="95825"/>
              </a:lnSpc>
              <a:spcBef>
                <a:spcPts val="184"/>
              </a:spcBef>
              <a:spcAft>
                <a:spcPts val="300"/>
              </a:spcAft>
            </a:pPr>
            <a:r>
              <a:rPr sz="1200" spc="-1" dirty="0" smtClean="0">
                <a:solidFill>
                  <a:srgbClr val="262C32"/>
                </a:solidFill>
                <a:latin typeface="Aptos"/>
                <a:cs typeface="Arial"/>
              </a:rPr>
              <a:t>es instantánea después del parto, si no que suele ocurrir más tarde</a:t>
            </a:r>
            <a:endParaRPr sz="1000">
              <a:latin typeface="Arial"/>
              <a:cs typeface="Arial"/>
            </a:endParaRPr>
          </a:p>
          <a:p>
            <a:pPr marL="15747">
              <a:lnSpc>
                <a:spcPct val="95825"/>
              </a:lnSpc>
              <a:spcBef>
                <a:spcPts val="240"/>
              </a:spcBef>
              <a:spcAft>
                <a:spcPts val="300"/>
              </a:spcAft>
            </a:pPr>
            <a:r>
              <a:rPr sz="1200" spc="-6" dirty="0" smtClean="0">
                <a:solidFill>
                  <a:srgbClr val="262C32"/>
                </a:solidFill>
                <a:latin typeface="Aptos"/>
                <a:cs typeface="Arial"/>
              </a:rPr>
              <a:t>(aproximadamente a los 20 minutos).  Puede haber hemorragia del útero.</a:t>
            </a:r>
            <a:endParaRPr sz="10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spc="-71" dirty="0" smtClean="0">
                <a:solidFill>
                  <a:srgbClr val="231F21"/>
                </a:solidFill>
                <a:latin typeface="Times New Roman"/>
                <a:cs typeface="Times New Roman"/>
              </a:rPr>
              <a:t>144</a:t>
            </a:r>
            <a:endParaRPr sz="600">
              <a:latin typeface="Times New Roman"/>
              <a:cs typeface="Times New Roman"/>
            </a:endParaRPr>
          </a:p>
        </p:txBody>
      </p:sp>
      <p:pic>
        <p:nvPicPr>
          <p:cNvPr id="10" name="Picture 9"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3" name="object 3"/>
          <p:cNvSpPr txBox="1"/>
          <p:nvPr/>
        </p:nvSpPr>
        <p:spPr>
          <a:xfrm>
            <a:off x="2083610" y="1353526"/>
            <a:ext cx="7368436" cy="3675888"/>
          </a:xfrm>
          <a:prstGeom prst="rect">
            <a:avLst/>
          </a:prstGeom>
        </p:spPr>
        <p:txBody>
          <a:bodyPr wrap="square" lIns="0" tIns="7111" rIns="0" bIns="0" rtlCol="0">
            <a:noAutofit/>
          </a:bodyPr>
          <a:lstStyle/>
          <a:p>
            <a:pPr marL="12700" marR="9205">
              <a:lnSpc>
                <a:spcPts val="1120"/>
              </a:lnSpc>
              <a:spcAft>
                <a:spcPts val="300"/>
              </a:spcAft>
            </a:pPr>
            <a:r>
              <a:rPr sz="1200" b="1" spc="13" dirty="0" smtClean="0">
                <a:solidFill>
                  <a:srgbClr val="262C32"/>
                </a:solidFill>
                <a:latin typeface="Aptos"/>
                <a:cs typeface="Arial"/>
              </a:rPr>
              <a:t>•</a:t>
            </a:r>
            <a:r>
              <a:rPr sz="1200" b="1" spc="13" dirty="0" smtClean="0">
                <a:solidFill>
                  <a:srgbClr val="262C32"/>
                </a:solidFill>
                <a:latin typeface="Aptos"/>
                <a:cs typeface="Arial"/>
              </a:rPr>
              <a:t>Actuación</a:t>
            </a:r>
            <a:endParaRPr sz="1000">
              <a:latin typeface="Arial"/>
              <a:cs typeface="Arial"/>
            </a:endParaRPr>
          </a:p>
          <a:p>
            <a:pPr marL="101091" marR="9205">
              <a:lnSpc>
                <a:spcPct val="95825"/>
              </a:lnSpc>
              <a:spcBef>
                <a:spcPts val="474"/>
              </a:spcBef>
              <a:spcAft>
                <a:spcPts val="300"/>
              </a:spcAft>
            </a:pPr>
            <a:r>
              <a:rPr sz="1200" spc="-21" dirty="0" smtClean="0">
                <a:solidFill>
                  <a:srgbClr val="262C32"/>
                </a:solidFill>
                <a:latin typeface="Aptos"/>
                <a:cs typeface="Arial"/>
              </a:rPr>
              <a:t>• </a:t>
            </a:r>
            <a:r>
              <a:rPr sz="1200" spc="-21" dirty="0" smtClean="0">
                <a:solidFill>
                  <a:srgbClr val="262C32"/>
                </a:solidFill>
                <a:latin typeface="Aptos"/>
                <a:cs typeface="Arial"/>
              </a:rPr>
              <a:t>¿ </a:t>
            </a:r>
            <a:r>
              <a:rPr sz="1200" b="1" spc="-21" dirty="0" smtClean="0">
                <a:solidFill>
                  <a:srgbClr val="262C32"/>
                </a:solidFill>
                <a:latin typeface="Aptos"/>
                <a:cs typeface="Arial"/>
              </a:rPr>
              <a:t>Qué debemos hacer?</a:t>
            </a:r>
            <a:endParaRPr sz="1000">
              <a:latin typeface="Arial"/>
              <a:cs typeface="Arial"/>
            </a:endParaRPr>
          </a:p>
          <a:p>
            <a:pPr marL="265683" marR="155037" indent="-88391">
              <a:lnSpc>
                <a:spcPts val="1149"/>
              </a:lnSpc>
              <a:spcBef>
                <a:spcPts val="554"/>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Alertar al 112</a:t>
            </a:r>
            <a:r>
              <a:rPr sz="1200" spc="-5" dirty="0" smtClean="0">
                <a:solidFill>
                  <a:srgbClr val="262C32"/>
                </a:solidFill>
                <a:latin typeface="Aptos"/>
                <a:cs typeface="Arial"/>
              </a:rPr>
              <a:t>;  </a:t>
            </a:r>
            <a:r>
              <a:rPr sz="1200" spc="-5" dirty="0" smtClean="0">
                <a:solidFill>
                  <a:srgbClr val="262C32"/>
                </a:solidFill>
                <a:latin typeface="Aptos"/>
                <a:cs typeface="Arial"/>
              </a:rPr>
              <a:t>informe de lo acontecido y en qué momento del parto se </a:t>
            </a:r>
            <a:endParaRPr sz="1000">
              <a:latin typeface="Arial"/>
              <a:cs typeface="Arial"/>
            </a:endParaRPr>
          </a:p>
          <a:p>
            <a:pPr marL="265683" marR="155037">
              <a:lnSpc>
                <a:spcPts val="1149"/>
              </a:lnSpc>
              <a:spcBef>
                <a:spcPts val="242"/>
              </a:spcBef>
              <a:spcAft>
                <a:spcPts val="300"/>
              </a:spcAft>
            </a:pPr>
            <a:r>
              <a:rPr sz="1200" spc="-3" dirty="0" smtClean="0">
                <a:solidFill>
                  <a:srgbClr val="262C32"/>
                </a:solidFill>
                <a:latin typeface="Aptos"/>
                <a:cs typeface="Arial"/>
              </a:rPr>
              <a:t>encuentra. Siga las instrucciones que le darán.</a:t>
            </a:r>
            <a:endParaRPr sz="1000">
              <a:latin typeface="Arial"/>
              <a:cs typeface="Arial"/>
            </a:endParaRPr>
          </a:p>
          <a:p>
            <a:pPr marL="268731" marR="28338" indent="-91439">
              <a:lnSpc>
                <a:spcPts val="1149"/>
              </a:lnSpc>
              <a:spcBef>
                <a:spcPts val="537"/>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Coloque a la mujer en la posición en que se encuentre más cómoda, la </a:t>
            </a:r>
            <a:endParaRPr sz="1000">
              <a:latin typeface="Arial"/>
              <a:cs typeface="Arial"/>
            </a:endParaRPr>
          </a:p>
          <a:p>
            <a:pPr marL="268731" marR="28338">
              <a:lnSpc>
                <a:spcPts val="1149"/>
              </a:lnSpc>
              <a:spcBef>
                <a:spcPts val="254"/>
              </a:spcBef>
              <a:spcAft>
                <a:spcPts val="300"/>
              </a:spcAft>
            </a:pPr>
            <a:r>
              <a:rPr sz="1200" spc="-1" dirty="0" smtClean="0">
                <a:solidFill>
                  <a:srgbClr val="262C32"/>
                </a:solidFill>
                <a:latin typeface="Aptos"/>
                <a:cs typeface="Arial"/>
              </a:rPr>
              <a:t>posición más recomendable es acostada sobre el lado izquierdo, eso </a:t>
            </a:r>
            <a:endParaRPr sz="1000">
              <a:latin typeface="Arial"/>
              <a:cs typeface="Arial"/>
            </a:endParaRPr>
          </a:p>
          <a:p>
            <a:pPr marL="268731" marR="28338">
              <a:lnSpc>
                <a:spcPts val="1149"/>
              </a:lnSpc>
              <a:spcBef>
                <a:spcPts val="254"/>
              </a:spcBef>
              <a:spcAft>
                <a:spcPts val="300"/>
              </a:spcAft>
            </a:pPr>
            <a:r>
              <a:rPr sz="1200" spc="-2" dirty="0" smtClean="0">
                <a:solidFill>
                  <a:srgbClr val="262C32"/>
                </a:solidFill>
                <a:latin typeface="Aptos"/>
                <a:cs typeface="Arial"/>
              </a:rPr>
              <a:t>permite una mejor circulación de la sangre tanto a la madre como al feto.</a:t>
            </a:r>
            <a:endParaRPr sz="1000">
              <a:latin typeface="Arial"/>
              <a:cs typeface="Arial"/>
            </a:endParaRPr>
          </a:p>
          <a:p>
            <a:pPr marL="268731" marR="237110" indent="-91440">
              <a:lnSpc>
                <a:spcPts val="1149"/>
              </a:lnSpc>
              <a:spcBef>
                <a:spcPts val="53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No pierda la calma y tranquilice a la mujer, de esta manera ella podrá </a:t>
            </a:r>
            <a:endParaRPr sz="1000">
              <a:latin typeface="Arial"/>
              <a:cs typeface="Arial"/>
            </a:endParaRPr>
          </a:p>
          <a:p>
            <a:pPr marL="268731" marR="237110">
              <a:lnSpc>
                <a:spcPts val="1149"/>
              </a:lnSpc>
              <a:spcBef>
                <a:spcPts val="242"/>
              </a:spcBef>
              <a:spcAft>
                <a:spcPts val="300"/>
              </a:spcAft>
            </a:pPr>
            <a:r>
              <a:rPr sz="1200" spc="-3" dirty="0" smtClean="0">
                <a:solidFill>
                  <a:srgbClr val="262C32"/>
                </a:solidFill>
                <a:latin typeface="Aptos"/>
                <a:cs typeface="Arial"/>
              </a:rPr>
              <a:t>realizar las técnicas que ha aprendido para este momento.</a:t>
            </a:r>
            <a:endParaRPr sz="1000">
              <a:latin typeface="Arial"/>
              <a:cs typeface="Arial"/>
            </a:endParaRPr>
          </a:p>
          <a:p>
            <a:pPr marL="177291" marR="9205">
              <a:lnSpc>
                <a:spcPct val="95825"/>
              </a:lnSpc>
              <a:spcBef>
                <a:spcPts val="537"/>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Prepare un mínimo de material necesario</a:t>
            </a:r>
            <a:r>
              <a:rPr sz="1200" spc="-3" dirty="0" smtClean="0">
                <a:solidFill>
                  <a:srgbClr val="262C32"/>
                </a:solidFill>
                <a:latin typeface="Aptos"/>
                <a:cs typeface="Arial"/>
              </a:rPr>
              <a:t>:</a:t>
            </a:r>
            <a:endParaRPr sz="1000">
              <a:latin typeface="Arial"/>
              <a:cs typeface="Arial"/>
            </a:endParaRPr>
          </a:p>
          <a:p>
            <a:pPr marL="177291" marR="9205">
              <a:lnSpc>
                <a:spcPct val="95825"/>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Guantes de un solo uso y una mascarilla para cubrirse la boca y la nariz</a:t>
            </a:r>
            <a:endParaRPr sz="1000">
              <a:latin typeface="Arial"/>
              <a:cs typeface="Arial"/>
            </a:endParaRPr>
          </a:p>
          <a:p>
            <a:pPr marL="268731" marR="166960" indent="-91439">
              <a:lnSpc>
                <a:spcPts val="1149"/>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Bolsa de plástico, recipiente con agua caliente para la limpieza, toallas </a:t>
            </a:r>
            <a:endParaRPr sz="1000">
              <a:latin typeface="Arial"/>
              <a:cs typeface="Arial"/>
            </a:endParaRPr>
          </a:p>
          <a:p>
            <a:pPr marL="268731" marR="166960">
              <a:lnSpc>
                <a:spcPts val="1149"/>
              </a:lnSpc>
              <a:spcBef>
                <a:spcPts val="265"/>
              </a:spcBef>
              <a:spcAft>
                <a:spcPts val="300"/>
              </a:spcAft>
            </a:pPr>
            <a:r>
              <a:rPr sz="1200" spc="-8" dirty="0" smtClean="0">
                <a:solidFill>
                  <a:srgbClr val="262C32"/>
                </a:solidFill>
                <a:latin typeface="Aptos"/>
                <a:cs typeface="Arial"/>
              </a:rPr>
              <a:t>limpias y una manta.</a:t>
            </a:r>
            <a:endParaRPr sz="1000">
              <a:latin typeface="Arial"/>
              <a:cs typeface="Arial"/>
            </a:endParaRPr>
          </a:p>
          <a:p>
            <a:pPr marL="259587" indent="-82296">
              <a:lnSpc>
                <a:spcPts val="1149"/>
              </a:lnSpc>
              <a:spcBef>
                <a:spcPts val="535"/>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Ante el nacimiento, coloque a la madre semisentada y con las rodillas </a:t>
            </a:r>
            <a:endParaRPr sz="1000">
              <a:latin typeface="Arial"/>
              <a:cs typeface="Arial"/>
            </a:endParaRPr>
          </a:p>
          <a:p>
            <a:pPr marL="259587">
              <a:lnSpc>
                <a:spcPts val="1149"/>
              </a:lnSpc>
              <a:spcBef>
                <a:spcPts val="242"/>
              </a:spcBef>
              <a:spcAft>
                <a:spcPts val="300"/>
              </a:spcAft>
            </a:pPr>
            <a:r>
              <a:rPr sz="1200" spc="0" dirty="0" smtClean="0">
                <a:solidFill>
                  <a:srgbClr val="262C32"/>
                </a:solidFill>
                <a:latin typeface="Aptos"/>
                <a:cs typeface="Arial"/>
              </a:rPr>
              <a:t>flexionadas, las plantas de los pies bien apoyadas en el suelo para poder </a:t>
            </a:r>
            <a:endParaRPr sz="1000">
              <a:latin typeface="Arial"/>
              <a:cs typeface="Arial"/>
            </a:endParaRPr>
          </a:p>
          <a:p>
            <a:pPr marL="259587">
              <a:lnSpc>
                <a:spcPts val="1149"/>
              </a:lnSpc>
              <a:spcBef>
                <a:spcPts val="242"/>
              </a:spcBef>
              <a:spcAft>
                <a:spcPts val="300"/>
              </a:spcAft>
            </a:pPr>
            <a:r>
              <a:rPr sz="1200" spc="-2" dirty="0" smtClean="0">
                <a:solidFill>
                  <a:srgbClr val="262C32"/>
                </a:solidFill>
                <a:latin typeface="Aptos"/>
                <a:cs typeface="Arial"/>
              </a:rPr>
              <a:t>empujar y con la espalda y los hombros bien apoyados.</a:t>
            </a:r>
            <a:endParaRPr sz="1000">
              <a:latin typeface="Arial"/>
              <a:cs typeface="Arial"/>
            </a:endParaRPr>
          </a:p>
          <a:p>
            <a:pPr marL="268731" marR="20925" indent="-91439">
              <a:lnSpc>
                <a:spcPts val="1149"/>
              </a:lnSpc>
              <a:spcBef>
                <a:spcPts val="537"/>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Limpiar la zona genital con agua y jabón de arriba hacia abajo.  Estar </a:t>
            </a:r>
            <a:endParaRPr sz="1000">
              <a:latin typeface="Arial"/>
              <a:cs typeface="Arial"/>
            </a:endParaRPr>
          </a:p>
          <a:p>
            <a:pPr marL="268731" marR="20925">
              <a:lnSpc>
                <a:spcPts val="1149"/>
              </a:lnSpc>
              <a:spcBef>
                <a:spcPts val="265"/>
              </a:spcBef>
              <a:spcAft>
                <a:spcPts val="300"/>
              </a:spcAft>
            </a:pPr>
            <a:r>
              <a:rPr sz="1200" spc="-1" dirty="0" smtClean="0">
                <a:solidFill>
                  <a:srgbClr val="262C32"/>
                </a:solidFill>
                <a:latin typeface="Aptos"/>
                <a:cs typeface="Arial"/>
              </a:rPr>
              <a:t>preparados para volver a hacerlo en caso de que con los esfuerzos orine</a:t>
            </a:r>
            <a:endParaRPr sz="1000">
              <a:latin typeface="Arial"/>
              <a:cs typeface="Arial"/>
            </a:endParaRPr>
          </a:p>
          <a:p>
            <a:pPr marL="262635" marR="9205">
              <a:lnSpc>
                <a:spcPts val="1135"/>
              </a:lnSpc>
              <a:spcBef>
                <a:spcPts val="322"/>
              </a:spcBef>
              <a:spcAft>
                <a:spcPts val="300"/>
              </a:spcAft>
            </a:pPr>
            <a:r>
              <a:rPr sz="1200" spc="-4" dirty="0" smtClean="0">
                <a:solidFill>
                  <a:srgbClr val="262C32"/>
                </a:solidFill>
                <a:latin typeface="Aptos"/>
                <a:cs typeface="Arial"/>
              </a:rPr>
              <a:t>o defeque involuntariamente.</a:t>
            </a:r>
            <a:endParaRPr sz="10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spc="-70" dirty="0" smtClean="0">
                <a:solidFill>
                  <a:srgbClr val="231F21"/>
                </a:solidFill>
                <a:latin typeface="Times New Roman"/>
                <a:cs typeface="Times New Roman"/>
              </a:rPr>
              <a:t>145</a:t>
            </a:r>
            <a:endParaRPr sz="600">
              <a:latin typeface="Times New Roman"/>
              <a:cs typeface="Times New Roman"/>
            </a:endParaRPr>
          </a:p>
        </p:txBody>
      </p:sp>
      <p:pic>
        <p:nvPicPr>
          <p:cNvPr id="6" name="Picture 5"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3" name="object 3"/>
          <p:cNvSpPr txBox="1"/>
          <p:nvPr/>
        </p:nvSpPr>
        <p:spPr>
          <a:xfrm>
            <a:off x="2358984" y="1353526"/>
            <a:ext cx="7203357" cy="3249168"/>
          </a:xfrm>
          <a:prstGeom prst="rect">
            <a:avLst/>
          </a:prstGeom>
        </p:spPr>
        <p:txBody>
          <a:bodyPr wrap="square" lIns="0" tIns="7111" rIns="0" bIns="0" rtlCol="0">
            <a:noAutofit/>
          </a:bodyPr>
          <a:lstStyle/>
          <a:p>
            <a:pPr marL="12700" marR="9205">
              <a:lnSpc>
                <a:spcPts val="1120"/>
              </a:lnSpc>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Procure que el número de personas que asistan sea el mínimo.  No</a:t>
            </a:r>
            <a:endParaRPr sz="1000">
              <a:latin typeface="Arial"/>
              <a:cs typeface="Arial"/>
            </a:endParaRPr>
          </a:p>
          <a:p>
            <a:pPr marL="101092" marR="9205">
              <a:lnSpc>
                <a:spcPct val="95825"/>
              </a:lnSpc>
              <a:spcBef>
                <a:spcPts val="209"/>
              </a:spcBef>
              <a:spcAft>
                <a:spcPts val="300"/>
              </a:spcAft>
            </a:pPr>
            <a:r>
              <a:rPr sz="1200" spc="-3" dirty="0" smtClean="0">
                <a:solidFill>
                  <a:srgbClr val="262C32"/>
                </a:solidFill>
                <a:latin typeface="Aptos"/>
                <a:cs typeface="Arial"/>
              </a:rPr>
              <a:t>excluya a quienes la madre desee que estén.</a:t>
            </a:r>
            <a:endParaRPr sz="1000">
              <a:latin typeface="Arial"/>
              <a:cs typeface="Arial"/>
            </a:endParaRPr>
          </a:p>
          <a:p>
            <a:pPr marL="104140" marR="521207" indent="-91440">
              <a:lnSpc>
                <a:spcPts val="1149"/>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Compruebe que no hay ninguna prenda que pueda interferir en el </a:t>
            </a:r>
            <a:endParaRPr sz="1000">
              <a:latin typeface="Arial"/>
              <a:cs typeface="Arial"/>
            </a:endParaRPr>
          </a:p>
          <a:p>
            <a:pPr marL="104140" marR="521207">
              <a:lnSpc>
                <a:spcPts val="1149"/>
              </a:lnSpc>
              <a:spcBef>
                <a:spcPts val="242"/>
              </a:spcBef>
              <a:spcAft>
                <a:spcPts val="300"/>
              </a:spcAft>
            </a:pPr>
            <a:r>
              <a:rPr sz="1200" spc="-3" dirty="0" smtClean="0">
                <a:solidFill>
                  <a:srgbClr val="262C32"/>
                </a:solidFill>
                <a:latin typeface="Aptos"/>
                <a:cs typeface="Arial"/>
              </a:rPr>
              <a:t>nacimiento. Cubra a la mujer con una manta o sábana.</a:t>
            </a:r>
            <a:endParaRPr sz="1000">
              <a:latin typeface="Arial"/>
              <a:cs typeface="Arial"/>
            </a:endParaRPr>
          </a:p>
          <a:p>
            <a:pPr marL="98044" indent="-85343">
              <a:lnSpc>
                <a:spcPts val="1149"/>
              </a:lnSpc>
              <a:spcBef>
                <a:spcPts val="537"/>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Cuando la cabeza del bebé haya salido</a:t>
            </a:r>
            <a:r>
              <a:rPr sz="1200" spc="-4" dirty="0" smtClean="0">
                <a:solidFill>
                  <a:srgbClr val="262C32"/>
                </a:solidFill>
                <a:latin typeface="Aptos"/>
                <a:cs typeface="Arial"/>
              </a:rPr>
              <a:t>,  </a:t>
            </a:r>
            <a:r>
              <a:rPr sz="1200" spc="-4" dirty="0" smtClean="0">
                <a:solidFill>
                  <a:srgbClr val="262C32"/>
                </a:solidFill>
                <a:latin typeface="Aptos"/>
                <a:cs typeface="Arial"/>
              </a:rPr>
              <a:t>recomiende a la madre que deje </a:t>
            </a:r>
            <a:endParaRPr sz="1000">
              <a:latin typeface="Arial"/>
              <a:cs typeface="Arial"/>
            </a:endParaRPr>
          </a:p>
          <a:p>
            <a:pPr marL="98044">
              <a:lnSpc>
                <a:spcPts val="1149"/>
              </a:lnSpc>
              <a:spcBef>
                <a:spcPts val="254"/>
              </a:spcBef>
              <a:spcAft>
                <a:spcPts val="300"/>
              </a:spcAft>
            </a:pPr>
            <a:r>
              <a:rPr sz="1200" spc="-3" dirty="0" smtClean="0">
                <a:solidFill>
                  <a:srgbClr val="262C32"/>
                </a:solidFill>
                <a:latin typeface="Aptos"/>
                <a:cs typeface="Arial"/>
              </a:rPr>
              <a:t>de empujar. Cuando aparezcan los hombros</a:t>
            </a:r>
            <a:r>
              <a:rPr sz="1200" spc="-3" dirty="0" smtClean="0">
                <a:solidFill>
                  <a:srgbClr val="262C32"/>
                </a:solidFill>
                <a:latin typeface="Aptos"/>
                <a:cs typeface="Arial"/>
              </a:rPr>
              <a:t>, </a:t>
            </a:r>
            <a:r>
              <a:rPr sz="1200" spc="-3" dirty="0" smtClean="0">
                <a:solidFill>
                  <a:srgbClr val="262C32"/>
                </a:solidFill>
                <a:latin typeface="Aptos"/>
                <a:cs typeface="Arial"/>
              </a:rPr>
              <a:t>esté preparado para coger al </a:t>
            </a:r>
            <a:endParaRPr sz="1000">
              <a:latin typeface="Arial"/>
              <a:cs typeface="Arial"/>
            </a:endParaRPr>
          </a:p>
          <a:p>
            <a:pPr marL="98044">
              <a:lnSpc>
                <a:spcPts val="1149"/>
              </a:lnSpc>
              <a:spcBef>
                <a:spcPts val="254"/>
              </a:spcBef>
              <a:spcAft>
                <a:spcPts val="300"/>
              </a:spcAft>
            </a:pPr>
            <a:r>
              <a:rPr sz="1200" spc="-6" dirty="0" smtClean="0">
                <a:solidFill>
                  <a:srgbClr val="262C32"/>
                </a:solidFill>
                <a:latin typeface="Aptos"/>
                <a:cs typeface="Arial"/>
              </a:rPr>
              <a:t>bebé</a:t>
            </a:r>
            <a:r>
              <a:rPr sz="1200" spc="-6" dirty="0" smtClean="0">
                <a:solidFill>
                  <a:srgbClr val="262C32"/>
                </a:solidFill>
                <a:latin typeface="Aptos"/>
                <a:cs typeface="Arial"/>
              </a:rPr>
              <a:t>, </a:t>
            </a:r>
            <a:r>
              <a:rPr sz="1200" spc="-6" dirty="0" smtClean="0">
                <a:solidFill>
                  <a:srgbClr val="262C32"/>
                </a:solidFill>
                <a:latin typeface="Aptos"/>
                <a:cs typeface="Arial"/>
              </a:rPr>
              <a:t>saldrá muy rápido</a:t>
            </a:r>
            <a:r>
              <a:rPr sz="1200" spc="-6" dirty="0" smtClean="0">
                <a:solidFill>
                  <a:srgbClr val="262C32"/>
                </a:solidFill>
                <a:latin typeface="Aptos"/>
                <a:cs typeface="Arial"/>
              </a:rPr>
              <a:t>.</a:t>
            </a:r>
            <a:endParaRPr sz="1000">
              <a:latin typeface="Arial"/>
              <a:cs typeface="Arial"/>
            </a:endParaRPr>
          </a:p>
          <a:p>
            <a:pPr marL="104140" marR="318757" indent="-91439">
              <a:lnSpc>
                <a:spcPts val="1149"/>
              </a:lnSpc>
              <a:spcBef>
                <a:spcPts val="534"/>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Coja al bebé, séquelo bien  y déselo a la madre.  El bebé empezará a </a:t>
            </a:r>
            <a:endParaRPr sz="1000">
              <a:latin typeface="Arial"/>
              <a:cs typeface="Arial"/>
            </a:endParaRPr>
          </a:p>
          <a:p>
            <a:pPr marL="104140" marR="318757">
              <a:lnSpc>
                <a:spcPts val="1149"/>
              </a:lnSpc>
              <a:spcBef>
                <a:spcPts val="242"/>
              </a:spcBef>
              <a:spcAft>
                <a:spcPts val="300"/>
              </a:spcAft>
            </a:pPr>
            <a:r>
              <a:rPr sz="1200" spc="-31" dirty="0" smtClean="0">
                <a:solidFill>
                  <a:srgbClr val="262C32"/>
                </a:solidFill>
                <a:latin typeface="Aptos"/>
                <a:cs typeface="Arial"/>
              </a:rPr>
              <a:t>llorar.</a:t>
            </a:r>
            <a:endParaRPr sz="1000">
              <a:latin typeface="Arial"/>
              <a:cs typeface="Arial"/>
            </a:endParaRPr>
          </a:p>
          <a:p>
            <a:pPr marL="101092" marR="135618" indent="-88391">
              <a:lnSpc>
                <a:spcPts val="1149"/>
              </a:lnSpc>
              <a:spcBef>
                <a:spcPts val="537"/>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Cubra al  bebé con un paño limpio y envuélvalo en una manta, cúbrale la </a:t>
            </a:r>
            <a:endParaRPr sz="1000">
              <a:latin typeface="Arial"/>
              <a:cs typeface="Arial"/>
            </a:endParaRPr>
          </a:p>
          <a:p>
            <a:pPr marL="101092" marR="135618">
              <a:lnSpc>
                <a:spcPts val="1149"/>
              </a:lnSpc>
              <a:spcBef>
                <a:spcPts val="265"/>
              </a:spcBef>
              <a:spcAft>
                <a:spcPts val="300"/>
              </a:spcAft>
            </a:pPr>
            <a:r>
              <a:rPr sz="1200" spc="-19" dirty="0" smtClean="0">
                <a:solidFill>
                  <a:srgbClr val="262C32"/>
                </a:solidFill>
                <a:latin typeface="Aptos"/>
                <a:cs typeface="Arial"/>
              </a:rPr>
              <a:t>cabeza.  El  bebé no debe enfriarse.</a:t>
            </a:r>
            <a:endParaRPr sz="1000">
              <a:latin typeface="Arial"/>
              <a:cs typeface="Arial"/>
            </a:endParaRPr>
          </a:p>
          <a:p>
            <a:pPr marL="101092" marR="72927" indent="-88391">
              <a:lnSpc>
                <a:spcPts val="1149"/>
              </a:lnSpc>
              <a:spcBef>
                <a:spcPts val="535"/>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Cuando expulse la placenta y el cordón umbilical debe recogerlos y </a:t>
            </a:r>
            <a:endParaRPr sz="1000">
              <a:latin typeface="Arial"/>
              <a:cs typeface="Arial"/>
            </a:endParaRPr>
          </a:p>
          <a:p>
            <a:pPr marL="101092" marR="72927">
              <a:lnSpc>
                <a:spcPts val="1149"/>
              </a:lnSpc>
              <a:spcBef>
                <a:spcPts val="242"/>
              </a:spcBef>
              <a:spcAft>
                <a:spcPts val="300"/>
              </a:spcAft>
            </a:pPr>
            <a:r>
              <a:rPr sz="1200" spc="-5" dirty="0" smtClean="0">
                <a:solidFill>
                  <a:srgbClr val="262C32"/>
                </a:solidFill>
                <a:latin typeface="Aptos"/>
                <a:cs typeface="Arial"/>
              </a:rPr>
              <a:t>conservarlos en una bolsa de plástico</a:t>
            </a:r>
            <a:r>
              <a:rPr sz="1200" spc="-5" dirty="0" smtClean="0">
                <a:solidFill>
                  <a:srgbClr val="262C32"/>
                </a:solidFill>
                <a:latin typeface="Aptos"/>
                <a:cs typeface="Arial"/>
              </a:rPr>
              <a:t>.  </a:t>
            </a:r>
            <a:r>
              <a:rPr sz="1200" spc="-5" dirty="0" smtClean="0">
                <a:solidFill>
                  <a:srgbClr val="262C32"/>
                </a:solidFill>
                <a:latin typeface="Aptos"/>
                <a:cs typeface="Arial"/>
              </a:rPr>
              <a:t>El cordón umbilical debe pinzarse.</a:t>
            </a:r>
            <a:endParaRPr sz="1000">
              <a:latin typeface="Arial"/>
              <a:cs typeface="Arial"/>
            </a:endParaRPr>
          </a:p>
          <a:p>
            <a:pPr marL="104140" marR="242333" indent="-91440">
              <a:lnSpc>
                <a:spcPts val="1149"/>
              </a:lnSpc>
              <a:spcBef>
                <a:spcPts val="537"/>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Proporcione a la madre agua caliente y toallas para limpiarse</a:t>
            </a:r>
            <a:r>
              <a:rPr sz="1200" spc="0" dirty="0" smtClean="0">
                <a:solidFill>
                  <a:srgbClr val="262C32"/>
                </a:solidFill>
                <a:latin typeface="Aptos"/>
                <a:cs typeface="Arial"/>
              </a:rPr>
              <a:t>; </a:t>
            </a:r>
            <a:r>
              <a:rPr sz="1200" spc="0" dirty="0" smtClean="0">
                <a:solidFill>
                  <a:srgbClr val="262C32"/>
                </a:solidFill>
                <a:latin typeface="Aptos"/>
                <a:cs typeface="Arial"/>
              </a:rPr>
              <a:t>ayude a </a:t>
            </a:r>
            <a:endParaRPr sz="1000">
              <a:latin typeface="Arial"/>
              <a:cs typeface="Arial"/>
            </a:endParaRPr>
          </a:p>
          <a:p>
            <a:pPr marL="104140" marR="242333">
              <a:lnSpc>
                <a:spcPts val="1149"/>
              </a:lnSpc>
              <a:spcBef>
                <a:spcPts val="242"/>
              </a:spcBef>
              <a:spcAft>
                <a:spcPts val="300"/>
              </a:spcAft>
            </a:pPr>
            <a:r>
              <a:rPr sz="1200" spc="-7" dirty="0" smtClean="0">
                <a:solidFill>
                  <a:srgbClr val="262C32"/>
                </a:solidFill>
                <a:latin typeface="Aptos"/>
                <a:cs typeface="Arial"/>
              </a:rPr>
              <a:t>usarlas si es necesario.</a:t>
            </a:r>
            <a:endParaRPr sz="1000">
              <a:latin typeface="Arial"/>
              <a:cs typeface="Arial"/>
            </a:endParaRPr>
          </a:p>
          <a:p>
            <a:pPr marL="101091" marR="379061" indent="-88391">
              <a:lnSpc>
                <a:spcPts val="1420"/>
              </a:lnSpc>
              <a:spcBef>
                <a:spcPts val="408"/>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La posición de espera de la madre tras el parto será con las piernas estiradas</a:t>
            </a:r>
            <a:r>
              <a:rPr sz="1200" spc="-2" dirty="0" smtClean="0">
                <a:solidFill>
                  <a:srgbClr val="262C32"/>
                </a:solidFill>
                <a:latin typeface="Aptos"/>
                <a:cs typeface="Arial"/>
              </a:rPr>
              <a:t>, </a:t>
            </a:r>
            <a:r>
              <a:rPr sz="1200" spc="-2" dirty="0" smtClean="0">
                <a:solidFill>
                  <a:srgbClr val="262C32"/>
                </a:solidFill>
                <a:latin typeface="Aptos"/>
                <a:cs typeface="Arial"/>
              </a:rPr>
              <a:t>cruzadas y ligeramente elevadas</a:t>
            </a:r>
            <a:r>
              <a:rPr sz="1200" spc="-2"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b="1" spc="-71" dirty="0" smtClean="0">
                <a:solidFill>
                  <a:srgbClr val="231F21"/>
                </a:solidFill>
                <a:latin typeface="Times New Roman"/>
                <a:cs typeface="Times New Roman"/>
              </a:rPr>
              <a:t>146</a:t>
            </a:r>
            <a:endParaRPr sz="600">
              <a:latin typeface="Times New Roman"/>
              <a:cs typeface="Times New Roman"/>
            </a:endParaRPr>
          </a:p>
        </p:txBody>
      </p:sp>
      <p:pic>
        <p:nvPicPr>
          <p:cNvPr id="6" name="Picture 5"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a:t>
            </a:r>
            <a:r>
              <a:rPr sz="1100" b="1" spc="-20" dirty="0" smtClean="0">
                <a:solidFill>
                  <a:srgbClr val="1E374E"/>
                </a:solidFill>
                <a:latin typeface="Aptos"/>
                <a:cs typeface="Times New Roman"/>
              </a:rPr>
              <a:t>xil</a:t>
            </a:r>
            <a:r>
              <a:rPr sz="1100" b="1" spc="-20" dirty="0" smtClean="0">
                <a:solidFill>
                  <a:srgbClr val="1E374E"/>
                </a:solidFill>
                <a:latin typeface="Aptos"/>
                <a:cs typeface="Times New Roman"/>
              </a:rPr>
              <a:t>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083610" y="1344435"/>
            <a:ext cx="7379321" cy="2261562"/>
          </a:xfrm>
          <a:prstGeom prst="rect">
            <a:avLst/>
          </a:prstGeom>
        </p:spPr>
        <p:txBody>
          <a:bodyPr wrap="square" lIns="0" tIns="8509" rIns="0" bIns="0" rtlCol="0">
            <a:noAutofit/>
          </a:bodyPr>
          <a:lstStyle/>
          <a:p>
            <a:pPr marL="12700" marR="9205">
              <a:lnSpc>
                <a:spcPts val="1340"/>
              </a:lnSpc>
              <a:spcAft>
                <a:spcPts val="300"/>
              </a:spcAft>
            </a:pPr>
            <a:r>
              <a:rPr sz="1344" b="1" spc="-250" dirty="0" smtClean="0">
                <a:solidFill>
                  <a:srgbClr val="262C32"/>
                </a:solidFill>
                <a:latin typeface="Aptos"/>
                <a:cs typeface="Courier New"/>
              </a:rPr>
              <a:t>• </a:t>
            </a:r>
            <a:r>
              <a:rPr sz="1344" b="1" spc="-250" dirty="0" smtClean="0">
                <a:solidFill>
                  <a:srgbClr val="262C32"/>
                </a:solidFill>
                <a:latin typeface="Aptos"/>
                <a:cs typeface="Courier New"/>
              </a:rPr>
              <a:t>Esté preparado por si</a:t>
            </a:r>
            <a:endParaRPr sz="1200">
              <a:latin typeface="Courier New"/>
              <a:cs typeface="Courier New"/>
            </a:endParaRPr>
          </a:p>
          <a:p>
            <a:pPr marL="192531" indent="-88391">
              <a:lnSpc>
                <a:spcPts val="1149"/>
              </a:lnSpc>
              <a:spcBef>
                <a:spcPts val="313"/>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Al asomar la cabeza del bebé</a:t>
            </a:r>
            <a:r>
              <a:rPr sz="1200" spc="-5" dirty="0" smtClean="0">
                <a:solidFill>
                  <a:srgbClr val="262C32"/>
                </a:solidFill>
                <a:latin typeface="Aptos"/>
                <a:cs typeface="Arial"/>
              </a:rPr>
              <a:t>,  </a:t>
            </a:r>
            <a:r>
              <a:rPr sz="1200" spc="-5" dirty="0" smtClean="0">
                <a:solidFill>
                  <a:srgbClr val="262C32"/>
                </a:solidFill>
                <a:latin typeface="Aptos"/>
                <a:cs typeface="Arial"/>
              </a:rPr>
              <a:t>hay restos de una membrana cubriéndole la </a:t>
            </a:r>
            <a:endParaRPr sz="1000">
              <a:latin typeface="Arial"/>
              <a:cs typeface="Arial"/>
            </a:endParaRPr>
          </a:p>
          <a:p>
            <a:pPr marL="192531">
              <a:lnSpc>
                <a:spcPts val="1149"/>
              </a:lnSpc>
              <a:spcBef>
                <a:spcPts val="265"/>
              </a:spcBef>
              <a:spcAft>
                <a:spcPts val="300"/>
              </a:spcAft>
            </a:pPr>
            <a:r>
              <a:rPr sz="1200" spc="-14" dirty="0" smtClean="0">
                <a:solidFill>
                  <a:srgbClr val="262C32"/>
                </a:solidFill>
                <a:latin typeface="Aptos"/>
                <a:cs typeface="Arial"/>
              </a:rPr>
              <a:t>cara.  Retírela con cuidado.</a:t>
            </a:r>
            <a:endParaRPr sz="1000">
              <a:latin typeface="Arial"/>
              <a:cs typeface="Arial"/>
            </a:endParaRPr>
          </a:p>
          <a:p>
            <a:pPr marL="192531" marR="89590" indent="-88391">
              <a:lnSpc>
                <a:spcPts val="1149"/>
              </a:lnSpc>
              <a:spcBef>
                <a:spcPts val="535"/>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El cordón umbilical está enrollado en el cuello. Compruebe que está flojo</a:t>
            </a:r>
            <a:r>
              <a:rPr sz="1200" spc="-3" dirty="0" smtClean="0">
                <a:solidFill>
                  <a:srgbClr val="262C32"/>
                </a:solidFill>
                <a:latin typeface="Aptos"/>
                <a:cs typeface="Arial"/>
              </a:rPr>
              <a:t>, </a:t>
            </a:r>
            <a:endParaRPr sz="1000">
              <a:latin typeface="Arial"/>
              <a:cs typeface="Arial"/>
            </a:endParaRPr>
          </a:p>
          <a:p>
            <a:pPr marL="192531" marR="89590">
              <a:lnSpc>
                <a:spcPts val="1149"/>
              </a:lnSpc>
              <a:spcBef>
                <a:spcPts val="242"/>
              </a:spcBef>
              <a:spcAft>
                <a:spcPts val="300"/>
              </a:spcAft>
            </a:pPr>
            <a:r>
              <a:rPr sz="1200" spc="-2" dirty="0" smtClean="0">
                <a:solidFill>
                  <a:srgbClr val="262C32"/>
                </a:solidFill>
                <a:latin typeface="Aptos"/>
                <a:cs typeface="Arial"/>
              </a:rPr>
              <a:t>desenróllelo con cuidado y luego sáquelo por la cabeza</a:t>
            </a:r>
            <a:r>
              <a:rPr sz="1200" spc="-2" dirty="0" smtClean="0">
                <a:solidFill>
                  <a:srgbClr val="262C32"/>
                </a:solidFill>
                <a:latin typeface="Aptos"/>
                <a:cs typeface="Arial"/>
              </a:rPr>
              <a:t>.</a:t>
            </a:r>
            <a:endParaRPr sz="1000">
              <a:latin typeface="Arial"/>
              <a:cs typeface="Arial"/>
            </a:endParaRPr>
          </a:p>
          <a:p>
            <a:pPr marL="189483" marR="192283" indent="-85343">
              <a:lnSpc>
                <a:spcPts val="1149"/>
              </a:lnSpc>
              <a:spcBef>
                <a:spcPts val="537"/>
              </a:spcBef>
              <a:spcAft>
                <a:spcPts val="300"/>
              </a:spcAft>
            </a:pPr>
            <a:r>
              <a:rPr sz="1200" spc="-8" dirty="0" smtClean="0">
                <a:solidFill>
                  <a:srgbClr val="262C32"/>
                </a:solidFill>
                <a:latin typeface="Aptos"/>
                <a:cs typeface="Arial"/>
              </a:rPr>
              <a:t>- </a:t>
            </a:r>
            <a:r>
              <a:rPr sz="1200" spc="-8" dirty="0" smtClean="0">
                <a:solidFill>
                  <a:srgbClr val="262C32"/>
                </a:solidFill>
                <a:latin typeface="Aptos"/>
                <a:cs typeface="Arial"/>
              </a:rPr>
              <a:t>Si al  nacer no llora</a:t>
            </a:r>
            <a:r>
              <a:rPr sz="1200" spc="-8" dirty="0" smtClean="0">
                <a:solidFill>
                  <a:srgbClr val="262C32"/>
                </a:solidFill>
                <a:latin typeface="Aptos"/>
                <a:cs typeface="Arial"/>
              </a:rPr>
              <a:t>, </a:t>
            </a:r>
            <a:r>
              <a:rPr sz="1200" spc="-8" dirty="0" smtClean="0">
                <a:solidFill>
                  <a:srgbClr val="262C32"/>
                </a:solidFill>
                <a:latin typeface="Aptos"/>
                <a:cs typeface="Arial"/>
              </a:rPr>
              <a:t>compruebe la vía aérea y la respiración.  Limpie con </a:t>
            </a:r>
            <a:endParaRPr sz="1000">
              <a:latin typeface="Arial"/>
              <a:cs typeface="Arial"/>
            </a:endParaRPr>
          </a:p>
          <a:p>
            <a:pPr marL="189483" marR="192283">
              <a:lnSpc>
                <a:spcPts val="1149"/>
              </a:lnSpc>
              <a:spcBef>
                <a:spcPts val="249"/>
              </a:spcBef>
              <a:spcAft>
                <a:spcPts val="300"/>
              </a:spcAft>
            </a:pPr>
            <a:r>
              <a:rPr sz="1200" spc="-8" dirty="0" smtClean="0">
                <a:solidFill>
                  <a:srgbClr val="262C32"/>
                </a:solidFill>
                <a:latin typeface="Aptos"/>
                <a:cs typeface="Arial"/>
              </a:rPr>
              <a:t>suavidad la cavidad bucal de moco.  Puede estimular al  recién nacido </a:t>
            </a:r>
            <a:endParaRPr sz="1000">
              <a:latin typeface="Arial"/>
              <a:cs typeface="Arial"/>
            </a:endParaRPr>
          </a:p>
          <a:p>
            <a:pPr marL="189483" marR="192283">
              <a:lnSpc>
                <a:spcPts val="1149"/>
              </a:lnSpc>
              <a:spcBef>
                <a:spcPts val="249"/>
              </a:spcBef>
              <a:spcAft>
                <a:spcPts val="300"/>
              </a:spcAft>
            </a:pPr>
            <a:r>
              <a:rPr sz="1200" spc="-3" dirty="0" smtClean="0">
                <a:solidFill>
                  <a:srgbClr val="262C32"/>
                </a:solidFill>
                <a:latin typeface="Aptos"/>
                <a:cs typeface="Arial"/>
              </a:rPr>
              <a:t>frotándole las plantas de los pies</a:t>
            </a:r>
            <a:r>
              <a:rPr sz="1200" spc="-3" dirty="0" smtClean="0">
                <a:solidFill>
                  <a:srgbClr val="262C32"/>
                </a:solidFill>
                <a:latin typeface="Aptos"/>
                <a:cs typeface="Arial"/>
              </a:rPr>
              <a:t>, </a:t>
            </a:r>
            <a:r>
              <a:rPr sz="1200" spc="-3" dirty="0" smtClean="0">
                <a:solidFill>
                  <a:srgbClr val="262C32"/>
                </a:solidFill>
                <a:latin typeface="Aptos"/>
                <a:cs typeface="Arial"/>
              </a:rPr>
              <a:t>espalda o tórax</a:t>
            </a:r>
            <a:r>
              <a:rPr sz="1200" spc="-3" dirty="0" smtClean="0">
                <a:solidFill>
                  <a:srgbClr val="262C32"/>
                </a:solidFill>
                <a:latin typeface="Aptos"/>
                <a:cs typeface="Arial"/>
              </a:rPr>
              <a:t>.  </a:t>
            </a:r>
            <a:r>
              <a:rPr sz="1200" spc="-3" dirty="0" smtClean="0">
                <a:solidFill>
                  <a:srgbClr val="262C32"/>
                </a:solidFill>
                <a:latin typeface="Aptos"/>
                <a:cs typeface="Arial"/>
              </a:rPr>
              <a:t>Esté preparado para </a:t>
            </a:r>
            <a:endParaRPr sz="1000">
              <a:latin typeface="Arial"/>
              <a:cs typeface="Arial"/>
            </a:endParaRPr>
          </a:p>
          <a:p>
            <a:pPr marL="189483" marR="192283">
              <a:lnSpc>
                <a:spcPts val="1149"/>
              </a:lnSpc>
              <a:spcBef>
                <a:spcPts val="249"/>
              </a:spcBef>
              <a:spcAft>
                <a:spcPts val="300"/>
              </a:spcAft>
            </a:pPr>
            <a:r>
              <a:rPr sz="1200" spc="-5" dirty="0" smtClean="0">
                <a:solidFill>
                  <a:srgbClr val="262C32"/>
                </a:solidFill>
                <a:latin typeface="Aptos"/>
                <a:cs typeface="Arial"/>
              </a:rPr>
              <a:t>hacer la RCP si fuese necesario.</a:t>
            </a:r>
            <a:endParaRPr sz="1000">
              <a:latin typeface="Arial"/>
              <a:cs typeface="Arial"/>
            </a:endParaRPr>
          </a:p>
          <a:p>
            <a:pPr marL="104139" marR="9205">
              <a:lnSpc>
                <a:spcPct val="95825"/>
              </a:lnSpc>
              <a:spcBef>
                <a:spcPts val="53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Al expulsar la placenta puede haber una hemorragia vaginal intensa.</a:t>
            </a:r>
            <a:endParaRPr sz="1000">
              <a:latin typeface="Arial"/>
              <a:cs typeface="Arial"/>
            </a:endParaRPr>
          </a:p>
          <a:p>
            <a:pPr marL="195579" marR="192024" indent="3048">
              <a:lnSpc>
                <a:spcPts val="1390"/>
              </a:lnSpc>
              <a:spcBef>
                <a:spcPts val="159"/>
              </a:spcBef>
              <a:spcAft>
                <a:spcPts val="300"/>
              </a:spcAft>
            </a:pPr>
            <a:r>
              <a:rPr sz="1200" spc="-25" dirty="0" smtClean="0">
                <a:solidFill>
                  <a:srgbClr val="262C32"/>
                </a:solidFill>
                <a:latin typeface="Aptos"/>
                <a:cs typeface="Arial"/>
              </a:rPr>
              <a:t>U</a:t>
            </a:r>
            <a:r>
              <a:rPr sz="1200" spc="0" dirty="0" smtClean="0">
                <a:solidFill>
                  <a:srgbClr val="262C32"/>
                </a:solidFill>
                <a:latin typeface="Aptos"/>
                <a:cs typeface="Arial"/>
              </a:rPr>
              <a:t>n</a:t>
            </a:r>
            <a:r>
              <a:rPr sz="1200" spc="4" dirty="0" smtClean="0">
                <a:solidFill>
                  <a:srgbClr val="262C32"/>
                </a:solidFill>
                <a:latin typeface="Aptos"/>
                <a:cs typeface="Arial"/>
              </a:rPr>
              <a:t> </a:t>
            </a:r>
            <a:r>
              <a:rPr sz="1200" spc="-29" dirty="0" smtClean="0">
                <a:solidFill>
                  <a:srgbClr val="262C32"/>
                </a:solidFill>
                <a:latin typeface="Aptos"/>
                <a:cs typeface="Arial"/>
              </a:rPr>
              <a:t>m</a:t>
            </a:r>
            <a:r>
              <a:rPr sz="1200" spc="-19" dirty="0" smtClean="0">
                <a:solidFill>
                  <a:srgbClr val="262C32"/>
                </a:solidFill>
                <a:latin typeface="Aptos"/>
                <a:cs typeface="Arial"/>
              </a:rPr>
              <a:t>as</a:t>
            </a:r>
            <a:r>
              <a:rPr sz="1200" spc="-14" dirty="0" smtClean="0">
                <a:solidFill>
                  <a:srgbClr val="262C32"/>
                </a:solidFill>
                <a:latin typeface="Aptos"/>
                <a:cs typeface="Arial"/>
              </a:rPr>
              <a:t>a</a:t>
            </a:r>
            <a:r>
              <a:rPr sz="1200" spc="-9" dirty="0" smtClean="0">
                <a:solidFill>
                  <a:srgbClr val="262C32"/>
                </a:solidFill>
                <a:latin typeface="Aptos"/>
                <a:cs typeface="Arial"/>
              </a:rPr>
              <a:t>j</a:t>
            </a:r>
            <a:r>
              <a:rPr sz="1200" spc="0" dirty="0" smtClean="0">
                <a:solidFill>
                  <a:srgbClr val="262C32"/>
                </a:solidFill>
                <a:latin typeface="Aptos"/>
                <a:cs typeface="Arial"/>
              </a:rPr>
              <a:t>e</a:t>
            </a:r>
            <a:r>
              <a:rPr sz="1200" spc="72" dirty="0" smtClean="0">
                <a:solidFill>
                  <a:srgbClr val="262C32"/>
                </a:solidFill>
                <a:latin typeface="Aptos"/>
                <a:cs typeface="Arial"/>
              </a:rPr>
              <a:t> </a:t>
            </a:r>
            <a:r>
              <a:rPr sz="1200" spc="-19" dirty="0" smtClean="0">
                <a:solidFill>
                  <a:srgbClr val="262C32"/>
                </a:solidFill>
                <a:latin typeface="Aptos"/>
                <a:cs typeface="Arial"/>
              </a:rPr>
              <a:t>s</a:t>
            </a:r>
            <a:r>
              <a:rPr sz="1200" spc="-14" dirty="0" smtClean="0">
                <a:solidFill>
                  <a:srgbClr val="262C32"/>
                </a:solidFill>
                <a:latin typeface="Aptos"/>
                <a:cs typeface="Arial"/>
              </a:rPr>
              <a:t>u</a:t>
            </a:r>
            <a:r>
              <a:rPr sz="1200" spc="-19" dirty="0" smtClean="0">
                <a:solidFill>
                  <a:srgbClr val="262C32"/>
                </a:solidFill>
                <a:latin typeface="Aptos"/>
                <a:cs typeface="Arial"/>
              </a:rPr>
              <a:t>av</a:t>
            </a:r>
            <a:r>
              <a:rPr sz="1200" spc="0" dirty="0" smtClean="0">
                <a:solidFill>
                  <a:srgbClr val="262C32"/>
                </a:solidFill>
                <a:latin typeface="Aptos"/>
                <a:cs typeface="Arial"/>
              </a:rPr>
              <a:t>e</a:t>
            </a:r>
            <a:r>
              <a:rPr sz="1200" spc="87" dirty="0" smtClean="0">
                <a:solidFill>
                  <a:srgbClr val="262C32"/>
                </a:solidFill>
                <a:latin typeface="Aptos"/>
                <a:cs typeface="Arial"/>
              </a:rPr>
              <a:t> </a:t>
            </a:r>
            <a:r>
              <a:rPr sz="1200" spc="-14" dirty="0" smtClean="0">
                <a:solidFill>
                  <a:srgbClr val="262C32"/>
                </a:solidFill>
                <a:latin typeface="Aptos"/>
                <a:cs typeface="Arial"/>
              </a:rPr>
              <a:t>ba</a:t>
            </a:r>
            <a:r>
              <a:rPr sz="1200" spc="-9" dirty="0" smtClean="0">
                <a:solidFill>
                  <a:srgbClr val="262C32"/>
                </a:solidFill>
                <a:latin typeface="Aptos"/>
                <a:cs typeface="Arial"/>
              </a:rPr>
              <a:t>j</a:t>
            </a:r>
            <a:r>
              <a:rPr sz="1200" spc="0" dirty="0" smtClean="0">
                <a:solidFill>
                  <a:srgbClr val="262C32"/>
                </a:solidFill>
                <a:latin typeface="Aptos"/>
                <a:cs typeface="Arial"/>
              </a:rPr>
              <a:t>o</a:t>
            </a:r>
            <a:r>
              <a:rPr sz="1200" spc="30" dirty="0" smtClean="0">
                <a:solidFill>
                  <a:srgbClr val="262C32"/>
                </a:solidFill>
                <a:latin typeface="Aptos"/>
                <a:cs typeface="Arial"/>
              </a:rPr>
              <a:t> </a:t>
            </a:r>
            <a:r>
              <a:rPr sz="1200" spc="-53" dirty="0" smtClean="0">
                <a:solidFill>
                  <a:srgbClr val="262C32"/>
                </a:solidFill>
                <a:latin typeface="Aptos"/>
                <a:cs typeface="Arial"/>
              </a:rPr>
              <a:t>e</a:t>
            </a:r>
            <a:r>
              <a:rPr sz="1200" spc="-73" dirty="0" smtClean="0">
                <a:solidFill>
                  <a:srgbClr val="262C32"/>
                </a:solidFill>
                <a:latin typeface="Aptos"/>
                <a:cs typeface="Arial"/>
              </a:rPr>
              <a:t>l</a:t>
            </a:r>
            <a:r>
              <a:rPr sz="1200" spc="100" dirty="0" smtClean="0">
                <a:solidFill>
                  <a:srgbClr val="262C32"/>
                </a:solidFill>
                <a:latin typeface="Aptos"/>
                <a:cs typeface="Arial"/>
              </a:rPr>
              <a:t> </a:t>
            </a:r>
            <a:r>
              <a:rPr sz="1200" spc="-19" dirty="0" smtClean="0">
                <a:solidFill>
                  <a:srgbClr val="262C32"/>
                </a:solidFill>
                <a:latin typeface="Aptos"/>
                <a:cs typeface="Arial"/>
              </a:rPr>
              <a:t>o</a:t>
            </a:r>
            <a:r>
              <a:rPr sz="1200" spc="-34" dirty="0" smtClean="0">
                <a:solidFill>
                  <a:srgbClr val="262C32"/>
                </a:solidFill>
                <a:latin typeface="Aptos"/>
                <a:cs typeface="Arial"/>
              </a:rPr>
              <a:t>m</a:t>
            </a:r>
            <a:r>
              <a:rPr sz="1200" spc="-19" dirty="0" smtClean="0">
                <a:solidFill>
                  <a:srgbClr val="262C32"/>
                </a:solidFill>
                <a:latin typeface="Aptos"/>
                <a:cs typeface="Arial"/>
              </a:rPr>
              <a:t>b</a:t>
            </a:r>
            <a:r>
              <a:rPr sz="1200" spc="0" dirty="0" smtClean="0">
                <a:solidFill>
                  <a:srgbClr val="262C32"/>
                </a:solidFill>
                <a:latin typeface="Aptos"/>
                <a:cs typeface="Arial"/>
              </a:rPr>
              <a:t>l</a:t>
            </a:r>
            <a:r>
              <a:rPr sz="1200" spc="-14" dirty="0" smtClean="0">
                <a:solidFill>
                  <a:srgbClr val="262C32"/>
                </a:solidFill>
                <a:latin typeface="Aptos"/>
                <a:cs typeface="Arial"/>
              </a:rPr>
              <a:t>i</a:t>
            </a:r>
            <a:r>
              <a:rPr sz="1200" spc="-19" dirty="0" smtClean="0">
                <a:solidFill>
                  <a:srgbClr val="262C32"/>
                </a:solidFill>
                <a:latin typeface="Aptos"/>
                <a:cs typeface="Arial"/>
              </a:rPr>
              <a:t>g</a:t>
            </a:r>
            <a:r>
              <a:rPr sz="1200" spc="0" dirty="0" smtClean="0">
                <a:solidFill>
                  <a:srgbClr val="262C32"/>
                </a:solidFill>
                <a:latin typeface="Aptos"/>
                <a:cs typeface="Arial"/>
              </a:rPr>
              <a:t>o</a:t>
            </a:r>
            <a:r>
              <a:rPr sz="1200" spc="122" dirty="0" smtClean="0">
                <a:solidFill>
                  <a:srgbClr val="262C32"/>
                </a:solidFill>
                <a:latin typeface="Aptos"/>
                <a:cs typeface="Arial"/>
              </a:rPr>
              <a:t> </a:t>
            </a:r>
            <a:r>
              <a:rPr sz="1200" spc="-14" dirty="0" smtClean="0">
                <a:solidFill>
                  <a:srgbClr val="262C32"/>
                </a:solidFill>
                <a:latin typeface="Aptos"/>
                <a:cs typeface="Arial"/>
              </a:rPr>
              <a:t>a</a:t>
            </a:r>
            <a:r>
              <a:rPr sz="1200" spc="-25" dirty="0" smtClean="0">
                <a:solidFill>
                  <a:srgbClr val="262C32"/>
                </a:solidFill>
                <a:latin typeface="Aptos"/>
                <a:cs typeface="Arial"/>
              </a:rPr>
              <a:t>y</a:t>
            </a:r>
            <a:r>
              <a:rPr sz="1200" spc="-19" dirty="0" smtClean="0">
                <a:solidFill>
                  <a:srgbClr val="262C32"/>
                </a:solidFill>
                <a:latin typeface="Aptos"/>
                <a:cs typeface="Arial"/>
              </a:rPr>
              <a:t>ud</a:t>
            </a:r>
            <a:r>
              <a:rPr sz="1200" spc="0" dirty="0" smtClean="0">
                <a:solidFill>
                  <a:srgbClr val="262C32"/>
                </a:solidFill>
                <a:latin typeface="Aptos"/>
                <a:cs typeface="Arial"/>
              </a:rPr>
              <a:t>a</a:t>
            </a:r>
            <a:r>
              <a:rPr sz="1200" spc="75" dirty="0" smtClean="0">
                <a:solidFill>
                  <a:srgbClr val="262C32"/>
                </a:solidFill>
                <a:latin typeface="Aptos"/>
                <a:cs typeface="Arial"/>
              </a:rPr>
              <a:t> </a:t>
            </a:r>
            <a:r>
              <a:rPr sz="1200" spc="0" dirty="0" smtClean="0">
                <a:solidFill>
                  <a:srgbClr val="262C32"/>
                </a:solidFill>
                <a:latin typeface="Aptos"/>
                <a:cs typeface="Arial"/>
              </a:rPr>
              <a:t>a</a:t>
            </a:r>
            <a:r>
              <a:rPr sz="1200" spc="6" dirty="0" smtClean="0">
                <a:solidFill>
                  <a:srgbClr val="262C32"/>
                </a:solidFill>
                <a:latin typeface="Aptos"/>
                <a:cs typeface="Arial"/>
              </a:rPr>
              <a:t> </a:t>
            </a:r>
            <a:r>
              <a:rPr sz="1200" spc="-19" dirty="0" smtClean="0">
                <a:solidFill>
                  <a:srgbClr val="262C32"/>
                </a:solidFill>
                <a:latin typeface="Aptos"/>
                <a:cs typeface="Arial"/>
              </a:rPr>
              <a:t>co</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14" dirty="0" smtClean="0">
                <a:solidFill>
                  <a:srgbClr val="262C32"/>
                </a:solidFill>
                <a:latin typeface="Aptos"/>
                <a:cs typeface="Arial"/>
              </a:rPr>
              <a:t>ra</a:t>
            </a:r>
            <a:r>
              <a:rPr sz="1200" spc="-19" dirty="0" smtClean="0">
                <a:solidFill>
                  <a:srgbClr val="262C32"/>
                </a:solidFill>
                <a:latin typeface="Aptos"/>
                <a:cs typeface="Arial"/>
              </a:rPr>
              <a:t>e</a:t>
            </a:r>
            <a:r>
              <a:rPr sz="1200" spc="0" dirty="0" smtClean="0">
                <a:solidFill>
                  <a:srgbClr val="262C32"/>
                </a:solidFill>
                <a:latin typeface="Aptos"/>
                <a:cs typeface="Arial"/>
              </a:rPr>
              <a:t>r</a:t>
            </a:r>
            <a:r>
              <a:rPr sz="1200" spc="108" dirty="0" smtClean="0">
                <a:solidFill>
                  <a:srgbClr val="262C32"/>
                </a:solidFill>
                <a:latin typeface="Aptos"/>
                <a:cs typeface="Arial"/>
              </a:rPr>
              <a:t> </a:t>
            </a:r>
            <a:r>
              <a:rPr sz="1200" spc="-26" dirty="0" smtClean="0">
                <a:solidFill>
                  <a:srgbClr val="262C32"/>
                </a:solidFill>
                <a:latin typeface="Aptos"/>
                <a:cs typeface="Arial"/>
              </a:rPr>
              <a:t>e</a:t>
            </a:r>
            <a:r>
              <a:rPr sz="1200" spc="-73" dirty="0" smtClean="0">
                <a:solidFill>
                  <a:srgbClr val="262C32"/>
                </a:solidFill>
                <a:latin typeface="Aptos"/>
                <a:cs typeface="Arial"/>
              </a:rPr>
              <a:t>l</a:t>
            </a:r>
            <a:r>
              <a:rPr sz="1200" spc="125" dirty="0" smtClean="0">
                <a:solidFill>
                  <a:srgbClr val="262C32"/>
                </a:solidFill>
                <a:latin typeface="Aptos"/>
                <a:cs typeface="Arial"/>
              </a:rPr>
              <a:t> </a:t>
            </a:r>
            <a:r>
              <a:rPr sz="1200" spc="-14" dirty="0" smtClean="0">
                <a:solidFill>
                  <a:srgbClr val="262C32"/>
                </a:solidFill>
                <a:latin typeface="Aptos"/>
                <a:cs typeface="Arial"/>
              </a:rPr>
              <a:t>ú</a:t>
            </a:r>
            <a:r>
              <a:rPr sz="1200" spc="-9" dirty="0" smtClean="0">
                <a:solidFill>
                  <a:srgbClr val="262C32"/>
                </a:solidFill>
                <a:latin typeface="Aptos"/>
                <a:cs typeface="Arial"/>
              </a:rPr>
              <a:t>t</a:t>
            </a:r>
            <a:r>
              <a:rPr sz="1200" spc="-19" dirty="0" smtClean="0">
                <a:solidFill>
                  <a:srgbClr val="262C32"/>
                </a:solidFill>
                <a:latin typeface="Aptos"/>
                <a:cs typeface="Arial"/>
              </a:rPr>
              <a:t>e</a:t>
            </a:r>
            <a:r>
              <a:rPr sz="1200" spc="0" dirty="0" smtClean="0">
                <a:solidFill>
                  <a:srgbClr val="262C32"/>
                </a:solidFill>
                <a:latin typeface="Aptos"/>
                <a:cs typeface="Arial"/>
              </a:rPr>
              <a:t>ro</a:t>
            </a:r>
            <a:r>
              <a:rPr sz="1200" spc="14" dirty="0" smtClean="0">
                <a:solidFill>
                  <a:srgbClr val="262C32"/>
                </a:solidFill>
                <a:latin typeface="Aptos"/>
                <a:cs typeface="Arial"/>
              </a:rPr>
              <a:t> </a:t>
            </a:r>
            <a:r>
              <a:rPr sz="1200" spc="0" dirty="0" smtClean="0">
                <a:solidFill>
                  <a:srgbClr val="262C32"/>
                </a:solidFill>
                <a:latin typeface="Aptos"/>
                <a:cs typeface="Arial"/>
              </a:rPr>
              <a:t>y</a:t>
            </a:r>
            <a:r>
              <a:rPr sz="1200" spc="-10" dirty="0" smtClean="0">
                <a:solidFill>
                  <a:srgbClr val="262C32"/>
                </a:solidFill>
                <a:latin typeface="Aptos"/>
                <a:cs typeface="Arial"/>
              </a:rPr>
              <a:t> </a:t>
            </a:r>
            <a:r>
              <a:rPr sz="1200" spc="-19" dirty="0" smtClean="0">
                <a:solidFill>
                  <a:srgbClr val="262C32"/>
                </a:solidFill>
                <a:latin typeface="Aptos"/>
                <a:cs typeface="Arial"/>
              </a:rPr>
              <a:t>de</a:t>
            </a:r>
            <a:r>
              <a:rPr sz="1200" spc="-9" dirty="0" smtClean="0">
                <a:solidFill>
                  <a:srgbClr val="262C32"/>
                </a:solidFill>
                <a:latin typeface="Aptos"/>
                <a:cs typeface="Arial"/>
              </a:rPr>
              <a:t>t</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25" dirty="0" smtClean="0">
                <a:solidFill>
                  <a:srgbClr val="262C32"/>
                </a:solidFill>
                <a:latin typeface="Aptos"/>
                <a:cs typeface="Arial"/>
              </a:rPr>
              <a:t>e</a:t>
            </a:r>
            <a:r>
              <a:rPr sz="1200" spc="0" dirty="0" smtClean="0">
                <a:solidFill>
                  <a:srgbClr val="262C32"/>
                </a:solidFill>
                <a:latin typeface="Aptos"/>
                <a:cs typeface="Arial"/>
              </a:rPr>
              <a:t>r</a:t>
            </a:r>
            <a:r>
              <a:rPr sz="1200" spc="139"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5" dirty="0" smtClean="0">
                <a:solidFill>
                  <a:srgbClr val="262C32"/>
                </a:solidFill>
                <a:latin typeface="Aptos"/>
                <a:cs typeface="Arial"/>
              </a:rPr>
              <a:t> </a:t>
            </a:r>
            <a:r>
              <a:rPr sz="1200" spc="-76" dirty="0" smtClean="0">
                <a:solidFill>
                  <a:srgbClr val="262C32"/>
                </a:solidFill>
                <a:latin typeface="Aptos"/>
                <a:cs typeface="Arial"/>
              </a:rPr>
              <a:t>h</a:t>
            </a:r>
            <a:r>
              <a:rPr sz="1200" spc="18" dirty="0" smtClean="0">
                <a:solidFill>
                  <a:srgbClr val="262C32"/>
                </a:solidFill>
                <a:latin typeface="Aptos"/>
                <a:cs typeface="Arial"/>
              </a:rPr>
              <a:t>e</a:t>
            </a:r>
            <a:r>
              <a:rPr sz="1200" spc="-18" dirty="0" smtClean="0">
                <a:solidFill>
                  <a:srgbClr val="262C32"/>
                </a:solidFill>
                <a:latin typeface="Aptos"/>
                <a:cs typeface="Arial"/>
              </a:rPr>
              <a:t>m</a:t>
            </a:r>
            <a:r>
              <a:rPr sz="1200" spc="18" dirty="0" smtClean="0">
                <a:solidFill>
                  <a:srgbClr val="262C32"/>
                </a:solidFill>
                <a:latin typeface="Aptos"/>
                <a:cs typeface="Arial"/>
              </a:rPr>
              <a:t>o</a:t>
            </a:r>
            <a:r>
              <a:rPr sz="1200" spc="24" dirty="0" smtClean="0">
                <a:solidFill>
                  <a:srgbClr val="262C32"/>
                </a:solidFill>
                <a:latin typeface="Aptos"/>
                <a:cs typeface="Arial"/>
              </a:rPr>
              <a:t>r</a:t>
            </a:r>
            <a:r>
              <a:rPr sz="1200" spc="-19" dirty="0" smtClean="0">
                <a:solidFill>
                  <a:srgbClr val="262C32"/>
                </a:solidFill>
                <a:latin typeface="Aptos"/>
                <a:cs typeface="Arial"/>
              </a:rPr>
              <a:t>r</a:t>
            </a:r>
            <a:r>
              <a:rPr sz="1200" spc="-26" dirty="0" smtClean="0">
                <a:solidFill>
                  <a:srgbClr val="262C32"/>
                </a:solidFill>
                <a:latin typeface="Aptos"/>
                <a:cs typeface="Arial"/>
              </a:rPr>
              <a:t>a</a:t>
            </a:r>
            <a:r>
              <a:rPr sz="1200" spc="-3" dirty="0" smtClean="0">
                <a:solidFill>
                  <a:srgbClr val="262C32"/>
                </a:solidFill>
                <a:latin typeface="Aptos"/>
                <a:cs typeface="Arial"/>
              </a:rPr>
              <a:t>g</a:t>
            </a:r>
            <a:r>
              <a:rPr sz="1200" spc="-7" dirty="0" smtClean="0">
                <a:solidFill>
                  <a:srgbClr val="262C32"/>
                </a:solidFill>
                <a:latin typeface="Aptos"/>
                <a:cs typeface="Arial"/>
              </a:rPr>
              <a:t>i</a:t>
            </a:r>
            <a:r>
              <a:rPr sz="1200" spc="40" dirty="0" smtClean="0">
                <a:solidFill>
                  <a:srgbClr val="262C32"/>
                </a:solidFill>
                <a:latin typeface="Aptos"/>
                <a:cs typeface="Arial"/>
              </a:rPr>
              <a:t>a</a:t>
            </a:r>
            <a:r>
              <a:rPr sz="1200" spc="-102"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2083609" y="3871227"/>
            <a:ext cx="6930562" cy="2048202"/>
          </a:xfrm>
          <a:prstGeom prst="rect">
            <a:avLst/>
          </a:prstGeom>
        </p:spPr>
        <p:txBody>
          <a:bodyPr wrap="square" lIns="0" tIns="8509" rIns="0" bIns="0" rtlCol="0">
            <a:noAutofit/>
          </a:bodyPr>
          <a:lstStyle/>
          <a:p>
            <a:pPr marR="2475200" algn="ctr">
              <a:lnSpc>
                <a:spcPts val="1340"/>
              </a:lnSpc>
              <a:spcAft>
                <a:spcPts val="300"/>
              </a:spcAft>
            </a:pPr>
            <a:r>
              <a:rPr sz="1344" b="1" spc="-44" dirty="0" smtClean="0">
                <a:solidFill>
                  <a:srgbClr val="262C32"/>
                </a:solidFill>
                <a:latin typeface="Aptos"/>
                <a:cs typeface="Courier New"/>
              </a:rPr>
              <a:t>•</a:t>
            </a:r>
            <a:r>
              <a:rPr sz="1344" b="1" spc="-44" dirty="0" smtClean="0">
                <a:solidFill>
                  <a:srgbClr val="262C32"/>
                </a:solidFill>
                <a:latin typeface="Aptos"/>
                <a:cs typeface="Courier New"/>
              </a:rPr>
              <a:t>¿Quénodebemoshace~</a:t>
            </a:r>
            <a:endParaRPr sz="1200">
              <a:latin typeface="Courier New"/>
              <a:cs typeface="Courier New"/>
            </a:endParaRPr>
          </a:p>
          <a:p>
            <a:pPr marL="104139" marR="9205">
              <a:lnSpc>
                <a:spcPct val="95825"/>
              </a:lnSpc>
              <a:spcBef>
                <a:spcPts val="313"/>
              </a:spcBef>
              <a:spcAft>
                <a:spcPts val="300"/>
              </a:spcAft>
            </a:pPr>
            <a:r>
              <a:rPr sz="1200" spc="-7" dirty="0" smtClean="0">
                <a:solidFill>
                  <a:srgbClr val="262C32"/>
                </a:solidFill>
                <a:latin typeface="Aptos"/>
                <a:cs typeface="Arial"/>
              </a:rPr>
              <a:t>- </a:t>
            </a:r>
            <a:r>
              <a:rPr sz="1200" spc="-7" dirty="0" smtClean="0">
                <a:solidFill>
                  <a:srgbClr val="262C32"/>
                </a:solidFill>
                <a:latin typeface="Aptos"/>
                <a:cs typeface="Arial"/>
              </a:rPr>
              <a:t>Perder la calma.</a:t>
            </a:r>
            <a:endParaRPr sz="1000">
              <a:latin typeface="Arial"/>
              <a:cs typeface="Arial"/>
            </a:endParaRPr>
          </a:p>
          <a:p>
            <a:pPr marL="104139" marR="9205">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Que la madre coma</a:t>
            </a:r>
            <a:r>
              <a:rPr sz="1200" spc="-4" dirty="0" smtClean="0">
                <a:solidFill>
                  <a:srgbClr val="262C32"/>
                </a:solidFill>
                <a:latin typeface="Aptos"/>
                <a:cs typeface="Arial"/>
              </a:rPr>
              <a:t>, </a:t>
            </a:r>
            <a:r>
              <a:rPr sz="1200" spc="-4" dirty="0" smtClean="0">
                <a:solidFill>
                  <a:srgbClr val="262C32"/>
                </a:solidFill>
                <a:latin typeface="Aptos"/>
                <a:cs typeface="Arial"/>
              </a:rPr>
              <a:t>ya que puede vomitar.</a:t>
            </a:r>
            <a:endParaRPr sz="1000">
              <a:latin typeface="Arial"/>
              <a:cs typeface="Arial"/>
            </a:endParaRPr>
          </a:p>
          <a:p>
            <a:pPr marL="104140" marR="9205">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Tirar de la cabeza o de los hombros del bebé durante el nacimiento.</a:t>
            </a:r>
            <a:endParaRPr sz="1000">
              <a:latin typeface="Arial"/>
              <a:cs typeface="Arial"/>
            </a:endParaRPr>
          </a:p>
          <a:p>
            <a:pPr marL="104139" marR="9205">
              <a:lnSpc>
                <a:spcPct val="95825"/>
              </a:lnSpc>
              <a:spcBef>
                <a:spcPts val="554"/>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Tirar del cordón umbilical.</a:t>
            </a:r>
            <a:endParaRPr sz="1000">
              <a:latin typeface="Arial"/>
              <a:cs typeface="Arial"/>
            </a:endParaRPr>
          </a:p>
          <a:p>
            <a:pPr marL="104139" marR="9205">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Cortar el cordón umbilical.</a:t>
            </a:r>
            <a:endParaRPr sz="1000">
              <a:latin typeface="Arial"/>
              <a:cs typeface="Arial"/>
            </a:endParaRPr>
          </a:p>
          <a:p>
            <a:pPr marL="104139" marR="9205">
              <a:lnSpc>
                <a:spcPct val="95825"/>
              </a:lnSpc>
              <a:spcBef>
                <a:spcPts val="530"/>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Dar azotes al bebé</a:t>
            </a:r>
            <a:r>
              <a:rPr sz="1200" spc="-6" dirty="0" smtClean="0">
                <a:solidFill>
                  <a:srgbClr val="262C32"/>
                </a:solidFill>
                <a:latin typeface="Aptos"/>
                <a:cs typeface="Arial"/>
              </a:rPr>
              <a:t>.</a:t>
            </a:r>
            <a:endParaRPr sz="1000">
              <a:latin typeface="Arial"/>
              <a:cs typeface="Arial"/>
            </a:endParaRPr>
          </a:p>
          <a:p>
            <a:pPr marL="189483" indent="-85343">
              <a:lnSpc>
                <a:spcPts val="1149"/>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Lavarlo o eliminar las sustancias que cubren la piel</a:t>
            </a:r>
            <a:r>
              <a:rPr sz="1200" spc="0" dirty="0" smtClean="0">
                <a:solidFill>
                  <a:srgbClr val="262C32"/>
                </a:solidFill>
                <a:latin typeface="Aptos"/>
                <a:cs typeface="Arial"/>
              </a:rPr>
              <a:t>, </a:t>
            </a:r>
            <a:r>
              <a:rPr sz="1200" spc="0" dirty="0" smtClean="0">
                <a:solidFill>
                  <a:srgbClr val="262C32"/>
                </a:solidFill>
                <a:latin typeface="Aptos"/>
                <a:cs typeface="Arial"/>
              </a:rPr>
              <a:t>ya que tienen una </a:t>
            </a:r>
            <a:endParaRPr sz="1000">
              <a:latin typeface="Arial"/>
              <a:cs typeface="Arial"/>
            </a:endParaRPr>
          </a:p>
          <a:p>
            <a:pPr marL="189483">
              <a:lnSpc>
                <a:spcPts val="1149"/>
              </a:lnSpc>
              <a:spcBef>
                <a:spcPts val="242"/>
              </a:spcBef>
              <a:spcAft>
                <a:spcPts val="300"/>
              </a:spcAft>
            </a:pPr>
            <a:r>
              <a:rPr sz="1200" spc="-4" dirty="0" smtClean="0">
                <a:solidFill>
                  <a:srgbClr val="262C32"/>
                </a:solidFill>
                <a:latin typeface="Aptos"/>
                <a:cs typeface="Arial"/>
              </a:rPr>
              <a:t>función protectora</a:t>
            </a:r>
            <a:r>
              <a:rPr sz="1200" spc="-4" dirty="0" smtClean="0">
                <a:solidFill>
                  <a:srgbClr val="262C32"/>
                </a:solidFill>
                <a:latin typeface="Aptos"/>
                <a:cs typeface="Arial"/>
              </a:rPr>
              <a:t>.</a:t>
            </a:r>
            <a:endParaRPr sz="1000">
              <a:latin typeface="Arial"/>
              <a:cs typeface="Arial"/>
            </a:endParaRPr>
          </a:p>
          <a:p>
            <a:pPr marL="104139" marR="9205">
              <a:lnSpc>
                <a:spcPct val="95825"/>
              </a:lnSpc>
              <a:spcBef>
                <a:spcPts val="537"/>
              </a:spcBef>
              <a:spcAft>
                <a:spcPts val="300"/>
              </a:spcAft>
            </a:pPr>
            <a:r>
              <a:rPr sz="1200" spc="-12" dirty="0" smtClean="0">
                <a:solidFill>
                  <a:srgbClr val="262C32"/>
                </a:solidFill>
                <a:latin typeface="Aptos"/>
                <a:cs typeface="Arial"/>
              </a:rPr>
              <a:t>- </a:t>
            </a:r>
            <a:r>
              <a:rPr sz="1200" spc="-12" dirty="0" smtClean="0">
                <a:solidFill>
                  <a:srgbClr val="262C32"/>
                </a:solidFill>
                <a:latin typeface="Aptos"/>
                <a:cs typeface="Arial"/>
              </a:rPr>
              <a:t>Exponer al  bebe a corrientes de aire</a:t>
            </a:r>
            <a:r>
              <a:rPr sz="1200" spc="-12" dirty="0" smtClean="0">
                <a:solidFill>
                  <a:srgbClr val="262C32"/>
                </a:solidFill>
                <a:latin typeface="Aptos"/>
                <a:cs typeface="Arial"/>
              </a:rPr>
              <a:t>,  </a:t>
            </a:r>
            <a:r>
              <a:rPr sz="1200" spc="-12" dirty="0" smtClean="0">
                <a:solidFill>
                  <a:srgbClr val="262C32"/>
                </a:solidFill>
                <a:latin typeface="Aptos"/>
                <a:cs typeface="Arial"/>
              </a:rPr>
              <a:t>no abrigarlo.</a:t>
            </a:r>
            <a:endParaRPr sz="10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spc="-70" dirty="0" smtClean="0">
                <a:solidFill>
                  <a:srgbClr val="332F2F"/>
                </a:solidFill>
                <a:latin typeface="Times New Roman"/>
                <a:cs typeface="Times New Roman"/>
              </a:rPr>
              <a:t>14</a:t>
            </a:r>
            <a:r>
              <a:rPr sz="600" spc="-70" dirty="0" smtClean="0">
                <a:solidFill>
                  <a:srgbClr val="231F21"/>
                </a:solidFill>
                <a:latin typeface="Times New Roman"/>
                <a:cs typeface="Times New Roman"/>
              </a:rPr>
              <a:t>7</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2083609" y="1371277"/>
            <a:ext cx="1417686" cy="203200"/>
          </a:xfrm>
          <a:prstGeom prst="rect">
            <a:avLst/>
          </a:prstGeom>
        </p:spPr>
        <p:txBody>
          <a:bodyPr wrap="square" lIns="0" tIns="9715" rIns="0" bIns="0" rtlCol="0">
            <a:noAutofit/>
          </a:bodyPr>
          <a:lstStyle/>
          <a:p>
            <a:pPr marL="12700">
              <a:lnSpc>
                <a:spcPts val="1530"/>
              </a:lnSpc>
              <a:spcAft>
                <a:spcPts val="300"/>
              </a:spcAft>
            </a:pPr>
            <a:r>
              <a:rPr sz="1600" b="1" spc="-42" dirty="0" smtClean="0">
                <a:solidFill>
                  <a:srgbClr val="1E374E"/>
                </a:solidFill>
                <a:latin typeface="Aptos"/>
                <a:cs typeface="Times New Roman"/>
              </a:rPr>
              <a:t>El botiquín</a:t>
            </a:r>
            <a:endParaRPr sz="1400">
              <a:latin typeface="Times New Roman"/>
              <a:cs typeface="Times New Roman"/>
            </a:endParaRPr>
          </a:p>
        </p:txBody>
      </p:sp>
      <p:sp>
        <p:nvSpPr>
          <p:cNvPr id="5" name="object 5"/>
          <p:cNvSpPr txBox="1"/>
          <p:nvPr/>
        </p:nvSpPr>
        <p:spPr>
          <a:xfrm>
            <a:off x="2083609" y="1838158"/>
            <a:ext cx="6415881" cy="542544"/>
          </a:xfrm>
          <a:prstGeom prst="rect">
            <a:avLst/>
          </a:prstGeom>
        </p:spPr>
        <p:txBody>
          <a:bodyPr wrap="square" lIns="0" tIns="7111" rIns="0" bIns="0" rtlCol="0">
            <a:noAutofit/>
          </a:bodyPr>
          <a:lstStyle/>
          <a:p>
            <a:pPr marL="12700" marR="9205">
              <a:lnSpc>
                <a:spcPts val="1120"/>
              </a:lnSpc>
              <a:spcAft>
                <a:spcPts val="300"/>
              </a:spcAft>
            </a:pPr>
            <a:r>
              <a:rPr sz="1200" b="1" spc="-1" dirty="0" smtClean="0">
                <a:solidFill>
                  <a:srgbClr val="262C32"/>
                </a:solidFill>
                <a:latin typeface="Aptos"/>
                <a:cs typeface="Arial"/>
              </a:rPr>
              <a:t>¿Qué puede servir como botiquín?</a:t>
            </a:r>
            <a:endParaRPr sz="1000">
              <a:latin typeface="Arial"/>
              <a:cs typeface="Arial"/>
            </a:endParaRPr>
          </a:p>
          <a:p>
            <a:pPr marL="15748">
              <a:lnSpc>
                <a:spcPts val="1390"/>
              </a:lnSpc>
              <a:spcBef>
                <a:spcPts val="368"/>
              </a:spcBef>
              <a:spcAft>
                <a:spcPts val="300"/>
              </a:spcAft>
            </a:pPr>
            <a:r>
              <a:rPr sz="1200" spc="-4" dirty="0" smtClean="0">
                <a:solidFill>
                  <a:srgbClr val="262C32"/>
                </a:solidFill>
                <a:latin typeface="Aptos"/>
                <a:cs typeface="Arial"/>
              </a:rPr>
              <a:t>Puede servir cualquier caja de metal o plástico resistente que cierre herméticamente.  Ha de ser fácilmente transportable.</a:t>
            </a:r>
            <a:endParaRPr sz="1000">
              <a:latin typeface="Arial"/>
              <a:cs typeface="Arial"/>
            </a:endParaRPr>
          </a:p>
        </p:txBody>
      </p:sp>
      <p:sp>
        <p:nvSpPr>
          <p:cNvPr id="4" name="object 4"/>
          <p:cNvSpPr txBox="1"/>
          <p:nvPr/>
        </p:nvSpPr>
        <p:spPr>
          <a:xfrm>
            <a:off x="2078509" y="2655022"/>
            <a:ext cx="7471113" cy="1719072"/>
          </a:xfrm>
          <a:prstGeom prst="rect">
            <a:avLst/>
          </a:prstGeom>
        </p:spPr>
        <p:txBody>
          <a:bodyPr wrap="square" lIns="0" tIns="7111" rIns="0" bIns="0" rtlCol="0">
            <a:noAutofit/>
          </a:bodyPr>
          <a:lstStyle/>
          <a:p>
            <a:pPr marL="18796" marR="3446572" algn="just">
              <a:lnSpc>
                <a:spcPts val="1120"/>
              </a:lnSpc>
              <a:spcAft>
                <a:spcPts val="300"/>
              </a:spcAft>
            </a:pPr>
            <a:r>
              <a:rPr sz="1200" b="1" spc="-6" dirty="0" smtClean="0">
                <a:solidFill>
                  <a:srgbClr val="262C32"/>
                </a:solidFill>
                <a:latin typeface="Aptos"/>
                <a:cs typeface="Arial"/>
              </a:rPr>
              <a:t>Uso del botiquín</a:t>
            </a:r>
            <a:endParaRPr sz="1000">
              <a:latin typeface="Arial"/>
              <a:cs typeface="Arial"/>
            </a:endParaRPr>
          </a:p>
          <a:p>
            <a:pPr marL="12700" indent="6096">
              <a:lnSpc>
                <a:spcPts val="1149"/>
              </a:lnSpc>
              <a:spcBef>
                <a:spcPts val="498"/>
              </a:spcBef>
              <a:spcAft>
                <a:spcPts val="300"/>
              </a:spcAft>
            </a:pPr>
            <a:r>
              <a:rPr sz="1200" spc="-25" dirty="0" smtClean="0">
                <a:solidFill>
                  <a:srgbClr val="262C32"/>
                </a:solidFill>
                <a:latin typeface="Aptos"/>
                <a:cs typeface="Arial"/>
              </a:rPr>
              <a:t>D</a:t>
            </a:r>
            <a:r>
              <a:rPr sz="1200" spc="-19" dirty="0" smtClean="0">
                <a:solidFill>
                  <a:srgbClr val="262C32"/>
                </a:solidFill>
                <a:latin typeface="Aptos"/>
                <a:cs typeface="Arial"/>
              </a:rPr>
              <a:t>e</a:t>
            </a:r>
            <a:r>
              <a:rPr sz="1200" spc="-14" dirty="0" smtClean="0">
                <a:solidFill>
                  <a:srgbClr val="262C32"/>
                </a:solidFill>
                <a:latin typeface="Aptos"/>
                <a:cs typeface="Arial"/>
              </a:rPr>
              <a:t>b</a:t>
            </a:r>
            <a:r>
              <a:rPr sz="1200" spc="0" dirty="0" smtClean="0">
                <a:solidFill>
                  <a:srgbClr val="262C32"/>
                </a:solidFill>
                <a:latin typeface="Aptos"/>
                <a:cs typeface="Arial"/>
              </a:rPr>
              <a:t>e</a:t>
            </a:r>
            <a:r>
              <a:rPr sz="1200" spc="31" dirty="0" smtClean="0">
                <a:solidFill>
                  <a:srgbClr val="262C32"/>
                </a:solidFill>
                <a:latin typeface="Aptos"/>
                <a:cs typeface="Arial"/>
              </a:rPr>
              <a:t> </a:t>
            </a:r>
            <a:r>
              <a:rPr sz="1200" spc="-19" dirty="0" smtClean="0">
                <a:solidFill>
                  <a:srgbClr val="262C32"/>
                </a:solidFill>
                <a:latin typeface="Aptos"/>
                <a:cs typeface="Arial"/>
              </a:rPr>
              <a:t>co</a:t>
            </a:r>
            <a:r>
              <a:rPr sz="1200" spc="-9" dirty="0" smtClean="0">
                <a:solidFill>
                  <a:srgbClr val="262C32"/>
                </a:solidFill>
                <a:latin typeface="Aptos"/>
                <a:cs typeface="Arial"/>
              </a:rPr>
              <a:t>l</a:t>
            </a:r>
            <a:r>
              <a:rPr sz="1200" spc="-19" dirty="0" smtClean="0">
                <a:solidFill>
                  <a:srgbClr val="262C32"/>
                </a:solidFill>
                <a:latin typeface="Aptos"/>
                <a:cs typeface="Arial"/>
              </a:rPr>
              <a:t>oca</a:t>
            </a:r>
            <a:r>
              <a:rPr sz="1200" spc="-14" dirty="0" smtClean="0">
                <a:solidFill>
                  <a:srgbClr val="262C32"/>
                </a:solidFill>
                <a:latin typeface="Aptos"/>
                <a:cs typeface="Arial"/>
              </a:rPr>
              <a:t>r</a:t>
            </a:r>
            <a:r>
              <a:rPr sz="1200" spc="-19" dirty="0" smtClean="0">
                <a:solidFill>
                  <a:srgbClr val="262C32"/>
                </a:solidFill>
                <a:latin typeface="Aptos"/>
                <a:cs typeface="Arial"/>
              </a:rPr>
              <a:t>s</a:t>
            </a:r>
            <a:r>
              <a:rPr sz="1200" spc="0" dirty="0" smtClean="0">
                <a:solidFill>
                  <a:srgbClr val="262C32"/>
                </a:solidFill>
                <a:latin typeface="Aptos"/>
                <a:cs typeface="Arial"/>
              </a:rPr>
              <a:t>e</a:t>
            </a:r>
            <a:r>
              <a:rPr sz="1200" spc="148" dirty="0" smtClean="0">
                <a:solidFill>
                  <a:srgbClr val="262C32"/>
                </a:solidFill>
                <a:latin typeface="Aptos"/>
                <a:cs typeface="Arial"/>
              </a:rPr>
              <a:t> </a:t>
            </a:r>
            <a:r>
              <a:rPr sz="1200" spc="-14" dirty="0" smtClean="0">
                <a:solidFill>
                  <a:srgbClr val="262C32"/>
                </a:solidFill>
                <a:latin typeface="Aptos"/>
                <a:cs typeface="Arial"/>
              </a:rPr>
              <a:t>e</a:t>
            </a:r>
            <a:r>
              <a:rPr sz="1200" spc="0" dirty="0" smtClean="0">
                <a:solidFill>
                  <a:srgbClr val="262C32"/>
                </a:solidFill>
                <a:latin typeface="Aptos"/>
                <a:cs typeface="Arial"/>
              </a:rPr>
              <a:t>n</a:t>
            </a:r>
            <a:r>
              <a:rPr sz="1200" spc="42" dirty="0" smtClean="0">
                <a:solidFill>
                  <a:srgbClr val="262C32"/>
                </a:solidFill>
                <a:latin typeface="Aptos"/>
                <a:cs typeface="Arial"/>
              </a:rPr>
              <a:t> </a:t>
            </a:r>
            <a:r>
              <a:rPr sz="1200" spc="-14" dirty="0" smtClean="0">
                <a:solidFill>
                  <a:srgbClr val="262C32"/>
                </a:solidFill>
                <a:latin typeface="Aptos"/>
                <a:cs typeface="Arial"/>
              </a:rPr>
              <a:t>u</a:t>
            </a:r>
            <a:r>
              <a:rPr sz="1200" spc="0" dirty="0" smtClean="0">
                <a:solidFill>
                  <a:srgbClr val="262C32"/>
                </a:solidFill>
                <a:latin typeface="Aptos"/>
                <a:cs typeface="Arial"/>
              </a:rPr>
              <a:t>n</a:t>
            </a:r>
            <a:r>
              <a:rPr sz="1200" spc="15" dirty="0" smtClean="0">
                <a:solidFill>
                  <a:srgbClr val="262C32"/>
                </a:solidFill>
                <a:latin typeface="Aptos"/>
                <a:cs typeface="Arial"/>
              </a:rPr>
              <a:t> </a:t>
            </a:r>
            <a:r>
              <a:rPr sz="1200" spc="-78" dirty="0" smtClean="0">
                <a:solidFill>
                  <a:srgbClr val="262C32"/>
                </a:solidFill>
                <a:latin typeface="Aptos"/>
                <a:cs typeface="Arial"/>
              </a:rPr>
              <a:t>l</a:t>
            </a:r>
            <a:r>
              <a:rPr sz="1200" spc="-3" dirty="0" smtClean="0">
                <a:solidFill>
                  <a:srgbClr val="262C32"/>
                </a:solidFill>
                <a:latin typeface="Aptos"/>
                <a:cs typeface="Arial"/>
              </a:rPr>
              <a:t>uga</a:t>
            </a:r>
            <a:r>
              <a:rPr sz="1200" spc="38" dirty="0" smtClean="0">
                <a:solidFill>
                  <a:srgbClr val="262C32"/>
                </a:solidFill>
                <a:latin typeface="Aptos"/>
                <a:cs typeface="Arial"/>
              </a:rPr>
              <a:t>r</a:t>
            </a:r>
            <a:r>
              <a:rPr sz="1200" spc="44" dirty="0" smtClean="0">
                <a:solidFill>
                  <a:srgbClr val="262C32"/>
                </a:solidFill>
                <a:latin typeface="Aptos"/>
                <a:cs typeface="Arial"/>
              </a:rPr>
              <a:t> </a:t>
            </a:r>
            <a:r>
              <a:rPr sz="1200" spc="-96" dirty="0" smtClean="0">
                <a:solidFill>
                  <a:srgbClr val="262C32"/>
                </a:solidFill>
                <a:latin typeface="Aptos"/>
                <a:cs typeface="Arial"/>
              </a:rPr>
              <a:t>n</a:t>
            </a:r>
            <a:r>
              <a:rPr sz="1200" spc="-33" dirty="0" smtClean="0">
                <a:solidFill>
                  <a:srgbClr val="262C32"/>
                </a:solidFill>
                <a:latin typeface="Aptos"/>
                <a:cs typeface="Arial"/>
              </a:rPr>
              <a:t>i</a:t>
            </a:r>
            <a:r>
              <a:rPr sz="1200" spc="83" dirty="0" smtClean="0">
                <a:solidFill>
                  <a:srgbClr val="262C32"/>
                </a:solidFill>
                <a:latin typeface="Aptos"/>
                <a:cs typeface="Arial"/>
              </a:rPr>
              <a:t> </a:t>
            </a:r>
            <a:r>
              <a:rPr sz="1200" spc="-19" dirty="0" smtClean="0">
                <a:solidFill>
                  <a:srgbClr val="262C32"/>
                </a:solidFill>
                <a:latin typeface="Aptos"/>
                <a:cs typeface="Arial"/>
              </a:rPr>
              <a:t>d</a:t>
            </a:r>
            <a:r>
              <a:rPr sz="1200" spc="-25" dirty="0" smtClean="0">
                <a:solidFill>
                  <a:srgbClr val="262C32"/>
                </a:solidFill>
                <a:latin typeface="Aptos"/>
                <a:cs typeface="Arial"/>
              </a:rPr>
              <a:t>e</a:t>
            </a:r>
            <a:r>
              <a:rPr sz="1200" spc="-34" dirty="0" smtClean="0">
                <a:solidFill>
                  <a:srgbClr val="262C32"/>
                </a:solidFill>
                <a:latin typeface="Aptos"/>
                <a:cs typeface="Arial"/>
              </a:rPr>
              <a:t>m</a:t>
            </a:r>
            <a:r>
              <a:rPr sz="1200" spc="-19" dirty="0" smtClean="0">
                <a:solidFill>
                  <a:srgbClr val="262C32"/>
                </a:solidFill>
                <a:latin typeface="Aptos"/>
                <a:cs typeface="Arial"/>
              </a:rPr>
              <a:t>as</a:t>
            </a:r>
            <a:r>
              <a:rPr sz="1200" spc="-9" dirty="0" smtClean="0">
                <a:solidFill>
                  <a:srgbClr val="262C32"/>
                </a:solidFill>
                <a:latin typeface="Aptos"/>
                <a:cs typeface="Arial"/>
              </a:rPr>
              <a:t>i</a:t>
            </a:r>
            <a:r>
              <a:rPr sz="1200" spc="-19" dirty="0" smtClean="0">
                <a:solidFill>
                  <a:srgbClr val="262C32"/>
                </a:solidFill>
                <a:latin typeface="Aptos"/>
                <a:cs typeface="Arial"/>
              </a:rPr>
              <a:t>ad</a:t>
            </a:r>
            <a:r>
              <a:rPr sz="1200" spc="0" dirty="0" smtClean="0">
                <a:solidFill>
                  <a:srgbClr val="262C32"/>
                </a:solidFill>
                <a:latin typeface="Aptos"/>
                <a:cs typeface="Arial"/>
              </a:rPr>
              <a:t>o</a:t>
            </a:r>
            <a:r>
              <a:rPr sz="1200" spc="203" dirty="0" smtClean="0">
                <a:solidFill>
                  <a:srgbClr val="262C32"/>
                </a:solidFill>
                <a:latin typeface="Aptos"/>
                <a:cs typeface="Arial"/>
              </a:rPr>
              <a:t> </a:t>
            </a:r>
            <a:r>
              <a:rPr sz="1200" spc="-14" dirty="0" smtClean="0">
                <a:solidFill>
                  <a:srgbClr val="262C32"/>
                </a:solidFill>
                <a:latin typeface="Aptos"/>
                <a:cs typeface="Arial"/>
              </a:rPr>
              <a:t>h</a:t>
            </a:r>
            <a:r>
              <a:rPr sz="1200" spc="-19" dirty="0" smtClean="0">
                <a:solidFill>
                  <a:srgbClr val="262C32"/>
                </a:solidFill>
                <a:latin typeface="Aptos"/>
                <a:cs typeface="Arial"/>
              </a:rPr>
              <a:t>ú</a:t>
            </a:r>
            <a:r>
              <a:rPr sz="1200" spc="-34" dirty="0" smtClean="0">
                <a:solidFill>
                  <a:srgbClr val="262C32"/>
                </a:solidFill>
                <a:latin typeface="Aptos"/>
                <a:cs typeface="Arial"/>
              </a:rPr>
              <a:t>m</a:t>
            </a:r>
            <a:r>
              <a:rPr sz="1200" spc="-19" dirty="0" smtClean="0">
                <a:solidFill>
                  <a:srgbClr val="262C32"/>
                </a:solidFill>
                <a:latin typeface="Aptos"/>
                <a:cs typeface="Arial"/>
              </a:rPr>
              <a:t>ed</a:t>
            </a:r>
            <a:r>
              <a:rPr sz="1200" spc="0" dirty="0" smtClean="0">
                <a:solidFill>
                  <a:srgbClr val="262C32"/>
                </a:solidFill>
                <a:latin typeface="Aptos"/>
                <a:cs typeface="Arial"/>
              </a:rPr>
              <a:t>o</a:t>
            </a:r>
            <a:r>
              <a:rPr sz="1200" spc="109" dirty="0" smtClean="0">
                <a:solidFill>
                  <a:srgbClr val="262C32"/>
                </a:solidFill>
                <a:latin typeface="Aptos"/>
                <a:cs typeface="Arial"/>
              </a:rPr>
              <a:t> </a:t>
            </a:r>
            <a:r>
              <a:rPr sz="1200" spc="-96" dirty="0" smtClean="0">
                <a:solidFill>
                  <a:srgbClr val="262C32"/>
                </a:solidFill>
                <a:latin typeface="Aptos"/>
                <a:cs typeface="Arial"/>
              </a:rPr>
              <a:t>n</a:t>
            </a:r>
            <a:r>
              <a:rPr sz="1200" spc="-33" dirty="0" smtClean="0">
                <a:solidFill>
                  <a:srgbClr val="262C32"/>
                </a:solidFill>
                <a:latin typeface="Aptos"/>
                <a:cs typeface="Arial"/>
              </a:rPr>
              <a:t>i</a:t>
            </a:r>
            <a:r>
              <a:rPr sz="1200" spc="103" dirty="0" smtClean="0">
                <a:solidFill>
                  <a:srgbClr val="262C32"/>
                </a:solidFill>
                <a:latin typeface="Aptos"/>
                <a:cs typeface="Arial"/>
              </a:rPr>
              <a:t> </a:t>
            </a:r>
            <a:r>
              <a:rPr sz="1200" spc="-19" dirty="0" smtClean="0">
                <a:solidFill>
                  <a:srgbClr val="262C32"/>
                </a:solidFill>
                <a:latin typeface="Aptos"/>
                <a:cs typeface="Arial"/>
              </a:rPr>
              <a:t>de</a:t>
            </a:r>
            <a:r>
              <a:rPr sz="1200" spc="-34" dirty="0" smtClean="0">
                <a:solidFill>
                  <a:srgbClr val="262C32"/>
                </a:solidFill>
                <a:latin typeface="Aptos"/>
                <a:cs typeface="Arial"/>
              </a:rPr>
              <a:t>m</a:t>
            </a:r>
            <a:r>
              <a:rPr sz="1200" spc="-19" dirty="0" smtClean="0">
                <a:solidFill>
                  <a:srgbClr val="262C32"/>
                </a:solidFill>
                <a:latin typeface="Aptos"/>
                <a:cs typeface="Arial"/>
              </a:rPr>
              <a:t>as</a:t>
            </a:r>
            <a:r>
              <a:rPr sz="1200" spc="-9" dirty="0" smtClean="0">
                <a:solidFill>
                  <a:srgbClr val="262C32"/>
                </a:solidFill>
                <a:latin typeface="Aptos"/>
                <a:cs typeface="Arial"/>
              </a:rPr>
              <a:t>i</a:t>
            </a:r>
            <a:r>
              <a:rPr sz="1200" spc="-19" dirty="0" smtClean="0">
                <a:solidFill>
                  <a:srgbClr val="262C32"/>
                </a:solidFill>
                <a:latin typeface="Aptos"/>
                <a:cs typeface="Arial"/>
              </a:rPr>
              <a:t>ad</a:t>
            </a:r>
            <a:r>
              <a:rPr sz="1200" spc="0" dirty="0" smtClean="0">
                <a:solidFill>
                  <a:srgbClr val="262C32"/>
                </a:solidFill>
                <a:latin typeface="Aptos"/>
                <a:cs typeface="Arial"/>
              </a:rPr>
              <a:t>o</a:t>
            </a:r>
            <a:r>
              <a:rPr sz="1200" spc="153" dirty="0" smtClean="0">
                <a:solidFill>
                  <a:srgbClr val="262C32"/>
                </a:solidFill>
                <a:latin typeface="Aptos"/>
                <a:cs typeface="Arial"/>
              </a:rPr>
              <a:t> </a:t>
            </a:r>
            <a:r>
              <a:rPr sz="1200" spc="-44" dirty="0" smtClean="0">
                <a:solidFill>
                  <a:srgbClr val="262C32"/>
                </a:solidFill>
                <a:latin typeface="Aptos"/>
                <a:cs typeface="Arial"/>
              </a:rPr>
              <a:t>s</a:t>
            </a:r>
            <a:r>
              <a:rPr sz="1200" spc="-3" dirty="0" smtClean="0">
                <a:solidFill>
                  <a:srgbClr val="262C32"/>
                </a:solidFill>
                <a:latin typeface="Aptos"/>
                <a:cs typeface="Arial"/>
              </a:rPr>
              <a:t>e</a:t>
            </a:r>
            <a:r>
              <a:rPr sz="1200" spc="30" dirty="0" smtClean="0">
                <a:solidFill>
                  <a:srgbClr val="262C32"/>
                </a:solidFill>
                <a:latin typeface="Aptos"/>
                <a:cs typeface="Arial"/>
              </a:rPr>
              <a:t>c</a:t>
            </a:r>
            <a:r>
              <a:rPr sz="1200" spc="-3" dirty="0" smtClean="0">
                <a:solidFill>
                  <a:srgbClr val="262C32"/>
                </a:solidFill>
                <a:latin typeface="Aptos"/>
                <a:cs typeface="Arial"/>
              </a:rPr>
              <a:t>o</a:t>
            </a:r>
            <a:r>
              <a:rPr sz="1200" spc="-102" dirty="0" smtClean="0">
                <a:solidFill>
                  <a:srgbClr val="262C32"/>
                </a:solidFill>
                <a:latin typeface="Aptos"/>
                <a:cs typeface="Arial"/>
              </a:rPr>
              <a:t>,</a:t>
            </a:r>
            <a:r>
              <a:rPr sz="1200" spc="0" dirty="0" smtClean="0">
                <a:solidFill>
                  <a:srgbClr val="262C32"/>
                </a:solidFill>
                <a:latin typeface="Aptos"/>
                <a:cs typeface="Arial"/>
              </a:rPr>
              <a:t> </a:t>
            </a:r>
            <a:r>
              <a:rPr sz="1200" spc="-129" dirty="0" smtClean="0">
                <a:solidFill>
                  <a:srgbClr val="262C32"/>
                </a:solidFill>
                <a:latin typeface="Aptos"/>
                <a:cs typeface="Arial"/>
              </a:rPr>
              <a:t> </a:t>
            </a:r>
            <a:r>
              <a:rPr sz="1200" spc="-78" dirty="0" smtClean="0">
                <a:solidFill>
                  <a:srgbClr val="262C32"/>
                </a:solidFill>
                <a:latin typeface="Aptos"/>
                <a:cs typeface="Arial"/>
              </a:rPr>
              <a:t>l</a:t>
            </a:r>
            <a:r>
              <a:rPr sz="1200" spc="-26" dirty="0" smtClean="0">
                <a:solidFill>
                  <a:srgbClr val="262C32"/>
                </a:solidFill>
                <a:latin typeface="Aptos"/>
                <a:cs typeface="Arial"/>
              </a:rPr>
              <a:t>e</a:t>
            </a:r>
            <a:r>
              <a:rPr sz="1200" spc="16" dirty="0" smtClean="0">
                <a:solidFill>
                  <a:srgbClr val="262C32"/>
                </a:solidFill>
                <a:latin typeface="Aptos"/>
                <a:cs typeface="Arial"/>
              </a:rPr>
              <a:t>j</a:t>
            </a:r>
            <a:r>
              <a:rPr sz="1200" spc="18" dirty="0" smtClean="0">
                <a:solidFill>
                  <a:srgbClr val="262C32"/>
                </a:solidFill>
                <a:latin typeface="Aptos"/>
                <a:cs typeface="Arial"/>
              </a:rPr>
              <a:t>o</a:t>
            </a:r>
            <a:r>
              <a:rPr sz="1200" spc="0" dirty="0" smtClean="0">
                <a:solidFill>
                  <a:srgbClr val="262C32"/>
                </a:solidFill>
                <a:latin typeface="Aptos"/>
                <a:cs typeface="Arial"/>
              </a:rPr>
              <a:t>s</a:t>
            </a:r>
            <a:r>
              <a:rPr sz="1200" spc="39"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 </a:t>
            </a:r>
            <a:endParaRPr sz="1000">
              <a:latin typeface="Arial"/>
              <a:cs typeface="Arial"/>
            </a:endParaRPr>
          </a:p>
          <a:p>
            <a:pPr marL="12700">
              <a:lnSpc>
                <a:spcPts val="1149"/>
              </a:lnSpc>
              <a:spcBef>
                <a:spcPts val="242"/>
              </a:spcBef>
              <a:spcAft>
                <a:spcPts val="300"/>
              </a:spcAft>
            </a:pPr>
            <a:r>
              <a:rPr sz="1200" spc="-9" dirty="0" smtClean="0">
                <a:solidFill>
                  <a:srgbClr val="262C32"/>
                </a:solidFill>
                <a:latin typeface="Aptos"/>
                <a:cs typeface="Arial"/>
              </a:rPr>
              <a:t>fuentes de calor.</a:t>
            </a:r>
            <a:endParaRPr sz="1000">
              <a:latin typeface="Arial"/>
              <a:cs typeface="Arial"/>
            </a:endParaRPr>
          </a:p>
          <a:p>
            <a:pPr marL="18795" marR="144797" indent="0" algn="just">
              <a:lnSpc>
                <a:spcPts val="1149"/>
              </a:lnSpc>
              <a:spcBef>
                <a:spcPts val="537"/>
              </a:spcBef>
              <a:spcAft>
                <a:spcPts val="300"/>
              </a:spcAft>
            </a:pPr>
            <a:r>
              <a:rPr sz="1200" spc="-7" dirty="0" smtClean="0">
                <a:solidFill>
                  <a:srgbClr val="262C32"/>
                </a:solidFill>
                <a:latin typeface="Aptos"/>
                <a:cs typeface="Arial"/>
              </a:rPr>
              <a:t>Debe saberse dónde está guardado</a:t>
            </a:r>
            <a:r>
              <a:rPr sz="1200" spc="-7" dirty="0" smtClean="0">
                <a:solidFill>
                  <a:srgbClr val="262C32"/>
                </a:solidFill>
                <a:latin typeface="Aptos"/>
                <a:cs typeface="Arial"/>
              </a:rPr>
              <a:t>.  </a:t>
            </a:r>
            <a:r>
              <a:rPr sz="1200" spc="-7" dirty="0" smtClean="0">
                <a:solidFill>
                  <a:srgbClr val="262C32"/>
                </a:solidFill>
                <a:latin typeface="Aptos"/>
                <a:cs typeface="Arial"/>
              </a:rPr>
              <a:t>Una vez utilizado debe guardarse en el </a:t>
            </a:r>
            <a:endParaRPr sz="1000">
              <a:latin typeface="Arial"/>
              <a:cs typeface="Arial"/>
            </a:endParaRPr>
          </a:p>
          <a:p>
            <a:pPr marL="18795" marR="144797" algn="just">
              <a:lnSpc>
                <a:spcPts val="1149"/>
              </a:lnSpc>
              <a:spcBef>
                <a:spcPts val="254"/>
              </a:spcBef>
              <a:spcAft>
                <a:spcPts val="300"/>
              </a:spcAft>
            </a:pPr>
            <a:r>
              <a:rPr sz="1200" spc="-9" dirty="0" smtClean="0">
                <a:solidFill>
                  <a:srgbClr val="262C32"/>
                </a:solidFill>
                <a:latin typeface="Aptos"/>
                <a:cs typeface="Arial"/>
              </a:rPr>
              <a:t>mismo sitio y reponer los productos usados. Dejarlo fuera del alcance de los </a:t>
            </a:r>
            <a:endParaRPr sz="1000">
              <a:latin typeface="Arial"/>
              <a:cs typeface="Arial"/>
            </a:endParaRPr>
          </a:p>
          <a:p>
            <a:pPr marL="18795" marR="144797" algn="just">
              <a:lnSpc>
                <a:spcPts val="1149"/>
              </a:lnSpc>
              <a:spcBef>
                <a:spcPts val="254"/>
              </a:spcBef>
              <a:spcAft>
                <a:spcPts val="300"/>
              </a:spcAft>
            </a:pPr>
            <a:r>
              <a:rPr sz="1200" spc="-10" dirty="0" smtClean="0">
                <a:solidFill>
                  <a:srgbClr val="262C32"/>
                </a:solidFill>
                <a:latin typeface="Aptos"/>
                <a:cs typeface="Arial"/>
              </a:rPr>
              <a:t>niños pequeños.</a:t>
            </a:r>
            <a:endParaRPr sz="1000">
              <a:latin typeface="Arial"/>
              <a:cs typeface="Arial"/>
            </a:endParaRPr>
          </a:p>
          <a:p>
            <a:pPr marL="18795" marR="945886" algn="just">
              <a:lnSpc>
                <a:spcPct val="95825"/>
              </a:lnSpc>
              <a:spcBef>
                <a:spcPts val="534"/>
              </a:spcBef>
              <a:spcAft>
                <a:spcPts val="300"/>
              </a:spcAft>
            </a:pPr>
            <a:r>
              <a:rPr sz="1200" spc="-2" dirty="0" smtClean="0">
                <a:solidFill>
                  <a:srgbClr val="262C32"/>
                </a:solidFill>
                <a:latin typeface="Aptos"/>
                <a:cs typeface="Arial"/>
              </a:rPr>
              <a:t>Periódicamente debe revisarse la caducidad de los productos</a:t>
            </a:r>
            <a:r>
              <a:rPr sz="1200" spc="-2" dirty="0" smtClean="0">
                <a:solidFill>
                  <a:srgbClr val="262C32"/>
                </a:solidFill>
                <a:latin typeface="Aptos"/>
                <a:cs typeface="Arial"/>
              </a:rPr>
              <a:t>.</a:t>
            </a:r>
            <a:endParaRPr sz="1000">
              <a:latin typeface="Arial"/>
              <a:cs typeface="Arial"/>
            </a:endParaRPr>
          </a:p>
          <a:p>
            <a:pPr marL="18795" marR="128426" indent="0">
              <a:lnSpc>
                <a:spcPts val="1390"/>
              </a:lnSpc>
              <a:spcBef>
                <a:spcPts val="424"/>
              </a:spcBef>
              <a:spcAft>
                <a:spcPts val="300"/>
              </a:spcAft>
            </a:pPr>
            <a:r>
              <a:rPr sz="1200" spc="-1" dirty="0" smtClean="0">
                <a:solidFill>
                  <a:srgbClr val="262C32"/>
                </a:solidFill>
                <a:latin typeface="Aptos"/>
                <a:cs typeface="Arial"/>
              </a:rPr>
              <a:t>Debe estar pensado para usarlo en primeros auxilios, y colocar en otro lugar los medicamentos de uso habitual.</a:t>
            </a:r>
            <a:endParaRPr sz="1000">
              <a:latin typeface="Arial"/>
              <a:cs typeface="Arial"/>
            </a:endParaRPr>
          </a:p>
        </p:txBody>
      </p:sp>
      <p:sp>
        <p:nvSpPr>
          <p:cNvPr id="3" name="object 3"/>
          <p:cNvSpPr txBox="1"/>
          <p:nvPr/>
        </p:nvSpPr>
        <p:spPr>
          <a:xfrm>
            <a:off x="2078509" y="4648414"/>
            <a:ext cx="6604191" cy="2682240"/>
          </a:xfrm>
          <a:prstGeom prst="rect">
            <a:avLst/>
          </a:prstGeom>
        </p:spPr>
        <p:txBody>
          <a:bodyPr wrap="square" lIns="0" tIns="7111" rIns="0" bIns="0" rtlCol="0">
            <a:noAutofit/>
          </a:bodyPr>
          <a:lstStyle/>
          <a:p>
            <a:pPr marL="15747" marR="9205">
              <a:lnSpc>
                <a:spcPts val="1120"/>
              </a:lnSpc>
              <a:spcAft>
                <a:spcPts val="300"/>
              </a:spcAft>
            </a:pPr>
            <a:r>
              <a:rPr sz="1200" b="1" spc="-2" dirty="0" smtClean="0">
                <a:solidFill>
                  <a:srgbClr val="262C32"/>
                </a:solidFill>
                <a:latin typeface="Aptos"/>
                <a:cs typeface="Arial"/>
              </a:rPr>
              <a:t>Composición del botiquín</a:t>
            </a:r>
            <a:endParaRPr sz="1000">
              <a:latin typeface="Arial"/>
              <a:cs typeface="Arial"/>
            </a:endParaRPr>
          </a:p>
          <a:p>
            <a:pPr marL="15748" indent="-3048">
              <a:lnSpc>
                <a:spcPts val="1149"/>
              </a:lnSpc>
              <a:spcBef>
                <a:spcPts val="474"/>
              </a:spcBef>
              <a:spcAft>
                <a:spcPts val="300"/>
              </a:spcAft>
            </a:pPr>
            <a:r>
              <a:rPr sz="1200" spc="-44" dirty="0" smtClean="0">
                <a:solidFill>
                  <a:srgbClr val="262C32"/>
                </a:solidFill>
                <a:latin typeface="Aptos"/>
                <a:cs typeface="Arial"/>
              </a:rPr>
              <a:t>V</a:t>
            </a:r>
            <a:r>
              <a:rPr sz="1200" spc="-14" dirty="0" smtClean="0">
                <a:solidFill>
                  <a:srgbClr val="262C32"/>
                </a:solidFill>
                <a:latin typeface="Aptos"/>
                <a:cs typeface="Arial"/>
              </a:rPr>
              <a:t>ar</a:t>
            </a:r>
            <a:r>
              <a:rPr sz="1200" spc="-9" dirty="0" smtClean="0">
                <a:solidFill>
                  <a:srgbClr val="262C32"/>
                </a:solidFill>
                <a:latin typeface="Aptos"/>
                <a:cs typeface="Arial"/>
              </a:rPr>
              <a:t>i</a:t>
            </a:r>
            <a:r>
              <a:rPr sz="1200" spc="-19" dirty="0" smtClean="0">
                <a:solidFill>
                  <a:srgbClr val="262C32"/>
                </a:solidFill>
                <a:latin typeface="Aptos"/>
                <a:cs typeface="Arial"/>
              </a:rPr>
              <a:t>a</a:t>
            </a:r>
            <a:r>
              <a:rPr sz="1200" spc="-14" dirty="0" smtClean="0">
                <a:solidFill>
                  <a:srgbClr val="262C32"/>
                </a:solidFill>
                <a:latin typeface="Aptos"/>
                <a:cs typeface="Arial"/>
              </a:rPr>
              <a:t>r</a:t>
            </a:r>
            <a:r>
              <a:rPr sz="1200" spc="0" dirty="0" smtClean="0">
                <a:solidFill>
                  <a:srgbClr val="262C32"/>
                </a:solidFill>
                <a:latin typeface="Aptos"/>
                <a:cs typeface="Arial"/>
              </a:rPr>
              <a:t>á</a:t>
            </a:r>
            <a:r>
              <a:rPr sz="1200" spc="52" dirty="0" smtClean="0">
                <a:solidFill>
                  <a:srgbClr val="262C32"/>
                </a:solidFill>
                <a:latin typeface="Aptos"/>
                <a:cs typeface="Arial"/>
              </a:rPr>
              <a:t> </a:t>
            </a:r>
            <a:r>
              <a:rPr sz="1200" spc="-19" dirty="0" smtClean="0">
                <a:solidFill>
                  <a:srgbClr val="262C32"/>
                </a:solidFill>
                <a:latin typeface="Aptos"/>
                <a:cs typeface="Arial"/>
              </a:rPr>
              <a:t>d</a:t>
            </a:r>
            <a:r>
              <a:rPr sz="1200" spc="-25" dirty="0" smtClean="0">
                <a:solidFill>
                  <a:srgbClr val="262C32"/>
                </a:solidFill>
                <a:latin typeface="Aptos"/>
                <a:cs typeface="Arial"/>
              </a:rPr>
              <a:t>e</a:t>
            </a:r>
            <a:r>
              <a:rPr sz="1200" spc="-14" dirty="0" smtClean="0">
                <a:solidFill>
                  <a:srgbClr val="262C32"/>
                </a:solidFill>
                <a:latin typeface="Aptos"/>
                <a:cs typeface="Arial"/>
              </a:rPr>
              <a:t>p</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19" dirty="0" smtClean="0">
                <a:solidFill>
                  <a:srgbClr val="262C32"/>
                </a:solidFill>
                <a:latin typeface="Aptos"/>
                <a:cs typeface="Arial"/>
              </a:rPr>
              <a:t>d</a:t>
            </a:r>
            <a:r>
              <a:rPr sz="1200" spc="-9" dirty="0" smtClean="0">
                <a:solidFill>
                  <a:srgbClr val="262C32"/>
                </a:solidFill>
                <a:latin typeface="Aptos"/>
                <a:cs typeface="Arial"/>
              </a:rPr>
              <a:t>i</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19" dirty="0" smtClean="0">
                <a:solidFill>
                  <a:srgbClr val="262C32"/>
                </a:solidFill>
                <a:latin typeface="Aptos"/>
                <a:cs typeface="Arial"/>
              </a:rPr>
              <a:t>d</a:t>
            </a:r>
            <a:r>
              <a:rPr sz="1200" spc="0" dirty="0" smtClean="0">
                <a:solidFill>
                  <a:srgbClr val="262C32"/>
                </a:solidFill>
                <a:latin typeface="Aptos"/>
                <a:cs typeface="Arial"/>
              </a:rPr>
              <a:t>o</a:t>
            </a:r>
            <a:r>
              <a:rPr sz="1200" spc="189"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78" dirty="0" smtClean="0">
                <a:solidFill>
                  <a:srgbClr val="262C32"/>
                </a:solidFill>
                <a:latin typeface="Aptos"/>
                <a:cs typeface="Arial"/>
              </a:rPr>
              <a:t>l</a:t>
            </a:r>
            <a:r>
              <a:rPr sz="1200" spc="-3" dirty="0" smtClean="0">
                <a:solidFill>
                  <a:srgbClr val="262C32"/>
                </a:solidFill>
                <a:latin typeface="Aptos"/>
                <a:cs typeface="Arial"/>
              </a:rPr>
              <a:t>o</a:t>
            </a:r>
            <a:r>
              <a:rPr sz="1200" spc="0" dirty="0" smtClean="0">
                <a:solidFill>
                  <a:srgbClr val="262C32"/>
                </a:solidFill>
                <a:latin typeface="Aptos"/>
                <a:cs typeface="Arial"/>
              </a:rPr>
              <a:t>s</a:t>
            </a:r>
            <a:r>
              <a:rPr sz="1200" spc="64" dirty="0" smtClean="0">
                <a:solidFill>
                  <a:srgbClr val="262C32"/>
                </a:solidFill>
                <a:latin typeface="Aptos"/>
                <a:cs typeface="Arial"/>
              </a:rPr>
              <a:t> </a:t>
            </a:r>
            <a:r>
              <a:rPr sz="1200" spc="-19" dirty="0" smtClean="0">
                <a:solidFill>
                  <a:srgbClr val="262C32"/>
                </a:solidFill>
                <a:latin typeface="Aptos"/>
                <a:cs typeface="Arial"/>
              </a:rPr>
              <a:t>cono</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34" dirty="0" smtClean="0">
                <a:solidFill>
                  <a:srgbClr val="262C32"/>
                </a:solidFill>
                <a:latin typeface="Aptos"/>
                <a:cs typeface="Arial"/>
              </a:rPr>
              <a:t>m</a:t>
            </a:r>
            <a:r>
              <a:rPr sz="1200" spc="-9" dirty="0" smtClean="0">
                <a:solidFill>
                  <a:srgbClr val="262C32"/>
                </a:solidFill>
                <a:latin typeface="Aptos"/>
                <a:cs typeface="Arial"/>
              </a:rPr>
              <a:t>i</a:t>
            </a:r>
            <a:r>
              <a:rPr sz="1200" spc="-19" dirty="0" smtClean="0">
                <a:solidFill>
                  <a:srgbClr val="262C32"/>
                </a:solidFill>
                <a:latin typeface="Aptos"/>
                <a:cs typeface="Arial"/>
              </a:rPr>
              <a:t>en</a:t>
            </a:r>
            <a:r>
              <a:rPr sz="1200" spc="-9" dirty="0" smtClean="0">
                <a:solidFill>
                  <a:srgbClr val="262C32"/>
                </a:solidFill>
                <a:latin typeface="Aptos"/>
                <a:cs typeface="Arial"/>
              </a:rPr>
              <a:t>t</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194" dirty="0" smtClean="0">
                <a:solidFill>
                  <a:srgbClr val="262C32"/>
                </a:solidFill>
                <a:latin typeface="Aptos"/>
                <a:cs typeface="Arial"/>
              </a:rPr>
              <a:t> </a:t>
            </a:r>
            <a:r>
              <a:rPr sz="1200" spc="-53" dirty="0" smtClean="0">
                <a:solidFill>
                  <a:srgbClr val="262C32"/>
                </a:solidFill>
                <a:latin typeface="Aptos"/>
                <a:cs typeface="Arial"/>
              </a:rPr>
              <a:t>d</a:t>
            </a:r>
            <a:r>
              <a:rPr sz="1200" spc="18" dirty="0" smtClean="0">
                <a:solidFill>
                  <a:srgbClr val="262C32"/>
                </a:solidFill>
                <a:latin typeface="Aptos"/>
                <a:cs typeface="Arial"/>
              </a:rPr>
              <a:t>e</a:t>
            </a:r>
            <a:r>
              <a:rPr sz="1200" spc="-73" dirty="0" smtClean="0">
                <a:solidFill>
                  <a:srgbClr val="262C32"/>
                </a:solidFill>
                <a:latin typeface="Aptos"/>
                <a:cs typeface="Arial"/>
              </a:rPr>
              <a:t>l</a:t>
            </a:r>
            <a:r>
              <a:rPr sz="1200" spc="125" dirty="0" smtClean="0">
                <a:solidFill>
                  <a:srgbClr val="262C32"/>
                </a:solidFill>
                <a:latin typeface="Aptos"/>
                <a:cs typeface="Arial"/>
              </a:rPr>
              <a:t> </a:t>
            </a:r>
            <a:r>
              <a:rPr sz="1200" spc="-19" dirty="0" smtClean="0">
                <a:solidFill>
                  <a:srgbClr val="262C32"/>
                </a:solidFill>
                <a:latin typeface="Aptos"/>
                <a:cs typeface="Arial"/>
              </a:rPr>
              <a:t>p</a:t>
            </a:r>
            <a:r>
              <a:rPr sz="1200" spc="-14" dirty="0" smtClean="0">
                <a:solidFill>
                  <a:srgbClr val="262C32"/>
                </a:solidFill>
                <a:latin typeface="Aptos"/>
                <a:cs typeface="Arial"/>
              </a:rPr>
              <a:t>r</a:t>
            </a:r>
            <a:r>
              <a:rPr sz="1200" spc="-9" dirty="0" smtClean="0">
                <a:solidFill>
                  <a:srgbClr val="262C32"/>
                </a:solidFill>
                <a:latin typeface="Aptos"/>
                <a:cs typeface="Arial"/>
              </a:rPr>
              <a:t>i</a:t>
            </a:r>
            <a:r>
              <a:rPr sz="1200" spc="-34" dirty="0" smtClean="0">
                <a:solidFill>
                  <a:srgbClr val="262C32"/>
                </a:solidFill>
                <a:latin typeface="Aptos"/>
                <a:cs typeface="Arial"/>
              </a:rPr>
              <a:t>m</a:t>
            </a:r>
            <a:r>
              <a:rPr sz="1200" spc="-19" dirty="0" smtClean="0">
                <a:solidFill>
                  <a:srgbClr val="262C32"/>
                </a:solidFill>
                <a:latin typeface="Aptos"/>
                <a:cs typeface="Arial"/>
              </a:rPr>
              <a:t>e</a:t>
            </a:r>
            <a:r>
              <a:rPr sz="1200" spc="0" dirty="0" smtClean="0">
                <a:solidFill>
                  <a:srgbClr val="262C32"/>
                </a:solidFill>
                <a:latin typeface="Aptos"/>
                <a:cs typeface="Arial"/>
              </a:rPr>
              <a:t>r</a:t>
            </a:r>
            <a:r>
              <a:rPr sz="1200" spc="76" dirty="0" smtClean="0">
                <a:solidFill>
                  <a:srgbClr val="262C32"/>
                </a:solidFill>
                <a:latin typeface="Aptos"/>
                <a:cs typeface="Arial"/>
              </a:rPr>
              <a:t> </a:t>
            </a:r>
            <a:r>
              <a:rPr sz="1200" spc="-19" dirty="0" smtClean="0">
                <a:solidFill>
                  <a:srgbClr val="262C32"/>
                </a:solidFill>
                <a:latin typeface="Aptos"/>
                <a:cs typeface="Arial"/>
              </a:rPr>
              <a:t>ac</a:t>
            </a:r>
            <a:r>
              <a:rPr sz="1200" spc="-9" dirty="0" smtClean="0">
                <a:solidFill>
                  <a:srgbClr val="262C32"/>
                </a:solidFill>
                <a:latin typeface="Aptos"/>
                <a:cs typeface="Arial"/>
              </a:rPr>
              <a:t>t</a:t>
            </a:r>
            <a:r>
              <a:rPr sz="1200" spc="-19" dirty="0" smtClean="0">
                <a:solidFill>
                  <a:srgbClr val="262C32"/>
                </a:solidFill>
                <a:latin typeface="Aptos"/>
                <a:cs typeface="Arial"/>
              </a:rPr>
              <a:t>ua</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0" dirty="0" smtClean="0">
                <a:solidFill>
                  <a:srgbClr val="262C32"/>
                </a:solidFill>
                <a:latin typeface="Aptos"/>
                <a:cs typeface="Arial"/>
              </a:rPr>
              <a:t>e</a:t>
            </a:r>
            <a:r>
              <a:rPr sz="1200" spc="111" dirty="0" smtClean="0">
                <a:solidFill>
                  <a:srgbClr val="262C32"/>
                </a:solidFill>
                <a:latin typeface="Aptos"/>
                <a:cs typeface="Arial"/>
              </a:rPr>
              <a:t> </a:t>
            </a:r>
            <a:r>
              <a:rPr sz="1200" spc="0" dirty="0" smtClean="0">
                <a:solidFill>
                  <a:srgbClr val="262C32"/>
                </a:solidFill>
                <a:latin typeface="Aptos"/>
                <a:cs typeface="Arial"/>
              </a:rPr>
              <a:t>y</a:t>
            </a:r>
            <a:r>
              <a:rPr sz="1200" spc="-10"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70" dirty="0" smtClean="0">
                <a:solidFill>
                  <a:srgbClr val="262C32"/>
                </a:solidFill>
                <a:latin typeface="Aptos"/>
                <a:cs typeface="Arial"/>
              </a:rPr>
              <a:t> </a:t>
            </a:r>
            <a:r>
              <a:rPr sz="1200" spc="-102" dirty="0" smtClean="0">
                <a:solidFill>
                  <a:srgbClr val="262C32"/>
                </a:solidFill>
                <a:latin typeface="Aptos"/>
                <a:cs typeface="Arial"/>
              </a:rPr>
              <a:t>l</a:t>
            </a:r>
            <a:r>
              <a:rPr sz="1200" spc="-11" dirty="0" smtClean="0">
                <a:solidFill>
                  <a:srgbClr val="262C32"/>
                </a:solidFill>
                <a:latin typeface="Aptos"/>
                <a:cs typeface="Arial"/>
              </a:rPr>
              <a:t>a</a:t>
            </a:r>
            <a:r>
              <a:rPr sz="1200" spc="-5" dirty="0" smtClean="0">
                <a:solidFill>
                  <a:srgbClr val="262C32"/>
                </a:solidFill>
                <a:latin typeface="Aptos"/>
                <a:cs typeface="Arial"/>
              </a:rPr>
              <a:t> </a:t>
            </a:r>
            <a:endParaRPr sz="1000">
              <a:latin typeface="Arial"/>
              <a:cs typeface="Arial"/>
            </a:endParaRPr>
          </a:p>
          <a:p>
            <a:pPr marL="15748">
              <a:lnSpc>
                <a:spcPts val="1149"/>
              </a:lnSpc>
              <a:spcBef>
                <a:spcPts val="265"/>
              </a:spcBef>
              <a:spcAft>
                <a:spcPts val="300"/>
              </a:spcAft>
            </a:pPr>
            <a:r>
              <a:rPr sz="1200" spc="-9" dirty="0" smtClean="0">
                <a:solidFill>
                  <a:srgbClr val="262C32"/>
                </a:solidFill>
                <a:latin typeface="Aptos"/>
                <a:cs typeface="Arial"/>
              </a:rPr>
              <a:t>actividad a realizar.</a:t>
            </a:r>
            <a:endParaRPr sz="1000">
              <a:latin typeface="Arial"/>
              <a:cs typeface="Arial"/>
            </a:endParaRPr>
          </a:p>
          <a:p>
            <a:pPr marL="15748" marR="9205">
              <a:lnSpc>
                <a:spcPct val="95825"/>
              </a:lnSpc>
              <a:spcBef>
                <a:spcPts val="535"/>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Material de autoprotección</a:t>
            </a:r>
            <a:endParaRPr sz="1000">
              <a:latin typeface="Arial"/>
              <a:cs typeface="Arial"/>
            </a:endParaRPr>
          </a:p>
          <a:p>
            <a:pPr marL="107188" marR="9205">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Mascarilla de protección para realizar ventilaciones.</a:t>
            </a:r>
            <a:endParaRPr sz="1000">
              <a:latin typeface="Arial"/>
              <a:cs typeface="Arial"/>
            </a:endParaRPr>
          </a:p>
          <a:p>
            <a:pPr marL="107188" marR="9205">
              <a:lnSpc>
                <a:spcPct val="95825"/>
              </a:lnSpc>
              <a:spcBef>
                <a:spcPts val="530"/>
              </a:spcBef>
              <a:spcAft>
                <a:spcPts val="300"/>
              </a:spcAft>
            </a:pPr>
            <a:r>
              <a:rPr sz="1200" spc="-7" dirty="0" smtClean="0">
                <a:solidFill>
                  <a:srgbClr val="262C32"/>
                </a:solidFill>
                <a:latin typeface="Aptos"/>
                <a:cs typeface="Arial"/>
              </a:rPr>
              <a:t>- </a:t>
            </a:r>
            <a:r>
              <a:rPr sz="1200" spc="-7" dirty="0" smtClean="0">
                <a:solidFill>
                  <a:srgbClr val="262C32"/>
                </a:solidFill>
                <a:latin typeface="Aptos"/>
                <a:cs typeface="Arial"/>
              </a:rPr>
              <a:t>Toallitas limpiadoras sin alcohol.</a:t>
            </a:r>
            <a:endParaRPr sz="1000">
              <a:latin typeface="Arial"/>
              <a:cs typeface="Arial"/>
            </a:endParaRPr>
          </a:p>
          <a:p>
            <a:pPr marL="107188" marR="9205">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Guantes (vinilo) de un solo uso.</a:t>
            </a:r>
            <a:endParaRPr sz="1000">
              <a:latin typeface="Arial"/>
              <a:cs typeface="Arial"/>
            </a:endParaRPr>
          </a:p>
          <a:p>
            <a:pPr marL="15748"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Material de curas</a:t>
            </a:r>
            <a:endParaRPr sz="1000">
              <a:latin typeface="Arial"/>
              <a:cs typeface="Arial"/>
            </a:endParaRPr>
          </a:p>
          <a:p>
            <a:pPr marL="107188" marR="9205">
              <a:lnSpc>
                <a:spcPct val="95825"/>
              </a:lnSpc>
              <a:spcBef>
                <a:spcPts val="530"/>
              </a:spcBef>
              <a:spcAft>
                <a:spcPts val="300"/>
              </a:spcAft>
            </a:pPr>
            <a:r>
              <a:rPr sz="1200" spc="-8" dirty="0" smtClean="0">
                <a:solidFill>
                  <a:srgbClr val="262C32"/>
                </a:solidFill>
                <a:latin typeface="Aptos"/>
                <a:cs typeface="Arial"/>
              </a:rPr>
              <a:t>- </a:t>
            </a:r>
            <a:r>
              <a:rPr sz="1200" spc="-8" dirty="0" smtClean="0">
                <a:solidFill>
                  <a:srgbClr val="262C32"/>
                </a:solidFill>
                <a:latin typeface="Aptos"/>
                <a:cs typeface="Arial"/>
              </a:rPr>
              <a:t>Manta térmica.</a:t>
            </a:r>
            <a:endParaRPr sz="1000">
              <a:latin typeface="Arial"/>
              <a:cs typeface="Arial"/>
            </a:endParaRPr>
          </a:p>
          <a:p>
            <a:pPr marL="107188"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Suero fisiológico (envases de plástico)</a:t>
            </a:r>
            <a:r>
              <a:rPr sz="1200" spc="-3" dirty="0" smtClean="0">
                <a:solidFill>
                  <a:srgbClr val="262C32"/>
                </a:solidFill>
                <a:latin typeface="Aptos"/>
                <a:cs typeface="Arial"/>
              </a:rPr>
              <a:t>.</a:t>
            </a:r>
            <a:endParaRPr sz="1000">
              <a:latin typeface="Arial"/>
              <a:cs typeface="Arial"/>
            </a:endParaRPr>
          </a:p>
          <a:p>
            <a:pPr marL="107188"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Gasas estériles para cubrir heridas y/o quemaduras.</a:t>
            </a:r>
            <a:endParaRPr sz="1000">
              <a:latin typeface="Arial"/>
              <a:cs typeface="Arial"/>
            </a:endParaRPr>
          </a:p>
          <a:p>
            <a:pPr marL="107187" marR="9205">
              <a:lnSpc>
                <a:spcPct val="95825"/>
              </a:lnSpc>
              <a:spcBef>
                <a:spcPts val="55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Esparadrapo hipoalérgico de papel y/o de plástico</a:t>
            </a:r>
            <a:r>
              <a:rPr sz="1200" spc="-2" dirty="0" smtClean="0">
                <a:solidFill>
                  <a:srgbClr val="262C32"/>
                </a:solidFill>
                <a:latin typeface="Aptos"/>
                <a:cs typeface="Arial"/>
              </a:rPr>
              <a:t>.</a:t>
            </a:r>
            <a:endParaRPr sz="1000">
              <a:latin typeface="Arial"/>
              <a:cs typeface="Arial"/>
            </a:endParaRPr>
          </a:p>
          <a:p>
            <a:pPr marL="107188" marR="9205">
              <a:lnSpc>
                <a:spcPct val="95825"/>
              </a:lnSpc>
              <a:spcBef>
                <a:spcPts val="530"/>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Tiritas</a:t>
            </a:r>
            <a:r>
              <a:rPr sz="1200" spc="-6" dirty="0" smtClean="0">
                <a:solidFill>
                  <a:srgbClr val="262C32"/>
                </a:solidFill>
                <a:latin typeface="Aptos"/>
                <a:cs typeface="Arial"/>
              </a:rPr>
              <a:t>:  </a:t>
            </a:r>
            <a:r>
              <a:rPr sz="1200" spc="-6" dirty="0" smtClean="0">
                <a:solidFill>
                  <a:srgbClr val="262C32"/>
                </a:solidFill>
                <a:latin typeface="Aptos"/>
                <a:cs typeface="Arial"/>
              </a:rPr>
              <a:t>banda de tiritas para adaptar al tamaño de la lesión.</a:t>
            </a:r>
            <a:endParaRPr sz="10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spc="-71" dirty="0" smtClean="0">
                <a:solidFill>
                  <a:srgbClr val="231F21"/>
                </a:solidFill>
                <a:latin typeface="Times New Roman"/>
                <a:cs typeface="Times New Roman"/>
              </a:rPr>
              <a:t>148</a:t>
            </a:r>
            <a:endParaRPr sz="600">
              <a:latin typeface="Times New Roman"/>
              <a:cs typeface="Times New Roman"/>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236597" y="1353526"/>
            <a:ext cx="6635526" cy="2218944"/>
          </a:xfrm>
          <a:prstGeom prst="rect">
            <a:avLst/>
          </a:prstGeom>
        </p:spPr>
        <p:txBody>
          <a:bodyPr wrap="square" lIns="0" tIns="7111" rIns="0" bIns="0" rtlCol="0">
            <a:noAutofit/>
          </a:bodyPr>
          <a:lstStyle/>
          <a:p>
            <a:pPr marL="12700">
              <a:lnSpc>
                <a:spcPts val="1120"/>
              </a:lnSpc>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Analgésicos/antitérmicos usados habitualmente y/o prescritos por su</a:t>
            </a:r>
            <a:endParaRPr sz="1000">
              <a:latin typeface="Arial"/>
              <a:cs typeface="Arial"/>
            </a:endParaRPr>
          </a:p>
          <a:p>
            <a:pPr marL="104140" marR="19050">
              <a:lnSpc>
                <a:spcPct val="95825"/>
              </a:lnSpc>
              <a:spcBef>
                <a:spcPts val="209"/>
              </a:spcBef>
              <a:spcAft>
                <a:spcPts val="300"/>
              </a:spcAft>
            </a:pPr>
            <a:r>
              <a:rPr sz="1200" spc="-19" dirty="0" smtClean="0">
                <a:solidFill>
                  <a:srgbClr val="262C32"/>
                </a:solidFill>
                <a:latin typeface="Aptos"/>
                <a:cs typeface="Arial"/>
              </a:rPr>
              <a:t>médico</a:t>
            </a:r>
            <a:r>
              <a:rPr sz="1200" spc="-19" dirty="0" smtClean="0">
                <a:solidFill>
                  <a:srgbClr val="262C32"/>
                </a:solidFill>
                <a:latin typeface="Aptos"/>
                <a:cs typeface="Arial"/>
              </a:rPr>
              <a:t>.</a:t>
            </a:r>
            <a:endParaRPr sz="1000">
              <a:latin typeface="Arial"/>
              <a:cs typeface="Arial"/>
            </a:endParaRPr>
          </a:p>
          <a:p>
            <a:pPr marL="101092" marR="104332" indent="-88392">
              <a:lnSpc>
                <a:spcPts val="1149"/>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Dos pañuelos triangulares, que servirán tanto para cubrir heridas o </a:t>
            </a:r>
            <a:endParaRPr sz="1000">
              <a:latin typeface="Arial"/>
              <a:cs typeface="Arial"/>
            </a:endParaRPr>
          </a:p>
          <a:p>
            <a:pPr marL="101092" marR="104332">
              <a:lnSpc>
                <a:spcPts val="1149"/>
              </a:lnSpc>
              <a:spcBef>
                <a:spcPts val="242"/>
              </a:spcBef>
              <a:spcAft>
                <a:spcPts val="300"/>
              </a:spcAft>
            </a:pPr>
            <a:r>
              <a:rPr sz="1200" spc="-3" dirty="0" smtClean="0">
                <a:solidFill>
                  <a:srgbClr val="262C32"/>
                </a:solidFill>
                <a:latin typeface="Aptos"/>
                <a:cs typeface="Arial"/>
              </a:rPr>
              <a:t>quemaduras como para improvisar un cabestrillo.</a:t>
            </a:r>
            <a:endParaRPr sz="1000">
              <a:latin typeface="Arial"/>
              <a:cs typeface="Arial"/>
            </a:endParaRPr>
          </a:p>
          <a:p>
            <a:pPr marL="12700" marR="19050">
              <a:lnSpc>
                <a:spcPct val="95825"/>
              </a:lnSpc>
              <a:spcBef>
                <a:spcPts val="537"/>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Tijera de punta redondeada.</a:t>
            </a:r>
            <a:endParaRPr sz="1000">
              <a:latin typeface="Arial"/>
              <a:cs typeface="Arial"/>
            </a:endParaRPr>
          </a:p>
          <a:p>
            <a:pPr marL="12700" marR="19050">
              <a:lnSpc>
                <a:spcPct val="95825"/>
              </a:lnSpc>
              <a:spcBef>
                <a:spcPts val="530"/>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Pinzas sin dientes.</a:t>
            </a:r>
            <a:endParaRPr sz="1000">
              <a:latin typeface="Arial"/>
              <a:cs typeface="Arial"/>
            </a:endParaRPr>
          </a:p>
          <a:p>
            <a:pPr marL="12700" marR="19050">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Una caja con varios imperdibles.</a:t>
            </a:r>
            <a:endParaRPr sz="1000">
              <a:latin typeface="Arial"/>
              <a:cs typeface="Arial"/>
            </a:endParaRPr>
          </a:p>
          <a:p>
            <a:pPr marL="12700" marR="19050">
              <a:lnSpc>
                <a:spcPct val="95825"/>
              </a:lnSpc>
              <a:spcBef>
                <a:spcPts val="530"/>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Dos bolsas de frío químico.</a:t>
            </a:r>
            <a:endParaRPr sz="1000">
              <a:latin typeface="Arial"/>
              <a:cs typeface="Arial"/>
            </a:endParaRPr>
          </a:p>
          <a:p>
            <a:pPr marL="12700" marR="19050">
              <a:lnSpc>
                <a:spcPct val="95825"/>
              </a:lnSpc>
              <a:spcBef>
                <a:spcPts val="554"/>
              </a:spcBef>
              <a:spcAft>
                <a:spcPts val="300"/>
              </a:spcAft>
            </a:pPr>
            <a:r>
              <a:rPr sz="1200" spc="-20" dirty="0" smtClean="0">
                <a:solidFill>
                  <a:srgbClr val="262C32"/>
                </a:solidFill>
                <a:latin typeface="Aptos"/>
                <a:cs typeface="Arial"/>
              </a:rPr>
              <a:t>- </a:t>
            </a:r>
            <a:r>
              <a:rPr sz="1200" spc="-20" dirty="0" smtClean="0">
                <a:solidFill>
                  <a:srgbClr val="262C32"/>
                </a:solidFill>
                <a:latin typeface="Aptos"/>
                <a:cs typeface="Arial"/>
              </a:rPr>
              <a:t>Termómetro.</a:t>
            </a:r>
            <a:endParaRPr sz="1000">
              <a:latin typeface="Arial"/>
              <a:cs typeface="Arial"/>
            </a:endParaRPr>
          </a:p>
          <a:p>
            <a:pPr marL="12700" marR="19050">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Linterna pequeña con recambio de pilas y bombilla.</a:t>
            </a:r>
            <a:endParaRPr sz="1000">
              <a:latin typeface="Arial"/>
              <a:cs typeface="Arial"/>
            </a:endParaRPr>
          </a:p>
          <a:p>
            <a:pPr marL="12700" marR="19050">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Un bloc de notas con un lápiz.</a:t>
            </a:r>
            <a:endParaRPr sz="1000">
              <a:latin typeface="Arial"/>
              <a:cs typeface="Arial"/>
            </a:endParaRPr>
          </a:p>
        </p:txBody>
      </p:sp>
      <p:sp>
        <p:nvSpPr>
          <p:cNvPr id="3" name="object 3"/>
          <p:cNvSpPr txBox="1"/>
          <p:nvPr/>
        </p:nvSpPr>
        <p:spPr>
          <a:xfrm>
            <a:off x="2078511" y="3846790"/>
            <a:ext cx="6778238" cy="509016"/>
          </a:xfrm>
          <a:prstGeom prst="rect">
            <a:avLst/>
          </a:prstGeom>
        </p:spPr>
        <p:txBody>
          <a:bodyPr wrap="square" lIns="0" tIns="7111" rIns="0" bIns="0" rtlCol="0">
            <a:noAutofit/>
          </a:bodyPr>
          <a:lstStyle/>
          <a:p>
            <a:pPr marL="12700" marR="9205">
              <a:lnSpc>
                <a:spcPts val="1120"/>
              </a:lnSpc>
              <a:spcAft>
                <a:spcPts val="300"/>
              </a:spcAft>
            </a:pPr>
            <a:r>
              <a:rPr sz="1200" spc="-2" dirty="0" smtClean="0">
                <a:solidFill>
                  <a:srgbClr val="262C32"/>
                </a:solidFill>
                <a:latin typeface="Aptos"/>
                <a:cs typeface="Arial"/>
              </a:rPr>
              <a:t>Tener presente que un fármaco mal utilizado puede ocasionar graves</a:t>
            </a:r>
            <a:endParaRPr sz="1000">
              <a:latin typeface="Arial"/>
              <a:cs typeface="Arial"/>
            </a:endParaRPr>
          </a:p>
          <a:p>
            <a:pPr marL="15747">
              <a:lnSpc>
                <a:spcPts val="1420"/>
              </a:lnSpc>
              <a:spcBef>
                <a:spcPts val="60"/>
              </a:spcBef>
              <a:spcAft>
                <a:spcPts val="300"/>
              </a:spcAft>
            </a:pPr>
            <a:r>
              <a:rPr sz="1200" spc="-15" dirty="0" smtClean="0">
                <a:solidFill>
                  <a:srgbClr val="262C32"/>
                </a:solidFill>
                <a:latin typeface="Aptos"/>
                <a:cs typeface="Arial"/>
              </a:rPr>
              <a:t>a</a:t>
            </a:r>
            <a:r>
              <a:rPr sz="1200" spc="-8" dirty="0" smtClean="0">
                <a:solidFill>
                  <a:srgbClr val="262C32"/>
                </a:solidFill>
                <a:latin typeface="Aptos"/>
                <a:cs typeface="Arial"/>
              </a:rPr>
              <a:t>l</a:t>
            </a:r>
            <a:r>
              <a:rPr sz="1200" spc="-12" dirty="0" smtClean="0">
                <a:solidFill>
                  <a:srgbClr val="262C32"/>
                </a:solidFill>
                <a:latin typeface="Aptos"/>
                <a:cs typeface="Arial"/>
              </a:rPr>
              <a:t>t</a:t>
            </a:r>
            <a:r>
              <a:rPr sz="1200" spc="-15" dirty="0" smtClean="0">
                <a:solidFill>
                  <a:srgbClr val="262C32"/>
                </a:solidFill>
                <a:latin typeface="Aptos"/>
                <a:cs typeface="Arial"/>
              </a:rPr>
              <a:t>e</a:t>
            </a:r>
            <a:r>
              <a:rPr sz="1200" spc="-12" dirty="0" smtClean="0">
                <a:solidFill>
                  <a:srgbClr val="262C32"/>
                </a:solidFill>
                <a:latin typeface="Aptos"/>
                <a:cs typeface="Arial"/>
              </a:rPr>
              <a:t>r</a:t>
            </a:r>
            <a:r>
              <a:rPr sz="1200" spc="-9" dirty="0" smtClean="0">
                <a:solidFill>
                  <a:srgbClr val="262C32"/>
                </a:solidFill>
                <a:latin typeface="Aptos"/>
                <a:cs typeface="Arial"/>
              </a:rPr>
              <a:t>a</a:t>
            </a:r>
            <a:r>
              <a:rPr sz="1200" spc="4" dirty="0" smtClean="0">
                <a:solidFill>
                  <a:srgbClr val="262C32"/>
                </a:solidFill>
                <a:latin typeface="Aptos"/>
                <a:cs typeface="Arial"/>
              </a:rPr>
              <a:t>c</a:t>
            </a:r>
            <a:r>
              <a:rPr sz="1200" spc="-23" dirty="0" smtClean="0">
                <a:solidFill>
                  <a:srgbClr val="262C32"/>
                </a:solidFill>
                <a:latin typeface="Aptos"/>
                <a:cs typeface="Arial"/>
              </a:rPr>
              <a:t>i</a:t>
            </a:r>
            <a:r>
              <a:rPr sz="1200" spc="-15" dirty="0" smtClean="0">
                <a:solidFill>
                  <a:srgbClr val="262C32"/>
                </a:solidFill>
                <a:latin typeface="Aptos"/>
                <a:cs typeface="Arial"/>
              </a:rPr>
              <a:t>o</a:t>
            </a:r>
            <a:r>
              <a:rPr sz="1200" spc="-9" dirty="0" smtClean="0">
                <a:solidFill>
                  <a:srgbClr val="262C32"/>
                </a:solidFill>
                <a:latin typeface="Aptos"/>
                <a:cs typeface="Arial"/>
              </a:rPr>
              <a:t>n</a:t>
            </a:r>
            <a:r>
              <a:rPr sz="1200" spc="-15" dirty="0" smtClean="0">
                <a:solidFill>
                  <a:srgbClr val="262C32"/>
                </a:solidFill>
                <a:latin typeface="Aptos"/>
                <a:cs typeface="Arial"/>
              </a:rPr>
              <a:t>e</a:t>
            </a:r>
            <a:r>
              <a:rPr sz="1200" spc="4" dirty="0" smtClean="0">
                <a:solidFill>
                  <a:srgbClr val="262C32"/>
                </a:solidFill>
                <a:latin typeface="Aptos"/>
                <a:cs typeface="Arial"/>
              </a:rPr>
              <a:t>s</a:t>
            </a:r>
            <a:r>
              <a:rPr sz="1200" spc="113" dirty="0" smtClean="0">
                <a:solidFill>
                  <a:srgbClr val="262C32"/>
                </a:solidFill>
                <a:latin typeface="Aptos"/>
                <a:cs typeface="Arial"/>
              </a:rPr>
              <a:t> </a:t>
            </a:r>
            <a:r>
              <a:rPr sz="1200" spc="-14" dirty="0" smtClean="0">
                <a:solidFill>
                  <a:srgbClr val="262C32"/>
                </a:solidFill>
                <a:latin typeface="Aptos"/>
                <a:cs typeface="Arial"/>
              </a:rPr>
              <a:t>e</a:t>
            </a:r>
            <a:r>
              <a:rPr sz="1200" spc="0" dirty="0" smtClean="0">
                <a:solidFill>
                  <a:srgbClr val="262C32"/>
                </a:solidFill>
                <a:latin typeface="Aptos"/>
                <a:cs typeface="Arial"/>
              </a:rPr>
              <a:t>n</a:t>
            </a:r>
            <a:r>
              <a:rPr sz="1200" spc="17" dirty="0" smtClean="0">
                <a:solidFill>
                  <a:srgbClr val="262C32"/>
                </a:solidFill>
                <a:latin typeface="Aptos"/>
                <a:cs typeface="Arial"/>
              </a:rPr>
              <a:t> </a:t>
            </a:r>
            <a:r>
              <a:rPr sz="1200" spc="-26" dirty="0" smtClean="0">
                <a:solidFill>
                  <a:srgbClr val="262C32"/>
                </a:solidFill>
                <a:latin typeface="Aptos"/>
                <a:cs typeface="Arial"/>
              </a:rPr>
              <a:t>e</a:t>
            </a:r>
            <a:r>
              <a:rPr sz="1200" spc="-73" dirty="0" smtClean="0">
                <a:solidFill>
                  <a:srgbClr val="262C32"/>
                </a:solidFill>
                <a:latin typeface="Aptos"/>
                <a:cs typeface="Arial"/>
              </a:rPr>
              <a:t>l</a:t>
            </a:r>
            <a:r>
              <a:rPr sz="1200" spc="100" dirty="0" smtClean="0">
                <a:solidFill>
                  <a:srgbClr val="262C32"/>
                </a:solidFill>
                <a:latin typeface="Aptos"/>
                <a:cs typeface="Arial"/>
              </a:rPr>
              <a:t> </a:t>
            </a:r>
            <a:r>
              <a:rPr sz="1200" spc="-26" dirty="0" smtClean="0">
                <a:solidFill>
                  <a:srgbClr val="262C32"/>
                </a:solidFill>
                <a:latin typeface="Aptos"/>
                <a:cs typeface="Arial"/>
              </a:rPr>
              <a:t>o</a:t>
            </a:r>
            <a:r>
              <a:rPr sz="1200" spc="0" dirty="0" smtClean="0">
                <a:solidFill>
                  <a:srgbClr val="262C32"/>
                </a:solidFill>
                <a:latin typeface="Aptos"/>
                <a:cs typeface="Arial"/>
              </a:rPr>
              <a:t>r</a:t>
            </a:r>
            <a:r>
              <a:rPr sz="1200" spc="-26" dirty="0" smtClean="0">
                <a:solidFill>
                  <a:srgbClr val="262C32"/>
                </a:solidFill>
                <a:latin typeface="Aptos"/>
                <a:cs typeface="Arial"/>
              </a:rPr>
              <a:t>g</a:t>
            </a:r>
            <a:r>
              <a:rPr sz="1200" spc="-3" dirty="0" smtClean="0">
                <a:solidFill>
                  <a:srgbClr val="262C32"/>
                </a:solidFill>
                <a:latin typeface="Aptos"/>
                <a:cs typeface="Arial"/>
              </a:rPr>
              <a:t>an</a:t>
            </a:r>
            <a:r>
              <a:rPr sz="1200" spc="-7" dirty="0" smtClean="0">
                <a:solidFill>
                  <a:srgbClr val="262C32"/>
                </a:solidFill>
                <a:latin typeface="Aptos"/>
                <a:cs typeface="Arial"/>
              </a:rPr>
              <a:t>i</a:t>
            </a:r>
            <a:r>
              <a:rPr sz="1200" spc="30" dirty="0" smtClean="0">
                <a:solidFill>
                  <a:srgbClr val="262C32"/>
                </a:solidFill>
                <a:latin typeface="Aptos"/>
                <a:cs typeface="Arial"/>
              </a:rPr>
              <a:t>s</a:t>
            </a:r>
            <a:r>
              <a:rPr sz="1200" spc="-18" dirty="0" smtClean="0">
                <a:solidFill>
                  <a:srgbClr val="262C32"/>
                </a:solidFill>
                <a:latin typeface="Aptos"/>
                <a:cs typeface="Arial"/>
              </a:rPr>
              <a:t>m</a:t>
            </a:r>
            <a:r>
              <a:rPr sz="1200" spc="18" dirty="0" smtClean="0">
                <a:solidFill>
                  <a:srgbClr val="262C32"/>
                </a:solidFill>
                <a:latin typeface="Aptos"/>
                <a:cs typeface="Arial"/>
              </a:rPr>
              <a:t>o</a:t>
            </a:r>
            <a:r>
              <a:rPr sz="1200" spc="-77" dirty="0" smtClean="0">
                <a:solidFill>
                  <a:srgbClr val="262C32"/>
                </a:solidFill>
                <a:latin typeface="Aptos"/>
                <a:cs typeface="Arial"/>
              </a:rPr>
              <a:t>.</a:t>
            </a:r>
            <a:r>
              <a:rPr sz="1200" spc="0" dirty="0" smtClean="0">
                <a:solidFill>
                  <a:srgbClr val="262C32"/>
                </a:solidFill>
                <a:latin typeface="Aptos"/>
                <a:cs typeface="Arial"/>
              </a:rPr>
              <a:t> </a:t>
            </a:r>
            <a:r>
              <a:rPr sz="1200" spc="-129" dirty="0" smtClean="0">
                <a:solidFill>
                  <a:srgbClr val="262C32"/>
                </a:solidFill>
                <a:latin typeface="Aptos"/>
                <a:cs typeface="Arial"/>
              </a:rPr>
              <a:t> </a:t>
            </a:r>
            <a:r>
              <a:rPr sz="1200" spc="-25" dirty="0" smtClean="0">
                <a:solidFill>
                  <a:srgbClr val="262C32"/>
                </a:solidFill>
                <a:latin typeface="Aptos"/>
                <a:cs typeface="Arial"/>
              </a:rPr>
              <a:t>U</a:t>
            </a:r>
            <a:r>
              <a:rPr sz="1200" spc="-19" dirty="0" smtClean="0">
                <a:solidFill>
                  <a:srgbClr val="262C32"/>
                </a:solidFill>
                <a:latin typeface="Aptos"/>
                <a:cs typeface="Arial"/>
              </a:rPr>
              <a:t>n</a:t>
            </a:r>
            <a:r>
              <a:rPr sz="1200" spc="0" dirty="0" smtClean="0">
                <a:solidFill>
                  <a:srgbClr val="262C32"/>
                </a:solidFill>
                <a:latin typeface="Aptos"/>
                <a:cs typeface="Arial"/>
              </a:rPr>
              <a:t>a</a:t>
            </a:r>
            <a:r>
              <a:rPr sz="1200" spc="-1" dirty="0" smtClean="0">
                <a:solidFill>
                  <a:srgbClr val="262C32"/>
                </a:solidFill>
                <a:latin typeface="Aptos"/>
                <a:cs typeface="Arial"/>
              </a:rPr>
              <a:t> </a:t>
            </a:r>
            <a:r>
              <a:rPr sz="1200" spc="-19" dirty="0" smtClean="0">
                <a:solidFill>
                  <a:srgbClr val="262C32"/>
                </a:solidFill>
                <a:latin typeface="Aptos"/>
                <a:cs typeface="Arial"/>
              </a:rPr>
              <a:t>v</a:t>
            </a:r>
            <a:r>
              <a:rPr sz="1200" spc="-14" dirty="0" smtClean="0">
                <a:solidFill>
                  <a:srgbClr val="262C32"/>
                </a:solidFill>
                <a:latin typeface="Aptos"/>
                <a:cs typeface="Arial"/>
              </a:rPr>
              <a:t>e</a:t>
            </a:r>
            <a:r>
              <a:rPr sz="1200" spc="0" dirty="0" smtClean="0">
                <a:solidFill>
                  <a:srgbClr val="262C32"/>
                </a:solidFill>
                <a:latin typeface="Aptos"/>
                <a:cs typeface="Arial"/>
              </a:rPr>
              <a:t>z</a:t>
            </a:r>
            <a:r>
              <a:rPr sz="1200" spc="28" dirty="0" smtClean="0">
                <a:solidFill>
                  <a:srgbClr val="262C32"/>
                </a:solidFill>
                <a:latin typeface="Aptos"/>
                <a:cs typeface="Arial"/>
              </a:rPr>
              <a:t> </a:t>
            </a:r>
            <a:r>
              <a:rPr sz="1200" spc="-14" dirty="0" smtClean="0">
                <a:solidFill>
                  <a:srgbClr val="262C32"/>
                </a:solidFill>
                <a:latin typeface="Aptos"/>
                <a:cs typeface="Arial"/>
              </a:rPr>
              <a:t>a</a:t>
            </a:r>
            <a:r>
              <a:rPr sz="1200" spc="-19" dirty="0" smtClean="0">
                <a:solidFill>
                  <a:srgbClr val="262C32"/>
                </a:solidFill>
                <a:latin typeface="Aptos"/>
                <a:cs typeface="Arial"/>
              </a:rPr>
              <a:t>b</a:t>
            </a:r>
            <a:r>
              <a:rPr sz="1200" spc="-9" dirty="0" smtClean="0">
                <a:solidFill>
                  <a:srgbClr val="262C32"/>
                </a:solidFill>
                <a:latin typeface="Aptos"/>
                <a:cs typeface="Arial"/>
              </a:rPr>
              <a:t>i</a:t>
            </a:r>
            <a:r>
              <a:rPr sz="1200" spc="-19" dirty="0" smtClean="0">
                <a:solidFill>
                  <a:srgbClr val="262C32"/>
                </a:solidFill>
                <a:latin typeface="Aptos"/>
                <a:cs typeface="Arial"/>
              </a:rPr>
              <a:t>e</a:t>
            </a:r>
            <a:r>
              <a:rPr sz="1200" spc="0" dirty="0" smtClean="0">
                <a:solidFill>
                  <a:srgbClr val="262C32"/>
                </a:solidFill>
                <a:latin typeface="Aptos"/>
                <a:cs typeface="Arial"/>
              </a:rPr>
              <a:t>r</a:t>
            </a:r>
            <a:r>
              <a:rPr sz="1200" spc="-19" dirty="0" smtClean="0">
                <a:solidFill>
                  <a:srgbClr val="262C32"/>
                </a:solidFill>
                <a:latin typeface="Aptos"/>
                <a:cs typeface="Arial"/>
              </a:rPr>
              <a:t>to</a:t>
            </a:r>
            <a:r>
              <a:rPr sz="1200" spc="0" dirty="0" smtClean="0">
                <a:solidFill>
                  <a:srgbClr val="262C32"/>
                </a:solidFill>
                <a:latin typeface="Aptos"/>
                <a:cs typeface="Arial"/>
              </a:rPr>
              <a:t>s</a:t>
            </a:r>
            <a:r>
              <a:rPr sz="1200" spc="113" dirty="0" smtClean="0">
                <a:solidFill>
                  <a:srgbClr val="262C32"/>
                </a:solidFill>
                <a:latin typeface="Aptos"/>
                <a:cs typeface="Arial"/>
              </a:rPr>
              <a:t> </a:t>
            </a:r>
            <a:r>
              <a:rPr sz="1200" spc="-19" dirty="0" smtClean="0">
                <a:solidFill>
                  <a:srgbClr val="262C32"/>
                </a:solidFill>
                <a:latin typeface="Aptos"/>
                <a:cs typeface="Arial"/>
              </a:rPr>
              <a:t>desec</a:t>
            </a:r>
            <a:r>
              <a:rPr sz="1200" spc="-14" dirty="0" smtClean="0">
                <a:solidFill>
                  <a:srgbClr val="262C32"/>
                </a:solidFill>
                <a:latin typeface="Aptos"/>
                <a:cs typeface="Arial"/>
              </a:rPr>
              <a:t>h</a:t>
            </a:r>
            <a:r>
              <a:rPr sz="1200" spc="-19" dirty="0" smtClean="0">
                <a:solidFill>
                  <a:srgbClr val="262C32"/>
                </a:solidFill>
                <a:latin typeface="Aptos"/>
                <a:cs typeface="Arial"/>
              </a:rPr>
              <a:t>a</a:t>
            </a:r>
            <a:r>
              <a:rPr sz="1200" spc="0" dirty="0" smtClean="0">
                <a:solidFill>
                  <a:srgbClr val="262C32"/>
                </a:solidFill>
                <a:latin typeface="Aptos"/>
                <a:cs typeface="Arial"/>
              </a:rPr>
              <a:t>r</a:t>
            </a:r>
            <a:r>
              <a:rPr sz="1200" spc="158" dirty="0" smtClean="0">
                <a:solidFill>
                  <a:srgbClr val="262C32"/>
                </a:solidFill>
                <a:latin typeface="Aptos"/>
                <a:cs typeface="Arial"/>
              </a:rPr>
              <a:t> </a:t>
            </a:r>
            <a:r>
              <a:rPr sz="1200" spc="-78" dirty="0" smtClean="0">
                <a:solidFill>
                  <a:srgbClr val="262C32"/>
                </a:solidFill>
                <a:latin typeface="Aptos"/>
                <a:cs typeface="Arial"/>
              </a:rPr>
              <a:t>l</a:t>
            </a:r>
            <a:r>
              <a:rPr sz="1200" spc="18" dirty="0" smtClean="0">
                <a:solidFill>
                  <a:srgbClr val="262C32"/>
                </a:solidFill>
                <a:latin typeface="Aptos"/>
                <a:cs typeface="Arial"/>
              </a:rPr>
              <a:t>o</a:t>
            </a:r>
            <a:r>
              <a:rPr sz="1200" spc="-25" dirty="0" smtClean="0">
                <a:solidFill>
                  <a:srgbClr val="262C32"/>
                </a:solidFill>
                <a:latin typeface="Aptos"/>
                <a:cs typeface="Arial"/>
              </a:rPr>
              <a:t>s</a:t>
            </a:r>
            <a:r>
              <a:rPr sz="1200" spc="89" dirty="0" smtClean="0">
                <a:solidFill>
                  <a:srgbClr val="262C32"/>
                </a:solidFill>
                <a:latin typeface="Aptos"/>
                <a:cs typeface="Arial"/>
              </a:rPr>
              <a:t> </a:t>
            </a:r>
            <a:r>
              <a:rPr sz="1200" spc="-88" dirty="0" smtClean="0">
                <a:solidFill>
                  <a:srgbClr val="262C32"/>
                </a:solidFill>
                <a:latin typeface="Aptos"/>
                <a:cs typeface="Arial"/>
              </a:rPr>
              <a:t>m</a:t>
            </a:r>
            <a:r>
              <a:rPr sz="1200" spc="-3" dirty="0" smtClean="0">
                <a:solidFill>
                  <a:srgbClr val="262C32"/>
                </a:solidFill>
                <a:latin typeface="Aptos"/>
                <a:cs typeface="Arial"/>
              </a:rPr>
              <a:t>a</a:t>
            </a:r>
            <a:r>
              <a:rPr sz="1200" spc="37" dirty="0" smtClean="0">
                <a:solidFill>
                  <a:srgbClr val="262C32"/>
                </a:solidFill>
                <a:latin typeface="Aptos"/>
                <a:cs typeface="Arial"/>
              </a:rPr>
              <a:t>t</a:t>
            </a:r>
            <a:r>
              <a:rPr sz="1200" spc="-3" dirty="0" smtClean="0">
                <a:solidFill>
                  <a:srgbClr val="262C32"/>
                </a:solidFill>
                <a:latin typeface="Aptos"/>
                <a:cs typeface="Arial"/>
              </a:rPr>
              <a:t>e</a:t>
            </a:r>
            <a:r>
              <a:rPr sz="1200" spc="24" dirty="0" smtClean="0">
                <a:solidFill>
                  <a:srgbClr val="262C32"/>
                </a:solidFill>
                <a:latin typeface="Aptos"/>
                <a:cs typeface="Arial"/>
              </a:rPr>
              <a:t>r</a:t>
            </a:r>
            <a:r>
              <a:rPr sz="1200" spc="-53" dirty="0" smtClean="0">
                <a:solidFill>
                  <a:srgbClr val="262C32"/>
                </a:solidFill>
                <a:latin typeface="Aptos"/>
                <a:cs typeface="Arial"/>
              </a:rPr>
              <a:t>i</a:t>
            </a:r>
            <a:r>
              <a:rPr sz="1200" spc="18" dirty="0" smtClean="0">
                <a:solidFill>
                  <a:srgbClr val="262C32"/>
                </a:solidFill>
                <a:latin typeface="Aptos"/>
                <a:cs typeface="Arial"/>
              </a:rPr>
              <a:t>a</a:t>
            </a:r>
            <a:r>
              <a:rPr sz="1200" spc="-32" dirty="0" smtClean="0">
                <a:solidFill>
                  <a:srgbClr val="262C32"/>
                </a:solidFill>
                <a:latin typeface="Aptos"/>
                <a:cs typeface="Arial"/>
              </a:rPr>
              <a:t>l</a:t>
            </a:r>
            <a:r>
              <a:rPr sz="1200" spc="18" dirty="0" smtClean="0">
                <a:solidFill>
                  <a:srgbClr val="262C32"/>
                </a:solidFill>
                <a:latin typeface="Aptos"/>
                <a:cs typeface="Arial"/>
              </a:rPr>
              <a:t>e</a:t>
            </a:r>
            <a:r>
              <a:rPr sz="1200" spc="0" dirty="0" smtClean="0">
                <a:solidFill>
                  <a:srgbClr val="262C32"/>
                </a:solidFill>
                <a:latin typeface="Aptos"/>
                <a:cs typeface="Arial"/>
              </a:rPr>
              <a:t>s </a:t>
            </a:r>
            <a:r>
              <a:rPr sz="1200" spc="-10" dirty="0" smtClean="0">
                <a:solidFill>
                  <a:srgbClr val="262C32"/>
                </a:solidFill>
                <a:latin typeface="Aptos"/>
                <a:cs typeface="Arial"/>
              </a:rPr>
              <a:t>s</a:t>
            </a:r>
            <a:r>
              <a:rPr sz="1200" spc="-9" dirty="0" smtClean="0">
                <a:solidFill>
                  <a:srgbClr val="262C32"/>
                </a:solidFill>
                <a:latin typeface="Aptos"/>
                <a:cs typeface="Arial"/>
              </a:rPr>
              <a:t>obr</a:t>
            </a:r>
            <a:r>
              <a:rPr sz="1200" spc="-4" dirty="0" smtClean="0">
                <a:solidFill>
                  <a:srgbClr val="262C32"/>
                </a:solidFill>
                <a:latin typeface="Aptos"/>
                <a:cs typeface="Arial"/>
              </a:rPr>
              <a:t>an</a:t>
            </a:r>
            <a:r>
              <a:rPr sz="1200" spc="-10" dirty="0" smtClean="0">
                <a:solidFill>
                  <a:srgbClr val="262C32"/>
                </a:solidFill>
                <a:latin typeface="Aptos"/>
                <a:cs typeface="Arial"/>
              </a:rPr>
              <a:t>t</a:t>
            </a:r>
            <a:r>
              <a:rPr sz="1200" spc="-4" dirty="0" smtClean="0">
                <a:solidFill>
                  <a:srgbClr val="262C32"/>
                </a:solidFill>
                <a:latin typeface="Aptos"/>
                <a:cs typeface="Arial"/>
              </a:rPr>
              <a:t>e</a:t>
            </a:r>
            <a:r>
              <a:rPr sz="1200" spc="9" dirty="0" smtClean="0">
                <a:solidFill>
                  <a:srgbClr val="262C32"/>
                </a:solidFill>
                <a:latin typeface="Aptos"/>
                <a:cs typeface="Arial"/>
              </a:rPr>
              <a:t>s</a:t>
            </a:r>
            <a:r>
              <a:rPr sz="1200" spc="40" dirty="0" smtClean="0">
                <a:solidFill>
                  <a:srgbClr val="262C32"/>
                </a:solidFill>
                <a:latin typeface="Aptos"/>
                <a:cs typeface="Arial"/>
              </a:rPr>
              <a:t> </a:t>
            </a:r>
            <a:r>
              <a:rPr sz="1200" spc="0" dirty="0" smtClean="0">
                <a:solidFill>
                  <a:srgbClr val="262C32"/>
                </a:solidFill>
                <a:latin typeface="Aptos"/>
                <a:cs typeface="Arial"/>
              </a:rPr>
              <a:t>y</a:t>
            </a:r>
            <a:r>
              <a:rPr sz="1200" spc="39" dirty="0" smtClean="0">
                <a:solidFill>
                  <a:srgbClr val="262C32"/>
                </a:solidFill>
                <a:latin typeface="Aptos"/>
                <a:cs typeface="Arial"/>
              </a:rPr>
              <a:t> </a:t>
            </a:r>
            <a:r>
              <a:rPr sz="1200" spc="-102" dirty="0" smtClean="0">
                <a:solidFill>
                  <a:srgbClr val="262C32"/>
                </a:solidFill>
                <a:latin typeface="Aptos"/>
                <a:cs typeface="Arial"/>
              </a:rPr>
              <a:t>l</a:t>
            </a:r>
            <a:r>
              <a:rPr sz="1200" spc="18" dirty="0" smtClean="0">
                <a:solidFill>
                  <a:srgbClr val="262C32"/>
                </a:solidFill>
                <a:latin typeface="Aptos"/>
                <a:cs typeface="Arial"/>
              </a:rPr>
              <a:t>o</a:t>
            </a:r>
            <a:r>
              <a:rPr sz="1200" spc="0" dirty="0" smtClean="0">
                <a:solidFill>
                  <a:srgbClr val="262C32"/>
                </a:solidFill>
                <a:latin typeface="Aptos"/>
                <a:cs typeface="Arial"/>
              </a:rPr>
              <a:t>s</a:t>
            </a:r>
            <a:r>
              <a:rPr sz="1200" spc="64" dirty="0" smtClean="0">
                <a:solidFill>
                  <a:srgbClr val="262C32"/>
                </a:solidFill>
                <a:latin typeface="Aptos"/>
                <a:cs typeface="Arial"/>
              </a:rPr>
              <a:t> </a:t>
            </a:r>
            <a:r>
              <a:rPr sz="1200" spc="-19" dirty="0" smtClean="0">
                <a:solidFill>
                  <a:srgbClr val="262C32"/>
                </a:solidFill>
                <a:latin typeface="Aptos"/>
                <a:cs typeface="Arial"/>
              </a:rPr>
              <a:t>co</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19" dirty="0" smtClean="0">
                <a:solidFill>
                  <a:srgbClr val="262C32"/>
                </a:solidFill>
                <a:latin typeface="Aptos"/>
                <a:cs typeface="Arial"/>
              </a:rPr>
              <a:t>a</a:t>
            </a:r>
            <a:r>
              <a:rPr sz="1200" spc="-34" dirty="0" smtClean="0">
                <a:solidFill>
                  <a:srgbClr val="262C32"/>
                </a:solidFill>
                <a:latin typeface="Aptos"/>
                <a:cs typeface="Arial"/>
              </a:rPr>
              <a:t>m</a:t>
            </a:r>
            <a:r>
              <a:rPr sz="1200" spc="-9" dirty="0" smtClean="0">
                <a:solidFill>
                  <a:srgbClr val="262C32"/>
                </a:solidFill>
                <a:latin typeface="Aptos"/>
                <a:cs typeface="Arial"/>
              </a:rPr>
              <a:t>i</a:t>
            </a:r>
            <a:r>
              <a:rPr sz="1200" spc="-19" dirty="0" smtClean="0">
                <a:solidFill>
                  <a:srgbClr val="262C32"/>
                </a:solidFill>
                <a:latin typeface="Aptos"/>
                <a:cs typeface="Arial"/>
              </a:rPr>
              <a:t>nado</a:t>
            </a:r>
            <a:r>
              <a:rPr sz="1200" spc="0" dirty="0" smtClean="0">
                <a:solidFill>
                  <a:srgbClr val="262C32"/>
                </a:solidFill>
                <a:latin typeface="Aptos"/>
                <a:cs typeface="Arial"/>
              </a:rPr>
              <a:t>s</a:t>
            </a:r>
            <a:r>
              <a:rPr sz="1200" spc="192" dirty="0" smtClean="0">
                <a:solidFill>
                  <a:srgbClr val="262C32"/>
                </a:solidFill>
                <a:latin typeface="Aptos"/>
                <a:cs typeface="Arial"/>
              </a:rPr>
              <a:t> </a:t>
            </a:r>
            <a:r>
              <a:rPr sz="1200" spc="-14" dirty="0" smtClean="0">
                <a:solidFill>
                  <a:srgbClr val="262C32"/>
                </a:solidFill>
                <a:latin typeface="Aptos"/>
                <a:cs typeface="Arial"/>
              </a:rPr>
              <a:t>e</a:t>
            </a:r>
            <a:r>
              <a:rPr sz="1200" spc="0" dirty="0" smtClean="0">
                <a:solidFill>
                  <a:srgbClr val="262C32"/>
                </a:solidFill>
                <a:latin typeface="Aptos"/>
                <a:cs typeface="Arial"/>
              </a:rPr>
              <a:t>n</a:t>
            </a:r>
            <a:r>
              <a:rPr sz="1200" spc="42" dirty="0" smtClean="0">
                <a:solidFill>
                  <a:srgbClr val="262C32"/>
                </a:solidFill>
                <a:latin typeface="Aptos"/>
                <a:cs typeface="Arial"/>
              </a:rPr>
              <a:t> </a:t>
            </a:r>
            <a:r>
              <a:rPr sz="1200" spc="-14" dirty="0" smtClean="0">
                <a:solidFill>
                  <a:srgbClr val="262C32"/>
                </a:solidFill>
                <a:latin typeface="Aptos"/>
                <a:cs typeface="Arial"/>
              </a:rPr>
              <a:t>u</a:t>
            </a:r>
            <a:r>
              <a:rPr sz="1200" spc="-19" dirty="0" smtClean="0">
                <a:solidFill>
                  <a:srgbClr val="262C32"/>
                </a:solidFill>
                <a:latin typeface="Aptos"/>
                <a:cs typeface="Arial"/>
              </a:rPr>
              <a:t>n</a:t>
            </a:r>
            <a:r>
              <a:rPr sz="1200" spc="0" dirty="0" smtClean="0">
                <a:solidFill>
                  <a:srgbClr val="262C32"/>
                </a:solidFill>
                <a:latin typeface="Aptos"/>
                <a:cs typeface="Arial"/>
              </a:rPr>
              <a:t>a</a:t>
            </a:r>
            <a:r>
              <a:rPr sz="1200" spc="34" dirty="0" smtClean="0">
                <a:solidFill>
                  <a:srgbClr val="262C32"/>
                </a:solidFill>
                <a:latin typeface="Aptos"/>
                <a:cs typeface="Arial"/>
              </a:rPr>
              <a:t> </a:t>
            </a:r>
            <a:r>
              <a:rPr sz="1200" spc="-14" dirty="0" smtClean="0">
                <a:solidFill>
                  <a:srgbClr val="262C32"/>
                </a:solidFill>
                <a:latin typeface="Aptos"/>
                <a:cs typeface="Arial"/>
              </a:rPr>
              <a:t>b</a:t>
            </a:r>
            <a:r>
              <a:rPr sz="1200" spc="-19" dirty="0" smtClean="0">
                <a:solidFill>
                  <a:srgbClr val="262C32"/>
                </a:solidFill>
                <a:latin typeface="Aptos"/>
                <a:cs typeface="Arial"/>
              </a:rPr>
              <a:t>o</a:t>
            </a:r>
            <a:r>
              <a:rPr sz="1200" spc="-9" dirty="0" smtClean="0">
                <a:solidFill>
                  <a:srgbClr val="262C32"/>
                </a:solidFill>
                <a:latin typeface="Aptos"/>
                <a:cs typeface="Arial"/>
              </a:rPr>
              <a:t>l</a:t>
            </a:r>
            <a:r>
              <a:rPr sz="1200" spc="-19" dirty="0" smtClean="0">
                <a:solidFill>
                  <a:srgbClr val="262C32"/>
                </a:solidFill>
                <a:latin typeface="Aptos"/>
                <a:cs typeface="Arial"/>
              </a:rPr>
              <a:t>s</a:t>
            </a:r>
            <a:r>
              <a:rPr sz="1200" spc="0" dirty="0" smtClean="0">
                <a:solidFill>
                  <a:srgbClr val="262C32"/>
                </a:solidFill>
                <a:latin typeface="Aptos"/>
                <a:cs typeface="Arial"/>
              </a:rPr>
              <a:t>a</a:t>
            </a:r>
            <a:r>
              <a:rPr sz="1200" spc="34"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19" dirty="0" smtClean="0">
                <a:solidFill>
                  <a:srgbClr val="262C32"/>
                </a:solidFill>
                <a:latin typeface="Aptos"/>
                <a:cs typeface="Arial"/>
              </a:rPr>
              <a:t>p</a:t>
            </a:r>
            <a:r>
              <a:rPr sz="1200" spc="-9" dirty="0" smtClean="0">
                <a:solidFill>
                  <a:srgbClr val="262C32"/>
                </a:solidFill>
                <a:latin typeface="Aptos"/>
                <a:cs typeface="Arial"/>
              </a:rPr>
              <a:t>l</a:t>
            </a:r>
            <a:r>
              <a:rPr sz="1200" spc="-19" dirty="0" smtClean="0">
                <a:solidFill>
                  <a:srgbClr val="262C32"/>
                </a:solidFill>
                <a:latin typeface="Aptos"/>
                <a:cs typeface="Arial"/>
              </a:rPr>
              <a:t>ás</a:t>
            </a:r>
            <a:r>
              <a:rPr sz="1200" spc="-9" dirty="0" smtClean="0">
                <a:solidFill>
                  <a:srgbClr val="262C32"/>
                </a:solidFill>
                <a:latin typeface="Aptos"/>
                <a:cs typeface="Arial"/>
              </a:rPr>
              <a:t>ti</a:t>
            </a:r>
            <a:r>
              <a:rPr sz="1200" spc="-19" dirty="0" smtClean="0">
                <a:solidFill>
                  <a:srgbClr val="262C32"/>
                </a:solidFill>
                <a:latin typeface="Aptos"/>
                <a:cs typeface="Arial"/>
              </a:rPr>
              <a:t>c</a:t>
            </a:r>
            <a:r>
              <a:rPr sz="1200" spc="0" dirty="0" smtClean="0">
                <a:solidFill>
                  <a:srgbClr val="262C32"/>
                </a:solidFill>
                <a:latin typeface="Aptos"/>
                <a:cs typeface="Arial"/>
              </a:rPr>
              <a:t>o</a:t>
            </a:r>
            <a:r>
              <a:rPr sz="1200" spc="89" dirty="0" smtClean="0">
                <a:solidFill>
                  <a:srgbClr val="262C32"/>
                </a:solidFill>
                <a:latin typeface="Aptos"/>
                <a:cs typeface="Arial"/>
              </a:rPr>
              <a:t> </a:t>
            </a:r>
            <a:r>
              <a:rPr sz="1200" spc="-53" dirty="0" smtClean="0">
                <a:solidFill>
                  <a:srgbClr val="262C32"/>
                </a:solidFill>
                <a:latin typeface="Aptos"/>
                <a:cs typeface="Arial"/>
              </a:rPr>
              <a:t>a</a:t>
            </a:r>
            <a:r>
              <a:rPr sz="1200" spc="-3" dirty="0" smtClean="0">
                <a:solidFill>
                  <a:srgbClr val="262C32"/>
                </a:solidFill>
                <a:latin typeface="Aptos"/>
                <a:cs typeface="Arial"/>
              </a:rPr>
              <a:t>de</a:t>
            </a:r>
            <a:r>
              <a:rPr sz="1200" spc="30" dirty="0" smtClean="0">
                <a:solidFill>
                  <a:srgbClr val="262C32"/>
                </a:solidFill>
                <a:latin typeface="Aptos"/>
                <a:cs typeface="Arial"/>
              </a:rPr>
              <a:t>c</a:t>
            </a:r>
            <a:r>
              <a:rPr sz="1200" spc="-26" dirty="0" smtClean="0">
                <a:solidFill>
                  <a:srgbClr val="262C32"/>
                </a:solidFill>
                <a:latin typeface="Aptos"/>
                <a:cs typeface="Arial"/>
              </a:rPr>
              <a:t>u</a:t>
            </a:r>
            <a:r>
              <a:rPr sz="1200" spc="-3" dirty="0" smtClean="0">
                <a:solidFill>
                  <a:srgbClr val="262C32"/>
                </a:solidFill>
                <a:latin typeface="Aptos"/>
                <a:cs typeface="Arial"/>
              </a:rPr>
              <a:t>ad</a:t>
            </a:r>
            <a:r>
              <a:rPr sz="1200" spc="40" dirty="0" smtClean="0">
                <a:solidFill>
                  <a:srgbClr val="262C32"/>
                </a:solidFill>
                <a:latin typeface="Aptos"/>
                <a:cs typeface="Arial"/>
              </a:rPr>
              <a:t>a</a:t>
            </a:r>
            <a:r>
              <a:rPr sz="1200" spc="-102"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b="1" spc="-70" dirty="0" smtClean="0">
                <a:solidFill>
                  <a:srgbClr val="231F21"/>
                </a:solidFill>
                <a:latin typeface="Times New Roman"/>
                <a:cs typeface="Times New Roman"/>
              </a:rPr>
              <a:t>149</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9" name="object 9"/>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8" name="object 8"/>
          <p:cNvSpPr txBox="1"/>
          <p:nvPr/>
        </p:nvSpPr>
        <p:spPr>
          <a:xfrm>
            <a:off x="2083609" y="1359085"/>
            <a:ext cx="3112610" cy="203200"/>
          </a:xfrm>
          <a:prstGeom prst="rect">
            <a:avLst/>
          </a:prstGeom>
        </p:spPr>
        <p:txBody>
          <a:bodyPr wrap="square" lIns="0" tIns="9715" rIns="0" bIns="0" rtlCol="0">
            <a:noAutofit/>
          </a:bodyPr>
          <a:lstStyle/>
          <a:p>
            <a:pPr marL="12700">
              <a:lnSpc>
                <a:spcPts val="1530"/>
              </a:lnSpc>
              <a:spcAft>
                <a:spcPts val="300"/>
              </a:spcAft>
            </a:pPr>
            <a:r>
              <a:rPr sz="1600" b="1" spc="-41" dirty="0" smtClean="0">
                <a:solidFill>
                  <a:srgbClr val="1E374E"/>
                </a:solidFill>
                <a:latin typeface="Aptos"/>
                <a:cs typeface="Times New Roman"/>
              </a:rPr>
              <a:t>Prevención  de accidentes</a:t>
            </a:r>
            <a:endParaRPr sz="1400">
              <a:latin typeface="Times New Roman"/>
              <a:cs typeface="Times New Roman"/>
            </a:endParaRPr>
          </a:p>
        </p:txBody>
      </p:sp>
      <p:sp>
        <p:nvSpPr>
          <p:cNvPr id="7" name="object 7"/>
          <p:cNvSpPr txBox="1"/>
          <p:nvPr/>
        </p:nvSpPr>
        <p:spPr>
          <a:xfrm>
            <a:off x="2078509" y="1829014"/>
            <a:ext cx="7471563" cy="2496312"/>
          </a:xfrm>
          <a:prstGeom prst="rect">
            <a:avLst/>
          </a:prstGeom>
        </p:spPr>
        <p:txBody>
          <a:bodyPr wrap="square" lIns="0" tIns="7111" rIns="0" bIns="0" rtlCol="0">
            <a:noAutofit/>
          </a:bodyPr>
          <a:lstStyle/>
          <a:p>
            <a:pPr marL="18796" marR="9205">
              <a:lnSpc>
                <a:spcPts val="1120"/>
              </a:lnSpc>
              <a:spcAft>
                <a:spcPts val="300"/>
              </a:spcAft>
            </a:pPr>
            <a:r>
              <a:rPr sz="1200" spc="-1" dirty="0" smtClean="0">
                <a:solidFill>
                  <a:srgbClr val="262C32"/>
                </a:solidFill>
                <a:latin typeface="Aptos"/>
                <a:cs typeface="Arial"/>
              </a:rPr>
              <a:t>Dado que en el hogar es donde pasamos muchas horas a lo largo de nuestra</a:t>
            </a:r>
            <a:endParaRPr sz="1000">
              <a:latin typeface="Arial"/>
              <a:cs typeface="Arial"/>
            </a:endParaRPr>
          </a:p>
          <a:p>
            <a:pPr marL="15748" indent="-3047">
              <a:lnSpc>
                <a:spcPts val="1149"/>
              </a:lnSpc>
              <a:spcBef>
                <a:spcPts val="184"/>
              </a:spcBef>
              <a:spcAft>
                <a:spcPts val="300"/>
              </a:spcAft>
            </a:pPr>
            <a:r>
              <a:rPr sz="1200" spc="5" dirty="0" smtClean="0">
                <a:solidFill>
                  <a:srgbClr val="262C32"/>
                </a:solidFill>
                <a:latin typeface="Aptos"/>
                <a:cs typeface="Arial"/>
              </a:rPr>
              <a:t>v</a:t>
            </a:r>
            <a:r>
              <a:rPr sz="1200" spc="-32" dirty="0" smtClean="0">
                <a:solidFill>
                  <a:srgbClr val="262C32"/>
                </a:solidFill>
                <a:latin typeface="Aptos"/>
                <a:cs typeface="Arial"/>
              </a:rPr>
              <a:t>i</a:t>
            </a:r>
            <a:r>
              <a:rPr sz="1200" spc="-3" dirty="0" smtClean="0">
                <a:solidFill>
                  <a:srgbClr val="262C32"/>
                </a:solidFill>
                <a:latin typeface="Aptos"/>
                <a:cs typeface="Arial"/>
              </a:rPr>
              <a:t>d</a:t>
            </a:r>
            <a:r>
              <a:rPr sz="1200" spc="18" dirty="0" smtClean="0">
                <a:solidFill>
                  <a:srgbClr val="262C32"/>
                </a:solidFill>
                <a:latin typeface="Aptos"/>
                <a:cs typeface="Arial"/>
              </a:rPr>
              <a:t>a</a:t>
            </a:r>
            <a:r>
              <a:rPr sz="1200" spc="-77" dirty="0" smtClean="0">
                <a:solidFill>
                  <a:srgbClr val="262C32"/>
                </a:solidFill>
                <a:latin typeface="Aptos"/>
                <a:cs typeface="Arial"/>
              </a:rPr>
              <a:t>,</a:t>
            </a:r>
            <a:r>
              <a:rPr sz="1200" spc="125" dirty="0" smtClean="0">
                <a:solidFill>
                  <a:srgbClr val="262C32"/>
                </a:solidFill>
                <a:latin typeface="Aptos"/>
                <a:cs typeface="Arial"/>
              </a:rPr>
              <a:t> </a:t>
            </a:r>
            <a:r>
              <a:rPr sz="1200" spc="-19" dirty="0" smtClean="0">
                <a:solidFill>
                  <a:srgbClr val="262C32"/>
                </a:solidFill>
                <a:latin typeface="Aptos"/>
                <a:cs typeface="Arial"/>
              </a:rPr>
              <a:t>e</a:t>
            </a:r>
            <a:r>
              <a:rPr sz="1200" spc="0" dirty="0" smtClean="0">
                <a:solidFill>
                  <a:srgbClr val="262C32"/>
                </a:solidFill>
                <a:latin typeface="Aptos"/>
                <a:cs typeface="Arial"/>
              </a:rPr>
              <a:t>s</a:t>
            </a:r>
            <a:r>
              <a:rPr sz="1200" spc="6" dirty="0" smtClean="0">
                <a:solidFill>
                  <a:srgbClr val="262C32"/>
                </a:solidFill>
                <a:latin typeface="Aptos"/>
                <a:cs typeface="Arial"/>
              </a:rPr>
              <a:t> </a:t>
            </a:r>
            <a:r>
              <a:rPr sz="1200" spc="-19" dirty="0" smtClean="0">
                <a:solidFill>
                  <a:srgbClr val="262C32"/>
                </a:solidFill>
                <a:latin typeface="Aptos"/>
                <a:cs typeface="Arial"/>
              </a:rPr>
              <a:t>a</a:t>
            </a:r>
            <a:r>
              <a:rPr sz="1200" spc="0" dirty="0" smtClean="0">
                <a:solidFill>
                  <a:srgbClr val="262C32"/>
                </a:solidFill>
                <a:latin typeface="Aptos"/>
                <a:cs typeface="Arial"/>
              </a:rPr>
              <a:t>l</a:t>
            </a:r>
            <a:r>
              <a:rPr sz="1200" spc="-14" dirty="0" smtClean="0">
                <a:solidFill>
                  <a:srgbClr val="262C32"/>
                </a:solidFill>
                <a:latin typeface="Aptos"/>
                <a:cs typeface="Arial"/>
              </a:rPr>
              <a:t>l</a:t>
            </a:r>
            <a:r>
              <a:rPr sz="1200" spc="0" dirty="0" smtClean="0">
                <a:solidFill>
                  <a:srgbClr val="262C32"/>
                </a:solidFill>
                <a:latin typeface="Aptos"/>
                <a:cs typeface="Arial"/>
              </a:rPr>
              <a:t>í</a:t>
            </a:r>
            <a:r>
              <a:rPr sz="1200" spc="40" dirty="0" smtClean="0">
                <a:solidFill>
                  <a:srgbClr val="262C32"/>
                </a:solidFill>
                <a:latin typeface="Aptos"/>
                <a:cs typeface="Arial"/>
              </a:rPr>
              <a:t> </a:t>
            </a:r>
            <a:r>
              <a:rPr sz="1200" spc="-19" dirty="0" smtClean="0">
                <a:solidFill>
                  <a:srgbClr val="262C32"/>
                </a:solidFill>
                <a:latin typeface="Aptos"/>
                <a:cs typeface="Arial"/>
              </a:rPr>
              <a:t>do</a:t>
            </a:r>
            <a:r>
              <a:rPr sz="1200" spc="-14" dirty="0" smtClean="0">
                <a:solidFill>
                  <a:srgbClr val="262C32"/>
                </a:solidFill>
                <a:latin typeface="Aptos"/>
                <a:cs typeface="Arial"/>
              </a:rPr>
              <a:t>n</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39" dirty="0" smtClean="0">
                <a:solidFill>
                  <a:srgbClr val="262C32"/>
                </a:solidFill>
                <a:latin typeface="Aptos"/>
                <a:cs typeface="Arial"/>
              </a:rPr>
              <a:t> </a:t>
            </a:r>
            <a:r>
              <a:rPr sz="1200" spc="-9" dirty="0" smtClean="0">
                <a:solidFill>
                  <a:srgbClr val="262C32"/>
                </a:solidFill>
                <a:latin typeface="Aptos"/>
                <a:cs typeface="Arial"/>
              </a:rPr>
              <a:t>t</a:t>
            </a:r>
            <a:r>
              <a:rPr sz="1200" spc="-19" dirty="0" smtClean="0">
                <a:solidFill>
                  <a:srgbClr val="262C32"/>
                </a:solidFill>
                <a:latin typeface="Aptos"/>
                <a:cs typeface="Arial"/>
              </a:rPr>
              <a:t>a</a:t>
            </a:r>
            <a:r>
              <a:rPr sz="1200" spc="-34" dirty="0" smtClean="0">
                <a:solidFill>
                  <a:srgbClr val="262C32"/>
                </a:solidFill>
                <a:latin typeface="Aptos"/>
                <a:cs typeface="Arial"/>
              </a:rPr>
              <a:t>m</a:t>
            </a:r>
            <a:r>
              <a:rPr sz="1200" spc="-19" dirty="0" smtClean="0">
                <a:solidFill>
                  <a:srgbClr val="262C32"/>
                </a:solidFill>
                <a:latin typeface="Aptos"/>
                <a:cs typeface="Arial"/>
              </a:rPr>
              <a:t>b</a:t>
            </a:r>
            <a:r>
              <a:rPr sz="1200" spc="-9" dirty="0" smtClean="0">
                <a:solidFill>
                  <a:srgbClr val="262C32"/>
                </a:solidFill>
                <a:latin typeface="Aptos"/>
                <a:cs typeface="Arial"/>
              </a:rPr>
              <a:t>i</a:t>
            </a:r>
            <a:r>
              <a:rPr sz="1200" spc="-19" dirty="0" smtClean="0">
                <a:solidFill>
                  <a:srgbClr val="262C32"/>
                </a:solidFill>
                <a:latin typeface="Aptos"/>
                <a:cs typeface="Arial"/>
              </a:rPr>
              <a:t>é</a:t>
            </a:r>
            <a:r>
              <a:rPr sz="1200" spc="0" dirty="0" smtClean="0">
                <a:solidFill>
                  <a:srgbClr val="262C32"/>
                </a:solidFill>
                <a:latin typeface="Aptos"/>
                <a:cs typeface="Arial"/>
              </a:rPr>
              <a:t>n</a:t>
            </a:r>
            <a:r>
              <a:rPr sz="1200" spc="139" dirty="0" smtClean="0">
                <a:solidFill>
                  <a:srgbClr val="262C32"/>
                </a:solidFill>
                <a:latin typeface="Aptos"/>
                <a:cs typeface="Arial"/>
              </a:rPr>
              <a:t> </a:t>
            </a:r>
            <a:r>
              <a:rPr sz="1200" spc="-19" dirty="0" smtClean="0">
                <a:solidFill>
                  <a:srgbClr val="262C32"/>
                </a:solidFill>
                <a:latin typeface="Aptos"/>
                <a:cs typeface="Arial"/>
              </a:rPr>
              <a:t>ex</a:t>
            </a:r>
            <a:r>
              <a:rPr sz="1200" spc="-9" dirty="0" smtClean="0">
                <a:solidFill>
                  <a:srgbClr val="262C32"/>
                </a:solidFill>
                <a:latin typeface="Aptos"/>
                <a:cs typeface="Arial"/>
              </a:rPr>
              <a:t>i</a:t>
            </a:r>
            <a:r>
              <a:rPr sz="1200" spc="-19" dirty="0" smtClean="0">
                <a:solidFill>
                  <a:srgbClr val="262C32"/>
                </a:solidFill>
                <a:latin typeface="Aptos"/>
                <a:cs typeface="Arial"/>
              </a:rPr>
              <a:t>s</a:t>
            </a:r>
            <a:r>
              <a:rPr sz="1200" spc="-9" dirty="0" smtClean="0">
                <a:solidFill>
                  <a:srgbClr val="262C32"/>
                </a:solidFill>
                <a:latin typeface="Aptos"/>
                <a:cs typeface="Arial"/>
              </a:rPr>
              <a:t>t</a:t>
            </a:r>
            <a:r>
              <a:rPr sz="1200" spc="-19" dirty="0" smtClean="0">
                <a:solidFill>
                  <a:srgbClr val="262C32"/>
                </a:solidFill>
                <a:latin typeface="Aptos"/>
                <a:cs typeface="Arial"/>
              </a:rPr>
              <a:t>e</a:t>
            </a:r>
            <a:r>
              <a:rPr sz="1200" spc="0" dirty="0" smtClean="0">
                <a:solidFill>
                  <a:srgbClr val="262C32"/>
                </a:solidFill>
                <a:latin typeface="Aptos"/>
                <a:cs typeface="Arial"/>
              </a:rPr>
              <a:t>n</a:t>
            </a:r>
            <a:r>
              <a:rPr sz="1200" spc="112" dirty="0" smtClean="0">
                <a:solidFill>
                  <a:srgbClr val="262C32"/>
                </a:solidFill>
                <a:latin typeface="Aptos"/>
                <a:cs typeface="Arial"/>
              </a:rPr>
              <a:t> </a:t>
            </a:r>
            <a:r>
              <a:rPr sz="1200" spc="-29" dirty="0" smtClean="0">
                <a:solidFill>
                  <a:srgbClr val="262C32"/>
                </a:solidFill>
                <a:latin typeface="Aptos"/>
                <a:cs typeface="Arial"/>
              </a:rPr>
              <a:t>m</a:t>
            </a:r>
            <a:r>
              <a:rPr sz="1200" spc="-19" dirty="0" smtClean="0">
                <a:solidFill>
                  <a:srgbClr val="262C32"/>
                </a:solidFill>
                <a:latin typeface="Aptos"/>
                <a:cs typeface="Arial"/>
              </a:rPr>
              <a:t>á</a:t>
            </a:r>
            <a:r>
              <a:rPr sz="1200" spc="0" dirty="0" smtClean="0">
                <a:solidFill>
                  <a:srgbClr val="262C32"/>
                </a:solidFill>
                <a:latin typeface="Aptos"/>
                <a:cs typeface="Arial"/>
              </a:rPr>
              <a:t>s</a:t>
            </a:r>
            <a:r>
              <a:rPr sz="1200" spc="68"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os</a:t>
            </a:r>
            <a:r>
              <a:rPr sz="1200" spc="-9" dirty="0" smtClean="0">
                <a:solidFill>
                  <a:srgbClr val="262C32"/>
                </a:solidFill>
                <a:latin typeface="Aptos"/>
                <a:cs typeface="Arial"/>
              </a:rPr>
              <a:t>i</a:t>
            </a:r>
            <a:r>
              <a:rPr sz="1200" spc="-19" dirty="0" smtClean="0">
                <a:solidFill>
                  <a:srgbClr val="262C32"/>
                </a:solidFill>
                <a:latin typeface="Aptos"/>
                <a:cs typeface="Arial"/>
              </a:rPr>
              <a:t>b</a:t>
            </a:r>
            <a:r>
              <a:rPr sz="1200" spc="-9" dirty="0" smtClean="0">
                <a:solidFill>
                  <a:srgbClr val="262C32"/>
                </a:solidFill>
                <a:latin typeface="Aptos"/>
                <a:cs typeface="Arial"/>
              </a:rPr>
              <a:t>ili</a:t>
            </a:r>
            <a:r>
              <a:rPr sz="1200" spc="-19" dirty="0" smtClean="0">
                <a:solidFill>
                  <a:srgbClr val="262C32"/>
                </a:solidFill>
                <a:latin typeface="Aptos"/>
                <a:cs typeface="Arial"/>
              </a:rPr>
              <a:t>dade</a:t>
            </a:r>
            <a:r>
              <a:rPr sz="1200" spc="0" dirty="0" smtClean="0">
                <a:solidFill>
                  <a:srgbClr val="262C32"/>
                </a:solidFill>
                <a:latin typeface="Aptos"/>
                <a:cs typeface="Arial"/>
              </a:rPr>
              <a:t>s</a:t>
            </a:r>
            <a:r>
              <a:rPr sz="1200" spc="133"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23" dirty="0" smtClean="0">
                <a:solidFill>
                  <a:srgbClr val="262C32"/>
                </a:solidFill>
                <a:latin typeface="Aptos"/>
                <a:cs typeface="Arial"/>
              </a:rPr>
              <a:t> </a:t>
            </a:r>
            <a:r>
              <a:rPr sz="1200" spc="-14" dirty="0" smtClean="0">
                <a:solidFill>
                  <a:srgbClr val="262C32"/>
                </a:solidFill>
                <a:latin typeface="Aptos"/>
                <a:cs typeface="Arial"/>
              </a:rPr>
              <a:t>qu</a:t>
            </a:r>
            <a:r>
              <a:rPr sz="1200" spc="0" dirty="0" smtClean="0">
                <a:solidFill>
                  <a:srgbClr val="262C32"/>
                </a:solidFill>
                <a:latin typeface="Aptos"/>
                <a:cs typeface="Arial"/>
              </a:rPr>
              <a:t>e</a:t>
            </a:r>
            <a:r>
              <a:rPr sz="1200" spc="54" dirty="0" smtClean="0">
                <a:solidFill>
                  <a:srgbClr val="262C32"/>
                </a:solidFill>
                <a:latin typeface="Aptos"/>
                <a:cs typeface="Arial"/>
              </a:rPr>
              <a:t> </a:t>
            </a:r>
            <a:r>
              <a:rPr sz="1200" spc="-19" dirty="0" smtClean="0">
                <a:solidFill>
                  <a:srgbClr val="262C32"/>
                </a:solidFill>
                <a:latin typeface="Aptos"/>
                <a:cs typeface="Arial"/>
              </a:rPr>
              <a:t>su</a:t>
            </a:r>
            <a:r>
              <a:rPr sz="1200" spc="-59" dirty="0" smtClean="0">
                <a:solidFill>
                  <a:srgbClr val="262C32"/>
                </a:solidFill>
                <a:latin typeface="Aptos"/>
                <a:cs typeface="Arial"/>
              </a:rPr>
              <a:t>r</a:t>
            </a:r>
            <a:r>
              <a:rPr sz="1200" spc="-9" dirty="0" smtClean="0">
                <a:solidFill>
                  <a:srgbClr val="262C32"/>
                </a:solidFill>
                <a:latin typeface="Aptos"/>
                <a:cs typeface="Arial"/>
              </a:rPr>
              <a:t>j</a:t>
            </a:r>
            <a:r>
              <a:rPr sz="1200" spc="-19" dirty="0" smtClean="0">
                <a:solidFill>
                  <a:srgbClr val="262C32"/>
                </a:solidFill>
                <a:latin typeface="Aptos"/>
                <a:cs typeface="Arial"/>
              </a:rPr>
              <a:t>a</a:t>
            </a:r>
            <a:r>
              <a:rPr sz="1200" spc="0" dirty="0" smtClean="0">
                <a:solidFill>
                  <a:srgbClr val="262C32"/>
                </a:solidFill>
                <a:latin typeface="Aptos"/>
                <a:cs typeface="Arial"/>
              </a:rPr>
              <a:t>n</a:t>
            </a:r>
            <a:r>
              <a:rPr sz="1200" spc="105" dirty="0" smtClean="0">
                <a:solidFill>
                  <a:srgbClr val="262C32"/>
                </a:solidFill>
                <a:latin typeface="Aptos"/>
                <a:cs typeface="Arial"/>
              </a:rPr>
              <a:t> </a:t>
            </a:r>
            <a:r>
              <a:rPr sz="1200" spc="-26" dirty="0" smtClean="0">
                <a:solidFill>
                  <a:srgbClr val="262C32"/>
                </a:solidFill>
                <a:latin typeface="Aptos"/>
                <a:cs typeface="Arial"/>
              </a:rPr>
              <a:t>a</a:t>
            </a:r>
            <a:r>
              <a:rPr sz="1200" spc="5" dirty="0" smtClean="0">
                <a:solidFill>
                  <a:srgbClr val="262C32"/>
                </a:solidFill>
                <a:latin typeface="Aptos"/>
                <a:cs typeface="Arial"/>
              </a:rPr>
              <a:t>c</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3" dirty="0" smtClean="0">
                <a:solidFill>
                  <a:srgbClr val="262C32"/>
                </a:solidFill>
                <a:latin typeface="Aptos"/>
                <a:cs typeface="Arial"/>
              </a:rPr>
              <a:t>d</a:t>
            </a:r>
            <a:r>
              <a:rPr sz="1200" spc="18" dirty="0" smtClean="0">
                <a:solidFill>
                  <a:srgbClr val="262C32"/>
                </a:solidFill>
                <a:latin typeface="Aptos"/>
                <a:cs typeface="Arial"/>
              </a:rPr>
              <a:t>e</a:t>
            </a:r>
            <a:r>
              <a:rPr sz="1200" spc="-26" dirty="0" smtClean="0">
                <a:solidFill>
                  <a:srgbClr val="262C32"/>
                </a:solidFill>
                <a:latin typeface="Aptos"/>
                <a:cs typeface="Arial"/>
              </a:rPr>
              <a:t>n</a:t>
            </a:r>
            <a:r>
              <a:rPr sz="1200" spc="37" dirty="0" smtClean="0">
                <a:solidFill>
                  <a:srgbClr val="262C32"/>
                </a:solidFill>
                <a:latin typeface="Aptos"/>
                <a:cs typeface="Arial"/>
              </a:rPr>
              <a:t>t</a:t>
            </a:r>
            <a:r>
              <a:rPr sz="1200" spc="-3" dirty="0" smtClean="0">
                <a:solidFill>
                  <a:srgbClr val="262C32"/>
                </a:solidFill>
                <a:latin typeface="Aptos"/>
                <a:cs typeface="Arial"/>
              </a:rPr>
              <a:t>e</a:t>
            </a:r>
            <a:r>
              <a:rPr sz="1200" spc="-25" dirty="0" smtClean="0">
                <a:solidFill>
                  <a:srgbClr val="262C32"/>
                </a:solidFill>
                <a:latin typeface="Aptos"/>
                <a:cs typeface="Arial"/>
              </a:rPr>
              <a:t>s</a:t>
            </a:r>
            <a:r>
              <a:rPr sz="1200" spc="-13" dirty="0" smtClean="0">
                <a:solidFill>
                  <a:srgbClr val="262C32"/>
                </a:solidFill>
                <a:latin typeface="Aptos"/>
                <a:cs typeface="Arial"/>
              </a:rPr>
              <a:t> </a:t>
            </a:r>
            <a:endParaRPr sz="1000">
              <a:latin typeface="Arial"/>
              <a:cs typeface="Arial"/>
            </a:endParaRPr>
          </a:p>
          <a:p>
            <a:pPr marL="15748">
              <a:lnSpc>
                <a:spcPts val="1149"/>
              </a:lnSpc>
              <a:spcBef>
                <a:spcPts val="242"/>
              </a:spcBef>
              <a:spcAft>
                <a:spcPts val="300"/>
              </a:spcAft>
            </a:pPr>
            <a:r>
              <a:rPr sz="1200" spc="-1" dirty="0" smtClean="0">
                <a:solidFill>
                  <a:srgbClr val="262C32"/>
                </a:solidFill>
                <a:latin typeface="Aptos"/>
                <a:cs typeface="Arial"/>
              </a:rPr>
              <a:t>de cualquier tipo. Como hemos visto anteriormente las personas mayores</a:t>
            </a:r>
            <a:endParaRPr sz="1000">
              <a:latin typeface="Arial"/>
              <a:cs typeface="Arial"/>
            </a:endParaRPr>
          </a:p>
          <a:p>
            <a:pPr marL="15748" marR="402864" indent="0">
              <a:lnSpc>
                <a:spcPts val="1149"/>
              </a:lnSpc>
              <a:spcBef>
                <a:spcPts val="247"/>
              </a:spcBef>
              <a:spcAft>
                <a:spcPts val="300"/>
              </a:spcAft>
            </a:pPr>
            <a:r>
              <a:rPr sz="1200" spc="-1" dirty="0" smtClean="0">
                <a:solidFill>
                  <a:srgbClr val="262C32"/>
                </a:solidFill>
                <a:latin typeface="Aptos"/>
                <a:cs typeface="Arial"/>
              </a:rPr>
              <a:t>de 65 años son, junto con los menores de 5 años, el colectivo que sufre </a:t>
            </a:r>
            <a:endParaRPr sz="1000">
              <a:latin typeface="Arial"/>
              <a:cs typeface="Arial"/>
            </a:endParaRPr>
          </a:p>
          <a:p>
            <a:pPr marL="15748" marR="402864">
              <a:lnSpc>
                <a:spcPts val="1149"/>
              </a:lnSpc>
              <a:spcBef>
                <a:spcPts val="265"/>
              </a:spcBef>
              <a:spcAft>
                <a:spcPts val="300"/>
              </a:spcAft>
            </a:pPr>
            <a:r>
              <a:rPr sz="1200" spc="-2" dirty="0" smtClean="0">
                <a:solidFill>
                  <a:srgbClr val="262C32"/>
                </a:solidFill>
                <a:latin typeface="Aptos"/>
                <a:cs typeface="Arial"/>
              </a:rPr>
              <a:t>accidentes domésticos con mayor frecuencia.</a:t>
            </a:r>
            <a:endParaRPr sz="1000">
              <a:latin typeface="Arial"/>
              <a:cs typeface="Arial"/>
            </a:endParaRPr>
          </a:p>
          <a:p>
            <a:pPr marL="12700" marR="170733" indent="6096">
              <a:lnSpc>
                <a:spcPts val="1149"/>
              </a:lnSpc>
              <a:spcBef>
                <a:spcPts val="535"/>
              </a:spcBef>
              <a:spcAft>
                <a:spcPts val="300"/>
              </a:spcAft>
            </a:pPr>
            <a:r>
              <a:rPr sz="1200" spc="0" dirty="0" smtClean="0">
                <a:solidFill>
                  <a:srgbClr val="262C32"/>
                </a:solidFill>
                <a:latin typeface="Aptos"/>
                <a:cs typeface="Arial"/>
              </a:rPr>
              <a:t>Para prevenir los accidentes y reaccionar adecuadamente ante ellos es </a:t>
            </a:r>
            <a:endParaRPr sz="1000">
              <a:latin typeface="Arial"/>
              <a:cs typeface="Arial"/>
            </a:endParaRPr>
          </a:p>
          <a:p>
            <a:pPr marL="12700" marR="170733">
              <a:lnSpc>
                <a:spcPts val="1149"/>
              </a:lnSpc>
              <a:spcBef>
                <a:spcPts val="248"/>
              </a:spcBef>
              <a:spcAft>
                <a:spcPts val="300"/>
              </a:spcAft>
            </a:pPr>
            <a:r>
              <a:rPr sz="1200" spc="-4" dirty="0" smtClean="0">
                <a:solidFill>
                  <a:srgbClr val="262C32"/>
                </a:solidFill>
                <a:latin typeface="Aptos"/>
                <a:cs typeface="Arial"/>
              </a:rPr>
              <a:t>fundamental nuestra actitud.  Es necesario ser conscientes de todas las </a:t>
            </a:r>
            <a:endParaRPr sz="1000">
              <a:latin typeface="Arial"/>
              <a:cs typeface="Arial"/>
            </a:endParaRPr>
          </a:p>
          <a:p>
            <a:pPr marL="12700" marR="170733">
              <a:lnSpc>
                <a:spcPts val="1149"/>
              </a:lnSpc>
              <a:spcBef>
                <a:spcPts val="248"/>
              </a:spcBef>
              <a:spcAft>
                <a:spcPts val="300"/>
              </a:spcAft>
            </a:pPr>
            <a:r>
              <a:rPr sz="1200" spc="0" dirty="0" smtClean="0">
                <a:solidFill>
                  <a:srgbClr val="262C32"/>
                </a:solidFill>
                <a:latin typeface="Aptos"/>
                <a:cs typeface="Arial"/>
              </a:rPr>
              <a:t>situaciones de riesgo que existen en nuestras casas y adoptar las medidas </a:t>
            </a:r>
            <a:endParaRPr sz="1000">
              <a:latin typeface="Arial"/>
              <a:cs typeface="Arial"/>
            </a:endParaRPr>
          </a:p>
          <a:p>
            <a:pPr marL="12700" marR="170733">
              <a:lnSpc>
                <a:spcPts val="1149"/>
              </a:lnSpc>
              <a:spcBef>
                <a:spcPts val="248"/>
              </a:spcBef>
              <a:spcAft>
                <a:spcPts val="300"/>
              </a:spcAft>
            </a:pPr>
            <a:r>
              <a:rPr sz="1200" spc="-5" dirty="0" smtClean="0">
                <a:solidFill>
                  <a:srgbClr val="262C32"/>
                </a:solidFill>
                <a:latin typeface="Aptos"/>
                <a:cs typeface="Arial"/>
              </a:rPr>
              <a:t>de seguridad adecuadas en las actividades que realicemos</a:t>
            </a:r>
            <a:r>
              <a:rPr sz="1200" spc="-5" dirty="0" smtClean="0">
                <a:solidFill>
                  <a:srgbClr val="262C32"/>
                </a:solidFill>
                <a:latin typeface="Aptos"/>
                <a:cs typeface="Arial"/>
              </a:rPr>
              <a:t>.  </a:t>
            </a:r>
            <a:r>
              <a:rPr sz="1200" spc="-5" dirty="0" smtClean="0">
                <a:solidFill>
                  <a:srgbClr val="262C32"/>
                </a:solidFill>
                <a:latin typeface="Aptos"/>
                <a:cs typeface="Arial"/>
              </a:rPr>
              <a:t>Es necesario </a:t>
            </a:r>
            <a:endParaRPr sz="1000">
              <a:latin typeface="Arial"/>
              <a:cs typeface="Arial"/>
            </a:endParaRPr>
          </a:p>
          <a:p>
            <a:pPr marL="12700" marR="170733">
              <a:lnSpc>
                <a:spcPts val="1149"/>
              </a:lnSpc>
              <a:spcBef>
                <a:spcPts val="248"/>
              </a:spcBef>
              <a:spcAft>
                <a:spcPts val="300"/>
              </a:spcAft>
            </a:pPr>
            <a:r>
              <a:rPr sz="1200" spc="-2" dirty="0" smtClean="0">
                <a:solidFill>
                  <a:srgbClr val="262C32"/>
                </a:solidFill>
                <a:latin typeface="Aptos"/>
                <a:cs typeface="Arial"/>
              </a:rPr>
              <a:t>adoptar una actitud PROACTIVA de observación constante que nos permita</a:t>
            </a:r>
            <a:endParaRPr sz="1000">
              <a:latin typeface="Arial"/>
              <a:cs typeface="Arial"/>
            </a:endParaRPr>
          </a:p>
          <a:p>
            <a:pPr marL="15747" marR="45">
              <a:lnSpc>
                <a:spcPts val="1149"/>
              </a:lnSpc>
              <a:spcBef>
                <a:spcPts val="248"/>
              </a:spcBef>
              <a:spcAft>
                <a:spcPts val="300"/>
              </a:spcAft>
            </a:pPr>
            <a:r>
              <a:rPr sz="1200" spc="-19" dirty="0" smtClean="0">
                <a:solidFill>
                  <a:srgbClr val="262C32"/>
                </a:solidFill>
                <a:latin typeface="Aptos"/>
                <a:cs typeface="Arial"/>
              </a:rPr>
              <a:t>es</a:t>
            </a:r>
            <a:r>
              <a:rPr sz="1200" spc="-9" dirty="0" smtClean="0">
                <a:solidFill>
                  <a:srgbClr val="262C32"/>
                </a:solidFill>
                <a:latin typeface="Aptos"/>
                <a:cs typeface="Arial"/>
              </a:rPr>
              <a:t>t</a:t>
            </a:r>
            <a:r>
              <a:rPr sz="1200" spc="-19" dirty="0" smtClean="0">
                <a:solidFill>
                  <a:srgbClr val="262C32"/>
                </a:solidFill>
                <a:latin typeface="Aptos"/>
                <a:cs typeface="Arial"/>
              </a:rPr>
              <a:t>a</a:t>
            </a:r>
            <a:r>
              <a:rPr sz="1200" spc="0" dirty="0" smtClean="0">
                <a:solidFill>
                  <a:srgbClr val="262C32"/>
                </a:solidFill>
                <a:latin typeface="Aptos"/>
                <a:cs typeface="Arial"/>
              </a:rPr>
              <a:t>r</a:t>
            </a:r>
            <a:r>
              <a:rPr sz="1200" spc="66" dirty="0" smtClean="0">
                <a:solidFill>
                  <a:srgbClr val="262C32"/>
                </a:solidFill>
                <a:latin typeface="Aptos"/>
                <a:cs typeface="Arial"/>
              </a:rPr>
              <a:t> </a:t>
            </a:r>
            <a:r>
              <a:rPr sz="1200" spc="-14" dirty="0" smtClean="0">
                <a:solidFill>
                  <a:srgbClr val="262C32"/>
                </a:solidFill>
                <a:latin typeface="Aptos"/>
                <a:cs typeface="Arial"/>
              </a:rPr>
              <a:t>a</a:t>
            </a:r>
            <a:r>
              <a:rPr sz="1200" spc="-9" dirty="0" smtClean="0">
                <a:solidFill>
                  <a:srgbClr val="262C32"/>
                </a:solidFill>
                <a:latin typeface="Aptos"/>
                <a:cs typeface="Arial"/>
              </a:rPr>
              <a:t>l</a:t>
            </a:r>
            <a:r>
              <a:rPr sz="1200" spc="-19" dirty="0" smtClean="0">
                <a:solidFill>
                  <a:srgbClr val="262C32"/>
                </a:solidFill>
                <a:latin typeface="Aptos"/>
                <a:cs typeface="Arial"/>
              </a:rPr>
              <a:t>e</a:t>
            </a:r>
            <a:r>
              <a:rPr sz="1200" spc="0" dirty="0" smtClean="0">
                <a:solidFill>
                  <a:srgbClr val="262C32"/>
                </a:solidFill>
                <a:latin typeface="Aptos"/>
                <a:cs typeface="Arial"/>
              </a:rPr>
              <a:t>r</a:t>
            </a:r>
            <a:r>
              <a:rPr sz="1200" spc="-25" dirty="0" smtClean="0">
                <a:solidFill>
                  <a:srgbClr val="262C32"/>
                </a:solidFill>
                <a:latin typeface="Aptos"/>
                <a:cs typeface="Arial"/>
              </a:rPr>
              <a:t>t</a:t>
            </a:r>
            <a:r>
              <a:rPr sz="1200" spc="0" dirty="0" smtClean="0">
                <a:solidFill>
                  <a:srgbClr val="262C32"/>
                </a:solidFill>
                <a:latin typeface="Aptos"/>
                <a:cs typeface="Arial"/>
              </a:rPr>
              <a:t>a</a:t>
            </a:r>
            <a:r>
              <a:rPr sz="1200" spc="70" dirty="0" smtClean="0">
                <a:solidFill>
                  <a:srgbClr val="262C32"/>
                </a:solidFill>
                <a:latin typeface="Aptos"/>
                <a:cs typeface="Arial"/>
              </a:rPr>
              <a:t> </a:t>
            </a:r>
            <a:r>
              <a:rPr sz="1200" spc="-19" dirty="0" smtClean="0">
                <a:solidFill>
                  <a:srgbClr val="262C32"/>
                </a:solidFill>
                <a:latin typeface="Aptos"/>
                <a:cs typeface="Arial"/>
              </a:rPr>
              <a:t>a</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0" dirty="0" smtClean="0">
                <a:solidFill>
                  <a:srgbClr val="262C32"/>
                </a:solidFill>
                <a:latin typeface="Aptos"/>
                <a:cs typeface="Arial"/>
              </a:rPr>
              <a:t>e</a:t>
            </a:r>
            <a:r>
              <a:rPr sz="1200" spc="59"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os</a:t>
            </a:r>
            <a:r>
              <a:rPr sz="1200" spc="-9" dirty="0" smtClean="0">
                <a:solidFill>
                  <a:srgbClr val="262C32"/>
                </a:solidFill>
                <a:latin typeface="Aptos"/>
                <a:cs typeface="Arial"/>
              </a:rPr>
              <a:t>i</a:t>
            </a:r>
            <a:r>
              <a:rPr sz="1200" spc="-19" dirty="0" smtClean="0">
                <a:solidFill>
                  <a:srgbClr val="262C32"/>
                </a:solidFill>
                <a:latin typeface="Aptos"/>
                <a:cs typeface="Arial"/>
              </a:rPr>
              <a:t>b</a:t>
            </a:r>
            <a:r>
              <a:rPr sz="1200" spc="-9" dirty="0" smtClean="0">
                <a:solidFill>
                  <a:srgbClr val="262C32"/>
                </a:solidFill>
                <a:latin typeface="Aptos"/>
                <a:cs typeface="Arial"/>
              </a:rPr>
              <a:t>l</a:t>
            </a:r>
            <a:r>
              <a:rPr sz="1200" spc="-19" dirty="0" smtClean="0">
                <a:solidFill>
                  <a:srgbClr val="262C32"/>
                </a:solidFill>
                <a:latin typeface="Aptos"/>
                <a:cs typeface="Arial"/>
              </a:rPr>
              <a:t>e</a:t>
            </a:r>
            <a:r>
              <a:rPr sz="1200" spc="0" dirty="0" smtClean="0">
                <a:solidFill>
                  <a:srgbClr val="262C32"/>
                </a:solidFill>
                <a:latin typeface="Aptos"/>
                <a:cs typeface="Arial"/>
              </a:rPr>
              <a:t>s</a:t>
            </a:r>
            <a:r>
              <a:rPr sz="1200" spc="103" dirty="0" smtClean="0">
                <a:solidFill>
                  <a:srgbClr val="262C32"/>
                </a:solidFill>
                <a:latin typeface="Aptos"/>
                <a:cs typeface="Arial"/>
              </a:rPr>
              <a:t> </a:t>
            </a:r>
            <a:r>
              <a:rPr sz="1200" spc="-19" dirty="0" smtClean="0">
                <a:solidFill>
                  <a:srgbClr val="262C32"/>
                </a:solidFill>
                <a:latin typeface="Aptos"/>
                <a:cs typeface="Arial"/>
              </a:rPr>
              <a:t>s</a:t>
            </a:r>
            <a:r>
              <a:rPr sz="1200" spc="-9" dirty="0" smtClean="0">
                <a:solidFill>
                  <a:srgbClr val="262C32"/>
                </a:solidFill>
                <a:latin typeface="Aptos"/>
                <a:cs typeface="Arial"/>
              </a:rPr>
              <a:t>it</a:t>
            </a:r>
            <a:r>
              <a:rPr sz="1200" spc="-14" dirty="0" smtClean="0">
                <a:solidFill>
                  <a:srgbClr val="262C32"/>
                </a:solidFill>
                <a:latin typeface="Aptos"/>
                <a:cs typeface="Arial"/>
              </a:rPr>
              <a:t>u</a:t>
            </a:r>
            <a:r>
              <a:rPr sz="1200" spc="-19" dirty="0" smtClean="0">
                <a:solidFill>
                  <a:srgbClr val="262C32"/>
                </a:solidFill>
                <a:latin typeface="Aptos"/>
                <a:cs typeface="Arial"/>
              </a:rPr>
              <a:t>a</a:t>
            </a:r>
            <a:r>
              <a:rPr sz="1200" spc="0" dirty="0" smtClean="0">
                <a:solidFill>
                  <a:srgbClr val="262C32"/>
                </a:solidFill>
                <a:latin typeface="Aptos"/>
                <a:cs typeface="Arial"/>
              </a:rPr>
              <a:t>c</a:t>
            </a:r>
            <a:r>
              <a:rPr sz="1200" spc="-25" dirty="0" smtClean="0">
                <a:solidFill>
                  <a:srgbClr val="262C32"/>
                </a:solidFill>
                <a:latin typeface="Aptos"/>
                <a:cs typeface="Arial"/>
              </a:rPr>
              <a:t>io</a:t>
            </a:r>
            <a:r>
              <a:rPr sz="1200" spc="-14" dirty="0" smtClean="0">
                <a:solidFill>
                  <a:srgbClr val="262C32"/>
                </a:solidFill>
                <a:latin typeface="Aptos"/>
                <a:cs typeface="Arial"/>
              </a:rPr>
              <a:t>n</a:t>
            </a:r>
            <a:r>
              <a:rPr sz="1200" spc="-19" dirty="0" smtClean="0">
                <a:solidFill>
                  <a:srgbClr val="262C32"/>
                </a:solidFill>
                <a:latin typeface="Aptos"/>
                <a:cs typeface="Arial"/>
              </a:rPr>
              <a:t>e</a:t>
            </a:r>
            <a:r>
              <a:rPr sz="1200" spc="0" dirty="0" smtClean="0">
                <a:solidFill>
                  <a:srgbClr val="262C32"/>
                </a:solidFill>
                <a:latin typeface="Aptos"/>
                <a:cs typeface="Arial"/>
              </a:rPr>
              <a:t>s</a:t>
            </a:r>
            <a:r>
              <a:rPr sz="1200" spc="139"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19" dirty="0" smtClean="0">
                <a:solidFill>
                  <a:srgbClr val="262C32"/>
                </a:solidFill>
                <a:latin typeface="Aptos"/>
                <a:cs typeface="Arial"/>
              </a:rPr>
              <a:t>pe</a:t>
            </a:r>
            <a:r>
              <a:rPr sz="1200" spc="-9" dirty="0" smtClean="0">
                <a:solidFill>
                  <a:srgbClr val="262C32"/>
                </a:solidFill>
                <a:latin typeface="Aptos"/>
                <a:cs typeface="Arial"/>
              </a:rPr>
              <a:t>li</a:t>
            </a:r>
            <a:r>
              <a:rPr sz="1200" spc="-19" dirty="0" smtClean="0">
                <a:solidFill>
                  <a:srgbClr val="262C32"/>
                </a:solidFill>
                <a:latin typeface="Aptos"/>
                <a:cs typeface="Arial"/>
              </a:rPr>
              <a:t>g</a:t>
            </a:r>
            <a:r>
              <a:rPr sz="1200" spc="0" dirty="0" smtClean="0">
                <a:solidFill>
                  <a:srgbClr val="262C32"/>
                </a:solidFill>
                <a:latin typeface="Aptos"/>
                <a:cs typeface="Arial"/>
              </a:rPr>
              <a:t>ro</a:t>
            </a:r>
            <a:r>
              <a:rPr sz="1200" spc="38" dirty="0" smtClean="0">
                <a:solidFill>
                  <a:srgbClr val="262C32"/>
                </a:solidFill>
                <a:latin typeface="Aptos"/>
                <a:cs typeface="Arial"/>
              </a:rPr>
              <a:t> </a:t>
            </a:r>
            <a:r>
              <a:rPr sz="1200" spc="0" dirty="0" smtClean="0">
                <a:solidFill>
                  <a:srgbClr val="262C32"/>
                </a:solidFill>
                <a:latin typeface="Aptos"/>
                <a:cs typeface="Arial"/>
              </a:rPr>
              <a:t>y</a:t>
            </a:r>
            <a:r>
              <a:rPr sz="1200" spc="39" dirty="0" smtClean="0">
                <a:solidFill>
                  <a:srgbClr val="262C32"/>
                </a:solidFill>
                <a:latin typeface="Aptos"/>
                <a:cs typeface="Arial"/>
              </a:rPr>
              <a:t> </a:t>
            </a:r>
            <a:r>
              <a:rPr sz="1200" spc="-9" dirty="0" smtClean="0">
                <a:solidFill>
                  <a:srgbClr val="262C32"/>
                </a:solidFill>
                <a:latin typeface="Aptos"/>
                <a:cs typeface="Arial"/>
              </a:rPr>
              <a:t>r</a:t>
            </a:r>
            <a:r>
              <a:rPr sz="1200" spc="-14" dirty="0" smtClean="0">
                <a:solidFill>
                  <a:srgbClr val="262C32"/>
                </a:solidFill>
                <a:latin typeface="Aptos"/>
                <a:cs typeface="Arial"/>
              </a:rPr>
              <a:t>e</a:t>
            </a:r>
            <a:r>
              <a:rPr sz="1200" spc="-19" dirty="0" smtClean="0">
                <a:solidFill>
                  <a:srgbClr val="262C32"/>
                </a:solidFill>
                <a:latin typeface="Aptos"/>
                <a:cs typeface="Arial"/>
              </a:rPr>
              <a:t>ac</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19" dirty="0" smtClean="0">
                <a:solidFill>
                  <a:srgbClr val="262C32"/>
                </a:solidFill>
                <a:latin typeface="Aptos"/>
                <a:cs typeface="Arial"/>
              </a:rPr>
              <a:t>o</a:t>
            </a:r>
            <a:r>
              <a:rPr sz="1200" spc="-14" dirty="0" smtClean="0">
                <a:solidFill>
                  <a:srgbClr val="262C32"/>
                </a:solidFill>
                <a:latin typeface="Aptos"/>
                <a:cs typeface="Arial"/>
              </a:rPr>
              <a:t>n</a:t>
            </a:r>
            <a:r>
              <a:rPr sz="1200" spc="-19" dirty="0" smtClean="0">
                <a:solidFill>
                  <a:srgbClr val="262C32"/>
                </a:solidFill>
                <a:latin typeface="Aptos"/>
                <a:cs typeface="Arial"/>
              </a:rPr>
              <a:t>a</a:t>
            </a:r>
            <a:r>
              <a:rPr sz="1200" spc="0" dirty="0" smtClean="0">
                <a:solidFill>
                  <a:srgbClr val="262C32"/>
                </a:solidFill>
                <a:latin typeface="Aptos"/>
                <a:cs typeface="Arial"/>
              </a:rPr>
              <a:t>r</a:t>
            </a:r>
            <a:r>
              <a:rPr sz="1200" spc="126"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 dirty="0" smtClean="0">
                <a:solidFill>
                  <a:srgbClr val="262C32"/>
                </a:solidFill>
                <a:latin typeface="Aptos"/>
                <a:cs typeface="Arial"/>
              </a:rPr>
              <a:t> </a:t>
            </a:r>
            <a:r>
              <a:rPr sz="1200" spc="0" dirty="0" smtClean="0">
                <a:solidFill>
                  <a:srgbClr val="262C32"/>
                </a:solidFill>
                <a:latin typeface="Aptos"/>
                <a:cs typeface="Arial"/>
              </a:rPr>
              <a:t>f</a:t>
            </a:r>
            <a:r>
              <a:rPr sz="1200" spc="-34" dirty="0" smtClean="0">
                <a:solidFill>
                  <a:srgbClr val="262C32"/>
                </a:solidFill>
                <a:latin typeface="Aptos"/>
                <a:cs typeface="Arial"/>
              </a:rPr>
              <a:t>o</a:t>
            </a:r>
            <a:r>
              <a:rPr sz="1200" spc="-14" dirty="0" smtClean="0">
                <a:solidFill>
                  <a:srgbClr val="262C32"/>
                </a:solidFill>
                <a:latin typeface="Aptos"/>
                <a:cs typeface="Arial"/>
              </a:rPr>
              <a:t>r</a:t>
            </a:r>
            <a:r>
              <a:rPr sz="1200" spc="-34" dirty="0" smtClean="0">
                <a:solidFill>
                  <a:srgbClr val="262C32"/>
                </a:solidFill>
                <a:latin typeface="Aptos"/>
                <a:cs typeface="Arial"/>
              </a:rPr>
              <a:t>m</a:t>
            </a:r>
            <a:r>
              <a:rPr sz="1200" spc="0" dirty="0" smtClean="0">
                <a:solidFill>
                  <a:srgbClr val="262C32"/>
                </a:solidFill>
                <a:latin typeface="Aptos"/>
                <a:cs typeface="Arial"/>
              </a:rPr>
              <a:t>a</a:t>
            </a:r>
            <a:r>
              <a:rPr sz="1200" spc="103" dirty="0" smtClean="0">
                <a:solidFill>
                  <a:srgbClr val="262C32"/>
                </a:solidFill>
                <a:latin typeface="Aptos"/>
                <a:cs typeface="Arial"/>
              </a:rPr>
              <a:t> </a:t>
            </a:r>
            <a:r>
              <a:rPr sz="1200" spc="-19" dirty="0" smtClean="0">
                <a:solidFill>
                  <a:srgbClr val="262C32"/>
                </a:solidFill>
                <a:latin typeface="Aptos"/>
                <a:cs typeface="Arial"/>
              </a:rPr>
              <a:t>c</a:t>
            </a:r>
            <a:r>
              <a:rPr sz="1200" spc="-3" dirty="0" smtClean="0">
                <a:solidFill>
                  <a:srgbClr val="262C32"/>
                </a:solidFill>
                <a:latin typeface="Aptos"/>
                <a:cs typeface="Arial"/>
              </a:rPr>
              <a:t>o</a:t>
            </a:r>
            <a:r>
              <a:rPr sz="1200" spc="0" dirty="0" smtClean="0">
                <a:solidFill>
                  <a:srgbClr val="262C32"/>
                </a:solidFill>
                <a:latin typeface="Aptos"/>
                <a:cs typeface="Arial"/>
              </a:rPr>
              <a:t>rr</a:t>
            </a:r>
            <a:r>
              <a:rPr sz="1200" spc="-26" dirty="0" smtClean="0">
                <a:solidFill>
                  <a:srgbClr val="262C32"/>
                </a:solidFill>
                <a:latin typeface="Aptos"/>
                <a:cs typeface="Arial"/>
              </a:rPr>
              <a:t>e</a:t>
            </a:r>
            <a:r>
              <a:rPr sz="1200" spc="5" dirty="0" smtClean="0">
                <a:solidFill>
                  <a:srgbClr val="262C32"/>
                </a:solidFill>
                <a:latin typeface="Aptos"/>
                <a:cs typeface="Arial"/>
              </a:rPr>
              <a:t>c</a:t>
            </a:r>
            <a:r>
              <a:rPr sz="1200" spc="12" dirty="0" smtClean="0">
                <a:solidFill>
                  <a:srgbClr val="262C32"/>
                </a:solidFill>
                <a:latin typeface="Aptos"/>
                <a:cs typeface="Arial"/>
              </a:rPr>
              <a:t>t</a:t>
            </a:r>
            <a:r>
              <a:rPr sz="1200" spc="-33" dirty="0" smtClean="0">
                <a:solidFill>
                  <a:srgbClr val="262C32"/>
                </a:solidFill>
                <a:latin typeface="Aptos"/>
                <a:cs typeface="Arial"/>
              </a:rPr>
              <a:t>a</a:t>
            </a:r>
            <a:r>
              <a:rPr sz="1200" spc="-16" dirty="0" smtClean="0">
                <a:solidFill>
                  <a:srgbClr val="262C32"/>
                </a:solidFill>
                <a:latin typeface="Aptos"/>
                <a:cs typeface="Arial"/>
              </a:rPr>
              <a:t> </a:t>
            </a:r>
            <a:endParaRPr sz="1000">
              <a:latin typeface="Arial"/>
              <a:cs typeface="Arial"/>
            </a:endParaRPr>
          </a:p>
          <a:p>
            <a:pPr marL="15747" marR="45">
              <a:lnSpc>
                <a:spcPts val="1149"/>
              </a:lnSpc>
              <a:spcBef>
                <a:spcPts val="254"/>
              </a:spcBef>
              <a:spcAft>
                <a:spcPts val="300"/>
              </a:spcAft>
            </a:pPr>
            <a:r>
              <a:rPr sz="1200" spc="-3" dirty="0" smtClean="0">
                <a:solidFill>
                  <a:srgbClr val="262C32"/>
                </a:solidFill>
                <a:latin typeface="Aptos"/>
                <a:cs typeface="Arial"/>
              </a:rPr>
              <a:t>en caso de encontrarnos ante una situación de riesgo.  Por ello, Cruz Roja ha </a:t>
            </a:r>
            <a:endParaRPr sz="1000">
              <a:latin typeface="Arial"/>
              <a:cs typeface="Arial"/>
            </a:endParaRPr>
          </a:p>
          <a:p>
            <a:pPr marL="15747" marR="45">
              <a:lnSpc>
                <a:spcPts val="1149"/>
              </a:lnSpc>
              <a:spcBef>
                <a:spcPts val="254"/>
              </a:spcBef>
              <a:spcAft>
                <a:spcPts val="300"/>
              </a:spcAft>
            </a:pPr>
            <a:r>
              <a:rPr sz="1200" spc="-2" dirty="0" smtClean="0">
                <a:solidFill>
                  <a:srgbClr val="262C32"/>
                </a:solidFill>
                <a:latin typeface="Aptos"/>
                <a:cs typeface="Arial"/>
              </a:rPr>
              <a:t>desarrollado el concepto AVA que resume las tres conductas clave que nos</a:t>
            </a:r>
            <a:endParaRPr sz="1000">
              <a:latin typeface="Arial"/>
              <a:cs typeface="Arial"/>
            </a:endParaRPr>
          </a:p>
          <a:p>
            <a:pPr marL="18795" marR="9205">
              <a:lnSpc>
                <a:spcPts val="1145"/>
              </a:lnSpc>
              <a:spcBef>
                <a:spcPts val="311"/>
              </a:spcBef>
              <a:spcAft>
                <a:spcPts val="300"/>
              </a:spcAft>
            </a:pPr>
            <a:r>
              <a:rPr sz="1200" spc="-3" dirty="0" smtClean="0">
                <a:solidFill>
                  <a:srgbClr val="262C32"/>
                </a:solidFill>
                <a:latin typeface="Aptos"/>
                <a:cs typeface="Arial"/>
              </a:rPr>
              <a:t>pueden ayudar a mantener esa actitud proactiva</a:t>
            </a:r>
            <a:r>
              <a:rPr sz="1200" spc="-3" dirty="0" smtClean="0">
                <a:solidFill>
                  <a:srgbClr val="262C32"/>
                </a:solidFill>
                <a:latin typeface="Aptos"/>
                <a:cs typeface="Arial"/>
              </a:rPr>
              <a:t>.</a:t>
            </a:r>
            <a:endParaRPr sz="1000">
              <a:latin typeface="Arial"/>
              <a:cs typeface="Arial"/>
            </a:endParaRPr>
          </a:p>
        </p:txBody>
      </p:sp>
      <p:sp>
        <p:nvSpPr>
          <p:cNvPr id="6" name="object 6"/>
          <p:cNvSpPr txBox="1"/>
          <p:nvPr/>
        </p:nvSpPr>
        <p:spPr>
          <a:xfrm>
            <a:off x="2078509" y="4663654"/>
            <a:ext cx="1828226" cy="152400"/>
          </a:xfrm>
          <a:prstGeom prst="rect">
            <a:avLst/>
          </a:prstGeom>
        </p:spPr>
        <p:txBody>
          <a:bodyPr wrap="square" lIns="0" tIns="7111" rIns="0" bIns="0" rtlCol="0">
            <a:noAutofit/>
          </a:bodyPr>
          <a:lstStyle/>
          <a:p>
            <a:pPr marL="12700">
              <a:lnSpc>
                <a:spcPts val="1120"/>
              </a:lnSpc>
              <a:spcAft>
                <a:spcPts val="300"/>
              </a:spcAft>
            </a:pPr>
            <a:r>
              <a:rPr sz="1200" b="1" spc="1" dirty="0" smtClean="0">
                <a:solidFill>
                  <a:srgbClr val="262C32"/>
                </a:solidFill>
                <a:latin typeface="Aptos"/>
                <a:cs typeface="Arial"/>
              </a:rPr>
              <a:t>A</a:t>
            </a:r>
            <a:r>
              <a:rPr sz="1200" b="1" spc="1" dirty="0" smtClean="0">
                <a:solidFill>
                  <a:srgbClr val="262C32"/>
                </a:solidFill>
                <a:latin typeface="Aptos"/>
                <a:cs typeface="Arial"/>
              </a:rPr>
              <a:t>dvertir el riesgo</a:t>
            </a:r>
            <a:endParaRPr sz="1000">
              <a:latin typeface="Arial"/>
              <a:cs typeface="Arial"/>
            </a:endParaRPr>
          </a:p>
        </p:txBody>
      </p:sp>
      <p:sp>
        <p:nvSpPr>
          <p:cNvPr id="5" name="object 5"/>
          <p:cNvSpPr txBox="1"/>
          <p:nvPr/>
        </p:nvSpPr>
        <p:spPr>
          <a:xfrm>
            <a:off x="2078509" y="4941022"/>
            <a:ext cx="2994889" cy="152400"/>
          </a:xfrm>
          <a:prstGeom prst="rect">
            <a:avLst/>
          </a:prstGeom>
        </p:spPr>
        <p:txBody>
          <a:bodyPr wrap="square" lIns="0" tIns="7111" rIns="0" bIns="0" rtlCol="0">
            <a:noAutofit/>
          </a:bodyPr>
          <a:lstStyle/>
          <a:p>
            <a:pPr marL="12700">
              <a:lnSpc>
                <a:spcPts val="1120"/>
              </a:lnSpc>
              <a:spcAft>
                <a:spcPts val="300"/>
              </a:spcAft>
            </a:pPr>
            <a:r>
              <a:rPr sz="1200" b="1" spc="-6" dirty="0" smtClean="0">
                <a:solidFill>
                  <a:srgbClr val="262C32"/>
                </a:solidFill>
                <a:latin typeface="Aptos"/>
                <a:cs typeface="Arial"/>
              </a:rPr>
              <a:t>V</a:t>
            </a:r>
            <a:r>
              <a:rPr sz="1200" b="1" spc="-6" dirty="0" smtClean="0">
                <a:solidFill>
                  <a:srgbClr val="262C32"/>
                </a:solidFill>
                <a:latin typeface="Aptos"/>
                <a:cs typeface="Arial"/>
              </a:rPr>
              <a:t>alorar  los posibles peligros</a:t>
            </a:r>
            <a:endParaRPr sz="1000">
              <a:latin typeface="Arial"/>
              <a:cs typeface="Arial"/>
            </a:endParaRPr>
          </a:p>
        </p:txBody>
      </p:sp>
      <p:sp>
        <p:nvSpPr>
          <p:cNvPr id="4" name="object 4"/>
          <p:cNvSpPr txBox="1"/>
          <p:nvPr/>
        </p:nvSpPr>
        <p:spPr>
          <a:xfrm>
            <a:off x="2078509" y="5218390"/>
            <a:ext cx="2837178" cy="152400"/>
          </a:xfrm>
          <a:prstGeom prst="rect">
            <a:avLst/>
          </a:prstGeom>
        </p:spPr>
        <p:txBody>
          <a:bodyPr wrap="square" lIns="0" tIns="7111" rIns="0" bIns="0" rtlCol="0">
            <a:noAutofit/>
          </a:bodyPr>
          <a:lstStyle/>
          <a:p>
            <a:pPr marL="12700">
              <a:lnSpc>
                <a:spcPts val="1120"/>
              </a:lnSpc>
              <a:spcAft>
                <a:spcPts val="300"/>
              </a:spcAft>
            </a:pPr>
            <a:r>
              <a:rPr sz="1200" b="1" spc="0" dirty="0" smtClean="0">
                <a:solidFill>
                  <a:srgbClr val="262C32"/>
                </a:solidFill>
                <a:latin typeface="Aptos"/>
                <a:cs typeface="Arial"/>
              </a:rPr>
              <a:t>A</a:t>
            </a:r>
            <a:r>
              <a:rPr sz="1200" b="1" spc="0" dirty="0" smtClean="0">
                <a:solidFill>
                  <a:srgbClr val="262C32"/>
                </a:solidFill>
                <a:latin typeface="Aptos"/>
                <a:cs typeface="Arial"/>
              </a:rPr>
              <a:t>doptar una actitud segura</a:t>
            </a:r>
            <a:endParaRPr sz="1000">
              <a:latin typeface="Arial"/>
              <a:cs typeface="Arial"/>
            </a:endParaRPr>
          </a:p>
        </p:txBody>
      </p:sp>
      <p:sp>
        <p:nvSpPr>
          <p:cNvPr id="3" name="object 3"/>
          <p:cNvSpPr txBox="1"/>
          <p:nvPr/>
        </p:nvSpPr>
        <p:spPr>
          <a:xfrm>
            <a:off x="2083609" y="5645110"/>
            <a:ext cx="7231359" cy="1612392"/>
          </a:xfrm>
          <a:prstGeom prst="rect">
            <a:avLst/>
          </a:prstGeom>
        </p:spPr>
        <p:txBody>
          <a:bodyPr wrap="square" lIns="0" tIns="7111" rIns="0" bIns="0" rtlCol="0">
            <a:noAutofit/>
          </a:bodyPr>
          <a:lstStyle/>
          <a:p>
            <a:pPr marL="15748">
              <a:lnSpc>
                <a:spcPts val="1120"/>
              </a:lnSpc>
              <a:spcAft>
                <a:spcPts val="300"/>
              </a:spcAft>
            </a:pPr>
            <a:r>
              <a:rPr sz="1200" spc="0" dirty="0" smtClean="0">
                <a:solidFill>
                  <a:srgbClr val="262C32"/>
                </a:solidFill>
                <a:latin typeface="Aptos"/>
                <a:cs typeface="Arial"/>
              </a:rPr>
              <a:t>Diversos estudios reflejan que en los accidentes domésticos las causas, por</a:t>
            </a:r>
            <a:endParaRPr sz="1000">
              <a:latin typeface="Arial"/>
              <a:cs typeface="Arial"/>
            </a:endParaRPr>
          </a:p>
          <a:p>
            <a:pPr marL="12700" marR="19050">
              <a:lnSpc>
                <a:spcPct val="95825"/>
              </a:lnSpc>
              <a:spcBef>
                <a:spcPts val="209"/>
              </a:spcBef>
              <a:spcAft>
                <a:spcPts val="300"/>
              </a:spcAft>
            </a:pPr>
            <a:r>
              <a:rPr sz="1200" spc="-1" dirty="0" smtClean="0">
                <a:solidFill>
                  <a:srgbClr val="262C32"/>
                </a:solidFill>
                <a:latin typeface="Aptos"/>
                <a:cs typeface="Arial"/>
              </a:rPr>
              <a:t>orden de incidencia, son las siguientes</a:t>
            </a:r>
            <a:endParaRPr sz="1000">
              <a:latin typeface="Arial"/>
              <a:cs typeface="Arial"/>
            </a:endParaRPr>
          </a:p>
          <a:p>
            <a:pPr marL="12700" marR="19050">
              <a:lnSpc>
                <a:spcPct val="95825"/>
              </a:lnSpc>
              <a:spcBef>
                <a:spcPts val="530"/>
              </a:spcBef>
              <a:spcAft>
                <a:spcPts val="300"/>
              </a:spcAft>
            </a:pPr>
            <a:r>
              <a:rPr sz="1200" b="1" spc="-8" dirty="0" smtClean="0">
                <a:solidFill>
                  <a:srgbClr val="262C32"/>
                </a:solidFill>
                <a:latin typeface="Aptos"/>
                <a:cs typeface="Arial"/>
              </a:rPr>
              <a:t>• </a:t>
            </a:r>
            <a:r>
              <a:rPr sz="1200" b="1" spc="-8" dirty="0" smtClean="0">
                <a:solidFill>
                  <a:srgbClr val="262C32"/>
                </a:solidFill>
                <a:latin typeface="Aptos"/>
                <a:cs typeface="Arial"/>
              </a:rPr>
              <a:t>Caídas</a:t>
            </a:r>
            <a:endParaRPr sz="1000">
              <a:latin typeface="Arial"/>
              <a:cs typeface="Arial"/>
            </a:endParaRPr>
          </a:p>
          <a:p>
            <a:pPr marL="12700" marR="19050">
              <a:lnSpc>
                <a:spcPct val="95825"/>
              </a:lnSpc>
              <a:spcBef>
                <a:spcPts val="530"/>
              </a:spcBef>
              <a:spcAft>
                <a:spcPts val="300"/>
              </a:spcAft>
            </a:pPr>
            <a:r>
              <a:rPr sz="1200" b="1" spc="-1" dirty="0" smtClean="0">
                <a:solidFill>
                  <a:srgbClr val="262C32"/>
                </a:solidFill>
                <a:latin typeface="Aptos"/>
                <a:cs typeface="Arial"/>
              </a:rPr>
              <a:t>• </a:t>
            </a:r>
            <a:r>
              <a:rPr sz="1200" b="1" spc="-1" dirty="0" smtClean="0">
                <a:solidFill>
                  <a:srgbClr val="262C32"/>
                </a:solidFill>
                <a:latin typeface="Aptos"/>
                <a:cs typeface="Arial"/>
              </a:rPr>
              <a:t>Intoxicaciones, alergias e irritaciones</a:t>
            </a:r>
            <a:endParaRPr sz="1000">
              <a:latin typeface="Arial"/>
              <a:cs typeface="Arial"/>
            </a:endParaRPr>
          </a:p>
          <a:p>
            <a:pPr marL="12700" marR="19050">
              <a:lnSpc>
                <a:spcPct val="95825"/>
              </a:lnSpc>
              <a:spcBef>
                <a:spcPts val="530"/>
              </a:spcBef>
              <a:spcAft>
                <a:spcPts val="300"/>
              </a:spcAft>
            </a:pPr>
            <a:r>
              <a:rPr sz="1200" b="1" spc="-6" dirty="0" smtClean="0">
                <a:solidFill>
                  <a:srgbClr val="262C32"/>
                </a:solidFill>
                <a:latin typeface="Aptos"/>
                <a:cs typeface="Arial"/>
              </a:rPr>
              <a:t>• </a:t>
            </a:r>
            <a:r>
              <a:rPr sz="1200" b="1" spc="-6" dirty="0" smtClean="0">
                <a:solidFill>
                  <a:srgbClr val="262C32"/>
                </a:solidFill>
                <a:latin typeface="Aptos"/>
                <a:cs typeface="Arial"/>
              </a:rPr>
              <a:t>Quemaduras</a:t>
            </a:r>
            <a:endParaRPr sz="1000">
              <a:latin typeface="Arial"/>
              <a:cs typeface="Arial"/>
            </a:endParaRPr>
          </a:p>
          <a:p>
            <a:pPr marL="12700" marR="19050">
              <a:lnSpc>
                <a:spcPct val="95825"/>
              </a:lnSpc>
              <a:spcBef>
                <a:spcPts val="530"/>
              </a:spcBef>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Incendios </a:t>
            </a:r>
            <a:r>
              <a:rPr sz="1200" b="1" spc="57" dirty="0" smtClean="0">
                <a:solidFill>
                  <a:srgbClr val="262C32"/>
                </a:solidFill>
                <a:latin typeface="Aptos"/>
                <a:cs typeface="Times New Roman"/>
              </a:rPr>
              <a:t>y </a:t>
            </a:r>
            <a:r>
              <a:rPr sz="1200" b="1" spc="-4" dirty="0" smtClean="0">
                <a:solidFill>
                  <a:srgbClr val="262C32"/>
                </a:solidFill>
                <a:latin typeface="Aptos"/>
                <a:cs typeface="Arial"/>
              </a:rPr>
              <a:t>explosiones</a:t>
            </a:r>
            <a:endParaRPr sz="1000">
              <a:latin typeface="Arial"/>
              <a:cs typeface="Arial"/>
            </a:endParaRPr>
          </a:p>
          <a:p>
            <a:pPr marL="12700" marR="19050">
              <a:lnSpc>
                <a:spcPct val="95825"/>
              </a:lnSpc>
              <a:spcBef>
                <a:spcPts val="525"/>
              </a:spcBef>
              <a:spcAft>
                <a:spcPts val="300"/>
              </a:spcAft>
            </a:pPr>
            <a:r>
              <a:rPr sz="1200" b="1" spc="-6" dirty="0" smtClean="0">
                <a:solidFill>
                  <a:srgbClr val="262C32"/>
                </a:solidFill>
                <a:latin typeface="Aptos"/>
                <a:cs typeface="Arial"/>
              </a:rPr>
              <a:t>• </a:t>
            </a:r>
            <a:r>
              <a:rPr sz="1200" b="1" spc="-6" dirty="0" smtClean="0">
                <a:solidFill>
                  <a:srgbClr val="262C32"/>
                </a:solidFill>
                <a:latin typeface="Aptos"/>
                <a:cs typeface="Arial"/>
              </a:rPr>
              <a:t>Electrocución</a:t>
            </a:r>
            <a:endParaRPr sz="1000">
              <a:latin typeface="Arial"/>
              <a:cs typeface="Arial"/>
            </a:endParaRPr>
          </a:p>
          <a:p>
            <a:pPr marL="12700" marR="19050">
              <a:lnSpc>
                <a:spcPct val="95825"/>
              </a:lnSpc>
              <a:spcBef>
                <a:spcPts val="530"/>
              </a:spcBef>
              <a:spcAft>
                <a:spcPts val="300"/>
              </a:spcAft>
            </a:pPr>
            <a:r>
              <a:rPr sz="1200" b="1" spc="-5" dirty="0" smtClean="0">
                <a:solidFill>
                  <a:srgbClr val="262C32"/>
                </a:solidFill>
                <a:latin typeface="Aptos"/>
                <a:cs typeface="Arial"/>
              </a:rPr>
              <a:t>• </a:t>
            </a:r>
            <a:r>
              <a:rPr sz="1200" b="1" spc="-5" dirty="0" smtClean="0">
                <a:solidFill>
                  <a:srgbClr val="262C32"/>
                </a:solidFill>
                <a:latin typeface="Aptos"/>
                <a:cs typeface="Arial"/>
              </a:rPr>
              <a:t>Asfixia respiratoria</a:t>
            </a:r>
            <a:endParaRPr sz="10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spc="-71" dirty="0" smtClean="0">
                <a:solidFill>
                  <a:srgbClr val="231F21"/>
                </a:solidFill>
                <a:latin typeface="Times New Roman"/>
                <a:cs typeface="Times New Roman"/>
              </a:rPr>
              <a:t>150</a:t>
            </a:r>
            <a:endParaRPr sz="600">
              <a:latin typeface="Times New Roman"/>
              <a:cs typeface="Times New Roman"/>
            </a:endParaRPr>
          </a:p>
        </p:txBody>
      </p:sp>
      <p:pic>
        <p:nvPicPr>
          <p:cNvPr id="11" name="Picture 10"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a:t>
            </a:r>
            <a:r>
              <a:rPr sz="1100" b="1" spc="-20" dirty="0" smtClean="0">
                <a:solidFill>
                  <a:srgbClr val="1E374E"/>
                </a:solidFill>
                <a:latin typeface="Aptos"/>
                <a:cs typeface="Times New Roman"/>
              </a:rPr>
              <a:t>xil</a:t>
            </a:r>
            <a:r>
              <a:rPr sz="1100" b="1" spc="-20" dirty="0" smtClean="0">
                <a:solidFill>
                  <a:srgbClr val="1E374E"/>
                </a:solidFill>
                <a:latin typeface="Aptos"/>
                <a:cs typeface="Times New Roman"/>
              </a:rPr>
              <a:t>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083609" y="1356574"/>
            <a:ext cx="7430767" cy="2286000"/>
          </a:xfrm>
          <a:prstGeom prst="rect">
            <a:avLst/>
          </a:prstGeom>
        </p:spPr>
        <p:txBody>
          <a:bodyPr wrap="square" lIns="0" tIns="7111" rIns="0" bIns="0" rtlCol="0">
            <a:noAutofit/>
          </a:bodyPr>
          <a:lstStyle/>
          <a:p>
            <a:pPr marL="12700" marR="9205">
              <a:lnSpc>
                <a:spcPts val="1120"/>
              </a:lnSpc>
              <a:spcAft>
                <a:spcPts val="300"/>
              </a:spcAft>
            </a:pPr>
            <a:r>
              <a:rPr sz="1200" b="1" spc="-7" dirty="0" smtClean="0">
                <a:solidFill>
                  <a:srgbClr val="262C32"/>
                </a:solidFill>
                <a:latin typeface="Aptos"/>
                <a:cs typeface="Arial"/>
              </a:rPr>
              <a:t>• </a:t>
            </a:r>
            <a:r>
              <a:rPr sz="1200" b="1" spc="-7" dirty="0" smtClean="0">
                <a:solidFill>
                  <a:srgbClr val="262C32"/>
                </a:solidFill>
                <a:latin typeface="Aptos"/>
                <a:cs typeface="Arial"/>
              </a:rPr>
              <a:t>Golpes</a:t>
            </a:r>
            <a:endParaRPr sz="1000">
              <a:latin typeface="Arial"/>
              <a:cs typeface="Arial"/>
            </a:endParaRPr>
          </a:p>
          <a:p>
            <a:pPr marL="12700" marR="9205">
              <a:lnSpc>
                <a:spcPct val="95825"/>
              </a:lnSpc>
              <a:spcBef>
                <a:spcPts val="450"/>
              </a:spcBef>
              <a:spcAft>
                <a:spcPts val="300"/>
              </a:spcAft>
            </a:pPr>
            <a:r>
              <a:rPr sz="1200" b="1" spc="-6" dirty="0" smtClean="0">
                <a:solidFill>
                  <a:srgbClr val="262C32"/>
                </a:solidFill>
                <a:latin typeface="Aptos"/>
                <a:cs typeface="Arial"/>
              </a:rPr>
              <a:t>• </a:t>
            </a:r>
            <a:r>
              <a:rPr sz="1200" b="1" spc="-6" dirty="0" smtClean="0">
                <a:solidFill>
                  <a:srgbClr val="262C32"/>
                </a:solidFill>
                <a:latin typeface="Aptos"/>
                <a:cs typeface="Arial"/>
              </a:rPr>
              <a:t>Heridas</a:t>
            </a:r>
            <a:endParaRPr sz="1000">
              <a:latin typeface="Arial"/>
              <a:cs typeface="Arial"/>
            </a:endParaRPr>
          </a:p>
          <a:p>
            <a:pPr marL="12700" marR="159964" indent="0">
              <a:lnSpc>
                <a:spcPts val="1149"/>
              </a:lnSpc>
              <a:spcBef>
                <a:spcPts val="554"/>
              </a:spcBef>
              <a:spcAft>
                <a:spcPts val="300"/>
              </a:spcAft>
            </a:pPr>
            <a:r>
              <a:rPr sz="1200" spc="0" dirty="0" smtClean="0">
                <a:solidFill>
                  <a:srgbClr val="262C32"/>
                </a:solidFill>
                <a:latin typeface="Aptos"/>
                <a:cs typeface="Arial"/>
              </a:rPr>
              <a:t>Como vemos</a:t>
            </a:r>
            <a:r>
              <a:rPr sz="1200" spc="0" dirty="0" smtClean="0">
                <a:solidFill>
                  <a:srgbClr val="262C32"/>
                </a:solidFill>
                <a:latin typeface="Aptos"/>
                <a:cs typeface="Arial"/>
              </a:rPr>
              <a:t>, </a:t>
            </a:r>
            <a:r>
              <a:rPr sz="1200" spc="0" dirty="0" smtClean="0">
                <a:solidFill>
                  <a:srgbClr val="262C32"/>
                </a:solidFill>
                <a:latin typeface="Aptos"/>
                <a:cs typeface="Arial"/>
              </a:rPr>
              <a:t>en el hogar pueden sufrirse numerosos accidentes</a:t>
            </a:r>
            <a:r>
              <a:rPr sz="1200" spc="0" dirty="0" smtClean="0">
                <a:solidFill>
                  <a:srgbClr val="262C32"/>
                </a:solidFill>
                <a:latin typeface="Aptos"/>
                <a:cs typeface="Arial"/>
              </a:rPr>
              <a:t>. </a:t>
            </a:r>
            <a:r>
              <a:rPr sz="1200" spc="0" dirty="0" smtClean="0">
                <a:solidFill>
                  <a:srgbClr val="262C32"/>
                </a:solidFill>
                <a:latin typeface="Aptos"/>
                <a:cs typeface="Arial"/>
              </a:rPr>
              <a:t>Sin </a:t>
            </a:r>
            <a:endParaRPr sz="1000">
              <a:latin typeface="Arial"/>
              <a:cs typeface="Arial"/>
            </a:endParaRPr>
          </a:p>
          <a:p>
            <a:pPr marL="12700" marR="159964">
              <a:lnSpc>
                <a:spcPts val="1149"/>
              </a:lnSpc>
              <a:spcBef>
                <a:spcPts val="242"/>
              </a:spcBef>
              <a:spcAft>
                <a:spcPts val="300"/>
              </a:spcAft>
            </a:pPr>
            <a:r>
              <a:rPr sz="1200" spc="-3" dirty="0" smtClean="0">
                <a:solidFill>
                  <a:srgbClr val="262C32"/>
                </a:solidFill>
                <a:latin typeface="Aptos"/>
                <a:cs typeface="Arial"/>
              </a:rPr>
              <a:t>embargo</a:t>
            </a:r>
            <a:r>
              <a:rPr sz="1200" spc="-3" dirty="0" smtClean="0">
                <a:solidFill>
                  <a:srgbClr val="262C32"/>
                </a:solidFill>
                <a:latin typeface="Aptos"/>
                <a:cs typeface="Arial"/>
              </a:rPr>
              <a:t>, </a:t>
            </a:r>
            <a:r>
              <a:rPr sz="1200" spc="-3" dirty="0" smtClean="0">
                <a:solidFill>
                  <a:srgbClr val="262C32"/>
                </a:solidFill>
                <a:latin typeface="Aptos"/>
                <a:cs typeface="Arial"/>
              </a:rPr>
              <a:t>podemos emprender una serie de acciones que</a:t>
            </a:r>
            <a:r>
              <a:rPr sz="1200" spc="-3" dirty="0" smtClean="0">
                <a:solidFill>
                  <a:srgbClr val="262C32"/>
                </a:solidFill>
                <a:latin typeface="Aptos"/>
                <a:cs typeface="Arial"/>
              </a:rPr>
              <a:t>, </a:t>
            </a:r>
            <a:r>
              <a:rPr sz="1200" spc="-3" dirty="0" smtClean="0">
                <a:solidFill>
                  <a:srgbClr val="262C32"/>
                </a:solidFill>
                <a:latin typeface="Aptos"/>
                <a:cs typeface="Arial"/>
              </a:rPr>
              <a:t>sin duda alguna</a:t>
            </a:r>
            <a:r>
              <a:rPr sz="1200" spc="-3" dirty="0" smtClean="0">
                <a:solidFill>
                  <a:srgbClr val="262C32"/>
                </a:solidFill>
                <a:latin typeface="Aptos"/>
                <a:cs typeface="Arial"/>
              </a:rPr>
              <a:t>, </a:t>
            </a:r>
            <a:endParaRPr sz="1000">
              <a:latin typeface="Arial"/>
              <a:cs typeface="Arial"/>
            </a:endParaRPr>
          </a:p>
          <a:p>
            <a:pPr marL="12700" marR="159964">
              <a:lnSpc>
                <a:spcPts val="1149"/>
              </a:lnSpc>
              <a:spcBef>
                <a:spcPts val="242"/>
              </a:spcBef>
              <a:spcAft>
                <a:spcPts val="300"/>
              </a:spcAft>
            </a:pPr>
            <a:r>
              <a:rPr sz="1200" spc="-2" dirty="0" smtClean="0">
                <a:solidFill>
                  <a:srgbClr val="262C32"/>
                </a:solidFill>
                <a:latin typeface="Aptos"/>
                <a:cs typeface="Arial"/>
              </a:rPr>
              <a:t>convertirán nuestros hogares en un lugar más seguro.</a:t>
            </a:r>
            <a:endParaRPr sz="1000">
              <a:latin typeface="Arial"/>
              <a:cs typeface="Arial"/>
            </a:endParaRPr>
          </a:p>
          <a:p>
            <a:pPr marL="104140" marR="326135" indent="-91439">
              <a:lnSpc>
                <a:spcPts val="1149"/>
              </a:lnSpc>
              <a:spcBef>
                <a:spcPts val="537"/>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Exijamos y busquemos seguridades básicas</a:t>
            </a:r>
            <a:r>
              <a:rPr sz="1200" spc="-1" dirty="0" smtClean="0">
                <a:solidFill>
                  <a:srgbClr val="262C32"/>
                </a:solidFill>
                <a:latin typeface="Aptos"/>
                <a:cs typeface="Arial"/>
              </a:rPr>
              <a:t>, </a:t>
            </a:r>
            <a:r>
              <a:rPr sz="1200" spc="-1" dirty="0" smtClean="0">
                <a:solidFill>
                  <a:srgbClr val="262C32"/>
                </a:solidFill>
                <a:latin typeface="Aptos"/>
                <a:cs typeface="Arial"/>
              </a:rPr>
              <a:t>como las referentes a la </a:t>
            </a:r>
            <a:endParaRPr sz="1000">
              <a:latin typeface="Arial"/>
              <a:cs typeface="Arial"/>
            </a:endParaRPr>
          </a:p>
          <a:p>
            <a:pPr marL="104140" marR="326135">
              <a:lnSpc>
                <a:spcPts val="1149"/>
              </a:lnSpc>
              <a:spcBef>
                <a:spcPts val="254"/>
              </a:spcBef>
              <a:spcAft>
                <a:spcPts val="300"/>
              </a:spcAft>
            </a:pPr>
            <a:r>
              <a:rPr sz="1200" spc="-5" dirty="0" smtClean="0">
                <a:solidFill>
                  <a:srgbClr val="262C32"/>
                </a:solidFill>
                <a:latin typeface="Aptos"/>
                <a:cs typeface="Arial"/>
              </a:rPr>
              <a:t>electricidad y el gas</a:t>
            </a:r>
            <a:r>
              <a:rPr sz="1200" spc="-5" dirty="0" smtClean="0">
                <a:solidFill>
                  <a:srgbClr val="262C32"/>
                </a:solidFill>
                <a:latin typeface="Aptos"/>
                <a:cs typeface="Arial"/>
              </a:rPr>
              <a:t>;  </a:t>
            </a:r>
            <a:r>
              <a:rPr sz="1200" spc="-5" dirty="0" smtClean="0">
                <a:solidFill>
                  <a:srgbClr val="262C32"/>
                </a:solidFill>
                <a:latin typeface="Aptos"/>
                <a:cs typeface="Arial"/>
              </a:rPr>
              <a:t>las instalaciones deben ser seguras y respetar las </a:t>
            </a:r>
            <a:endParaRPr sz="1000">
              <a:latin typeface="Arial"/>
              <a:cs typeface="Arial"/>
            </a:endParaRPr>
          </a:p>
          <a:p>
            <a:pPr marL="104140" marR="326135">
              <a:lnSpc>
                <a:spcPts val="1149"/>
              </a:lnSpc>
              <a:spcBef>
                <a:spcPts val="254"/>
              </a:spcBef>
              <a:spcAft>
                <a:spcPts val="300"/>
              </a:spcAft>
            </a:pPr>
            <a:r>
              <a:rPr sz="1200" spc="-15" dirty="0" smtClean="0">
                <a:solidFill>
                  <a:srgbClr val="262C32"/>
                </a:solidFill>
                <a:latin typeface="Aptos"/>
                <a:cs typeface="Arial"/>
              </a:rPr>
              <a:t>normativas.</a:t>
            </a:r>
            <a:endParaRPr sz="1000">
              <a:latin typeface="Arial"/>
              <a:cs typeface="Arial"/>
            </a:endParaRPr>
          </a:p>
          <a:p>
            <a:pPr marL="104139" indent="-91439">
              <a:lnSpc>
                <a:spcPts val="1149"/>
              </a:lnSpc>
              <a:spcBef>
                <a:spcPts val="534"/>
              </a:spcBef>
              <a:spcAft>
                <a:spcPts val="300"/>
              </a:spcAft>
            </a:pPr>
            <a:r>
              <a:rPr sz="1200" dirty="0" smtClean="0">
                <a:solidFill>
                  <a:srgbClr val="262C32"/>
                </a:solidFill>
                <a:latin typeface="Aptos"/>
                <a:cs typeface="Arial"/>
              </a:rPr>
              <a:t>•</a:t>
            </a:r>
            <a:r>
              <a:rPr sz="1200" spc="-27" dirty="0" smtClean="0">
                <a:solidFill>
                  <a:srgbClr val="262C32"/>
                </a:solidFill>
                <a:latin typeface="Aptos"/>
                <a:cs typeface="Arial"/>
              </a:rPr>
              <a:t> </a:t>
            </a:r>
            <a:r>
              <a:rPr sz="1200" spc="-25" dirty="0" smtClean="0">
                <a:solidFill>
                  <a:srgbClr val="262C32"/>
                </a:solidFill>
                <a:latin typeface="Aptos"/>
                <a:cs typeface="Arial"/>
              </a:rPr>
              <a:t>A</a:t>
            </a:r>
            <a:r>
              <a:rPr sz="1200" spc="-14" dirty="0" smtClean="0">
                <a:solidFill>
                  <a:srgbClr val="262C32"/>
                </a:solidFill>
                <a:latin typeface="Aptos"/>
                <a:cs typeface="Arial"/>
              </a:rPr>
              <a:t>d</a:t>
            </a:r>
            <a:r>
              <a:rPr sz="1200" spc="-19" dirty="0" smtClean="0">
                <a:solidFill>
                  <a:srgbClr val="262C32"/>
                </a:solidFill>
                <a:latin typeface="Aptos"/>
                <a:cs typeface="Arial"/>
              </a:rPr>
              <a:t>qu</a:t>
            </a:r>
            <a:r>
              <a:rPr sz="1200" spc="-9" dirty="0" smtClean="0">
                <a:solidFill>
                  <a:srgbClr val="262C32"/>
                </a:solidFill>
                <a:latin typeface="Aptos"/>
                <a:cs typeface="Arial"/>
              </a:rPr>
              <a:t>i</a:t>
            </a:r>
            <a:r>
              <a:rPr sz="1200" spc="-14" dirty="0" smtClean="0">
                <a:solidFill>
                  <a:srgbClr val="262C32"/>
                </a:solidFill>
                <a:latin typeface="Aptos"/>
                <a:cs typeface="Arial"/>
              </a:rPr>
              <a:t>r</a:t>
            </a:r>
            <a:r>
              <a:rPr sz="1200" spc="-9" dirty="0" smtClean="0">
                <a:solidFill>
                  <a:srgbClr val="262C32"/>
                </a:solidFill>
                <a:latin typeface="Aptos"/>
                <a:cs typeface="Arial"/>
              </a:rPr>
              <a:t>i</a:t>
            </a:r>
            <a:r>
              <a:rPr sz="1200" spc="0" dirty="0" smtClean="0">
                <a:solidFill>
                  <a:srgbClr val="262C32"/>
                </a:solidFill>
                <a:latin typeface="Aptos"/>
                <a:cs typeface="Arial"/>
              </a:rPr>
              <a:t>r</a:t>
            </a:r>
            <a:r>
              <a:rPr sz="1200" spc="161" dirty="0" smtClean="0">
                <a:solidFill>
                  <a:srgbClr val="262C32"/>
                </a:solidFill>
                <a:latin typeface="Aptos"/>
                <a:cs typeface="Arial"/>
              </a:rPr>
              <a:t> </a:t>
            </a:r>
            <a:r>
              <a:rPr sz="1200" spc="-14" dirty="0" smtClean="0">
                <a:solidFill>
                  <a:srgbClr val="262C32"/>
                </a:solidFill>
                <a:latin typeface="Aptos"/>
                <a:cs typeface="Arial"/>
              </a:rPr>
              <a:t>h</a:t>
            </a:r>
            <a:r>
              <a:rPr sz="1200" spc="-19" dirty="0" smtClean="0">
                <a:solidFill>
                  <a:srgbClr val="262C32"/>
                </a:solidFill>
                <a:latin typeface="Aptos"/>
                <a:cs typeface="Arial"/>
              </a:rPr>
              <a:t>áb</a:t>
            </a:r>
            <a:r>
              <a:rPr sz="1200" spc="-9" dirty="0" smtClean="0">
                <a:solidFill>
                  <a:srgbClr val="262C32"/>
                </a:solidFill>
                <a:latin typeface="Aptos"/>
                <a:cs typeface="Arial"/>
              </a:rPr>
              <a:t>it</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75" dirty="0" smtClean="0">
                <a:solidFill>
                  <a:srgbClr val="262C32"/>
                </a:solidFill>
                <a:latin typeface="Aptos"/>
                <a:cs typeface="Arial"/>
              </a:rPr>
              <a:t> </a:t>
            </a:r>
            <a:r>
              <a:rPr sz="1200" spc="-19" dirty="0" smtClean="0">
                <a:solidFill>
                  <a:srgbClr val="262C32"/>
                </a:solidFill>
                <a:latin typeface="Aptos"/>
                <a:cs typeface="Arial"/>
              </a:rPr>
              <a:t>segu</a:t>
            </a:r>
            <a:r>
              <a:rPr sz="1200" spc="0" dirty="0" smtClean="0">
                <a:solidFill>
                  <a:srgbClr val="262C32"/>
                </a:solidFill>
                <a:latin typeface="Aptos"/>
                <a:cs typeface="Arial"/>
              </a:rPr>
              <a:t>r</a:t>
            </a:r>
            <a:r>
              <a:rPr sz="1200" spc="-34" dirty="0" smtClean="0">
                <a:solidFill>
                  <a:srgbClr val="262C32"/>
                </a:solidFill>
                <a:latin typeface="Aptos"/>
                <a:cs typeface="Arial"/>
              </a:rPr>
              <a:t>o</a:t>
            </a:r>
            <a:r>
              <a:rPr sz="1200" spc="0" dirty="0" smtClean="0">
                <a:solidFill>
                  <a:srgbClr val="262C32"/>
                </a:solidFill>
                <a:latin typeface="Aptos"/>
                <a:cs typeface="Arial"/>
              </a:rPr>
              <a:t>s</a:t>
            </a:r>
            <a:r>
              <a:rPr sz="1200" spc="125" dirty="0" smtClean="0">
                <a:solidFill>
                  <a:srgbClr val="262C32"/>
                </a:solidFill>
                <a:latin typeface="Aptos"/>
                <a:cs typeface="Arial"/>
              </a:rPr>
              <a:t> </a:t>
            </a:r>
            <a:r>
              <a:rPr sz="1200" spc="-19" dirty="0" smtClean="0">
                <a:solidFill>
                  <a:srgbClr val="262C32"/>
                </a:solidFill>
                <a:latin typeface="Aptos"/>
                <a:cs typeface="Arial"/>
              </a:rPr>
              <a:t>e</a:t>
            </a:r>
            <a:r>
              <a:rPr sz="1200" spc="0" dirty="0" smtClean="0">
                <a:solidFill>
                  <a:srgbClr val="262C32"/>
                </a:solidFill>
                <a:latin typeface="Aptos"/>
                <a:cs typeface="Arial"/>
              </a:rPr>
              <a:t>n</a:t>
            </a:r>
            <a:r>
              <a:rPr sz="1200" spc="-4" dirty="0" smtClean="0">
                <a:solidFill>
                  <a:srgbClr val="262C32"/>
                </a:solidFill>
                <a:latin typeface="Aptos"/>
                <a:cs typeface="Arial"/>
              </a:rPr>
              <a:t> </a:t>
            </a:r>
            <a:r>
              <a:rPr sz="1200" spc="-9" dirty="0" smtClean="0">
                <a:solidFill>
                  <a:srgbClr val="262C32"/>
                </a:solidFill>
                <a:latin typeface="Aptos"/>
                <a:cs typeface="Arial"/>
              </a:rPr>
              <a:t>t</a:t>
            </a:r>
            <a:r>
              <a:rPr sz="1200" spc="-14" dirty="0" smtClean="0">
                <a:solidFill>
                  <a:srgbClr val="262C32"/>
                </a:solidFill>
                <a:latin typeface="Aptos"/>
                <a:cs typeface="Arial"/>
              </a:rPr>
              <a:t>o</a:t>
            </a:r>
            <a:r>
              <a:rPr sz="1200" spc="-19" dirty="0" smtClean="0">
                <a:solidFill>
                  <a:srgbClr val="262C32"/>
                </a:solidFill>
                <a:latin typeface="Aptos"/>
                <a:cs typeface="Arial"/>
              </a:rPr>
              <a:t>d</a:t>
            </a:r>
            <a:r>
              <a:rPr sz="1200" spc="0" dirty="0" smtClean="0">
                <a:solidFill>
                  <a:srgbClr val="262C32"/>
                </a:solidFill>
                <a:latin typeface="Aptos"/>
                <a:cs typeface="Arial"/>
              </a:rPr>
              <a:t>o</a:t>
            </a:r>
            <a:r>
              <a:rPr sz="1200" spc="81"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o</a:t>
            </a:r>
            <a:r>
              <a:rPr sz="1200" spc="64" dirty="0" smtClean="0">
                <a:solidFill>
                  <a:srgbClr val="262C32"/>
                </a:solidFill>
                <a:latin typeface="Aptos"/>
                <a:cs typeface="Arial"/>
              </a:rPr>
              <a:t> </a:t>
            </a:r>
            <a:r>
              <a:rPr sz="1200" spc="-19" dirty="0" smtClean="0">
                <a:solidFill>
                  <a:srgbClr val="262C32"/>
                </a:solidFill>
                <a:latin typeface="Aptos"/>
                <a:cs typeface="Arial"/>
              </a:rPr>
              <a:t>qu</a:t>
            </a:r>
            <a:r>
              <a:rPr sz="1200" spc="0" dirty="0" smtClean="0">
                <a:solidFill>
                  <a:srgbClr val="262C32"/>
                </a:solidFill>
                <a:latin typeface="Aptos"/>
                <a:cs typeface="Arial"/>
              </a:rPr>
              <a:t>e</a:t>
            </a:r>
            <a:r>
              <a:rPr sz="1200" spc="37" dirty="0" smtClean="0">
                <a:solidFill>
                  <a:srgbClr val="262C32"/>
                </a:solidFill>
                <a:latin typeface="Aptos"/>
                <a:cs typeface="Arial"/>
              </a:rPr>
              <a:t> </a:t>
            </a:r>
            <a:r>
              <a:rPr sz="1200" spc="-19" dirty="0" smtClean="0">
                <a:solidFill>
                  <a:srgbClr val="262C32"/>
                </a:solidFill>
                <a:latin typeface="Aptos"/>
                <a:cs typeface="Arial"/>
              </a:rPr>
              <a:t>co</a:t>
            </a:r>
            <a:r>
              <a:rPr sz="1200" spc="-14" dirty="0" smtClean="0">
                <a:solidFill>
                  <a:srgbClr val="262C32"/>
                </a:solidFill>
                <a:latin typeface="Aptos"/>
                <a:cs typeface="Arial"/>
              </a:rPr>
              <a:t>n</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19" dirty="0" smtClean="0">
                <a:solidFill>
                  <a:srgbClr val="262C32"/>
                </a:solidFill>
                <a:latin typeface="Aptos"/>
                <a:cs typeface="Arial"/>
              </a:rPr>
              <a:t>e</a:t>
            </a:r>
            <a:r>
              <a:rPr sz="1200" spc="0" dirty="0" smtClean="0">
                <a:solidFill>
                  <a:srgbClr val="262C32"/>
                </a:solidFill>
                <a:latin typeface="Aptos"/>
                <a:cs typeface="Arial"/>
              </a:rPr>
              <a:t>r</a:t>
            </a:r>
            <a:r>
              <a:rPr sz="1200" spc="-34" dirty="0" smtClean="0">
                <a:solidFill>
                  <a:srgbClr val="262C32"/>
                </a:solidFill>
                <a:latin typeface="Aptos"/>
                <a:cs typeface="Arial"/>
              </a:rPr>
              <a:t>n</a:t>
            </a:r>
            <a:r>
              <a:rPr sz="1200" spc="0" dirty="0" smtClean="0">
                <a:solidFill>
                  <a:srgbClr val="262C32"/>
                </a:solidFill>
                <a:latin typeface="Aptos"/>
                <a:cs typeface="Arial"/>
              </a:rPr>
              <a:t>e</a:t>
            </a:r>
            <a:r>
              <a:rPr sz="1200" spc="128" dirty="0" smtClean="0">
                <a:solidFill>
                  <a:srgbClr val="262C32"/>
                </a:solidFill>
                <a:latin typeface="Aptos"/>
                <a:cs typeface="Arial"/>
              </a:rPr>
              <a:t> </a:t>
            </a:r>
            <a:r>
              <a:rPr sz="1200" spc="0" dirty="0" smtClean="0">
                <a:solidFill>
                  <a:srgbClr val="262C32"/>
                </a:solidFill>
                <a:latin typeface="Aptos"/>
                <a:cs typeface="Arial"/>
              </a:rPr>
              <a:t>a</a:t>
            </a:r>
            <a:r>
              <a:rPr sz="1200" spc="8" dirty="0" smtClean="0">
                <a:solidFill>
                  <a:srgbClr val="262C32"/>
                </a:solidFill>
                <a:latin typeface="Aptos"/>
                <a:cs typeface="Arial"/>
              </a:rPr>
              <a:t> </a:t>
            </a:r>
            <a:r>
              <a:rPr sz="1200" spc="-53" dirty="0" smtClean="0">
                <a:solidFill>
                  <a:srgbClr val="262C32"/>
                </a:solidFill>
                <a:latin typeface="Aptos"/>
                <a:cs typeface="Arial"/>
              </a:rPr>
              <a:t>a</a:t>
            </a:r>
            <a:r>
              <a:rPr sz="1200" spc="-3" dirty="0" smtClean="0">
                <a:solidFill>
                  <a:srgbClr val="262C32"/>
                </a:solidFill>
                <a:latin typeface="Aptos"/>
                <a:cs typeface="Arial"/>
              </a:rPr>
              <a:t>p</a:t>
            </a:r>
            <a:r>
              <a:rPr sz="1200" spc="18" dirty="0" smtClean="0">
                <a:solidFill>
                  <a:srgbClr val="262C32"/>
                </a:solidFill>
                <a:latin typeface="Aptos"/>
                <a:cs typeface="Arial"/>
              </a:rPr>
              <a:t>a</a:t>
            </a:r>
            <a:r>
              <a:rPr sz="1200" spc="0" dirty="0" smtClean="0">
                <a:solidFill>
                  <a:srgbClr val="262C32"/>
                </a:solidFill>
                <a:latin typeface="Aptos"/>
                <a:cs typeface="Arial"/>
              </a:rPr>
              <a:t>r</a:t>
            </a:r>
            <a:r>
              <a:rPr sz="1200" spc="-26" dirty="0" smtClean="0">
                <a:solidFill>
                  <a:srgbClr val="262C32"/>
                </a:solidFill>
                <a:latin typeface="Aptos"/>
                <a:cs typeface="Arial"/>
              </a:rPr>
              <a:t>a</a:t>
            </a:r>
            <a:r>
              <a:rPr sz="1200" spc="37" dirty="0" smtClean="0">
                <a:solidFill>
                  <a:srgbClr val="262C32"/>
                </a:solidFill>
                <a:latin typeface="Aptos"/>
                <a:cs typeface="Arial"/>
              </a:rPr>
              <a:t>t</a:t>
            </a:r>
            <a:r>
              <a:rPr sz="1200" spc="-26" dirty="0" smtClean="0">
                <a:solidFill>
                  <a:srgbClr val="262C32"/>
                </a:solidFill>
                <a:latin typeface="Aptos"/>
                <a:cs typeface="Arial"/>
              </a:rPr>
              <a:t>o</a:t>
            </a:r>
            <a:r>
              <a:rPr sz="1200" spc="30" dirty="0" smtClean="0">
                <a:solidFill>
                  <a:srgbClr val="262C32"/>
                </a:solidFill>
                <a:latin typeface="Aptos"/>
                <a:cs typeface="Arial"/>
              </a:rPr>
              <a:t>s</a:t>
            </a:r>
            <a:r>
              <a:rPr sz="1200" spc="-102" dirty="0" smtClean="0">
                <a:solidFill>
                  <a:srgbClr val="262C32"/>
                </a:solidFill>
                <a:latin typeface="Aptos"/>
                <a:cs typeface="Arial"/>
              </a:rPr>
              <a:t>,</a:t>
            </a:r>
            <a:r>
              <a:rPr sz="1200" spc="0" dirty="0" smtClean="0">
                <a:solidFill>
                  <a:srgbClr val="262C32"/>
                </a:solidFill>
                <a:latin typeface="Aptos"/>
                <a:cs typeface="Arial"/>
              </a:rPr>
              <a:t> </a:t>
            </a:r>
            <a:r>
              <a:rPr sz="1200" spc="-129" dirty="0" smtClean="0">
                <a:solidFill>
                  <a:srgbClr val="262C32"/>
                </a:solidFill>
                <a:latin typeface="Aptos"/>
                <a:cs typeface="Arial"/>
              </a:rPr>
              <a:t> </a:t>
            </a:r>
            <a:r>
              <a:rPr sz="1200" spc="-78" dirty="0" smtClean="0">
                <a:solidFill>
                  <a:srgbClr val="262C32"/>
                </a:solidFill>
                <a:latin typeface="Aptos"/>
                <a:cs typeface="Arial"/>
              </a:rPr>
              <a:t>i</a:t>
            </a:r>
            <a:r>
              <a:rPr sz="1200" spc="-3" dirty="0" smtClean="0">
                <a:solidFill>
                  <a:srgbClr val="262C32"/>
                </a:solidFill>
                <a:latin typeface="Aptos"/>
                <a:cs typeface="Arial"/>
              </a:rPr>
              <a:t>n</a:t>
            </a:r>
            <a:r>
              <a:rPr sz="1200" spc="5" dirty="0" smtClean="0">
                <a:solidFill>
                  <a:srgbClr val="262C32"/>
                </a:solidFill>
                <a:latin typeface="Aptos"/>
                <a:cs typeface="Arial"/>
              </a:rPr>
              <a:t>s</a:t>
            </a:r>
            <a:r>
              <a:rPr sz="1200" spc="37" dirty="0" smtClean="0">
                <a:solidFill>
                  <a:srgbClr val="262C32"/>
                </a:solidFill>
                <a:latin typeface="Aptos"/>
                <a:cs typeface="Arial"/>
              </a:rPr>
              <a:t>t</a:t>
            </a:r>
            <a:r>
              <a:rPr sz="1200" spc="-26" dirty="0" smtClean="0">
                <a:solidFill>
                  <a:srgbClr val="262C32"/>
                </a:solidFill>
                <a:latin typeface="Aptos"/>
                <a:cs typeface="Arial"/>
              </a:rPr>
              <a:t>a</a:t>
            </a:r>
            <a:r>
              <a:rPr sz="1200" spc="-7" dirty="0" smtClean="0">
                <a:solidFill>
                  <a:srgbClr val="262C32"/>
                </a:solidFill>
                <a:latin typeface="Aptos"/>
                <a:cs typeface="Arial"/>
              </a:rPr>
              <a:t>l</a:t>
            </a:r>
            <a:r>
              <a:rPr sz="1200" spc="-3" dirty="0" smtClean="0">
                <a:solidFill>
                  <a:srgbClr val="262C32"/>
                </a:solidFill>
                <a:latin typeface="Aptos"/>
                <a:cs typeface="Arial"/>
              </a:rPr>
              <a:t>a</a:t>
            </a:r>
            <a:r>
              <a:rPr sz="1200" spc="14" dirty="0" smtClean="0">
                <a:solidFill>
                  <a:srgbClr val="262C32"/>
                </a:solidFill>
                <a:latin typeface="Aptos"/>
                <a:cs typeface="Arial"/>
              </a:rPr>
              <a:t>c</a:t>
            </a:r>
            <a:r>
              <a:rPr sz="1200" spc="-18" dirty="0" smtClean="0">
                <a:solidFill>
                  <a:srgbClr val="262C32"/>
                </a:solidFill>
                <a:latin typeface="Aptos"/>
                <a:cs typeface="Arial"/>
              </a:rPr>
              <a:t>i</a:t>
            </a:r>
            <a:r>
              <a:rPr sz="1200" spc="18" dirty="0" smtClean="0">
                <a:solidFill>
                  <a:srgbClr val="262C32"/>
                </a:solidFill>
                <a:latin typeface="Aptos"/>
                <a:cs typeface="Arial"/>
              </a:rPr>
              <a:t>o</a:t>
            </a:r>
            <a:r>
              <a:rPr sz="1200" spc="-26" dirty="0" smtClean="0">
                <a:solidFill>
                  <a:srgbClr val="262C32"/>
                </a:solidFill>
                <a:latin typeface="Aptos"/>
                <a:cs typeface="Arial"/>
              </a:rPr>
              <a:t>n</a:t>
            </a:r>
            <a:r>
              <a:rPr sz="1200" spc="18" dirty="0" smtClean="0">
                <a:solidFill>
                  <a:srgbClr val="262C32"/>
                </a:solidFill>
                <a:latin typeface="Aptos"/>
                <a:cs typeface="Arial"/>
              </a:rPr>
              <a:t>e</a:t>
            </a:r>
            <a:r>
              <a:rPr sz="1200" spc="0" dirty="0" smtClean="0">
                <a:solidFill>
                  <a:srgbClr val="262C32"/>
                </a:solidFill>
                <a:latin typeface="Aptos"/>
                <a:cs typeface="Arial"/>
              </a:rPr>
              <a:t>s</a:t>
            </a:r>
            <a:r>
              <a:rPr sz="1200" spc="39" dirty="0" smtClean="0">
                <a:solidFill>
                  <a:srgbClr val="262C32"/>
                </a:solidFill>
                <a:latin typeface="Aptos"/>
                <a:cs typeface="Arial"/>
              </a:rPr>
              <a:t> </a:t>
            </a:r>
            <a:r>
              <a:rPr sz="1200" spc="0" dirty="0" smtClean="0">
                <a:solidFill>
                  <a:srgbClr val="262C32"/>
                </a:solidFill>
                <a:latin typeface="Aptos"/>
                <a:cs typeface="Arial"/>
              </a:rPr>
              <a:t>y </a:t>
            </a:r>
            <a:endParaRPr sz="1000">
              <a:latin typeface="Arial"/>
              <a:cs typeface="Arial"/>
            </a:endParaRPr>
          </a:p>
          <a:p>
            <a:pPr marL="104139">
              <a:lnSpc>
                <a:spcPts val="1149"/>
              </a:lnSpc>
              <a:spcBef>
                <a:spcPts val="242"/>
              </a:spcBef>
              <a:spcAft>
                <a:spcPts val="300"/>
              </a:spcAft>
            </a:pPr>
            <a:r>
              <a:rPr sz="1200" spc="-5" dirty="0" smtClean="0">
                <a:solidFill>
                  <a:srgbClr val="262C32"/>
                </a:solidFill>
                <a:latin typeface="Aptos"/>
                <a:cs typeface="Arial"/>
              </a:rPr>
              <a:t>situaciones que se dan en el hogar.</a:t>
            </a:r>
            <a:endParaRPr sz="1000">
              <a:latin typeface="Arial"/>
              <a:cs typeface="Arial"/>
            </a:endParaRPr>
          </a:p>
          <a:p>
            <a:pPr marL="107187" marR="179705" indent="-94487">
              <a:lnSpc>
                <a:spcPts val="1420"/>
              </a:lnSpc>
              <a:spcBef>
                <a:spcPts val="408"/>
              </a:spcBef>
              <a:spcAft>
                <a:spcPts val="300"/>
              </a:spcAft>
            </a:pPr>
            <a:r>
              <a:rPr sz="1200" spc="3" dirty="0" smtClean="0">
                <a:solidFill>
                  <a:srgbClr val="262C32"/>
                </a:solidFill>
                <a:latin typeface="Aptos"/>
                <a:cs typeface="Arial"/>
              </a:rPr>
              <a:t>•</a:t>
            </a:r>
            <a:r>
              <a:rPr sz="1200" spc="3" dirty="0" smtClean="0">
                <a:solidFill>
                  <a:srgbClr val="262C32"/>
                </a:solidFill>
                <a:latin typeface="Aptos"/>
                <a:cs typeface="Arial"/>
              </a:rPr>
              <a:t>Aumentarla atención y el cuidado</a:t>
            </a:r>
            <a:r>
              <a:rPr sz="1200" spc="3" dirty="0" smtClean="0">
                <a:solidFill>
                  <a:srgbClr val="262C32"/>
                </a:solidFill>
                <a:latin typeface="Aptos"/>
                <a:cs typeface="Arial"/>
              </a:rPr>
              <a:t>, </a:t>
            </a:r>
            <a:r>
              <a:rPr sz="1200" spc="3" dirty="0" smtClean="0">
                <a:solidFill>
                  <a:srgbClr val="262C32"/>
                </a:solidFill>
                <a:latin typeface="Aptos"/>
                <a:cs typeface="Arial"/>
              </a:rPr>
              <a:t>no sólo a nivel personal</a:t>
            </a:r>
            <a:r>
              <a:rPr sz="1200" spc="3" dirty="0" smtClean="0">
                <a:solidFill>
                  <a:srgbClr val="262C32"/>
                </a:solidFill>
                <a:latin typeface="Aptos"/>
                <a:cs typeface="Arial"/>
              </a:rPr>
              <a:t>, </a:t>
            </a:r>
            <a:r>
              <a:rPr sz="1200" spc="3" dirty="0" smtClean="0">
                <a:solidFill>
                  <a:srgbClr val="262C32"/>
                </a:solidFill>
                <a:latin typeface="Aptos"/>
                <a:cs typeface="Arial"/>
              </a:rPr>
              <a:t>sino hacia las personas mayores.</a:t>
            </a:r>
            <a:endParaRPr sz="1000">
              <a:latin typeface="Arial"/>
              <a:cs typeface="Arial"/>
            </a:endParaRPr>
          </a:p>
        </p:txBody>
      </p:sp>
      <p:sp>
        <p:nvSpPr>
          <p:cNvPr id="4" name="object 4"/>
          <p:cNvSpPr txBox="1"/>
          <p:nvPr/>
        </p:nvSpPr>
        <p:spPr>
          <a:xfrm>
            <a:off x="2083609" y="3916894"/>
            <a:ext cx="7453808" cy="2322576"/>
          </a:xfrm>
          <a:prstGeom prst="rect">
            <a:avLst/>
          </a:prstGeom>
        </p:spPr>
        <p:txBody>
          <a:bodyPr wrap="square" lIns="0" tIns="7111" rIns="0" bIns="0" rtlCol="0">
            <a:noAutofit/>
          </a:bodyPr>
          <a:lstStyle/>
          <a:p>
            <a:pPr marL="12700" marR="9205">
              <a:lnSpc>
                <a:spcPts val="1120"/>
              </a:lnSpc>
              <a:spcAft>
                <a:spcPts val="300"/>
              </a:spcAft>
            </a:pPr>
            <a:r>
              <a:rPr sz="1200" b="1" spc="-11" dirty="0" smtClean="0">
                <a:solidFill>
                  <a:srgbClr val="262C32"/>
                </a:solidFill>
                <a:latin typeface="Aptos"/>
                <a:cs typeface="Arial"/>
              </a:rPr>
              <a:t>Caídas</a:t>
            </a:r>
            <a:endParaRPr sz="1000">
              <a:latin typeface="Arial"/>
              <a:cs typeface="Arial"/>
            </a:endParaRPr>
          </a:p>
          <a:p>
            <a:pPr marL="15748" marR="9205">
              <a:lnSpc>
                <a:spcPct val="95825"/>
              </a:lnSpc>
              <a:spcBef>
                <a:spcPts val="474"/>
              </a:spcBef>
              <a:spcAft>
                <a:spcPts val="300"/>
              </a:spcAft>
            </a:pPr>
            <a:r>
              <a:rPr sz="1200" spc="-3" dirty="0" smtClean="0">
                <a:solidFill>
                  <a:srgbClr val="262C32"/>
                </a:solidFill>
                <a:latin typeface="Aptos"/>
                <a:cs typeface="Arial"/>
              </a:rPr>
              <a:t>Las </a:t>
            </a:r>
            <a:r>
              <a:rPr sz="1200" b="1" spc="-3" dirty="0" smtClean="0">
                <a:solidFill>
                  <a:srgbClr val="262C32"/>
                </a:solidFill>
                <a:latin typeface="Aptos"/>
                <a:cs typeface="Arial"/>
              </a:rPr>
              <a:t>causas principales </a:t>
            </a:r>
            <a:r>
              <a:rPr sz="1200" spc="-3" dirty="0" smtClean="0">
                <a:solidFill>
                  <a:srgbClr val="262C32"/>
                </a:solidFill>
                <a:latin typeface="Aptos"/>
                <a:cs typeface="Arial"/>
              </a:rPr>
              <a:t>de las caídas suelen ser</a:t>
            </a:r>
            <a:r>
              <a:rPr sz="1200" spc="-3" dirty="0" smtClean="0">
                <a:solidFill>
                  <a:srgbClr val="262C32"/>
                </a:solidFill>
                <a:latin typeface="Aptos"/>
                <a:cs typeface="Arial"/>
              </a:rPr>
              <a:t>:</a:t>
            </a:r>
            <a:endParaRPr sz="1000">
              <a:latin typeface="Arial"/>
              <a:cs typeface="Arial"/>
            </a:endParaRPr>
          </a:p>
          <a:p>
            <a:pPr marL="12700" marR="9205">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Pavimentos poco limpios</a:t>
            </a:r>
            <a:r>
              <a:rPr sz="1200" spc="-2" dirty="0" smtClean="0">
                <a:solidFill>
                  <a:srgbClr val="262C32"/>
                </a:solidFill>
                <a:latin typeface="Aptos"/>
                <a:cs typeface="Arial"/>
              </a:rPr>
              <a:t>: </a:t>
            </a:r>
            <a:r>
              <a:rPr sz="1200" spc="-2" dirty="0" smtClean="0">
                <a:solidFill>
                  <a:srgbClr val="262C32"/>
                </a:solidFill>
                <a:latin typeface="Aptos"/>
                <a:cs typeface="Arial"/>
              </a:rPr>
              <a:t>con agua</a:t>
            </a:r>
            <a:r>
              <a:rPr sz="1200" spc="-2" dirty="0" smtClean="0">
                <a:solidFill>
                  <a:srgbClr val="262C32"/>
                </a:solidFill>
                <a:latin typeface="Aptos"/>
                <a:cs typeface="Arial"/>
              </a:rPr>
              <a:t>, </a:t>
            </a:r>
            <a:r>
              <a:rPr sz="1200" spc="-2" dirty="0" smtClean="0">
                <a:solidFill>
                  <a:srgbClr val="262C32"/>
                </a:solidFill>
                <a:latin typeface="Aptos"/>
                <a:cs typeface="Arial"/>
              </a:rPr>
              <a:t>grasas</a:t>
            </a:r>
            <a:r>
              <a:rPr sz="1200" spc="-2" dirty="0" smtClean="0">
                <a:solidFill>
                  <a:srgbClr val="262C32"/>
                </a:solidFill>
                <a:latin typeface="Aptos"/>
                <a:cs typeface="Arial"/>
              </a:rPr>
              <a:t>, </a:t>
            </a:r>
            <a:r>
              <a:rPr sz="1200" spc="-2" dirty="0" smtClean="0">
                <a:solidFill>
                  <a:srgbClr val="262C32"/>
                </a:solidFill>
                <a:latin typeface="Aptos"/>
                <a:cs typeface="Arial"/>
              </a:rPr>
              <a:t>aceites</a:t>
            </a:r>
            <a:r>
              <a:rPr sz="1200" spc="-2" dirty="0" smtClean="0">
                <a:solidFill>
                  <a:srgbClr val="262C32"/>
                </a:solidFill>
                <a:latin typeface="Aptos"/>
                <a:cs typeface="Arial"/>
              </a:rPr>
              <a:t>, </a:t>
            </a:r>
            <a:r>
              <a:rPr sz="1200" spc="-2" dirty="0" smtClean="0">
                <a:solidFill>
                  <a:srgbClr val="262C32"/>
                </a:solidFill>
                <a:latin typeface="Aptos"/>
                <a:cs typeface="Arial"/>
              </a:rPr>
              <a:t>etc.</a:t>
            </a:r>
            <a:endParaRPr sz="1000">
              <a:latin typeface="Arial"/>
              <a:cs typeface="Arial"/>
            </a:endParaRPr>
          </a:p>
          <a:p>
            <a:pPr marL="107188" marR="397692" indent="-94487">
              <a:lnSpc>
                <a:spcPts val="1149"/>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Suelos resbaladizos por el uso o porque han sido pulidos o encerados </a:t>
            </a:r>
            <a:endParaRPr sz="1000">
              <a:latin typeface="Arial"/>
              <a:cs typeface="Arial"/>
            </a:endParaRPr>
          </a:p>
          <a:p>
            <a:pPr marL="107188" marR="397692">
              <a:lnSpc>
                <a:spcPts val="1149"/>
              </a:lnSpc>
              <a:spcBef>
                <a:spcPts val="265"/>
              </a:spcBef>
              <a:spcAft>
                <a:spcPts val="300"/>
              </a:spcAft>
            </a:pPr>
            <a:r>
              <a:rPr sz="1200" spc="-9" dirty="0" smtClean="0">
                <a:solidFill>
                  <a:srgbClr val="262C32"/>
                </a:solidFill>
                <a:latin typeface="Aptos"/>
                <a:cs typeface="Arial"/>
              </a:rPr>
              <a:t>inadecuadamente.</a:t>
            </a:r>
            <a:endParaRPr sz="1000">
              <a:latin typeface="Arial"/>
              <a:cs typeface="Arial"/>
            </a:endParaRPr>
          </a:p>
          <a:p>
            <a:pPr marL="12700" marR="9205">
              <a:lnSpc>
                <a:spcPct val="95825"/>
              </a:lnSpc>
              <a:spcBef>
                <a:spcPts val="535"/>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Uso de calzado no adecuado</a:t>
            </a:r>
            <a:r>
              <a:rPr sz="1200" spc="-3" dirty="0" smtClean="0">
                <a:solidFill>
                  <a:srgbClr val="262C32"/>
                </a:solidFill>
                <a:latin typeface="Aptos"/>
                <a:cs typeface="Arial"/>
              </a:rPr>
              <a:t>.</a:t>
            </a:r>
            <a:endParaRPr sz="1000">
              <a:latin typeface="Arial"/>
              <a:cs typeface="Arial"/>
            </a:endParaRPr>
          </a:p>
          <a:p>
            <a:pPr marL="101091" marR="80700" indent="-88391">
              <a:lnSpc>
                <a:spcPts val="1149"/>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Existencia de huecos abiertos o mal protegidos</a:t>
            </a:r>
            <a:r>
              <a:rPr sz="1200" spc="-4" dirty="0" smtClean="0">
                <a:solidFill>
                  <a:srgbClr val="262C32"/>
                </a:solidFill>
                <a:latin typeface="Aptos"/>
                <a:cs typeface="Arial"/>
              </a:rPr>
              <a:t>: </a:t>
            </a:r>
            <a:r>
              <a:rPr sz="1200" spc="-4" dirty="0" smtClean="0">
                <a:solidFill>
                  <a:srgbClr val="262C32"/>
                </a:solidFill>
                <a:latin typeface="Aptos"/>
                <a:cs typeface="Arial"/>
              </a:rPr>
              <a:t>ventanas bajas</a:t>
            </a:r>
            <a:r>
              <a:rPr sz="1200" spc="-4" dirty="0" smtClean="0">
                <a:solidFill>
                  <a:srgbClr val="262C32"/>
                </a:solidFill>
                <a:latin typeface="Aptos"/>
                <a:cs typeface="Arial"/>
              </a:rPr>
              <a:t>,  </a:t>
            </a:r>
            <a:r>
              <a:rPr sz="1200" spc="-4" dirty="0" smtClean="0">
                <a:solidFill>
                  <a:srgbClr val="262C32"/>
                </a:solidFill>
                <a:latin typeface="Aptos"/>
                <a:cs typeface="Arial"/>
              </a:rPr>
              <a:t>barandillas </a:t>
            </a:r>
            <a:endParaRPr sz="1000">
              <a:latin typeface="Arial"/>
              <a:cs typeface="Arial"/>
            </a:endParaRPr>
          </a:p>
          <a:p>
            <a:pPr marL="101091" marR="80700">
              <a:lnSpc>
                <a:spcPts val="1149"/>
              </a:lnSpc>
              <a:spcBef>
                <a:spcPts val="242"/>
              </a:spcBef>
              <a:spcAft>
                <a:spcPts val="300"/>
              </a:spcAft>
            </a:pPr>
            <a:r>
              <a:rPr sz="1200" spc="-20" dirty="0" smtClean="0">
                <a:solidFill>
                  <a:srgbClr val="262C32"/>
                </a:solidFill>
                <a:latin typeface="Aptos"/>
                <a:cs typeface="Arial"/>
              </a:rPr>
              <a:t>de corta altura .</a:t>
            </a:r>
            <a:r>
              <a:rPr sz="1200" spc="-20" dirty="0" smtClean="0">
                <a:solidFill>
                  <a:srgbClr val="262C32"/>
                </a:solidFill>
                <a:latin typeface="Aptos"/>
                <a:cs typeface="Arial"/>
              </a:rPr>
              <a:t>.</a:t>
            </a:r>
            <a:r>
              <a:rPr sz="1200" spc="-20" dirty="0" smtClean="0">
                <a:solidFill>
                  <a:srgbClr val="262C32"/>
                </a:solidFill>
                <a:latin typeface="Aptos"/>
                <a:cs typeface="Arial"/>
              </a:rPr>
              <a:t>.</a:t>
            </a:r>
            <a:endParaRPr sz="1000">
              <a:latin typeface="Arial"/>
              <a:cs typeface="Arial"/>
            </a:endParaRPr>
          </a:p>
          <a:p>
            <a:pPr marL="101091" indent="-88391">
              <a:lnSpc>
                <a:spcPts val="1149"/>
              </a:lnSpc>
              <a:spcBef>
                <a:spcPts val="537"/>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Utilización de elementos inadecuados para subir o alcanzar objetos a otra </a:t>
            </a:r>
            <a:endParaRPr sz="1000">
              <a:latin typeface="Arial"/>
              <a:cs typeface="Arial"/>
            </a:endParaRPr>
          </a:p>
          <a:p>
            <a:pPr marL="101091">
              <a:lnSpc>
                <a:spcPts val="1149"/>
              </a:lnSpc>
              <a:spcBef>
                <a:spcPts val="254"/>
              </a:spcBef>
              <a:spcAft>
                <a:spcPts val="300"/>
              </a:spcAft>
            </a:pPr>
            <a:r>
              <a:rPr sz="1200" spc="-2" dirty="0" smtClean="0">
                <a:solidFill>
                  <a:srgbClr val="262C32"/>
                </a:solidFill>
                <a:latin typeface="Aptos"/>
                <a:cs typeface="Arial"/>
              </a:rPr>
              <a:t>altura (sillas en lugar de escaleras) o subirse a escaleras con peldaños rotos</a:t>
            </a:r>
            <a:r>
              <a:rPr sz="1200" spc="-2" dirty="0" smtClean="0">
                <a:solidFill>
                  <a:srgbClr val="262C32"/>
                </a:solidFill>
                <a:latin typeface="Aptos"/>
                <a:cs typeface="Arial"/>
              </a:rPr>
              <a:t>, </a:t>
            </a:r>
            <a:endParaRPr sz="1000">
              <a:latin typeface="Arial"/>
              <a:cs typeface="Arial"/>
            </a:endParaRPr>
          </a:p>
          <a:p>
            <a:pPr marL="101091">
              <a:lnSpc>
                <a:spcPts val="1149"/>
              </a:lnSpc>
              <a:spcBef>
                <a:spcPts val="254"/>
              </a:spcBef>
              <a:spcAft>
                <a:spcPts val="300"/>
              </a:spcAft>
            </a:pPr>
            <a:r>
              <a:rPr sz="1200" spc="-4" dirty="0" smtClean="0">
                <a:solidFill>
                  <a:srgbClr val="262C32"/>
                </a:solidFill>
                <a:latin typeface="Aptos"/>
                <a:cs typeface="Arial"/>
              </a:rPr>
              <a:t>o a sillas con peldaños inestables o asientos frágiles.  Mesas u otros objetos</a:t>
            </a:r>
            <a:endParaRPr sz="1000">
              <a:latin typeface="Arial"/>
              <a:cs typeface="Arial"/>
            </a:endParaRPr>
          </a:p>
          <a:p>
            <a:pPr marL="107187" marR="9205">
              <a:lnSpc>
                <a:spcPts val="1145"/>
              </a:lnSpc>
              <a:spcBef>
                <a:spcPts val="311"/>
              </a:spcBef>
              <a:spcAft>
                <a:spcPts val="300"/>
              </a:spcAft>
            </a:pPr>
            <a:r>
              <a:rPr sz="1200" spc="-13" dirty="0" smtClean="0">
                <a:solidFill>
                  <a:srgbClr val="262C32"/>
                </a:solidFill>
                <a:latin typeface="Aptos"/>
                <a:cs typeface="Arial"/>
              </a:rPr>
              <a:t>inestables al  pisar sus bordes.</a:t>
            </a:r>
            <a:endParaRPr sz="1000">
              <a:latin typeface="Arial"/>
              <a:cs typeface="Arial"/>
            </a:endParaRPr>
          </a:p>
        </p:txBody>
      </p:sp>
      <p:sp>
        <p:nvSpPr>
          <p:cNvPr id="3" name="object 3"/>
          <p:cNvSpPr txBox="1"/>
          <p:nvPr/>
        </p:nvSpPr>
        <p:spPr>
          <a:xfrm>
            <a:off x="2083609" y="6513790"/>
            <a:ext cx="6966632" cy="935735"/>
          </a:xfrm>
          <a:prstGeom prst="rect">
            <a:avLst/>
          </a:prstGeom>
        </p:spPr>
        <p:txBody>
          <a:bodyPr wrap="square" lIns="0" tIns="7111" rIns="0" bIns="0" rtlCol="0">
            <a:noAutofit/>
          </a:bodyPr>
          <a:lstStyle/>
          <a:p>
            <a:pPr marL="15748" marR="9205">
              <a:lnSpc>
                <a:spcPts val="1120"/>
              </a:lnSpc>
              <a:spcAft>
                <a:spcPts val="300"/>
              </a:spcAft>
            </a:pPr>
            <a:r>
              <a:rPr sz="1200" spc="-2" dirty="0" smtClean="0">
                <a:solidFill>
                  <a:srgbClr val="262C32"/>
                </a:solidFill>
                <a:latin typeface="Aptos"/>
                <a:cs typeface="Arial"/>
              </a:rPr>
              <a:t>Para </a:t>
            </a:r>
            <a:r>
              <a:rPr sz="1200" b="1" spc="-2" dirty="0" smtClean="0">
                <a:solidFill>
                  <a:srgbClr val="262C32"/>
                </a:solidFill>
                <a:latin typeface="Aptos"/>
                <a:cs typeface="Arial"/>
              </a:rPr>
              <a:t>prevenir </a:t>
            </a:r>
            <a:r>
              <a:rPr sz="1200" spc="-2" dirty="0" smtClean="0">
                <a:solidFill>
                  <a:srgbClr val="262C32"/>
                </a:solidFill>
                <a:latin typeface="Aptos"/>
                <a:cs typeface="Arial"/>
              </a:rPr>
              <a:t>las caídas tendremos en cuenta lo siguiente</a:t>
            </a:r>
            <a:r>
              <a:rPr sz="1200" spc="-2" dirty="0" smtClean="0">
                <a:solidFill>
                  <a:srgbClr val="262C32"/>
                </a:solidFill>
                <a:latin typeface="Aptos"/>
                <a:cs typeface="Arial"/>
              </a:rPr>
              <a:t>:</a:t>
            </a:r>
            <a:endParaRPr sz="1000">
              <a:latin typeface="Arial"/>
              <a:cs typeface="Arial"/>
            </a:endParaRPr>
          </a:p>
          <a:p>
            <a:pPr marL="101092" marR="36403" indent="-88391">
              <a:lnSpc>
                <a:spcPts val="1149"/>
              </a:lnSpc>
              <a:spcBef>
                <a:spcPts val="474"/>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Mantenga el suelo lo más libre posible de obstáculos</a:t>
            </a:r>
            <a:r>
              <a:rPr sz="1200" spc="-1" dirty="0" smtClean="0">
                <a:solidFill>
                  <a:srgbClr val="262C32"/>
                </a:solidFill>
                <a:latin typeface="Aptos"/>
                <a:cs typeface="Arial"/>
              </a:rPr>
              <a:t>, </a:t>
            </a:r>
            <a:r>
              <a:rPr sz="1200" spc="-1" dirty="0" smtClean="0">
                <a:solidFill>
                  <a:srgbClr val="262C32"/>
                </a:solidFill>
                <a:latin typeface="Aptos"/>
                <a:cs typeface="Arial"/>
              </a:rPr>
              <a:t>sobre todo en las </a:t>
            </a:r>
            <a:endParaRPr sz="1000">
              <a:latin typeface="Arial"/>
              <a:cs typeface="Arial"/>
            </a:endParaRPr>
          </a:p>
          <a:p>
            <a:pPr marL="101092" marR="36403">
              <a:lnSpc>
                <a:spcPts val="1149"/>
              </a:lnSpc>
              <a:spcBef>
                <a:spcPts val="265"/>
              </a:spcBef>
              <a:spcAft>
                <a:spcPts val="300"/>
              </a:spcAft>
            </a:pPr>
            <a:r>
              <a:rPr sz="1200" spc="-4" dirty="0" smtClean="0">
                <a:solidFill>
                  <a:srgbClr val="262C32"/>
                </a:solidFill>
                <a:latin typeface="Aptos"/>
                <a:cs typeface="Arial"/>
              </a:rPr>
              <a:t>zonas de circulación y trabajo.</a:t>
            </a:r>
            <a:endParaRPr sz="1000">
              <a:latin typeface="Arial"/>
              <a:cs typeface="Arial"/>
            </a:endParaRPr>
          </a:p>
          <a:p>
            <a:pPr marL="107187" indent="-94487">
              <a:lnSpc>
                <a:spcPts val="1390"/>
              </a:lnSpc>
              <a:spcBef>
                <a:spcPts val="430"/>
              </a:spcBef>
              <a:spcAft>
                <a:spcPts val="300"/>
              </a:spcAft>
            </a:pPr>
            <a:r>
              <a:rPr sz="1200" dirty="0" smtClean="0">
                <a:solidFill>
                  <a:srgbClr val="262C32"/>
                </a:solidFill>
                <a:latin typeface="Aptos"/>
                <a:cs typeface="Arial"/>
              </a:rPr>
              <a:t>•</a:t>
            </a:r>
            <a:r>
              <a:rPr sz="1200" spc="47" dirty="0" smtClean="0">
                <a:solidFill>
                  <a:srgbClr val="262C32"/>
                </a:solidFill>
                <a:latin typeface="Aptos"/>
                <a:cs typeface="Arial"/>
              </a:rPr>
              <a:t> </a:t>
            </a:r>
            <a:r>
              <a:rPr sz="1200" spc="-113" dirty="0" smtClean="0">
                <a:solidFill>
                  <a:srgbClr val="262C32"/>
                </a:solidFill>
                <a:latin typeface="Aptos"/>
                <a:cs typeface="Arial"/>
              </a:rPr>
              <a:t>E</a:t>
            </a:r>
            <a:r>
              <a:rPr sz="1200" spc="50" dirty="0" smtClean="0">
                <a:solidFill>
                  <a:srgbClr val="262C32"/>
                </a:solidFill>
                <a:latin typeface="Aptos"/>
                <a:cs typeface="Arial"/>
              </a:rPr>
              <a:t>v</a:t>
            </a:r>
            <a:r>
              <a:rPr sz="1200" spc="-53" dirty="0" smtClean="0">
                <a:solidFill>
                  <a:srgbClr val="262C32"/>
                </a:solidFill>
                <a:latin typeface="Aptos"/>
                <a:cs typeface="Arial"/>
              </a:rPr>
              <a:t>i</a:t>
            </a:r>
            <a:r>
              <a:rPr sz="1200" spc="37" dirty="0" smtClean="0">
                <a:solidFill>
                  <a:srgbClr val="262C32"/>
                </a:solidFill>
                <a:latin typeface="Aptos"/>
                <a:cs typeface="Arial"/>
              </a:rPr>
              <a:t>t</a:t>
            </a:r>
            <a:r>
              <a:rPr sz="1200" spc="-33" dirty="0" smtClean="0">
                <a:solidFill>
                  <a:srgbClr val="262C32"/>
                </a:solidFill>
                <a:latin typeface="Aptos"/>
                <a:cs typeface="Arial"/>
              </a:rPr>
              <a:t>e</a:t>
            </a:r>
            <a:r>
              <a:rPr sz="1200" spc="39" dirty="0" smtClean="0">
                <a:solidFill>
                  <a:srgbClr val="262C32"/>
                </a:solidFill>
                <a:latin typeface="Aptos"/>
                <a:cs typeface="Arial"/>
              </a:rPr>
              <a:t> </a:t>
            </a:r>
            <a:r>
              <a:rPr sz="1200" spc="-9" dirty="0" smtClean="0">
                <a:solidFill>
                  <a:srgbClr val="262C32"/>
                </a:solidFill>
                <a:latin typeface="Aptos"/>
                <a:cs typeface="Arial"/>
              </a:rPr>
              <a:t>t</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19" dirty="0" smtClean="0">
                <a:solidFill>
                  <a:srgbClr val="262C32"/>
                </a:solidFill>
                <a:latin typeface="Aptos"/>
                <a:cs typeface="Arial"/>
              </a:rPr>
              <a:t>e</a:t>
            </a:r>
            <a:r>
              <a:rPr sz="1200" spc="0" dirty="0" smtClean="0">
                <a:solidFill>
                  <a:srgbClr val="262C32"/>
                </a:solidFill>
                <a:latin typeface="Aptos"/>
                <a:cs typeface="Arial"/>
              </a:rPr>
              <a:t>r</a:t>
            </a:r>
            <a:r>
              <a:rPr sz="1200" spc="128" dirty="0" smtClean="0">
                <a:solidFill>
                  <a:srgbClr val="262C32"/>
                </a:solidFill>
                <a:latin typeface="Aptos"/>
                <a:cs typeface="Arial"/>
              </a:rPr>
              <a:t> </a:t>
            </a:r>
            <a:r>
              <a:rPr sz="1200" spc="-102" dirty="0" smtClean="0">
                <a:solidFill>
                  <a:srgbClr val="262C32"/>
                </a:solidFill>
                <a:latin typeface="Aptos"/>
                <a:cs typeface="Arial"/>
              </a:rPr>
              <a:t>l</a:t>
            </a:r>
            <a:r>
              <a:rPr sz="1200" spc="18" dirty="0" smtClean="0">
                <a:solidFill>
                  <a:srgbClr val="262C32"/>
                </a:solidFill>
                <a:latin typeface="Aptos"/>
                <a:cs typeface="Arial"/>
              </a:rPr>
              <a:t>a</a:t>
            </a:r>
            <a:r>
              <a:rPr sz="1200" spc="0" dirty="0" smtClean="0">
                <a:solidFill>
                  <a:srgbClr val="262C32"/>
                </a:solidFill>
                <a:latin typeface="Aptos"/>
                <a:cs typeface="Arial"/>
              </a:rPr>
              <a:t>s</a:t>
            </a:r>
            <a:r>
              <a:rPr sz="1200" spc="39" dirty="0" smtClean="0">
                <a:solidFill>
                  <a:srgbClr val="262C32"/>
                </a:solidFill>
                <a:latin typeface="Aptos"/>
                <a:cs typeface="Arial"/>
              </a:rPr>
              <a:t> </a:t>
            </a:r>
            <a:r>
              <a:rPr sz="1200" spc="-19" dirty="0" smtClean="0">
                <a:solidFill>
                  <a:srgbClr val="262C32"/>
                </a:solidFill>
                <a:latin typeface="Aptos"/>
                <a:cs typeface="Arial"/>
              </a:rPr>
              <a:t>s</a:t>
            </a:r>
            <a:r>
              <a:rPr sz="1200" spc="-3" dirty="0" smtClean="0">
                <a:solidFill>
                  <a:srgbClr val="262C32"/>
                </a:solidFill>
                <a:latin typeface="Aptos"/>
                <a:cs typeface="Arial"/>
              </a:rPr>
              <a:t>upe</a:t>
            </a:r>
            <a:r>
              <a:rPr sz="1200" spc="32" dirty="0" smtClean="0">
                <a:solidFill>
                  <a:srgbClr val="262C32"/>
                </a:solidFill>
                <a:latin typeface="Aptos"/>
                <a:cs typeface="Arial"/>
              </a:rPr>
              <a:t>r</a:t>
            </a:r>
            <a:r>
              <a:rPr sz="1200" spc="1" dirty="0" smtClean="0">
                <a:solidFill>
                  <a:srgbClr val="262C32"/>
                </a:solidFill>
                <a:latin typeface="Aptos"/>
                <a:cs typeface="Arial"/>
              </a:rPr>
              <a:t>f</a:t>
            </a:r>
            <a:r>
              <a:rPr sz="1200" spc="-53" dirty="0" smtClean="0">
                <a:solidFill>
                  <a:srgbClr val="262C32"/>
                </a:solidFill>
                <a:latin typeface="Aptos"/>
                <a:cs typeface="Arial"/>
              </a:rPr>
              <a:t>i</a:t>
            </a:r>
            <a:r>
              <a:rPr sz="1200" spc="30" dirty="0" smtClean="0">
                <a:solidFill>
                  <a:srgbClr val="262C32"/>
                </a:solidFill>
                <a:latin typeface="Aptos"/>
                <a:cs typeface="Arial"/>
              </a:rPr>
              <a:t>c</a:t>
            </a:r>
            <a:r>
              <a:rPr sz="1200" spc="-32" dirty="0" smtClean="0">
                <a:solidFill>
                  <a:srgbClr val="262C32"/>
                </a:solidFill>
                <a:latin typeface="Aptos"/>
                <a:cs typeface="Arial"/>
              </a:rPr>
              <a:t>i</a:t>
            </a:r>
            <a:r>
              <a:rPr sz="1200" spc="-3" dirty="0" smtClean="0">
                <a:solidFill>
                  <a:srgbClr val="262C32"/>
                </a:solidFill>
                <a:latin typeface="Aptos"/>
                <a:cs typeface="Arial"/>
              </a:rPr>
              <a:t>e</a:t>
            </a:r>
            <a:r>
              <a:rPr sz="1200" spc="0" dirty="0" smtClean="0">
                <a:solidFill>
                  <a:srgbClr val="262C32"/>
                </a:solidFill>
                <a:latin typeface="Aptos"/>
                <a:cs typeface="Arial"/>
              </a:rPr>
              <a:t>s</a:t>
            </a:r>
            <a:r>
              <a:rPr sz="1200" spc="84" dirty="0" smtClean="0">
                <a:solidFill>
                  <a:srgbClr val="262C32"/>
                </a:solidFill>
                <a:latin typeface="Aptos"/>
                <a:cs typeface="Arial"/>
              </a:rPr>
              <a:t> </a:t>
            </a:r>
            <a:r>
              <a:rPr sz="1200" spc="-43" dirty="0" smtClean="0">
                <a:solidFill>
                  <a:srgbClr val="262C32"/>
                </a:solidFill>
                <a:latin typeface="Aptos"/>
                <a:cs typeface="Arial"/>
              </a:rPr>
              <a:t>r</a:t>
            </a:r>
            <a:r>
              <a:rPr sz="1200" spc="-26" dirty="0" smtClean="0">
                <a:solidFill>
                  <a:srgbClr val="262C32"/>
                </a:solidFill>
                <a:latin typeface="Aptos"/>
                <a:cs typeface="Arial"/>
              </a:rPr>
              <a:t>e</a:t>
            </a:r>
            <a:r>
              <a:rPr sz="1200" spc="30" dirty="0" smtClean="0">
                <a:solidFill>
                  <a:srgbClr val="262C32"/>
                </a:solidFill>
                <a:latin typeface="Aptos"/>
                <a:cs typeface="Arial"/>
              </a:rPr>
              <a:t>s</a:t>
            </a:r>
            <a:r>
              <a:rPr sz="1200" spc="-26" dirty="0" smtClean="0">
                <a:solidFill>
                  <a:srgbClr val="262C32"/>
                </a:solidFill>
                <a:latin typeface="Aptos"/>
                <a:cs typeface="Arial"/>
              </a:rPr>
              <a:t>b</a:t>
            </a:r>
            <a:r>
              <a:rPr sz="1200" spc="-3" dirty="0" smtClean="0">
                <a:solidFill>
                  <a:srgbClr val="262C32"/>
                </a:solidFill>
                <a:latin typeface="Aptos"/>
                <a:cs typeface="Arial"/>
              </a:rPr>
              <a:t>a</a:t>
            </a:r>
            <a:r>
              <a:rPr sz="1200" spc="-7" dirty="0" smtClean="0">
                <a:solidFill>
                  <a:srgbClr val="262C32"/>
                </a:solidFill>
                <a:latin typeface="Aptos"/>
                <a:cs typeface="Arial"/>
              </a:rPr>
              <a:t>l</a:t>
            </a:r>
            <a:r>
              <a:rPr sz="1200" spc="-3" dirty="0" smtClean="0">
                <a:solidFill>
                  <a:srgbClr val="262C32"/>
                </a:solidFill>
                <a:latin typeface="Aptos"/>
                <a:cs typeface="Arial"/>
              </a:rPr>
              <a:t>a</a:t>
            </a:r>
            <a:r>
              <a:rPr sz="1200" spc="18" dirty="0" smtClean="0">
                <a:solidFill>
                  <a:srgbClr val="262C32"/>
                </a:solidFill>
                <a:latin typeface="Aptos"/>
                <a:cs typeface="Arial"/>
              </a:rPr>
              <a:t>d</a:t>
            </a:r>
            <a:r>
              <a:rPr sz="1200" spc="-32" dirty="0" smtClean="0">
                <a:solidFill>
                  <a:srgbClr val="262C32"/>
                </a:solidFill>
                <a:latin typeface="Aptos"/>
                <a:cs typeface="Arial"/>
              </a:rPr>
              <a:t>i</a:t>
            </a:r>
            <a:r>
              <a:rPr sz="1200" spc="30" dirty="0" smtClean="0">
                <a:solidFill>
                  <a:srgbClr val="262C32"/>
                </a:solidFill>
                <a:latin typeface="Aptos"/>
                <a:cs typeface="Arial"/>
              </a:rPr>
              <a:t>z</a:t>
            </a:r>
            <a:r>
              <a:rPr sz="1200" spc="-3" dirty="0" smtClean="0">
                <a:solidFill>
                  <a:srgbClr val="262C32"/>
                </a:solidFill>
                <a:latin typeface="Aptos"/>
                <a:cs typeface="Arial"/>
              </a:rPr>
              <a:t>a</a:t>
            </a:r>
            <a:r>
              <a:rPr sz="1200" spc="30" dirty="0" smtClean="0">
                <a:solidFill>
                  <a:srgbClr val="262C32"/>
                </a:solidFill>
                <a:latin typeface="Aptos"/>
                <a:cs typeface="Arial"/>
              </a:rPr>
              <a:t>s</a:t>
            </a:r>
            <a:r>
              <a:rPr sz="1200" spc="-102" dirty="0" smtClean="0">
                <a:solidFill>
                  <a:srgbClr val="262C32"/>
                </a:solidFill>
                <a:latin typeface="Aptos"/>
                <a:cs typeface="Arial"/>
              </a:rPr>
              <a:t>.</a:t>
            </a:r>
            <a:r>
              <a:rPr sz="1200" spc="125" dirty="0" smtClean="0">
                <a:solidFill>
                  <a:srgbClr val="262C32"/>
                </a:solidFill>
                <a:latin typeface="Aptos"/>
                <a:cs typeface="Arial"/>
              </a:rPr>
              <a:t> </a:t>
            </a:r>
            <a:r>
              <a:rPr sz="1200" spc="-72" dirty="0" smtClean="0">
                <a:solidFill>
                  <a:srgbClr val="262C32"/>
                </a:solidFill>
                <a:latin typeface="Aptos"/>
                <a:cs typeface="Arial"/>
              </a:rPr>
              <a:t>S</a:t>
            </a:r>
            <a:r>
              <a:rPr sz="1200" spc="-17" dirty="0" smtClean="0">
                <a:solidFill>
                  <a:srgbClr val="262C32"/>
                </a:solidFill>
                <a:latin typeface="Aptos"/>
                <a:cs typeface="Arial"/>
              </a:rPr>
              <a:t>i</a:t>
            </a:r>
            <a:r>
              <a:rPr sz="1200" spc="99" dirty="0" smtClean="0">
                <a:solidFill>
                  <a:srgbClr val="262C32"/>
                </a:solidFill>
                <a:latin typeface="Aptos"/>
                <a:cs typeface="Arial"/>
              </a:rPr>
              <a:t> </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25" dirty="0" smtClean="0">
                <a:solidFill>
                  <a:srgbClr val="262C32"/>
                </a:solidFill>
                <a:latin typeface="Aptos"/>
                <a:cs typeface="Arial"/>
              </a:rPr>
              <a:t>c</a:t>
            </a:r>
            <a:r>
              <a:rPr sz="1200" spc="-14" dirty="0" smtClean="0">
                <a:solidFill>
                  <a:srgbClr val="262C32"/>
                </a:solidFill>
                <a:latin typeface="Aptos"/>
                <a:cs typeface="Arial"/>
              </a:rPr>
              <a:t>er</a:t>
            </a:r>
            <a:r>
              <a:rPr sz="1200" spc="0" dirty="0" smtClean="0">
                <a:solidFill>
                  <a:srgbClr val="262C32"/>
                </a:solidFill>
                <a:latin typeface="Aptos"/>
                <a:cs typeface="Arial"/>
              </a:rPr>
              <a:t>a</a:t>
            </a:r>
            <a:r>
              <a:rPr sz="1200" spc="67" dirty="0" smtClean="0">
                <a:solidFill>
                  <a:srgbClr val="262C32"/>
                </a:solidFill>
                <a:latin typeface="Aptos"/>
                <a:cs typeface="Arial"/>
              </a:rPr>
              <a:t> </a:t>
            </a:r>
            <a:r>
              <a:rPr sz="1200" spc="-26" dirty="0" smtClean="0">
                <a:solidFill>
                  <a:srgbClr val="262C32"/>
                </a:solidFill>
                <a:latin typeface="Aptos"/>
                <a:cs typeface="Arial"/>
              </a:rPr>
              <a:t>e</a:t>
            </a:r>
            <a:r>
              <a:rPr sz="1200" spc="-73" dirty="0" smtClean="0">
                <a:solidFill>
                  <a:srgbClr val="262C32"/>
                </a:solidFill>
                <a:latin typeface="Aptos"/>
                <a:cs typeface="Arial"/>
              </a:rPr>
              <a:t>l</a:t>
            </a:r>
            <a:r>
              <a:rPr sz="1200" spc="100" dirty="0" smtClean="0">
                <a:solidFill>
                  <a:srgbClr val="262C32"/>
                </a:solidFill>
                <a:latin typeface="Aptos"/>
                <a:cs typeface="Arial"/>
              </a:rPr>
              <a:t> </a:t>
            </a:r>
            <a:r>
              <a:rPr sz="1200" spc="-19" dirty="0" smtClean="0">
                <a:solidFill>
                  <a:srgbClr val="262C32"/>
                </a:solidFill>
                <a:latin typeface="Aptos"/>
                <a:cs typeface="Arial"/>
              </a:rPr>
              <a:t>s</a:t>
            </a:r>
            <a:r>
              <a:rPr sz="1200" spc="-26" dirty="0" smtClean="0">
                <a:solidFill>
                  <a:srgbClr val="262C32"/>
                </a:solidFill>
                <a:latin typeface="Aptos"/>
                <a:cs typeface="Arial"/>
              </a:rPr>
              <a:t>u</a:t>
            </a:r>
            <a:r>
              <a:rPr sz="1200" spc="18" dirty="0" smtClean="0">
                <a:solidFill>
                  <a:srgbClr val="262C32"/>
                </a:solidFill>
                <a:latin typeface="Aptos"/>
                <a:cs typeface="Arial"/>
              </a:rPr>
              <a:t>e</a:t>
            </a:r>
            <a:r>
              <a:rPr sz="1200" spc="-32" dirty="0" smtClean="0">
                <a:solidFill>
                  <a:srgbClr val="262C32"/>
                </a:solidFill>
                <a:latin typeface="Aptos"/>
                <a:cs typeface="Arial"/>
              </a:rPr>
              <a:t>l</a:t>
            </a:r>
            <a:r>
              <a:rPr sz="1200" spc="40" dirty="0" smtClean="0">
                <a:solidFill>
                  <a:srgbClr val="262C32"/>
                </a:solidFill>
                <a:latin typeface="Aptos"/>
                <a:cs typeface="Arial"/>
              </a:rPr>
              <a:t>o</a:t>
            </a:r>
            <a:r>
              <a:rPr sz="1200" spc="-102" dirty="0" smtClean="0">
                <a:solidFill>
                  <a:srgbClr val="262C32"/>
                </a:solidFill>
                <a:latin typeface="Aptos"/>
                <a:cs typeface="Arial"/>
              </a:rPr>
              <a:t>,</a:t>
            </a:r>
            <a:r>
              <a:rPr sz="1200" spc="0" dirty="0" smtClean="0">
                <a:solidFill>
                  <a:srgbClr val="262C32"/>
                </a:solidFill>
                <a:latin typeface="Aptos"/>
                <a:cs typeface="Arial"/>
              </a:rPr>
              <a:t> </a:t>
            </a:r>
            <a:r>
              <a:rPr sz="1200" spc="-129" dirty="0" smtClean="0">
                <a:solidFill>
                  <a:srgbClr val="262C32"/>
                </a:solidFill>
                <a:latin typeface="Aptos"/>
                <a:cs typeface="Arial"/>
              </a:rPr>
              <a:t> </a:t>
            </a:r>
            <a:r>
              <a:rPr sz="1200" spc="-98" dirty="0" smtClean="0">
                <a:solidFill>
                  <a:srgbClr val="262C32"/>
                </a:solidFill>
                <a:latin typeface="Aptos"/>
                <a:cs typeface="Arial"/>
              </a:rPr>
              <a:t>u</a:t>
            </a:r>
            <a:r>
              <a:rPr sz="1200" spc="57" dirty="0" smtClean="0">
                <a:solidFill>
                  <a:srgbClr val="262C32"/>
                </a:solidFill>
                <a:latin typeface="Aptos"/>
                <a:cs typeface="Arial"/>
              </a:rPr>
              <a:t>t</a:t>
            </a:r>
            <a:r>
              <a:rPr sz="1200" spc="-32" dirty="0" smtClean="0">
                <a:solidFill>
                  <a:srgbClr val="262C32"/>
                </a:solidFill>
                <a:latin typeface="Aptos"/>
                <a:cs typeface="Arial"/>
              </a:rPr>
              <a:t>i</a:t>
            </a:r>
            <a:r>
              <a:rPr sz="1200" spc="-7" dirty="0" smtClean="0">
                <a:solidFill>
                  <a:srgbClr val="262C32"/>
                </a:solidFill>
                <a:latin typeface="Aptos"/>
                <a:cs typeface="Arial"/>
              </a:rPr>
              <a:t>li</a:t>
            </a:r>
            <a:r>
              <a:rPr sz="1200" spc="30" dirty="0" smtClean="0">
                <a:solidFill>
                  <a:srgbClr val="262C32"/>
                </a:solidFill>
                <a:latin typeface="Aptos"/>
                <a:cs typeface="Arial"/>
              </a:rPr>
              <a:t>c</a:t>
            </a:r>
            <a:r>
              <a:rPr sz="1200" spc="-33" dirty="0" smtClean="0">
                <a:solidFill>
                  <a:srgbClr val="262C32"/>
                </a:solidFill>
                <a:latin typeface="Aptos"/>
                <a:cs typeface="Arial"/>
              </a:rPr>
              <a:t>e</a:t>
            </a:r>
            <a:r>
              <a:rPr sz="1200" spc="64" dirty="0" smtClean="0">
                <a:solidFill>
                  <a:srgbClr val="262C32"/>
                </a:solidFill>
                <a:latin typeface="Aptos"/>
                <a:cs typeface="Arial"/>
              </a:rPr>
              <a:t> </a:t>
            </a:r>
            <a:r>
              <a:rPr sz="1200" spc="-19" dirty="0" smtClean="0">
                <a:solidFill>
                  <a:srgbClr val="262C32"/>
                </a:solidFill>
                <a:latin typeface="Aptos"/>
                <a:cs typeface="Arial"/>
              </a:rPr>
              <a:t>c</a:t>
            </a:r>
            <a:r>
              <a:rPr sz="1200" spc="-14" dirty="0" smtClean="0">
                <a:solidFill>
                  <a:srgbClr val="262C32"/>
                </a:solidFill>
                <a:latin typeface="Aptos"/>
                <a:cs typeface="Arial"/>
              </a:rPr>
              <a:t>er</a:t>
            </a:r>
            <a:r>
              <a:rPr sz="1200" spc="0" dirty="0" smtClean="0">
                <a:solidFill>
                  <a:srgbClr val="262C32"/>
                </a:solidFill>
                <a:latin typeface="Aptos"/>
                <a:cs typeface="Arial"/>
              </a:rPr>
              <a:t>a</a:t>
            </a:r>
            <a:r>
              <a:rPr sz="1200" spc="37" dirty="0" smtClean="0">
                <a:solidFill>
                  <a:srgbClr val="262C32"/>
                </a:solidFill>
                <a:latin typeface="Aptos"/>
                <a:cs typeface="Arial"/>
              </a:rPr>
              <a:t> </a:t>
            </a:r>
            <a:r>
              <a:rPr sz="1200" spc="0" dirty="0" smtClean="0">
                <a:solidFill>
                  <a:srgbClr val="262C32"/>
                </a:solidFill>
                <a:latin typeface="Aptos"/>
                <a:cs typeface="Arial"/>
              </a:rPr>
              <a:t>o </a:t>
            </a:r>
            <a:r>
              <a:rPr sz="1200" spc="-19" dirty="0" smtClean="0">
                <a:solidFill>
                  <a:srgbClr val="262C32"/>
                </a:solidFill>
                <a:latin typeface="Aptos"/>
                <a:cs typeface="Arial"/>
              </a:rPr>
              <a:t>p</a:t>
            </a:r>
            <a:r>
              <a:rPr sz="1200" spc="0" dirty="0" smtClean="0">
                <a:solidFill>
                  <a:srgbClr val="262C32"/>
                </a:solidFill>
                <a:latin typeface="Aptos"/>
                <a:cs typeface="Arial"/>
              </a:rPr>
              <a:t>r</a:t>
            </a:r>
            <a:r>
              <a:rPr sz="1200" spc="-34" dirty="0" smtClean="0">
                <a:solidFill>
                  <a:srgbClr val="262C32"/>
                </a:solidFill>
                <a:latin typeface="Aptos"/>
                <a:cs typeface="Arial"/>
              </a:rPr>
              <a:t>o</a:t>
            </a:r>
            <a:r>
              <a:rPr sz="1200" spc="-19" dirty="0" smtClean="0">
                <a:solidFill>
                  <a:srgbClr val="262C32"/>
                </a:solidFill>
                <a:latin typeface="Aptos"/>
                <a:cs typeface="Arial"/>
              </a:rPr>
              <a:t>duc</a:t>
            </a:r>
            <a:r>
              <a:rPr sz="1200" spc="-9" dirty="0" smtClean="0">
                <a:solidFill>
                  <a:srgbClr val="262C32"/>
                </a:solidFill>
                <a:latin typeface="Aptos"/>
                <a:cs typeface="Arial"/>
              </a:rPr>
              <a:t>t</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137" dirty="0" smtClean="0">
                <a:solidFill>
                  <a:srgbClr val="262C32"/>
                </a:solidFill>
                <a:latin typeface="Aptos"/>
                <a:cs typeface="Arial"/>
              </a:rPr>
              <a:t> </a:t>
            </a:r>
            <a:r>
              <a:rPr sz="1200" spc="-14" dirty="0" smtClean="0">
                <a:solidFill>
                  <a:srgbClr val="262C32"/>
                </a:solidFill>
                <a:latin typeface="Aptos"/>
                <a:cs typeface="Arial"/>
              </a:rPr>
              <a:t>n</a:t>
            </a:r>
            <a:r>
              <a:rPr sz="1200" spc="0" dirty="0" smtClean="0">
                <a:solidFill>
                  <a:srgbClr val="262C32"/>
                </a:solidFill>
                <a:latin typeface="Aptos"/>
                <a:cs typeface="Arial"/>
              </a:rPr>
              <a:t>o</a:t>
            </a:r>
            <a:r>
              <a:rPr sz="1200" spc="-7" dirty="0" smtClean="0">
                <a:solidFill>
                  <a:srgbClr val="262C32"/>
                </a:solidFill>
                <a:latin typeface="Aptos"/>
                <a:cs typeface="Arial"/>
              </a:rPr>
              <a:t> </a:t>
            </a:r>
            <a:r>
              <a:rPr sz="1200" spc="-53" dirty="0" smtClean="0">
                <a:solidFill>
                  <a:srgbClr val="262C32"/>
                </a:solidFill>
                <a:latin typeface="Aptos"/>
                <a:cs typeface="Arial"/>
              </a:rPr>
              <a:t>d</a:t>
            </a:r>
            <a:r>
              <a:rPr sz="1200" spc="-3" dirty="0" smtClean="0">
                <a:solidFill>
                  <a:srgbClr val="262C32"/>
                </a:solidFill>
                <a:latin typeface="Aptos"/>
                <a:cs typeface="Arial"/>
              </a:rPr>
              <a:t>e</a:t>
            </a:r>
            <a:r>
              <a:rPr sz="1200" spc="30" dirty="0" smtClean="0">
                <a:solidFill>
                  <a:srgbClr val="262C32"/>
                </a:solidFill>
                <a:latin typeface="Aptos"/>
                <a:cs typeface="Arial"/>
              </a:rPr>
              <a:t>s</a:t>
            </a:r>
            <a:r>
              <a:rPr sz="1200" spc="-32" dirty="0" smtClean="0">
                <a:solidFill>
                  <a:srgbClr val="262C32"/>
                </a:solidFill>
                <a:latin typeface="Aptos"/>
                <a:cs typeface="Arial"/>
              </a:rPr>
              <a:t>li</a:t>
            </a:r>
            <a:r>
              <a:rPr sz="1200" spc="50" dirty="0" smtClean="0">
                <a:solidFill>
                  <a:srgbClr val="262C32"/>
                </a:solidFill>
                <a:latin typeface="Aptos"/>
                <a:cs typeface="Arial"/>
              </a:rPr>
              <a:t>z</a:t>
            </a:r>
            <a:r>
              <a:rPr sz="1200" spc="-3" dirty="0" smtClean="0">
                <a:solidFill>
                  <a:srgbClr val="262C32"/>
                </a:solidFill>
                <a:latin typeface="Aptos"/>
                <a:cs typeface="Arial"/>
              </a:rPr>
              <a:t>a</a:t>
            </a:r>
            <a:r>
              <a:rPr sz="1200" spc="-26" dirty="0" smtClean="0">
                <a:solidFill>
                  <a:srgbClr val="262C32"/>
                </a:solidFill>
                <a:latin typeface="Aptos"/>
                <a:cs typeface="Arial"/>
              </a:rPr>
              <a:t>n</a:t>
            </a:r>
            <a:r>
              <a:rPr sz="1200" spc="37" dirty="0" smtClean="0">
                <a:solidFill>
                  <a:srgbClr val="262C32"/>
                </a:solidFill>
                <a:latin typeface="Aptos"/>
                <a:cs typeface="Arial"/>
              </a:rPr>
              <a:t>t</a:t>
            </a:r>
            <a:r>
              <a:rPr sz="1200" spc="-26" dirty="0" smtClean="0">
                <a:solidFill>
                  <a:srgbClr val="262C32"/>
                </a:solidFill>
                <a:latin typeface="Aptos"/>
                <a:cs typeface="Arial"/>
              </a:rPr>
              <a:t>e</a:t>
            </a:r>
            <a:r>
              <a:rPr sz="1200" spc="30" dirty="0" smtClean="0">
                <a:solidFill>
                  <a:srgbClr val="262C32"/>
                </a:solidFill>
                <a:latin typeface="Aptos"/>
                <a:cs typeface="Arial"/>
              </a:rPr>
              <a:t>s</a:t>
            </a:r>
            <a:r>
              <a:rPr sz="1200" spc="-102"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5376163" y="7420586"/>
            <a:ext cx="1" cy="1"/>
          </a:xfrm>
          <a:prstGeom prst="rect">
            <a:avLst/>
          </a:prstGeom>
        </p:spPr>
        <p:txBody>
          <a:bodyPr wrap="square" lIns="0" tIns="2540" rIns="0" bIns="0" rtlCol="0">
            <a:noAutofit/>
          </a:bodyPr>
          <a:lstStyle/>
          <a:p>
            <a:pPr marL="12700">
              <a:lnSpc>
                <a:spcPct val="95825"/>
              </a:lnSpc>
            </a:pPr>
            <a:r>
              <a:rPr sz="600" b="1" spc="-108" dirty="0" smtClean="0">
                <a:solidFill>
                  <a:srgbClr val="332F2F"/>
                </a:solidFill>
                <a:latin typeface="Arial"/>
                <a:cs typeface="Arial"/>
              </a:rPr>
              <a:t>151</a:t>
            </a:r>
            <a:endParaRPr sz="600">
              <a:latin typeface="Arial"/>
              <a:cs typeface="Arial"/>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083609" y="1353526"/>
            <a:ext cx="7465580" cy="4422648"/>
          </a:xfrm>
          <a:prstGeom prst="rect">
            <a:avLst/>
          </a:prstGeom>
        </p:spPr>
        <p:txBody>
          <a:bodyPr wrap="square" lIns="0" tIns="7111" rIns="0" bIns="0" rtlCol="0">
            <a:noAutofit/>
          </a:bodyPr>
          <a:lstStyle/>
          <a:p>
            <a:pPr marL="12700" marR="9205">
              <a:lnSpc>
                <a:spcPts val="1120"/>
              </a:lnSpc>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En la bañera, utilice alfombras o pegatinas antideslizantes</a:t>
            </a:r>
            <a:r>
              <a:rPr sz="1200" spc="0" dirty="0" smtClean="0">
                <a:solidFill>
                  <a:srgbClr val="262C32"/>
                </a:solidFill>
                <a:latin typeface="Aptos"/>
                <a:cs typeface="Arial"/>
              </a:rPr>
              <a:t>, </a:t>
            </a:r>
            <a:r>
              <a:rPr sz="1200" spc="0" dirty="0" smtClean="0">
                <a:solidFill>
                  <a:srgbClr val="262C32"/>
                </a:solidFill>
                <a:latin typeface="Aptos"/>
                <a:cs typeface="Arial"/>
              </a:rPr>
              <a:t>así como una</a:t>
            </a:r>
            <a:endParaRPr sz="1000">
              <a:latin typeface="Arial"/>
              <a:cs typeface="Arial"/>
            </a:endParaRPr>
          </a:p>
          <a:p>
            <a:pPr marL="107188" marR="9205">
              <a:lnSpc>
                <a:spcPct val="95825"/>
              </a:lnSpc>
              <a:spcBef>
                <a:spcPts val="209"/>
              </a:spcBef>
              <a:spcAft>
                <a:spcPts val="300"/>
              </a:spcAft>
            </a:pPr>
            <a:r>
              <a:rPr sz="1200" spc="-8" dirty="0" smtClean="0">
                <a:solidFill>
                  <a:srgbClr val="262C32"/>
                </a:solidFill>
                <a:latin typeface="Aptos"/>
                <a:cs typeface="Arial"/>
              </a:rPr>
              <a:t>barra para sujetarse.</a:t>
            </a:r>
            <a:endParaRPr sz="1000">
              <a:latin typeface="Arial"/>
              <a:cs typeface="Arial"/>
            </a:endParaRPr>
          </a:p>
          <a:p>
            <a:pPr marL="107188" marR="54381" indent="-94487">
              <a:lnSpc>
                <a:spcPts val="1149"/>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Revise que las escaleras de acceso a la vivienda tengan barandilla de altura </a:t>
            </a:r>
            <a:endParaRPr sz="1000">
              <a:latin typeface="Arial"/>
              <a:cs typeface="Arial"/>
            </a:endParaRPr>
          </a:p>
          <a:p>
            <a:pPr marL="107188" marR="54381">
              <a:lnSpc>
                <a:spcPts val="1149"/>
              </a:lnSpc>
              <a:spcBef>
                <a:spcPts val="242"/>
              </a:spcBef>
              <a:spcAft>
                <a:spcPts val="300"/>
              </a:spcAft>
            </a:pPr>
            <a:r>
              <a:rPr sz="1200" spc="-2" dirty="0" smtClean="0">
                <a:solidFill>
                  <a:srgbClr val="262C32"/>
                </a:solidFill>
                <a:latin typeface="Aptos"/>
                <a:cs typeface="Arial"/>
              </a:rPr>
              <a:t>no inferior a 90 cm </a:t>
            </a:r>
            <a:r>
              <a:rPr sz="1200" spc="-2" dirty="0" smtClean="0">
                <a:solidFill>
                  <a:srgbClr val="262C32"/>
                </a:solidFill>
                <a:latin typeface="Aptos"/>
                <a:cs typeface="Arial"/>
              </a:rPr>
              <a:t>y </a:t>
            </a:r>
            <a:r>
              <a:rPr sz="1200" spc="-2" dirty="0" smtClean="0">
                <a:solidFill>
                  <a:srgbClr val="262C32"/>
                </a:solidFill>
                <a:latin typeface="Aptos"/>
                <a:cs typeface="Arial"/>
              </a:rPr>
              <a:t>que dispongan de pasamanos.</a:t>
            </a:r>
            <a:endParaRPr sz="1000">
              <a:latin typeface="Arial"/>
              <a:cs typeface="Arial"/>
            </a:endParaRPr>
          </a:p>
          <a:p>
            <a:pPr marL="101092" marR="99842" indent="-88391">
              <a:lnSpc>
                <a:spcPts val="1149"/>
              </a:lnSpc>
              <a:spcBef>
                <a:spcPts val="537"/>
              </a:spcBef>
              <a:spcAft>
                <a:spcPts val="300"/>
              </a:spcAft>
            </a:pPr>
            <a:r>
              <a:rPr sz="1200" spc="0" dirty="0" smtClean="0">
                <a:solidFill>
                  <a:srgbClr val="262C32"/>
                </a:solidFill>
                <a:latin typeface="Aptos"/>
                <a:cs typeface="Arial"/>
              </a:rPr>
              <a:t>•</a:t>
            </a:r>
            <a:r>
              <a:rPr sz="1200" spc="47" dirty="0" smtClean="0">
                <a:solidFill>
                  <a:srgbClr val="262C32"/>
                </a:solidFill>
                <a:latin typeface="Aptos"/>
                <a:cs typeface="Arial"/>
              </a:rPr>
              <a:t> </a:t>
            </a:r>
            <a:r>
              <a:rPr sz="1200" spc="-19" dirty="0" smtClean="0">
                <a:solidFill>
                  <a:srgbClr val="262C32"/>
                </a:solidFill>
                <a:latin typeface="Aptos"/>
                <a:cs typeface="Arial"/>
              </a:rPr>
              <a:t>P</a:t>
            </a:r>
            <a:r>
              <a:rPr sz="1200" spc="0" dirty="0" smtClean="0">
                <a:solidFill>
                  <a:srgbClr val="262C32"/>
                </a:solidFill>
                <a:latin typeface="Aptos"/>
                <a:cs typeface="Arial"/>
              </a:rPr>
              <a:t>r</a:t>
            </a:r>
            <a:r>
              <a:rPr sz="1200" spc="-34" dirty="0" smtClean="0">
                <a:solidFill>
                  <a:srgbClr val="262C32"/>
                </a:solidFill>
                <a:latin typeface="Aptos"/>
                <a:cs typeface="Arial"/>
              </a:rPr>
              <a:t>o</a:t>
            </a:r>
            <a:r>
              <a:rPr sz="1200" spc="-9" dirty="0" smtClean="0">
                <a:solidFill>
                  <a:srgbClr val="262C32"/>
                </a:solidFill>
                <a:latin typeface="Aptos"/>
                <a:cs typeface="Arial"/>
              </a:rPr>
              <a:t>t</a:t>
            </a:r>
            <a:r>
              <a:rPr sz="1200" spc="-19" dirty="0" smtClean="0">
                <a:solidFill>
                  <a:srgbClr val="262C32"/>
                </a:solidFill>
                <a:latin typeface="Aptos"/>
                <a:cs typeface="Arial"/>
              </a:rPr>
              <a:t>e</a:t>
            </a:r>
            <a:r>
              <a:rPr sz="1200" spc="-9" dirty="0" smtClean="0">
                <a:solidFill>
                  <a:srgbClr val="262C32"/>
                </a:solidFill>
                <a:latin typeface="Aptos"/>
                <a:cs typeface="Arial"/>
              </a:rPr>
              <a:t>j</a:t>
            </a:r>
            <a:r>
              <a:rPr sz="1200" spc="0" dirty="0" smtClean="0">
                <a:solidFill>
                  <a:srgbClr val="262C32"/>
                </a:solidFill>
                <a:latin typeface="Aptos"/>
                <a:cs typeface="Arial"/>
              </a:rPr>
              <a:t>a</a:t>
            </a:r>
            <a:r>
              <a:rPr sz="1200" spc="31" dirty="0" smtClean="0">
                <a:solidFill>
                  <a:srgbClr val="262C32"/>
                </a:solidFill>
                <a:latin typeface="Aptos"/>
                <a:cs typeface="Arial"/>
              </a:rPr>
              <a:t> </a:t>
            </a:r>
            <a:r>
              <a:rPr sz="1200" spc="-19" dirty="0" smtClean="0">
                <a:solidFill>
                  <a:srgbClr val="262C32"/>
                </a:solidFill>
                <a:latin typeface="Aptos"/>
                <a:cs typeface="Arial"/>
              </a:rPr>
              <a:t>aque</a:t>
            </a:r>
            <a:r>
              <a:rPr sz="1200" spc="-9" dirty="0" smtClean="0">
                <a:solidFill>
                  <a:srgbClr val="262C32"/>
                </a:solidFill>
                <a:latin typeface="Aptos"/>
                <a:cs typeface="Arial"/>
              </a:rPr>
              <a:t>ll</a:t>
            </a:r>
            <a:r>
              <a:rPr sz="1200" spc="-19" dirty="0" smtClean="0">
                <a:solidFill>
                  <a:srgbClr val="262C32"/>
                </a:solidFill>
                <a:latin typeface="Aptos"/>
                <a:cs typeface="Arial"/>
              </a:rPr>
              <a:t>a</a:t>
            </a:r>
            <a:r>
              <a:rPr sz="1200" spc="0" dirty="0" smtClean="0">
                <a:solidFill>
                  <a:srgbClr val="262C32"/>
                </a:solidFill>
                <a:latin typeface="Aptos"/>
                <a:cs typeface="Arial"/>
              </a:rPr>
              <a:t>s</a:t>
            </a:r>
            <a:r>
              <a:rPr sz="1200" spc="120" dirty="0" smtClean="0">
                <a:solidFill>
                  <a:srgbClr val="262C32"/>
                </a:solidFill>
                <a:latin typeface="Aptos"/>
                <a:cs typeface="Arial"/>
              </a:rPr>
              <a:t> </a:t>
            </a:r>
            <a:r>
              <a:rPr sz="1200" spc="-15" dirty="0" smtClean="0">
                <a:solidFill>
                  <a:srgbClr val="262C32"/>
                </a:solidFill>
                <a:latin typeface="Aptos"/>
                <a:cs typeface="Arial"/>
              </a:rPr>
              <a:t>ven</a:t>
            </a:r>
            <a:r>
              <a:rPr sz="1200" spc="-12" dirty="0" smtClean="0">
                <a:solidFill>
                  <a:srgbClr val="262C32"/>
                </a:solidFill>
                <a:latin typeface="Aptos"/>
                <a:cs typeface="Arial"/>
              </a:rPr>
              <a:t>t</a:t>
            </a:r>
            <a:r>
              <a:rPr sz="1200" spc="-9" dirty="0" smtClean="0">
                <a:solidFill>
                  <a:srgbClr val="262C32"/>
                </a:solidFill>
                <a:latin typeface="Aptos"/>
                <a:cs typeface="Arial"/>
              </a:rPr>
              <a:t>a</a:t>
            </a:r>
            <a:r>
              <a:rPr sz="1200" spc="-15" dirty="0" smtClean="0">
                <a:solidFill>
                  <a:srgbClr val="262C32"/>
                </a:solidFill>
                <a:latin typeface="Aptos"/>
                <a:cs typeface="Arial"/>
              </a:rPr>
              <a:t>na</a:t>
            </a:r>
            <a:r>
              <a:rPr sz="1200" spc="4" dirty="0" smtClean="0">
                <a:solidFill>
                  <a:srgbClr val="262C32"/>
                </a:solidFill>
                <a:latin typeface="Aptos"/>
                <a:cs typeface="Arial"/>
              </a:rPr>
              <a:t>s</a:t>
            </a:r>
            <a:r>
              <a:rPr sz="1200" spc="77" dirty="0" smtClean="0">
                <a:solidFill>
                  <a:srgbClr val="262C32"/>
                </a:solidFill>
                <a:latin typeface="Aptos"/>
                <a:cs typeface="Arial"/>
              </a:rPr>
              <a:t> </a:t>
            </a:r>
            <a:r>
              <a:rPr sz="1200" spc="-14" dirty="0" smtClean="0">
                <a:solidFill>
                  <a:srgbClr val="262C32"/>
                </a:solidFill>
                <a:latin typeface="Aptos"/>
                <a:cs typeface="Arial"/>
              </a:rPr>
              <a:t>q</a:t>
            </a:r>
            <a:r>
              <a:rPr sz="1200" spc="-19" dirty="0" smtClean="0">
                <a:solidFill>
                  <a:srgbClr val="262C32"/>
                </a:solidFill>
                <a:latin typeface="Aptos"/>
                <a:cs typeface="Arial"/>
              </a:rPr>
              <a:t>u</a:t>
            </a:r>
            <a:r>
              <a:rPr sz="1200" spc="0" dirty="0" smtClean="0">
                <a:solidFill>
                  <a:srgbClr val="262C32"/>
                </a:solidFill>
                <a:latin typeface="Aptos"/>
                <a:cs typeface="Arial"/>
              </a:rPr>
              <a:t>e</a:t>
            </a:r>
            <a:r>
              <a:rPr sz="1200" spc="59" dirty="0" smtClean="0">
                <a:solidFill>
                  <a:srgbClr val="262C32"/>
                </a:solidFill>
                <a:latin typeface="Aptos"/>
                <a:cs typeface="Arial"/>
              </a:rPr>
              <a:t> </a:t>
            </a:r>
            <a:r>
              <a:rPr sz="1200" spc="-19" dirty="0" smtClean="0">
                <a:solidFill>
                  <a:srgbClr val="262C32"/>
                </a:solidFill>
                <a:latin typeface="Aptos"/>
                <a:cs typeface="Arial"/>
              </a:rPr>
              <a:t>s</a:t>
            </a:r>
            <a:r>
              <a:rPr sz="1200" spc="0" dirty="0" smtClean="0">
                <a:solidFill>
                  <a:srgbClr val="262C32"/>
                </a:solidFill>
                <a:latin typeface="Aptos"/>
                <a:cs typeface="Arial"/>
              </a:rPr>
              <a:t>e</a:t>
            </a:r>
            <a:r>
              <a:rPr sz="1200" spc="6" dirty="0" smtClean="0">
                <a:solidFill>
                  <a:srgbClr val="262C32"/>
                </a:solidFill>
                <a:latin typeface="Aptos"/>
                <a:cs typeface="Arial"/>
              </a:rPr>
              <a:t> </a:t>
            </a:r>
            <a:r>
              <a:rPr sz="1200" spc="-9" dirty="0" smtClean="0">
                <a:solidFill>
                  <a:srgbClr val="262C32"/>
                </a:solidFill>
                <a:latin typeface="Aptos"/>
                <a:cs typeface="Arial"/>
              </a:rPr>
              <a:t>en</a:t>
            </a:r>
            <a:r>
              <a:rPr sz="1200" spc="-15" dirty="0" smtClean="0">
                <a:solidFill>
                  <a:srgbClr val="262C32"/>
                </a:solidFill>
                <a:latin typeface="Aptos"/>
                <a:cs typeface="Arial"/>
              </a:rPr>
              <a:t>c</a:t>
            </a:r>
            <a:r>
              <a:rPr sz="1200" spc="-9" dirty="0" smtClean="0">
                <a:solidFill>
                  <a:srgbClr val="262C32"/>
                </a:solidFill>
                <a:latin typeface="Aptos"/>
                <a:cs typeface="Arial"/>
              </a:rPr>
              <a:t>u</a:t>
            </a:r>
            <a:r>
              <a:rPr sz="1200" spc="-15" dirty="0" smtClean="0">
                <a:solidFill>
                  <a:srgbClr val="262C32"/>
                </a:solidFill>
                <a:latin typeface="Aptos"/>
                <a:cs typeface="Arial"/>
              </a:rPr>
              <a:t>e</a:t>
            </a:r>
            <a:r>
              <a:rPr sz="1200" spc="-9" dirty="0" smtClean="0">
                <a:solidFill>
                  <a:srgbClr val="262C32"/>
                </a:solidFill>
                <a:latin typeface="Aptos"/>
                <a:cs typeface="Arial"/>
              </a:rPr>
              <a:t>n</a:t>
            </a:r>
            <a:r>
              <a:rPr sz="1200" spc="-12" dirty="0" smtClean="0">
                <a:solidFill>
                  <a:srgbClr val="262C32"/>
                </a:solidFill>
                <a:latin typeface="Aptos"/>
                <a:cs typeface="Arial"/>
              </a:rPr>
              <a:t>t</a:t>
            </a:r>
            <a:r>
              <a:rPr sz="1200" spc="-7" dirty="0" smtClean="0">
                <a:solidFill>
                  <a:srgbClr val="262C32"/>
                </a:solidFill>
                <a:latin typeface="Aptos"/>
                <a:cs typeface="Arial"/>
              </a:rPr>
              <a:t>r</a:t>
            </a:r>
            <a:r>
              <a:rPr sz="1200" spc="-15" dirty="0" smtClean="0">
                <a:solidFill>
                  <a:srgbClr val="262C32"/>
                </a:solidFill>
                <a:latin typeface="Aptos"/>
                <a:cs typeface="Arial"/>
              </a:rPr>
              <a:t>e</a:t>
            </a:r>
            <a:r>
              <a:rPr sz="1200" spc="4" dirty="0" smtClean="0">
                <a:solidFill>
                  <a:srgbClr val="262C32"/>
                </a:solidFill>
                <a:latin typeface="Aptos"/>
                <a:cs typeface="Arial"/>
              </a:rPr>
              <a:t>n</a:t>
            </a:r>
            <a:r>
              <a:rPr sz="1200" spc="102" dirty="0" smtClean="0">
                <a:solidFill>
                  <a:srgbClr val="262C32"/>
                </a:solidFill>
                <a:latin typeface="Aptos"/>
                <a:cs typeface="Arial"/>
              </a:rPr>
              <a:t> </a:t>
            </a:r>
            <a:r>
              <a:rPr sz="1200" spc="0" dirty="0" smtClean="0">
                <a:solidFill>
                  <a:srgbClr val="262C32"/>
                </a:solidFill>
                <a:latin typeface="Aptos"/>
                <a:cs typeface="Arial"/>
              </a:rPr>
              <a:t>a</a:t>
            </a:r>
            <a:r>
              <a:rPr sz="1200" spc="28" dirty="0" smtClean="0">
                <a:solidFill>
                  <a:srgbClr val="262C32"/>
                </a:solidFill>
                <a:latin typeface="Aptos"/>
                <a:cs typeface="Arial"/>
              </a:rPr>
              <a:t> </a:t>
            </a:r>
            <a:r>
              <a:rPr sz="1200" spc="-29" dirty="0" smtClean="0">
                <a:solidFill>
                  <a:srgbClr val="262C32"/>
                </a:solidFill>
                <a:latin typeface="Aptos"/>
                <a:cs typeface="Arial"/>
              </a:rPr>
              <a:t>m</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48"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95" dirty="0" smtClean="0">
                <a:solidFill>
                  <a:srgbClr val="262C32"/>
                </a:solidFill>
                <a:latin typeface="Aptos"/>
                <a:cs typeface="Arial"/>
              </a:rPr>
              <a:t> </a:t>
            </a:r>
            <a:r>
              <a:rPr sz="1200" spc="-283" dirty="0" smtClean="0">
                <a:solidFill>
                  <a:srgbClr val="262C32"/>
                </a:solidFill>
                <a:latin typeface="Aptos"/>
                <a:cs typeface="Arial"/>
              </a:rPr>
              <a:t>1</a:t>
            </a:r>
            <a:r>
              <a:rPr sz="1200" spc="-141" dirty="0" smtClean="0">
                <a:solidFill>
                  <a:srgbClr val="262C32"/>
                </a:solidFill>
                <a:latin typeface="Aptos"/>
                <a:cs typeface="Arial"/>
              </a:rPr>
              <a:t>  </a:t>
            </a:r>
            <a:r>
              <a:rPr sz="1200" spc="-30" dirty="0" smtClean="0">
                <a:solidFill>
                  <a:srgbClr val="262C32"/>
                </a:solidFill>
                <a:latin typeface="Aptos"/>
                <a:cs typeface="Arial"/>
              </a:rPr>
              <a:t> </a:t>
            </a:r>
            <a:r>
              <a:rPr sz="1200" spc="-29" dirty="0" smtClean="0">
                <a:solidFill>
                  <a:srgbClr val="262C32"/>
                </a:solidFill>
                <a:latin typeface="Aptos"/>
                <a:cs typeface="Arial"/>
              </a:rPr>
              <a:t>m</a:t>
            </a:r>
            <a:r>
              <a:rPr sz="1200" spc="-19" dirty="0" smtClean="0">
                <a:solidFill>
                  <a:srgbClr val="262C32"/>
                </a:solidFill>
                <a:latin typeface="Aptos"/>
                <a:cs typeface="Arial"/>
              </a:rPr>
              <a:t>e</a:t>
            </a:r>
            <a:r>
              <a:rPr sz="1200" spc="-9" dirty="0" smtClean="0">
                <a:solidFill>
                  <a:srgbClr val="262C32"/>
                </a:solidFill>
                <a:latin typeface="Aptos"/>
                <a:cs typeface="Arial"/>
              </a:rPr>
              <a:t>t</a:t>
            </a:r>
            <a:r>
              <a:rPr sz="1200" spc="0" dirty="0" smtClean="0">
                <a:solidFill>
                  <a:srgbClr val="262C32"/>
                </a:solidFill>
                <a:latin typeface="Aptos"/>
                <a:cs typeface="Arial"/>
              </a:rPr>
              <a:t>ro</a:t>
            </a:r>
            <a:r>
              <a:rPr sz="1200" spc="37" dirty="0" smtClean="0">
                <a:solidFill>
                  <a:srgbClr val="262C32"/>
                </a:solidFill>
                <a:latin typeface="Aptos"/>
                <a:cs typeface="Arial"/>
              </a:rPr>
              <a:t> </a:t>
            </a:r>
            <a:r>
              <a:rPr sz="1200" spc="-53" dirty="0" smtClean="0">
                <a:solidFill>
                  <a:srgbClr val="262C32"/>
                </a:solidFill>
                <a:latin typeface="Aptos"/>
                <a:cs typeface="Arial"/>
              </a:rPr>
              <a:t>d</a:t>
            </a:r>
            <a:r>
              <a:rPr sz="1200" spc="18" dirty="0" smtClean="0">
                <a:solidFill>
                  <a:srgbClr val="262C32"/>
                </a:solidFill>
                <a:latin typeface="Aptos"/>
                <a:cs typeface="Arial"/>
              </a:rPr>
              <a:t>e</a:t>
            </a:r>
            <a:r>
              <a:rPr sz="1200" spc="-73" dirty="0" smtClean="0">
                <a:solidFill>
                  <a:srgbClr val="262C32"/>
                </a:solidFill>
                <a:latin typeface="Aptos"/>
                <a:cs typeface="Arial"/>
              </a:rPr>
              <a:t>l</a:t>
            </a:r>
            <a:r>
              <a:rPr sz="1200" spc="100" dirty="0" smtClean="0">
                <a:solidFill>
                  <a:srgbClr val="262C32"/>
                </a:solidFill>
                <a:latin typeface="Aptos"/>
                <a:cs typeface="Arial"/>
              </a:rPr>
              <a:t> </a:t>
            </a:r>
            <a:r>
              <a:rPr sz="1200" spc="-19" dirty="0" smtClean="0">
                <a:solidFill>
                  <a:srgbClr val="262C32"/>
                </a:solidFill>
                <a:latin typeface="Aptos"/>
                <a:cs typeface="Arial"/>
              </a:rPr>
              <a:t>s</a:t>
            </a:r>
            <a:r>
              <a:rPr sz="1200" spc="-26" dirty="0" smtClean="0">
                <a:solidFill>
                  <a:srgbClr val="262C32"/>
                </a:solidFill>
                <a:latin typeface="Aptos"/>
                <a:cs typeface="Arial"/>
              </a:rPr>
              <a:t>u</a:t>
            </a:r>
            <a:r>
              <a:rPr sz="1200" spc="18" dirty="0" smtClean="0">
                <a:solidFill>
                  <a:srgbClr val="262C32"/>
                </a:solidFill>
                <a:latin typeface="Aptos"/>
                <a:cs typeface="Arial"/>
              </a:rPr>
              <a:t>e</a:t>
            </a:r>
            <a:r>
              <a:rPr sz="1200" spc="-32" dirty="0" smtClean="0">
                <a:solidFill>
                  <a:srgbClr val="262C32"/>
                </a:solidFill>
                <a:latin typeface="Aptos"/>
                <a:cs typeface="Arial"/>
              </a:rPr>
              <a:t>l</a:t>
            </a:r>
            <a:r>
              <a:rPr sz="1200" spc="15" dirty="0" smtClean="0">
                <a:solidFill>
                  <a:srgbClr val="262C32"/>
                </a:solidFill>
                <a:latin typeface="Aptos"/>
                <a:cs typeface="Arial"/>
              </a:rPr>
              <a:t>o</a:t>
            </a:r>
            <a:r>
              <a:rPr sz="1200" spc="7" dirty="0" smtClean="0">
                <a:solidFill>
                  <a:srgbClr val="262C32"/>
                </a:solidFill>
                <a:latin typeface="Aptos"/>
                <a:cs typeface="Arial"/>
              </a:rPr>
              <a:t> </a:t>
            </a:r>
            <a:endParaRPr sz="1000">
              <a:latin typeface="Arial"/>
              <a:cs typeface="Arial"/>
            </a:endParaRPr>
          </a:p>
          <a:p>
            <a:pPr marL="101092" marR="99842">
              <a:lnSpc>
                <a:spcPts val="1149"/>
              </a:lnSpc>
              <a:spcBef>
                <a:spcPts val="248"/>
              </a:spcBef>
              <a:spcAft>
                <a:spcPts val="300"/>
              </a:spcAft>
            </a:pPr>
            <a:r>
              <a:rPr sz="1200" spc="-4" dirty="0" smtClean="0">
                <a:solidFill>
                  <a:srgbClr val="262C32"/>
                </a:solidFill>
                <a:latin typeface="Aptos"/>
                <a:cs typeface="Arial"/>
              </a:rPr>
              <a:t>mediante defensas apropiadas (barandillas,  rejas) que impidan la caída de </a:t>
            </a:r>
            <a:endParaRPr sz="1000">
              <a:latin typeface="Arial"/>
              <a:cs typeface="Arial"/>
            </a:endParaRPr>
          </a:p>
          <a:p>
            <a:pPr marL="101092" marR="99842">
              <a:lnSpc>
                <a:spcPts val="1149"/>
              </a:lnSpc>
              <a:spcBef>
                <a:spcPts val="248"/>
              </a:spcBef>
              <a:spcAft>
                <a:spcPts val="300"/>
              </a:spcAft>
            </a:pPr>
            <a:r>
              <a:rPr sz="1200" spc="-9" dirty="0" smtClean="0">
                <a:solidFill>
                  <a:srgbClr val="262C32"/>
                </a:solidFill>
                <a:latin typeface="Aptos"/>
                <a:cs typeface="Arial"/>
              </a:rPr>
              <a:t>las personas.  Los barrotes</a:t>
            </a:r>
            <a:r>
              <a:rPr sz="1200" spc="-9" dirty="0" smtClean="0">
                <a:solidFill>
                  <a:srgbClr val="262C32"/>
                </a:solidFill>
                <a:latin typeface="Aptos"/>
                <a:cs typeface="Arial"/>
              </a:rPr>
              <a:t>, </a:t>
            </a:r>
            <a:r>
              <a:rPr sz="1200" spc="-9" dirty="0" smtClean="0">
                <a:solidFill>
                  <a:srgbClr val="262C32"/>
                </a:solidFill>
                <a:latin typeface="Aptos"/>
                <a:cs typeface="Arial"/>
              </a:rPr>
              <a:t>de existir</a:t>
            </a:r>
            <a:r>
              <a:rPr sz="1200" spc="-9" dirty="0" smtClean="0">
                <a:solidFill>
                  <a:srgbClr val="262C32"/>
                </a:solidFill>
                <a:latin typeface="Aptos"/>
                <a:cs typeface="Arial"/>
              </a:rPr>
              <a:t>,  </a:t>
            </a:r>
            <a:r>
              <a:rPr sz="1200" spc="-9" dirty="0" smtClean="0">
                <a:solidFill>
                  <a:srgbClr val="262C32"/>
                </a:solidFill>
                <a:latin typeface="Aptos"/>
                <a:cs typeface="Arial"/>
              </a:rPr>
              <a:t>han de estar colocados verticalmente </a:t>
            </a:r>
            <a:endParaRPr sz="900">
              <a:latin typeface="Arial"/>
              <a:cs typeface="Arial"/>
            </a:endParaRPr>
          </a:p>
          <a:p>
            <a:pPr marL="101092" marR="99842">
              <a:lnSpc>
                <a:spcPts val="1149"/>
              </a:lnSpc>
              <a:spcBef>
                <a:spcPts val="248"/>
              </a:spcBef>
              <a:spcAft>
                <a:spcPts val="300"/>
              </a:spcAft>
            </a:pPr>
            <a:r>
              <a:rPr sz="1200" spc="0" dirty="0" smtClean="0">
                <a:solidFill>
                  <a:srgbClr val="262C32"/>
                </a:solidFill>
                <a:latin typeface="Aptos"/>
                <a:cs typeface="Arial"/>
              </a:rPr>
              <a:t>y </a:t>
            </a:r>
            <a:r>
              <a:rPr sz="1200" spc="0" dirty="0" smtClean="0">
                <a:solidFill>
                  <a:srgbClr val="262C32"/>
                </a:solidFill>
                <a:latin typeface="Aptos"/>
                <a:cs typeface="Arial"/>
              </a:rPr>
              <a:t>su separación debe ser tal que impida el paso de la cabeza de un niño </a:t>
            </a:r>
            <a:endParaRPr sz="1000">
              <a:latin typeface="Arial"/>
              <a:cs typeface="Arial"/>
            </a:endParaRPr>
          </a:p>
          <a:p>
            <a:pPr marL="101092" marR="99842">
              <a:lnSpc>
                <a:spcPts val="1149"/>
              </a:lnSpc>
              <a:spcBef>
                <a:spcPts val="248"/>
              </a:spcBef>
              <a:spcAft>
                <a:spcPts val="300"/>
              </a:spcAft>
            </a:pPr>
            <a:r>
              <a:rPr sz="1200" spc="-19" dirty="0" smtClean="0">
                <a:solidFill>
                  <a:srgbClr val="262C32"/>
                </a:solidFill>
                <a:latin typeface="Aptos"/>
                <a:cs typeface="Arial"/>
              </a:rPr>
              <a:t>pequeño.</a:t>
            </a:r>
            <a:endParaRPr sz="1000">
              <a:latin typeface="Arial"/>
              <a:cs typeface="Arial"/>
            </a:endParaRPr>
          </a:p>
          <a:p>
            <a:pPr marL="12700" marR="9205">
              <a:lnSpc>
                <a:spcPct val="95825"/>
              </a:lnSpc>
              <a:spcBef>
                <a:spcPts val="558"/>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Evite colocar objetos que anulen o neutralicen la protección de la barandilla</a:t>
            </a:r>
            <a:endParaRPr sz="1000">
              <a:latin typeface="Arial"/>
              <a:cs typeface="Arial"/>
            </a:endParaRPr>
          </a:p>
          <a:p>
            <a:pPr marL="104140" marR="9205">
              <a:lnSpc>
                <a:spcPct val="95825"/>
              </a:lnSpc>
              <a:spcBef>
                <a:spcPts val="240"/>
              </a:spcBef>
              <a:spcAft>
                <a:spcPts val="300"/>
              </a:spcAft>
            </a:pPr>
            <a:r>
              <a:rPr sz="1200" spc="-12" dirty="0" smtClean="0">
                <a:solidFill>
                  <a:srgbClr val="262C32"/>
                </a:solidFill>
                <a:latin typeface="Aptos"/>
                <a:cs typeface="Arial"/>
              </a:rPr>
              <a:t>(macetas, sillas </a:t>
            </a:r>
            <a:r>
              <a:rPr sz="1200" spc="-12" dirty="0" smtClean="0">
                <a:solidFill>
                  <a:srgbClr val="262C32"/>
                </a:solidFill>
                <a:latin typeface="Aptos"/>
                <a:cs typeface="Arial"/>
              </a:rPr>
              <a:t>.</a:t>
            </a:r>
            <a:r>
              <a:rPr sz="1200" spc="-12" dirty="0" smtClean="0">
                <a:solidFill>
                  <a:srgbClr val="262C32"/>
                </a:solidFill>
                <a:latin typeface="Aptos"/>
                <a:cs typeface="Arial"/>
              </a:rPr>
              <a:t>.. ) junto al balcón</a:t>
            </a:r>
            <a:r>
              <a:rPr sz="1200" spc="-12" dirty="0" smtClean="0">
                <a:solidFill>
                  <a:srgbClr val="262C32"/>
                </a:solidFill>
                <a:latin typeface="Aptos"/>
                <a:cs typeface="Arial"/>
              </a:rPr>
              <a:t>,  </a:t>
            </a:r>
            <a:r>
              <a:rPr sz="1200" spc="-12" dirty="0" smtClean="0">
                <a:solidFill>
                  <a:srgbClr val="262C32"/>
                </a:solidFill>
                <a:latin typeface="Aptos"/>
                <a:cs typeface="Arial"/>
              </a:rPr>
              <a:t>por reducir su altura de protección.</a:t>
            </a:r>
            <a:endParaRPr sz="1000">
              <a:latin typeface="Arial"/>
              <a:cs typeface="Arial"/>
            </a:endParaRPr>
          </a:p>
          <a:p>
            <a:pPr marL="104140" marR="181114" indent="-91439">
              <a:lnSpc>
                <a:spcPts val="1149"/>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Las puertas</a:t>
            </a:r>
            <a:r>
              <a:rPr sz="1200" spc="-4" dirty="0" smtClean="0">
                <a:solidFill>
                  <a:srgbClr val="262C32"/>
                </a:solidFill>
                <a:latin typeface="Aptos"/>
                <a:cs typeface="Arial"/>
              </a:rPr>
              <a:t>,  </a:t>
            </a:r>
            <a:r>
              <a:rPr sz="1200" spc="-4" dirty="0" smtClean="0">
                <a:solidFill>
                  <a:srgbClr val="262C32"/>
                </a:solidFill>
                <a:latin typeface="Aptos"/>
                <a:cs typeface="Arial"/>
              </a:rPr>
              <a:t>balcones o ventanas que den acceso a zonas de riesgo de </a:t>
            </a:r>
            <a:endParaRPr sz="1000">
              <a:latin typeface="Arial"/>
              <a:cs typeface="Arial"/>
            </a:endParaRPr>
          </a:p>
          <a:p>
            <a:pPr marL="104140" marR="181114">
              <a:lnSpc>
                <a:spcPts val="1149"/>
              </a:lnSpc>
              <a:spcBef>
                <a:spcPts val="254"/>
              </a:spcBef>
              <a:spcAft>
                <a:spcPts val="300"/>
              </a:spcAft>
            </a:pPr>
            <a:r>
              <a:rPr sz="1200" spc="-3" dirty="0" smtClean="0">
                <a:solidFill>
                  <a:srgbClr val="262C32"/>
                </a:solidFill>
                <a:latin typeface="Aptos"/>
                <a:cs typeface="Arial"/>
              </a:rPr>
              <a:t>caída deben disponer de un sistema de bloqueo que impida su apertura si </a:t>
            </a:r>
            <a:endParaRPr sz="1000">
              <a:latin typeface="Arial"/>
              <a:cs typeface="Arial"/>
            </a:endParaRPr>
          </a:p>
          <a:p>
            <a:pPr marL="104140" marR="181114">
              <a:lnSpc>
                <a:spcPts val="1149"/>
              </a:lnSpc>
              <a:spcBef>
                <a:spcPts val="254"/>
              </a:spcBef>
              <a:spcAft>
                <a:spcPts val="300"/>
              </a:spcAft>
            </a:pPr>
            <a:r>
              <a:rPr sz="1200" spc="-2" dirty="0" smtClean="0">
                <a:solidFill>
                  <a:srgbClr val="262C32"/>
                </a:solidFill>
                <a:latin typeface="Aptos"/>
                <a:cs typeface="Arial"/>
              </a:rPr>
              <a:t>convive con personas con demencia o con estados de confusión.</a:t>
            </a:r>
            <a:endParaRPr sz="1000">
              <a:latin typeface="Arial"/>
              <a:cs typeface="Arial"/>
            </a:endParaRPr>
          </a:p>
          <a:p>
            <a:pPr marL="12700" marR="9205">
              <a:lnSpc>
                <a:spcPct val="95825"/>
              </a:lnSpc>
              <a:spcBef>
                <a:spcPts val="534"/>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No utilice escaleras si tiene problemas de vértigo o estabilidad</a:t>
            </a:r>
            <a:r>
              <a:rPr sz="1200" spc="-1" dirty="0" smtClean="0">
                <a:solidFill>
                  <a:srgbClr val="262C32"/>
                </a:solidFill>
                <a:latin typeface="Aptos"/>
                <a:cs typeface="Arial"/>
              </a:rPr>
              <a:t>.</a:t>
            </a:r>
            <a:endParaRPr sz="1000">
              <a:latin typeface="Arial"/>
              <a:cs typeface="Arial"/>
            </a:endParaRPr>
          </a:p>
          <a:p>
            <a:pPr marL="12700" marR="9205">
              <a:lnSpc>
                <a:spcPct val="95825"/>
              </a:lnSpc>
              <a:spcBef>
                <a:spcPts val="530"/>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No utilice escaleras de mano defectuosas,  ni las baje de espaldas</a:t>
            </a:r>
            <a:r>
              <a:rPr sz="1200" spc="-5" dirty="0" smtClean="0">
                <a:solidFill>
                  <a:srgbClr val="262C32"/>
                </a:solidFill>
                <a:latin typeface="Aptos"/>
                <a:cs typeface="Arial"/>
              </a:rPr>
              <a:t>.</a:t>
            </a:r>
            <a:endParaRPr sz="1000">
              <a:latin typeface="Arial"/>
              <a:cs typeface="Arial"/>
            </a:endParaRPr>
          </a:p>
          <a:p>
            <a:pPr marL="101092" indent="-88391">
              <a:lnSpc>
                <a:spcPts val="1149"/>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Utilice preferentemente escaleras de mano dobles (de tijera) para trabajar o </a:t>
            </a:r>
            <a:endParaRPr sz="1000">
              <a:latin typeface="Arial"/>
              <a:cs typeface="Arial"/>
            </a:endParaRPr>
          </a:p>
          <a:p>
            <a:pPr marL="101092">
              <a:lnSpc>
                <a:spcPts val="1149"/>
              </a:lnSpc>
              <a:spcBef>
                <a:spcPts val="242"/>
              </a:spcBef>
              <a:spcAft>
                <a:spcPts val="300"/>
              </a:spcAft>
            </a:pPr>
            <a:r>
              <a:rPr sz="1200" spc="-3" dirty="0" smtClean="0">
                <a:solidFill>
                  <a:srgbClr val="262C32"/>
                </a:solidFill>
                <a:latin typeface="Aptos"/>
                <a:cs typeface="Arial"/>
              </a:rPr>
              <a:t>alcanzar objetos elevados.  No suba hasta que no estén totalmente abiertas o </a:t>
            </a:r>
            <a:endParaRPr sz="1000">
              <a:latin typeface="Arial"/>
              <a:cs typeface="Arial"/>
            </a:endParaRPr>
          </a:p>
          <a:p>
            <a:pPr marL="101092">
              <a:lnSpc>
                <a:spcPts val="1149"/>
              </a:lnSpc>
              <a:spcBef>
                <a:spcPts val="242"/>
              </a:spcBef>
              <a:spcAft>
                <a:spcPts val="300"/>
              </a:spcAft>
            </a:pPr>
            <a:r>
              <a:rPr sz="1200" spc="-7" dirty="0" smtClean="0">
                <a:solidFill>
                  <a:srgbClr val="262C32"/>
                </a:solidFill>
                <a:latin typeface="Aptos"/>
                <a:cs typeface="Arial"/>
              </a:rPr>
              <a:t>en perfecto equilibrio.  Revise la escalera antes de usarla.</a:t>
            </a:r>
            <a:endParaRPr sz="1000">
              <a:latin typeface="Arial"/>
              <a:cs typeface="Arial"/>
            </a:endParaRPr>
          </a:p>
          <a:p>
            <a:pPr marL="12700" marR="9205">
              <a:lnSpc>
                <a:spcPct val="95825"/>
              </a:lnSpc>
              <a:spcBef>
                <a:spcPts val="557"/>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No suban a la vez más de una persona a una escalera de mano.</a:t>
            </a:r>
            <a:endParaRPr sz="1000">
              <a:latin typeface="Arial"/>
              <a:cs typeface="Arial"/>
            </a:endParaRPr>
          </a:p>
          <a:p>
            <a:pPr marL="12700"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Fije las estanterías firmemente a la pared.</a:t>
            </a:r>
            <a:endParaRPr sz="1000">
              <a:latin typeface="Arial"/>
              <a:cs typeface="Arial"/>
            </a:endParaRPr>
          </a:p>
          <a:p>
            <a:pPr marL="101091" marR="296885" indent="-88391">
              <a:lnSpc>
                <a:spcPts val="1390"/>
              </a:lnSpc>
              <a:spcBef>
                <a:spcPts val="424"/>
              </a:spcBef>
              <a:spcAft>
                <a:spcPts val="300"/>
              </a:spcAft>
            </a:pPr>
            <a:r>
              <a:rPr sz="1200" spc="-8" dirty="0" smtClean="0">
                <a:solidFill>
                  <a:srgbClr val="262C32"/>
                </a:solidFill>
                <a:latin typeface="Aptos"/>
                <a:cs typeface="Arial"/>
              </a:rPr>
              <a:t>• </a:t>
            </a:r>
            <a:r>
              <a:rPr sz="1200" spc="-8" dirty="0" smtClean="0">
                <a:solidFill>
                  <a:srgbClr val="262C32"/>
                </a:solidFill>
                <a:latin typeface="Aptos"/>
                <a:cs typeface="Arial"/>
              </a:rPr>
              <a:t>Utilice calzado adecuado </a:t>
            </a:r>
            <a:r>
              <a:rPr sz="1200" spc="-8" dirty="0" smtClean="0">
                <a:solidFill>
                  <a:srgbClr val="262C32"/>
                </a:solidFill>
                <a:latin typeface="Aptos"/>
                <a:cs typeface="Arial"/>
              </a:rPr>
              <a:t>y </a:t>
            </a:r>
            <a:r>
              <a:rPr sz="1200" spc="-8" dirty="0" smtClean="0">
                <a:solidFill>
                  <a:srgbClr val="262C32"/>
                </a:solidFill>
                <a:latin typeface="Aptos"/>
                <a:cs typeface="Arial"/>
              </a:rPr>
              <a:t>de forma adecuada (cordones atados</a:t>
            </a:r>
            <a:r>
              <a:rPr sz="1200" spc="-8" dirty="0" smtClean="0">
                <a:solidFill>
                  <a:srgbClr val="262C32"/>
                </a:solidFill>
                <a:latin typeface="Aptos"/>
                <a:cs typeface="Arial"/>
              </a:rPr>
              <a:t>, </a:t>
            </a:r>
            <a:r>
              <a:rPr sz="1200" spc="-8" dirty="0" smtClean="0">
                <a:solidFill>
                  <a:srgbClr val="262C32"/>
                </a:solidFill>
                <a:latin typeface="Aptos"/>
                <a:cs typeface="Arial"/>
              </a:rPr>
              <a:t>con el talón sujeto </a:t>
            </a:r>
            <a:r>
              <a:rPr sz="1200" spc="-8" dirty="0" smtClean="0">
                <a:solidFill>
                  <a:srgbClr val="262C32"/>
                </a:solidFill>
                <a:latin typeface="Aptos"/>
                <a:cs typeface="Arial"/>
              </a:rPr>
              <a:t>.</a:t>
            </a:r>
            <a:r>
              <a:rPr sz="1200" spc="-8" dirty="0" smtClean="0">
                <a:solidFill>
                  <a:srgbClr val="262C32"/>
                </a:solidFill>
                <a:latin typeface="Aptos"/>
                <a:cs typeface="Arial"/>
              </a:rPr>
              <a:t>.. ).</a:t>
            </a:r>
            <a:endParaRPr sz="1000">
              <a:latin typeface="Arial"/>
              <a:cs typeface="Arial"/>
            </a:endParaRPr>
          </a:p>
        </p:txBody>
      </p:sp>
      <p:sp>
        <p:nvSpPr>
          <p:cNvPr id="3" name="object 3"/>
          <p:cNvSpPr txBox="1"/>
          <p:nvPr/>
        </p:nvSpPr>
        <p:spPr>
          <a:xfrm>
            <a:off x="2078509" y="6050494"/>
            <a:ext cx="6940761" cy="722376"/>
          </a:xfrm>
          <a:prstGeom prst="rect">
            <a:avLst/>
          </a:prstGeom>
        </p:spPr>
        <p:txBody>
          <a:bodyPr wrap="square" lIns="0" tIns="7111" rIns="0" bIns="0" rtlCol="0">
            <a:noAutofit/>
          </a:bodyPr>
          <a:lstStyle/>
          <a:p>
            <a:pPr marL="15748" marR="9205">
              <a:lnSpc>
                <a:spcPts val="1120"/>
              </a:lnSpc>
              <a:spcAft>
                <a:spcPts val="300"/>
              </a:spcAft>
            </a:pPr>
            <a:r>
              <a:rPr sz="1200" b="1" spc="-10" dirty="0" smtClean="0">
                <a:solidFill>
                  <a:srgbClr val="262C32"/>
                </a:solidFill>
                <a:latin typeface="Aptos"/>
                <a:cs typeface="Arial"/>
              </a:rPr>
              <a:t>Golpes</a:t>
            </a:r>
            <a:endParaRPr sz="1000">
              <a:latin typeface="Arial"/>
              <a:cs typeface="Arial"/>
            </a:endParaRPr>
          </a:p>
          <a:p>
            <a:pPr marL="15748" indent="3048">
              <a:lnSpc>
                <a:spcPts val="1149"/>
              </a:lnSpc>
              <a:spcBef>
                <a:spcPts val="474"/>
              </a:spcBef>
              <a:spcAft>
                <a:spcPts val="300"/>
              </a:spcAft>
            </a:pPr>
            <a:r>
              <a:rPr sz="1200" spc="-4" dirty="0" smtClean="0">
                <a:solidFill>
                  <a:srgbClr val="262C32"/>
                </a:solidFill>
                <a:latin typeface="Aptos"/>
                <a:cs typeface="Arial"/>
              </a:rPr>
              <a:t>Los golpes se producen generalmente con objetos fijos, como muebles</a:t>
            </a:r>
            <a:r>
              <a:rPr sz="1200" spc="-4" dirty="0" smtClean="0">
                <a:solidFill>
                  <a:srgbClr val="262C32"/>
                </a:solidFill>
                <a:latin typeface="Aptos"/>
                <a:cs typeface="Arial"/>
              </a:rPr>
              <a:t>, </a:t>
            </a:r>
            <a:endParaRPr sz="1000">
              <a:latin typeface="Arial"/>
              <a:cs typeface="Arial"/>
            </a:endParaRPr>
          </a:p>
          <a:p>
            <a:pPr marL="15748">
              <a:lnSpc>
                <a:spcPts val="1149"/>
              </a:lnSpc>
              <a:spcBef>
                <a:spcPts val="265"/>
              </a:spcBef>
              <a:spcAft>
                <a:spcPts val="300"/>
              </a:spcAft>
            </a:pPr>
            <a:r>
              <a:rPr sz="1200" spc="0" dirty="0" smtClean="0">
                <a:solidFill>
                  <a:srgbClr val="262C32"/>
                </a:solidFill>
                <a:latin typeface="Aptos"/>
                <a:cs typeface="Arial"/>
              </a:rPr>
              <a:t>escaleras</a:t>
            </a:r>
            <a:r>
              <a:rPr sz="1200" spc="0" dirty="0" smtClean="0">
                <a:solidFill>
                  <a:srgbClr val="262C32"/>
                </a:solidFill>
                <a:latin typeface="Aptos"/>
                <a:cs typeface="Arial"/>
              </a:rPr>
              <a:t>, </a:t>
            </a:r>
            <a:r>
              <a:rPr sz="1200" spc="0" dirty="0" smtClean="0">
                <a:solidFill>
                  <a:srgbClr val="262C32"/>
                </a:solidFill>
                <a:latin typeface="Aptos"/>
                <a:cs typeface="Arial"/>
              </a:rPr>
              <a:t>puertas</a:t>
            </a:r>
            <a:r>
              <a:rPr sz="1200" spc="0" dirty="0" smtClean="0">
                <a:solidFill>
                  <a:srgbClr val="262C32"/>
                </a:solidFill>
                <a:latin typeface="Aptos"/>
                <a:cs typeface="Arial"/>
              </a:rPr>
              <a:t>, </a:t>
            </a:r>
            <a:r>
              <a:rPr sz="1200" spc="0" dirty="0" smtClean="0">
                <a:solidFill>
                  <a:srgbClr val="262C32"/>
                </a:solidFill>
                <a:latin typeface="Aptos"/>
                <a:cs typeface="Arial"/>
              </a:rPr>
              <a:t>ventanas</a:t>
            </a:r>
            <a:r>
              <a:rPr sz="1200" spc="0" dirty="0" smtClean="0">
                <a:solidFill>
                  <a:srgbClr val="262C32"/>
                </a:solidFill>
                <a:latin typeface="Aptos"/>
                <a:cs typeface="Arial"/>
              </a:rPr>
              <a:t>, </a:t>
            </a:r>
            <a:r>
              <a:rPr sz="1200" spc="0" dirty="0" smtClean="0">
                <a:solidFill>
                  <a:srgbClr val="262C32"/>
                </a:solidFill>
                <a:latin typeface="Aptos"/>
                <a:cs typeface="Arial"/>
              </a:rPr>
              <a:t>etc., o bien</a:t>
            </a:r>
            <a:r>
              <a:rPr sz="1200" spc="0" dirty="0" smtClean="0">
                <a:solidFill>
                  <a:srgbClr val="262C32"/>
                </a:solidFill>
                <a:latin typeface="Aptos"/>
                <a:cs typeface="Arial"/>
              </a:rPr>
              <a:t>, </a:t>
            </a:r>
            <a:r>
              <a:rPr sz="1200" spc="0" dirty="0" smtClean="0">
                <a:solidFill>
                  <a:srgbClr val="262C32"/>
                </a:solidFill>
                <a:latin typeface="Aptos"/>
                <a:cs typeface="Arial"/>
              </a:rPr>
              <a:t>con objetos móviles</a:t>
            </a:r>
            <a:r>
              <a:rPr sz="1200" spc="0" dirty="0" smtClean="0">
                <a:solidFill>
                  <a:srgbClr val="262C32"/>
                </a:solidFill>
                <a:latin typeface="Aptos"/>
                <a:cs typeface="Arial"/>
              </a:rPr>
              <a:t>, </a:t>
            </a:r>
            <a:r>
              <a:rPr sz="1200" spc="0" dirty="0" smtClean="0">
                <a:solidFill>
                  <a:srgbClr val="262C32"/>
                </a:solidFill>
                <a:latin typeface="Aptos"/>
                <a:cs typeface="Arial"/>
              </a:rPr>
              <a:t>caídas de</a:t>
            </a:r>
            <a:endParaRPr sz="1000">
              <a:latin typeface="Arial"/>
              <a:cs typeface="Arial"/>
            </a:endParaRPr>
          </a:p>
          <a:p>
            <a:pPr marL="12700" marR="9205">
              <a:lnSpc>
                <a:spcPts val="1135"/>
              </a:lnSpc>
              <a:spcBef>
                <a:spcPts val="322"/>
              </a:spcBef>
              <a:spcAft>
                <a:spcPts val="300"/>
              </a:spcAft>
            </a:pPr>
            <a:r>
              <a:rPr sz="1200" spc="-8" dirty="0" smtClean="0">
                <a:solidFill>
                  <a:srgbClr val="262C32"/>
                </a:solidFill>
                <a:latin typeface="Aptos"/>
                <a:cs typeface="Arial"/>
              </a:rPr>
              <a:t>tiestos,  herramientas, estanterías, etc</a:t>
            </a:r>
            <a:r>
              <a:rPr sz="1200" spc="-8"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spc="-71" dirty="0" smtClean="0">
                <a:solidFill>
                  <a:srgbClr val="231F21"/>
                </a:solidFill>
                <a:latin typeface="Times New Roman"/>
                <a:cs typeface="Times New Roman"/>
              </a:rPr>
              <a:t>152</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083610" y="1353526"/>
            <a:ext cx="7291597" cy="1149096"/>
          </a:xfrm>
          <a:prstGeom prst="rect">
            <a:avLst/>
          </a:prstGeom>
        </p:spPr>
        <p:txBody>
          <a:bodyPr wrap="square" lIns="0" tIns="7111" rIns="0" bIns="0" rtlCol="0">
            <a:noAutofit/>
          </a:bodyPr>
          <a:lstStyle/>
          <a:p>
            <a:pPr marL="12700" marR="19050">
              <a:lnSpc>
                <a:spcPts val="1120"/>
              </a:lnSpc>
              <a:spcAft>
                <a:spcPts val="300"/>
              </a:spcAft>
            </a:pPr>
            <a:r>
              <a:rPr sz="1200" b="1" spc="-3" dirty="0" smtClean="0">
                <a:solidFill>
                  <a:srgbClr val="262C32"/>
                </a:solidFill>
                <a:latin typeface="Aptos"/>
                <a:cs typeface="Arial"/>
              </a:rPr>
              <a:t>• </a:t>
            </a:r>
            <a:r>
              <a:rPr sz="1200" b="1" spc="-3" dirty="0" smtClean="0">
                <a:solidFill>
                  <a:srgbClr val="262C32"/>
                </a:solidFill>
                <a:latin typeface="Aptos"/>
                <a:cs typeface="Arial"/>
              </a:rPr>
              <a:t>Causas frecuentes</a:t>
            </a:r>
            <a:endParaRPr sz="1000">
              <a:latin typeface="Arial"/>
              <a:cs typeface="Arial"/>
            </a:endParaRPr>
          </a:p>
          <a:p>
            <a:pPr marL="189484" marR="172723" indent="-85344" algn="just">
              <a:lnSpc>
                <a:spcPts val="1149"/>
              </a:lnSpc>
              <a:spcBef>
                <a:spcPts val="47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Ubicación de objetos en los espacios por los que se circula o donde se </a:t>
            </a:r>
            <a:endParaRPr sz="1000">
              <a:latin typeface="Arial"/>
              <a:cs typeface="Arial"/>
            </a:endParaRPr>
          </a:p>
          <a:p>
            <a:pPr marL="189484" marR="172723" algn="just">
              <a:lnSpc>
                <a:spcPts val="1149"/>
              </a:lnSpc>
              <a:spcBef>
                <a:spcPts val="254"/>
              </a:spcBef>
              <a:spcAft>
                <a:spcPts val="300"/>
              </a:spcAft>
            </a:pPr>
            <a:r>
              <a:rPr sz="1200" spc="-3" dirty="0" smtClean="0">
                <a:solidFill>
                  <a:srgbClr val="262C32"/>
                </a:solidFill>
                <a:latin typeface="Aptos"/>
                <a:cs typeface="Arial"/>
              </a:rPr>
              <a:t>trabaja en la casa (macetas colgadas, armarios o estanterías colgadas </a:t>
            </a:r>
            <a:endParaRPr sz="1000">
              <a:latin typeface="Arial"/>
              <a:cs typeface="Arial"/>
            </a:endParaRPr>
          </a:p>
          <a:p>
            <a:pPr marL="189484" marR="172723" algn="just">
              <a:lnSpc>
                <a:spcPts val="1149"/>
              </a:lnSpc>
              <a:spcBef>
                <a:spcPts val="254"/>
              </a:spcBef>
              <a:spcAft>
                <a:spcPts val="300"/>
              </a:spcAft>
            </a:pPr>
            <a:r>
              <a:rPr sz="1200" spc="-30" dirty="0" smtClean="0">
                <a:solidFill>
                  <a:srgbClr val="262C32"/>
                </a:solidFill>
                <a:latin typeface="Aptos"/>
                <a:cs typeface="Arial"/>
              </a:rPr>
              <a:t>demasiado bajas .</a:t>
            </a:r>
            <a:r>
              <a:rPr sz="1200" spc="-30" dirty="0" smtClean="0">
                <a:solidFill>
                  <a:srgbClr val="262C32"/>
                </a:solidFill>
                <a:latin typeface="Aptos"/>
                <a:cs typeface="Arial"/>
              </a:rPr>
              <a:t>.</a:t>
            </a:r>
            <a:r>
              <a:rPr sz="1200" spc="-30" dirty="0" smtClean="0">
                <a:solidFill>
                  <a:srgbClr val="262C32"/>
                </a:solidFill>
                <a:latin typeface="Aptos"/>
                <a:cs typeface="Arial"/>
              </a:rPr>
              <a:t>. )</a:t>
            </a:r>
            <a:r>
              <a:rPr sz="1200" spc="-30" dirty="0" smtClean="0">
                <a:solidFill>
                  <a:srgbClr val="262C32"/>
                </a:solidFill>
                <a:latin typeface="Aptos"/>
                <a:cs typeface="Arial"/>
              </a:rPr>
              <a:t>.</a:t>
            </a:r>
            <a:endParaRPr sz="1000">
              <a:latin typeface="Arial"/>
              <a:cs typeface="Arial"/>
            </a:endParaRPr>
          </a:p>
          <a:p>
            <a:pPr marL="104140" marR="19050">
              <a:lnSpc>
                <a:spcPct val="95825"/>
              </a:lnSpc>
              <a:spcBef>
                <a:spcPts val="53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Permanecer en el radio de giro de una puerta o ventana</a:t>
            </a:r>
            <a:r>
              <a:rPr sz="1200" spc="-2" dirty="0" smtClean="0">
                <a:solidFill>
                  <a:srgbClr val="262C32"/>
                </a:solidFill>
                <a:latin typeface="Aptos"/>
                <a:cs typeface="Arial"/>
              </a:rPr>
              <a:t>.</a:t>
            </a:r>
            <a:endParaRPr sz="1000">
              <a:latin typeface="Arial"/>
              <a:cs typeface="Arial"/>
            </a:endParaRPr>
          </a:p>
          <a:p>
            <a:pPr marL="104139">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Utilizar herramientas inadecuadas, en mal estado o de forma inapropiada.</a:t>
            </a:r>
            <a:endParaRPr sz="1000">
              <a:latin typeface="Arial"/>
              <a:cs typeface="Arial"/>
            </a:endParaRPr>
          </a:p>
        </p:txBody>
      </p:sp>
      <p:sp>
        <p:nvSpPr>
          <p:cNvPr id="4" name="object 4"/>
          <p:cNvSpPr txBox="1"/>
          <p:nvPr/>
        </p:nvSpPr>
        <p:spPr>
          <a:xfrm>
            <a:off x="2083609" y="2779990"/>
            <a:ext cx="7486411" cy="2286000"/>
          </a:xfrm>
          <a:prstGeom prst="rect">
            <a:avLst/>
          </a:prstGeom>
        </p:spPr>
        <p:txBody>
          <a:bodyPr wrap="square" lIns="0" tIns="7111" rIns="0" bIns="0" rtlCol="0">
            <a:noAutofit/>
          </a:bodyPr>
          <a:lstStyle/>
          <a:p>
            <a:pPr marL="12700" marR="9205">
              <a:lnSpc>
                <a:spcPts val="1120"/>
              </a:lnSpc>
              <a:spcAft>
                <a:spcPts val="300"/>
              </a:spcAft>
            </a:pPr>
            <a:r>
              <a:rPr sz="1200" b="1" spc="-3" dirty="0" smtClean="0">
                <a:solidFill>
                  <a:srgbClr val="262C32"/>
                </a:solidFill>
                <a:latin typeface="Aptos"/>
                <a:cs typeface="Arial"/>
              </a:rPr>
              <a:t>• </a:t>
            </a:r>
            <a:r>
              <a:rPr sz="1200" b="1" spc="-3" dirty="0" smtClean="0">
                <a:solidFill>
                  <a:srgbClr val="262C32"/>
                </a:solidFill>
                <a:latin typeface="Aptos"/>
                <a:cs typeface="Arial"/>
              </a:rPr>
              <a:t>Consejos de prevención</a:t>
            </a:r>
            <a:endParaRPr sz="1000">
              <a:latin typeface="Arial"/>
              <a:cs typeface="Arial"/>
            </a:endParaRPr>
          </a:p>
          <a:p>
            <a:pPr marL="104139" marR="9205">
              <a:lnSpc>
                <a:spcPct val="95825"/>
              </a:lnSpc>
              <a:spcBef>
                <a:spcPts val="474"/>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No dejar armarios o cajones abiertos</a:t>
            </a:r>
            <a:r>
              <a:rPr sz="1200" spc="-3" dirty="0" smtClean="0">
                <a:solidFill>
                  <a:srgbClr val="262C32"/>
                </a:solidFill>
                <a:latin typeface="Aptos"/>
                <a:cs typeface="Arial"/>
              </a:rPr>
              <a:t>.</a:t>
            </a:r>
            <a:endParaRPr sz="1000">
              <a:latin typeface="Arial"/>
              <a:cs typeface="Arial"/>
            </a:endParaRPr>
          </a:p>
          <a:p>
            <a:pPr marL="192531" indent="-88391">
              <a:lnSpc>
                <a:spcPts val="1149"/>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Asegurar los cajones con topes en su interior para que no caigan encima de </a:t>
            </a:r>
            <a:endParaRPr sz="1000">
              <a:latin typeface="Arial"/>
              <a:cs typeface="Arial"/>
            </a:endParaRPr>
          </a:p>
          <a:p>
            <a:pPr marL="192531">
              <a:lnSpc>
                <a:spcPts val="1149"/>
              </a:lnSpc>
              <a:spcBef>
                <a:spcPts val="242"/>
              </a:spcBef>
              <a:spcAft>
                <a:spcPts val="300"/>
              </a:spcAft>
            </a:pPr>
            <a:r>
              <a:rPr sz="1200" spc="-8" dirty="0" smtClean="0">
                <a:solidFill>
                  <a:srgbClr val="262C32"/>
                </a:solidFill>
                <a:latin typeface="Aptos"/>
                <a:cs typeface="Arial"/>
              </a:rPr>
              <a:t>quien los abra.</a:t>
            </a:r>
            <a:endParaRPr sz="1000">
              <a:latin typeface="Arial"/>
              <a:cs typeface="Arial"/>
            </a:endParaRPr>
          </a:p>
          <a:p>
            <a:pPr marL="195579" marR="280019" indent="-91439">
              <a:lnSpc>
                <a:spcPts val="1149"/>
              </a:lnSpc>
              <a:spcBef>
                <a:spcPts val="537"/>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Procurar que todos los muebles y objetos de decoración tengan cantos </a:t>
            </a:r>
            <a:endParaRPr sz="1000">
              <a:latin typeface="Arial"/>
              <a:cs typeface="Arial"/>
            </a:endParaRPr>
          </a:p>
          <a:p>
            <a:pPr marL="195579" marR="280019">
              <a:lnSpc>
                <a:spcPts val="1149"/>
              </a:lnSpc>
              <a:spcBef>
                <a:spcPts val="242"/>
              </a:spcBef>
              <a:spcAft>
                <a:spcPts val="300"/>
              </a:spcAft>
            </a:pPr>
            <a:r>
              <a:rPr sz="1200" spc="-11" dirty="0" smtClean="0">
                <a:solidFill>
                  <a:srgbClr val="262C32"/>
                </a:solidFill>
                <a:latin typeface="Aptos"/>
                <a:cs typeface="Arial"/>
              </a:rPr>
              <a:t>redondeados</a:t>
            </a:r>
            <a:r>
              <a:rPr sz="1200" spc="-11" dirty="0" smtClean="0">
                <a:solidFill>
                  <a:srgbClr val="262C32"/>
                </a:solidFill>
                <a:latin typeface="Aptos"/>
                <a:cs typeface="Arial"/>
              </a:rPr>
              <a:t>,  </a:t>
            </a:r>
            <a:r>
              <a:rPr sz="1200" spc="-11" dirty="0" smtClean="0">
                <a:solidFill>
                  <a:srgbClr val="262C32"/>
                </a:solidFill>
                <a:latin typeface="Aptos"/>
                <a:cs typeface="Arial"/>
              </a:rPr>
              <a:t>nunca aristas vivas</a:t>
            </a:r>
            <a:r>
              <a:rPr sz="1200" spc="-11" dirty="0" smtClean="0">
                <a:solidFill>
                  <a:srgbClr val="262C32"/>
                </a:solidFill>
                <a:latin typeface="Aptos"/>
                <a:cs typeface="Arial"/>
              </a:rPr>
              <a:t>.</a:t>
            </a:r>
            <a:endParaRPr sz="1000">
              <a:latin typeface="Arial"/>
              <a:cs typeface="Arial"/>
            </a:endParaRPr>
          </a:p>
          <a:p>
            <a:pPr marL="192531" marR="100584" indent="-88391">
              <a:lnSpc>
                <a:spcPts val="1149"/>
              </a:lnSpc>
              <a:spcBef>
                <a:spcPts val="537"/>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Utilizar puertas de comunicación con cristales transparentes o traslúcidos </a:t>
            </a:r>
            <a:endParaRPr sz="1000">
              <a:latin typeface="Arial"/>
              <a:cs typeface="Arial"/>
            </a:endParaRPr>
          </a:p>
          <a:p>
            <a:pPr marL="192531" marR="100584">
              <a:lnSpc>
                <a:spcPts val="1149"/>
              </a:lnSpc>
              <a:spcBef>
                <a:spcPts val="249"/>
              </a:spcBef>
              <a:spcAft>
                <a:spcPts val="300"/>
              </a:spcAft>
            </a:pPr>
            <a:r>
              <a:rPr sz="1200" spc="-3" dirty="0" smtClean="0">
                <a:solidFill>
                  <a:srgbClr val="262C32"/>
                </a:solidFill>
                <a:latin typeface="Aptos"/>
                <a:cs typeface="Arial"/>
              </a:rPr>
              <a:t>en las zonas donde haya tráfico abundante de personas (cocinas, </a:t>
            </a:r>
            <a:endParaRPr sz="1000">
              <a:latin typeface="Arial"/>
              <a:cs typeface="Arial"/>
            </a:endParaRPr>
          </a:p>
          <a:p>
            <a:pPr marL="192531" marR="100584">
              <a:lnSpc>
                <a:spcPts val="1149"/>
              </a:lnSpc>
              <a:spcBef>
                <a:spcPts val="249"/>
              </a:spcBef>
              <a:spcAft>
                <a:spcPts val="300"/>
              </a:spcAft>
            </a:pPr>
            <a:r>
              <a:rPr sz="1200" spc="-12" dirty="0" smtClean="0">
                <a:solidFill>
                  <a:srgbClr val="262C32"/>
                </a:solidFill>
                <a:latin typeface="Aptos"/>
                <a:cs typeface="Arial"/>
              </a:rPr>
              <a:t>balcones .</a:t>
            </a:r>
            <a:r>
              <a:rPr sz="1200" spc="-12" dirty="0" smtClean="0">
                <a:solidFill>
                  <a:srgbClr val="262C32"/>
                </a:solidFill>
                <a:latin typeface="Aptos"/>
                <a:cs typeface="Arial"/>
              </a:rPr>
              <a:t>.</a:t>
            </a:r>
            <a:r>
              <a:rPr sz="1200" spc="-12" dirty="0" smtClean="0">
                <a:solidFill>
                  <a:srgbClr val="262C32"/>
                </a:solidFill>
                <a:latin typeface="Aptos"/>
                <a:cs typeface="Arial"/>
              </a:rPr>
              <a:t>. )</a:t>
            </a:r>
            <a:r>
              <a:rPr sz="1200" spc="-12" dirty="0" smtClean="0">
                <a:solidFill>
                  <a:srgbClr val="262C32"/>
                </a:solidFill>
                <a:latin typeface="Aptos"/>
                <a:cs typeface="Arial"/>
              </a:rPr>
              <a:t>. </a:t>
            </a:r>
            <a:r>
              <a:rPr sz="1200" spc="-12" dirty="0" smtClean="0">
                <a:solidFill>
                  <a:srgbClr val="262C32"/>
                </a:solidFill>
                <a:latin typeface="Aptos"/>
                <a:cs typeface="Arial"/>
              </a:rPr>
              <a:t>En puertas de cristal de una sola pieza</a:t>
            </a:r>
            <a:r>
              <a:rPr sz="1200" spc="-12" dirty="0" smtClean="0">
                <a:solidFill>
                  <a:srgbClr val="262C32"/>
                </a:solidFill>
                <a:latin typeface="Aptos"/>
                <a:cs typeface="Arial"/>
              </a:rPr>
              <a:t>,  </a:t>
            </a:r>
            <a:r>
              <a:rPr sz="1200" spc="-12" dirty="0" smtClean="0">
                <a:solidFill>
                  <a:srgbClr val="262C32"/>
                </a:solidFill>
                <a:latin typeface="Aptos"/>
                <a:cs typeface="Arial"/>
              </a:rPr>
              <a:t>utilizar algún sistema </a:t>
            </a:r>
            <a:endParaRPr sz="1000">
              <a:latin typeface="Arial"/>
              <a:cs typeface="Arial"/>
            </a:endParaRPr>
          </a:p>
          <a:p>
            <a:pPr marL="192531" marR="100584">
              <a:lnSpc>
                <a:spcPts val="1149"/>
              </a:lnSpc>
              <a:spcBef>
                <a:spcPts val="249"/>
              </a:spcBef>
              <a:spcAft>
                <a:spcPts val="300"/>
              </a:spcAft>
            </a:pPr>
            <a:r>
              <a:rPr sz="1200" spc="-2" dirty="0" smtClean="0">
                <a:solidFill>
                  <a:srgbClr val="262C32"/>
                </a:solidFill>
                <a:latin typeface="Aptos"/>
                <a:cs typeface="Arial"/>
              </a:rPr>
              <a:t>de señalización para que se advierta su presencia (adhesivo coloreado).</a:t>
            </a:r>
            <a:endParaRPr sz="1000">
              <a:latin typeface="Arial"/>
              <a:cs typeface="Arial"/>
            </a:endParaRPr>
          </a:p>
          <a:p>
            <a:pPr marL="192531" marR="25346" indent="-88391">
              <a:lnSpc>
                <a:spcPts val="1390"/>
              </a:lnSpc>
              <a:spcBef>
                <a:spcPts val="454"/>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Iluminar adecuadamente las zonas de circulación (pasillos</a:t>
            </a:r>
            <a:r>
              <a:rPr sz="1200" spc="-6" dirty="0" smtClean="0">
                <a:solidFill>
                  <a:srgbClr val="262C32"/>
                </a:solidFill>
                <a:latin typeface="Aptos"/>
                <a:cs typeface="Arial"/>
              </a:rPr>
              <a:t>,  </a:t>
            </a:r>
            <a:r>
              <a:rPr sz="1200" spc="-6" dirty="0" smtClean="0">
                <a:solidFill>
                  <a:srgbClr val="262C32"/>
                </a:solidFill>
                <a:latin typeface="Aptos"/>
                <a:cs typeface="Arial"/>
              </a:rPr>
              <a:t>recibidores)</a:t>
            </a:r>
            <a:r>
              <a:rPr sz="1200" spc="-6" dirty="0" smtClean="0">
                <a:solidFill>
                  <a:srgbClr val="262C32"/>
                </a:solidFill>
                <a:latin typeface="Aptos"/>
                <a:cs typeface="Arial"/>
              </a:rPr>
              <a:t>, </a:t>
            </a:r>
            <a:r>
              <a:rPr sz="1200" spc="-6" dirty="0" smtClean="0">
                <a:solidFill>
                  <a:srgbClr val="262C32"/>
                </a:solidFill>
                <a:latin typeface="Aptos"/>
                <a:cs typeface="Arial"/>
              </a:rPr>
              <a:t>así como las de trabajo (cocina</a:t>
            </a:r>
            <a:r>
              <a:rPr sz="1200" spc="-6" dirty="0" smtClean="0">
                <a:solidFill>
                  <a:srgbClr val="262C32"/>
                </a:solidFill>
                <a:latin typeface="Aptos"/>
                <a:cs typeface="Arial"/>
              </a:rPr>
              <a:t>,  </a:t>
            </a:r>
            <a:r>
              <a:rPr sz="1200" spc="-6" dirty="0" smtClean="0">
                <a:solidFill>
                  <a:srgbClr val="262C32"/>
                </a:solidFill>
                <a:latin typeface="Aptos"/>
                <a:cs typeface="Arial"/>
              </a:rPr>
              <a:t>lavadero</a:t>
            </a:r>
            <a:r>
              <a:rPr sz="1200" spc="-6" dirty="0" smtClean="0">
                <a:solidFill>
                  <a:srgbClr val="262C32"/>
                </a:solidFill>
                <a:latin typeface="Aptos"/>
                <a:cs typeface="Arial"/>
              </a:rPr>
              <a:t>, </a:t>
            </a:r>
            <a:r>
              <a:rPr sz="1200" spc="-6" dirty="0" smtClean="0">
                <a:solidFill>
                  <a:srgbClr val="262C32"/>
                </a:solidFill>
                <a:latin typeface="Aptos"/>
                <a:cs typeface="Arial"/>
              </a:rPr>
              <a:t>garaje, etc.).</a:t>
            </a:r>
            <a:endParaRPr sz="1000">
              <a:latin typeface="Arial"/>
              <a:cs typeface="Arial"/>
            </a:endParaRPr>
          </a:p>
        </p:txBody>
      </p:sp>
      <p:sp>
        <p:nvSpPr>
          <p:cNvPr id="3" name="object 3"/>
          <p:cNvSpPr txBox="1"/>
          <p:nvPr/>
        </p:nvSpPr>
        <p:spPr>
          <a:xfrm>
            <a:off x="2083609" y="5340310"/>
            <a:ext cx="5421169" cy="1862328"/>
          </a:xfrm>
          <a:prstGeom prst="rect">
            <a:avLst/>
          </a:prstGeom>
        </p:spPr>
        <p:txBody>
          <a:bodyPr wrap="square" lIns="0" tIns="7111" rIns="0" bIns="0" rtlCol="0">
            <a:noAutofit/>
          </a:bodyPr>
          <a:lstStyle/>
          <a:p>
            <a:pPr marL="15748" marR="19050">
              <a:lnSpc>
                <a:spcPts val="1120"/>
              </a:lnSpc>
              <a:spcAft>
                <a:spcPts val="300"/>
              </a:spcAft>
            </a:pPr>
            <a:r>
              <a:rPr sz="1200" b="1" spc="-6" dirty="0" smtClean="0">
                <a:solidFill>
                  <a:srgbClr val="262C32"/>
                </a:solidFill>
                <a:latin typeface="Aptos"/>
                <a:cs typeface="Arial"/>
              </a:rPr>
              <a:t>Intoxicaciones</a:t>
            </a:r>
            <a:endParaRPr sz="1000">
              <a:latin typeface="Arial"/>
              <a:cs typeface="Arial"/>
            </a:endParaRPr>
          </a:p>
          <a:p>
            <a:pPr marL="15748" marR="19050">
              <a:lnSpc>
                <a:spcPct val="95825"/>
              </a:lnSpc>
              <a:spcBef>
                <a:spcPts val="474"/>
              </a:spcBef>
              <a:spcAft>
                <a:spcPts val="300"/>
              </a:spcAft>
            </a:pPr>
            <a:r>
              <a:rPr sz="1200" spc="-2" dirty="0" smtClean="0">
                <a:solidFill>
                  <a:srgbClr val="262C32"/>
                </a:solidFill>
                <a:latin typeface="Aptos"/>
                <a:cs typeface="Arial"/>
              </a:rPr>
              <a:t>Las </a:t>
            </a:r>
            <a:r>
              <a:rPr sz="1200" b="1" spc="-2" dirty="0" smtClean="0">
                <a:solidFill>
                  <a:srgbClr val="262C32"/>
                </a:solidFill>
                <a:latin typeface="Aptos"/>
                <a:cs typeface="Arial"/>
              </a:rPr>
              <a:t>causas principales </a:t>
            </a:r>
            <a:r>
              <a:rPr sz="1200" spc="-2" dirty="0" smtClean="0">
                <a:solidFill>
                  <a:srgbClr val="262C32"/>
                </a:solidFill>
                <a:latin typeface="Aptos"/>
                <a:cs typeface="Arial"/>
              </a:rPr>
              <a:t>de estos accidentes suelen ser</a:t>
            </a:r>
            <a:r>
              <a:rPr sz="1200" spc="-2" dirty="0" smtClean="0">
                <a:solidFill>
                  <a:srgbClr val="262C32"/>
                </a:solidFill>
                <a:latin typeface="Aptos"/>
                <a:cs typeface="Arial"/>
              </a:rPr>
              <a:t>:</a:t>
            </a:r>
            <a:endParaRPr sz="1000">
              <a:latin typeface="Arial"/>
              <a:cs typeface="Arial"/>
            </a:endParaRPr>
          </a:p>
          <a:p>
            <a:pPr marL="12700" marR="19050">
              <a:lnSpc>
                <a:spcPct val="95825"/>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Medicamentos</a:t>
            </a:r>
            <a:endParaRPr sz="1000">
              <a:latin typeface="Arial"/>
              <a:cs typeface="Arial"/>
            </a:endParaRPr>
          </a:p>
          <a:p>
            <a:pPr marL="12700" marR="19050">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Productos de limpieza</a:t>
            </a:r>
            <a:endParaRPr sz="1000">
              <a:latin typeface="Arial"/>
              <a:cs typeface="Arial"/>
            </a:endParaRPr>
          </a:p>
          <a:p>
            <a:pPr marL="12700" marR="19050">
              <a:lnSpc>
                <a:spcPct val="95825"/>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Insecticidas y productos de jardinería</a:t>
            </a:r>
            <a:endParaRPr sz="1000">
              <a:latin typeface="Arial"/>
              <a:cs typeface="Arial"/>
            </a:endParaRPr>
          </a:p>
          <a:p>
            <a:pPr marL="12700" marR="19050">
              <a:lnSpc>
                <a:spcPct val="95825"/>
              </a:lnSpc>
              <a:spcBef>
                <a:spcPts val="554"/>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Pinturas</a:t>
            </a:r>
            <a:r>
              <a:rPr sz="1200" spc="-1" dirty="0" smtClean="0">
                <a:solidFill>
                  <a:srgbClr val="262C32"/>
                </a:solidFill>
                <a:latin typeface="Aptos"/>
                <a:cs typeface="Arial"/>
              </a:rPr>
              <a:t>, </a:t>
            </a:r>
            <a:r>
              <a:rPr sz="1200" spc="-1" dirty="0" smtClean="0">
                <a:solidFill>
                  <a:srgbClr val="262C32"/>
                </a:solidFill>
                <a:latin typeface="Aptos"/>
                <a:cs typeface="Arial"/>
              </a:rPr>
              <a:t>disolventes y adhesivos</a:t>
            </a:r>
            <a:endParaRPr sz="1000">
              <a:latin typeface="Arial"/>
              <a:cs typeface="Arial"/>
            </a:endParaRPr>
          </a:p>
          <a:p>
            <a:pPr marL="12700">
              <a:lnSpc>
                <a:spcPct val="95825"/>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Combustibles (y productos derivados de la combustión)</a:t>
            </a:r>
            <a:endParaRPr sz="1000">
              <a:latin typeface="Arial"/>
              <a:cs typeface="Arial"/>
            </a:endParaRPr>
          </a:p>
          <a:p>
            <a:pPr marL="12700" marR="19050">
              <a:lnSpc>
                <a:spcPct val="95825"/>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Productos de perfumería y cosmética</a:t>
            </a:r>
            <a:endParaRPr sz="1000">
              <a:latin typeface="Arial"/>
              <a:cs typeface="Arial"/>
            </a:endParaRPr>
          </a:p>
          <a:p>
            <a:pPr marL="12700" marR="19050">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Bebidas alcohólicas</a:t>
            </a:r>
            <a:endParaRPr sz="10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b="1" spc="-70" dirty="0" smtClean="0">
                <a:solidFill>
                  <a:srgbClr val="231F21"/>
                </a:solidFill>
                <a:latin typeface="Times New Roman"/>
                <a:cs typeface="Times New Roman"/>
              </a:rPr>
              <a:t>153</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6" name="object 6"/>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5" name="object 5"/>
          <p:cNvSpPr txBox="1"/>
          <p:nvPr/>
        </p:nvSpPr>
        <p:spPr>
          <a:xfrm>
            <a:off x="2083609" y="1353526"/>
            <a:ext cx="7304374" cy="332232"/>
          </a:xfrm>
          <a:prstGeom prst="rect">
            <a:avLst/>
          </a:prstGeom>
        </p:spPr>
        <p:txBody>
          <a:bodyPr wrap="square" lIns="0" tIns="7111" rIns="0" bIns="0" rtlCol="0">
            <a:noAutofit/>
          </a:bodyPr>
          <a:lstStyle/>
          <a:p>
            <a:pPr marL="15748">
              <a:lnSpc>
                <a:spcPts val="1120"/>
              </a:lnSpc>
              <a:spcAft>
                <a:spcPts val="300"/>
              </a:spcAft>
            </a:pPr>
            <a:r>
              <a:rPr sz="1200" spc="-1" dirty="0" smtClean="0">
                <a:solidFill>
                  <a:srgbClr val="262C32"/>
                </a:solidFill>
                <a:latin typeface="Aptos"/>
                <a:cs typeface="Arial"/>
              </a:rPr>
              <a:t>Los accidentes causados por estos productos son</a:t>
            </a:r>
            <a:r>
              <a:rPr sz="1200" spc="-1" dirty="0" smtClean="0">
                <a:solidFill>
                  <a:srgbClr val="262C32"/>
                </a:solidFill>
                <a:latin typeface="Aptos"/>
                <a:cs typeface="Arial"/>
              </a:rPr>
              <a:t>, </a:t>
            </a:r>
            <a:r>
              <a:rPr sz="1200" spc="-1" dirty="0" smtClean="0">
                <a:solidFill>
                  <a:srgbClr val="262C32"/>
                </a:solidFill>
                <a:latin typeface="Aptos"/>
                <a:cs typeface="Arial"/>
              </a:rPr>
              <a:t>en general</a:t>
            </a:r>
            <a:r>
              <a:rPr sz="1200" spc="-1" dirty="0" smtClean="0">
                <a:solidFill>
                  <a:srgbClr val="262C32"/>
                </a:solidFill>
                <a:latin typeface="Aptos"/>
                <a:cs typeface="Arial"/>
              </a:rPr>
              <a:t>, </a:t>
            </a:r>
            <a:r>
              <a:rPr sz="1200" spc="-1" dirty="0" smtClean="0">
                <a:solidFill>
                  <a:srgbClr val="262C32"/>
                </a:solidFill>
                <a:latin typeface="Aptos"/>
                <a:cs typeface="Arial"/>
              </a:rPr>
              <a:t>consecuencia</a:t>
            </a:r>
            <a:endParaRPr sz="1000">
              <a:latin typeface="Arial"/>
              <a:cs typeface="Arial"/>
            </a:endParaRPr>
          </a:p>
          <a:p>
            <a:pPr marL="12700" marR="19050">
              <a:lnSpc>
                <a:spcPct val="95825"/>
              </a:lnSpc>
              <a:spcBef>
                <a:spcPts val="209"/>
              </a:spcBef>
              <a:spcAft>
                <a:spcPts val="300"/>
              </a:spcAft>
            </a:pPr>
            <a:r>
              <a:rPr sz="1200" spc="-5" dirty="0" smtClean="0">
                <a:solidFill>
                  <a:srgbClr val="262C32"/>
                </a:solidFill>
                <a:latin typeface="Aptos"/>
                <a:cs typeface="Arial"/>
              </a:rPr>
              <a:t>de su ingestión y</a:t>
            </a:r>
            <a:r>
              <a:rPr sz="1200" spc="-5" dirty="0" smtClean="0">
                <a:solidFill>
                  <a:srgbClr val="262C32"/>
                </a:solidFill>
                <a:latin typeface="Aptos"/>
                <a:cs typeface="Arial"/>
              </a:rPr>
              <a:t>,  </a:t>
            </a:r>
            <a:r>
              <a:rPr sz="1200" spc="-5" dirty="0" smtClean="0">
                <a:solidFill>
                  <a:srgbClr val="262C32"/>
                </a:solidFill>
                <a:latin typeface="Aptos"/>
                <a:cs typeface="Arial"/>
              </a:rPr>
              <a:t>más raramente</a:t>
            </a:r>
            <a:r>
              <a:rPr sz="1200" spc="-5" dirty="0" smtClean="0">
                <a:solidFill>
                  <a:srgbClr val="262C32"/>
                </a:solidFill>
                <a:latin typeface="Aptos"/>
                <a:cs typeface="Arial"/>
              </a:rPr>
              <a:t>, </a:t>
            </a:r>
            <a:r>
              <a:rPr sz="1200" spc="-5" dirty="0" smtClean="0">
                <a:solidFill>
                  <a:srgbClr val="262C32"/>
                </a:solidFill>
                <a:latin typeface="Aptos"/>
                <a:cs typeface="Arial"/>
              </a:rPr>
              <a:t>de su inhalación o contacto con la piel.</a:t>
            </a:r>
            <a:endParaRPr sz="1000">
              <a:latin typeface="Arial"/>
              <a:cs typeface="Arial"/>
            </a:endParaRPr>
          </a:p>
        </p:txBody>
      </p:sp>
      <p:sp>
        <p:nvSpPr>
          <p:cNvPr id="4" name="object 4"/>
          <p:cNvSpPr txBox="1"/>
          <p:nvPr/>
        </p:nvSpPr>
        <p:spPr>
          <a:xfrm>
            <a:off x="2083609" y="1960078"/>
            <a:ext cx="7317693" cy="2109216"/>
          </a:xfrm>
          <a:prstGeom prst="rect">
            <a:avLst/>
          </a:prstGeom>
        </p:spPr>
        <p:txBody>
          <a:bodyPr wrap="square" lIns="0" tIns="7111" rIns="0" bIns="0" rtlCol="0">
            <a:noAutofit/>
          </a:bodyPr>
          <a:lstStyle/>
          <a:p>
            <a:pPr marL="12700" marR="9205">
              <a:lnSpc>
                <a:spcPts val="1120"/>
              </a:lnSpc>
              <a:spcAft>
                <a:spcPts val="300"/>
              </a:spcAft>
            </a:pPr>
            <a:r>
              <a:rPr sz="1200" b="1" spc="-2" dirty="0" smtClean="0">
                <a:solidFill>
                  <a:srgbClr val="262C32"/>
                </a:solidFill>
                <a:latin typeface="Aptos"/>
                <a:cs typeface="Arial"/>
              </a:rPr>
              <a:t>•  </a:t>
            </a:r>
            <a:r>
              <a:rPr sz="1200" b="1" spc="-2" dirty="0" smtClean="0">
                <a:solidFill>
                  <a:srgbClr val="262C32"/>
                </a:solidFill>
                <a:latin typeface="Aptos"/>
                <a:cs typeface="Arial"/>
              </a:rPr>
              <a:t>Consejos generales de prevención</a:t>
            </a:r>
            <a:endParaRPr sz="1000">
              <a:latin typeface="Arial"/>
              <a:cs typeface="Arial"/>
            </a:endParaRPr>
          </a:p>
          <a:p>
            <a:pPr marL="192531" indent="-88391">
              <a:lnSpc>
                <a:spcPts val="1149"/>
              </a:lnSpc>
              <a:spcBef>
                <a:spcPts val="474"/>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Guardar los productos en lugar seguro</a:t>
            </a:r>
            <a:r>
              <a:rPr sz="1200" spc="0" dirty="0" smtClean="0">
                <a:solidFill>
                  <a:srgbClr val="262C32"/>
                </a:solidFill>
                <a:latin typeface="Aptos"/>
                <a:cs typeface="Arial"/>
              </a:rPr>
              <a:t>, </a:t>
            </a:r>
            <a:r>
              <a:rPr sz="1200" spc="0" dirty="0" smtClean="0">
                <a:solidFill>
                  <a:srgbClr val="262C32"/>
                </a:solidFill>
                <a:latin typeface="Aptos"/>
                <a:cs typeface="Arial"/>
              </a:rPr>
              <a:t>fuera del alcance de personas con </a:t>
            </a:r>
            <a:endParaRPr sz="1000">
              <a:latin typeface="Arial"/>
              <a:cs typeface="Arial"/>
            </a:endParaRPr>
          </a:p>
          <a:p>
            <a:pPr marL="192531">
              <a:lnSpc>
                <a:spcPts val="1149"/>
              </a:lnSpc>
              <a:spcBef>
                <a:spcPts val="242"/>
              </a:spcBef>
              <a:spcAft>
                <a:spcPts val="300"/>
              </a:spcAft>
            </a:pPr>
            <a:r>
              <a:rPr sz="1200" spc="-3" dirty="0" smtClean="0">
                <a:solidFill>
                  <a:srgbClr val="262C32"/>
                </a:solidFill>
                <a:latin typeface="Aptos"/>
                <a:cs typeface="Arial"/>
              </a:rPr>
              <a:t>deterioro cognitivo o estado de confusión</a:t>
            </a:r>
            <a:r>
              <a:rPr sz="1200" spc="-3" dirty="0" smtClean="0">
                <a:solidFill>
                  <a:srgbClr val="262C32"/>
                </a:solidFill>
                <a:latin typeface="Aptos"/>
                <a:cs typeface="Arial"/>
              </a:rPr>
              <a:t>.</a:t>
            </a:r>
            <a:endParaRPr sz="1000">
              <a:latin typeface="Arial"/>
              <a:cs typeface="Arial"/>
            </a:endParaRPr>
          </a:p>
          <a:p>
            <a:pPr marL="195579" marR="210052" indent="-91439">
              <a:lnSpc>
                <a:spcPts val="1149"/>
              </a:lnSpc>
              <a:spcBef>
                <a:spcPts val="537"/>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Etiquetar debidamente los recipientes y a ser posible mantener los </a:t>
            </a:r>
            <a:endParaRPr sz="1000">
              <a:latin typeface="Arial"/>
              <a:cs typeface="Arial"/>
            </a:endParaRPr>
          </a:p>
          <a:p>
            <a:pPr marL="195579" marR="210052">
              <a:lnSpc>
                <a:spcPts val="1149"/>
              </a:lnSpc>
              <a:spcBef>
                <a:spcPts val="254"/>
              </a:spcBef>
              <a:spcAft>
                <a:spcPts val="300"/>
              </a:spcAft>
            </a:pPr>
            <a:r>
              <a:rPr sz="1200" spc="0" dirty="0" smtClean="0">
                <a:solidFill>
                  <a:srgbClr val="262C32"/>
                </a:solidFill>
                <a:latin typeface="Aptos"/>
                <a:cs typeface="Arial"/>
              </a:rPr>
              <a:t>produc</a:t>
            </a:r>
            <a:r>
              <a:rPr sz="1200" spc="0" dirty="0" smtClean="0">
                <a:solidFill>
                  <a:srgbClr val="262C32"/>
                </a:solidFill>
                <a:latin typeface="Aptos"/>
                <a:cs typeface="Arial"/>
              </a:rPr>
              <a:t>t</a:t>
            </a:r>
            <a:r>
              <a:rPr sz="1200" spc="0" dirty="0" smtClean="0">
                <a:solidFill>
                  <a:srgbClr val="262C32"/>
                </a:solidFill>
                <a:latin typeface="Aptos"/>
                <a:cs typeface="Arial"/>
              </a:rPr>
              <a:t>os en sus envases originales</a:t>
            </a:r>
            <a:r>
              <a:rPr sz="1200" spc="0" dirty="0" smtClean="0">
                <a:solidFill>
                  <a:srgbClr val="262C32"/>
                </a:solidFill>
                <a:latin typeface="Aptos"/>
                <a:cs typeface="Arial"/>
              </a:rPr>
              <a:t>. </a:t>
            </a:r>
            <a:r>
              <a:rPr sz="1200" spc="0" dirty="0" smtClean="0">
                <a:solidFill>
                  <a:srgbClr val="262C32"/>
                </a:solidFill>
                <a:latin typeface="Aptos"/>
                <a:cs typeface="Arial"/>
              </a:rPr>
              <a:t>Cuidado con los envases que se </a:t>
            </a:r>
            <a:endParaRPr sz="1000">
              <a:latin typeface="Arial"/>
              <a:cs typeface="Arial"/>
            </a:endParaRPr>
          </a:p>
          <a:p>
            <a:pPr marL="195579" marR="210052">
              <a:lnSpc>
                <a:spcPts val="1149"/>
              </a:lnSpc>
              <a:spcBef>
                <a:spcPts val="254"/>
              </a:spcBef>
              <a:spcAft>
                <a:spcPts val="300"/>
              </a:spcAft>
            </a:pPr>
            <a:r>
              <a:rPr sz="1200" spc="-8" dirty="0" smtClean="0">
                <a:solidFill>
                  <a:srgbClr val="262C32"/>
                </a:solidFill>
                <a:latin typeface="Aptos"/>
                <a:cs typeface="Arial"/>
              </a:rPr>
              <a:t>parecen entre sí.</a:t>
            </a:r>
            <a:endParaRPr sz="1000">
              <a:latin typeface="Arial"/>
              <a:cs typeface="Arial"/>
            </a:endParaRPr>
          </a:p>
          <a:p>
            <a:pPr marL="195579" marR="2565" indent="-91439">
              <a:lnSpc>
                <a:spcPts val="1149"/>
              </a:lnSpc>
              <a:spcBef>
                <a:spcPts val="534"/>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Evite rellenar con contenidos tóxicos envases de productos alimenticios</a:t>
            </a:r>
            <a:r>
              <a:rPr sz="1200" spc="0" dirty="0" smtClean="0">
                <a:solidFill>
                  <a:srgbClr val="262C32"/>
                </a:solidFill>
                <a:latin typeface="Aptos"/>
                <a:cs typeface="Arial"/>
              </a:rPr>
              <a:t>, </a:t>
            </a:r>
            <a:r>
              <a:rPr sz="1200" spc="0" dirty="0" smtClean="0">
                <a:solidFill>
                  <a:srgbClr val="262C32"/>
                </a:solidFill>
                <a:latin typeface="Aptos"/>
                <a:cs typeface="Arial"/>
              </a:rPr>
              <a:t>o </a:t>
            </a:r>
            <a:endParaRPr sz="1000">
              <a:latin typeface="Arial"/>
              <a:cs typeface="Arial"/>
            </a:endParaRPr>
          </a:p>
          <a:p>
            <a:pPr marL="195579" marR="2565">
              <a:lnSpc>
                <a:spcPts val="1149"/>
              </a:lnSpc>
              <a:spcBef>
                <a:spcPts val="242"/>
              </a:spcBef>
              <a:spcAft>
                <a:spcPts val="300"/>
              </a:spcAft>
            </a:pPr>
            <a:r>
              <a:rPr sz="1200" spc="-2" dirty="0" smtClean="0">
                <a:solidFill>
                  <a:srgbClr val="262C32"/>
                </a:solidFill>
                <a:latin typeface="Aptos"/>
                <a:cs typeface="Arial"/>
              </a:rPr>
              <a:t>los que se utilizan habitualmente para agua o bebidas refrescantes.</a:t>
            </a:r>
            <a:endParaRPr sz="1000">
              <a:latin typeface="Arial"/>
              <a:cs typeface="Arial"/>
            </a:endParaRPr>
          </a:p>
          <a:p>
            <a:pPr marL="104139" marR="9205">
              <a:lnSpc>
                <a:spcPct val="95825"/>
              </a:lnSpc>
              <a:spcBef>
                <a:spcPts val="557"/>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Seguir las instrucciones de uso del fabricante del producto</a:t>
            </a:r>
            <a:r>
              <a:rPr sz="1200" spc="-2" dirty="0" smtClean="0">
                <a:solidFill>
                  <a:srgbClr val="262C32"/>
                </a:solidFill>
                <a:latin typeface="Aptos"/>
                <a:cs typeface="Arial"/>
              </a:rPr>
              <a:t>.</a:t>
            </a:r>
            <a:endParaRPr sz="1000">
              <a:latin typeface="Arial"/>
              <a:cs typeface="Arial"/>
            </a:endParaRPr>
          </a:p>
          <a:p>
            <a:pPr marL="189483" marR="180889" indent="-85343">
              <a:lnSpc>
                <a:spcPts val="1390"/>
              </a:lnSpc>
              <a:spcBef>
                <a:spcPts val="424"/>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No almacenar conjuntamente distintos tipos de productos (alimenticios</a:t>
            </a:r>
            <a:r>
              <a:rPr sz="1200" spc="-3" dirty="0" smtClean="0">
                <a:solidFill>
                  <a:srgbClr val="262C32"/>
                </a:solidFill>
                <a:latin typeface="Aptos"/>
                <a:cs typeface="Arial"/>
              </a:rPr>
              <a:t>, </a:t>
            </a:r>
            <a:r>
              <a:rPr sz="1200" spc="-3" dirty="0" smtClean="0">
                <a:solidFill>
                  <a:srgbClr val="262C32"/>
                </a:solidFill>
                <a:latin typeface="Aptos"/>
                <a:cs typeface="Arial"/>
              </a:rPr>
              <a:t>tóxicos</a:t>
            </a:r>
            <a:r>
              <a:rPr sz="1200" spc="-3" dirty="0" smtClean="0">
                <a:solidFill>
                  <a:srgbClr val="262C32"/>
                </a:solidFill>
                <a:latin typeface="Aptos"/>
                <a:cs typeface="Arial"/>
              </a:rPr>
              <a:t>, </a:t>
            </a:r>
            <a:r>
              <a:rPr sz="1200" spc="-3" dirty="0" smtClean="0">
                <a:solidFill>
                  <a:srgbClr val="262C32"/>
                </a:solidFill>
                <a:latin typeface="Aptos"/>
                <a:cs typeface="Arial"/>
              </a:rPr>
              <a:t>etc</a:t>
            </a:r>
            <a:r>
              <a:rPr sz="1200" spc="-3" dirty="0" smtClean="0">
                <a:solidFill>
                  <a:srgbClr val="262C32"/>
                </a:solidFill>
                <a:latin typeface="Aptos"/>
                <a:cs typeface="Arial"/>
              </a:rPr>
              <a:t>.</a:t>
            </a:r>
            <a:r>
              <a:rPr sz="1200" spc="-3"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2083609" y="4343614"/>
            <a:ext cx="7430767" cy="2855976"/>
          </a:xfrm>
          <a:prstGeom prst="rect">
            <a:avLst/>
          </a:prstGeom>
        </p:spPr>
        <p:txBody>
          <a:bodyPr wrap="square" lIns="0" tIns="7111" rIns="0" bIns="0" rtlCol="0">
            <a:noAutofit/>
          </a:bodyPr>
          <a:lstStyle/>
          <a:p>
            <a:pPr marL="12700" marR="9205">
              <a:lnSpc>
                <a:spcPts val="1120"/>
              </a:lnSpc>
              <a:spcAft>
                <a:spcPts val="300"/>
              </a:spcAft>
            </a:pPr>
            <a:r>
              <a:rPr sz="1200" b="1" spc="-3" dirty="0" smtClean="0">
                <a:solidFill>
                  <a:srgbClr val="262C32"/>
                </a:solidFill>
                <a:latin typeface="Aptos"/>
                <a:cs typeface="Arial"/>
              </a:rPr>
              <a:t>• </a:t>
            </a:r>
            <a:r>
              <a:rPr sz="1200" b="1" spc="-3" dirty="0" smtClean="0">
                <a:solidFill>
                  <a:srgbClr val="262C32"/>
                </a:solidFill>
                <a:latin typeface="Aptos"/>
                <a:cs typeface="Arial"/>
              </a:rPr>
              <a:t>Consejos específicos</a:t>
            </a:r>
            <a:endParaRPr sz="1000">
              <a:latin typeface="Arial"/>
              <a:cs typeface="Arial"/>
            </a:endParaRPr>
          </a:p>
          <a:p>
            <a:pPr marL="101091" marR="9205">
              <a:lnSpc>
                <a:spcPct val="95825"/>
              </a:lnSpc>
              <a:spcBef>
                <a:spcPts val="474"/>
              </a:spcBef>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Medicamentos</a:t>
            </a:r>
            <a:endParaRPr sz="1000">
              <a:latin typeface="Arial"/>
              <a:cs typeface="Arial"/>
            </a:endParaRPr>
          </a:p>
          <a:p>
            <a:pPr marL="177291" marR="9205">
              <a:lnSpc>
                <a:spcPct val="95825"/>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Guardar únicamente medicación activa.</a:t>
            </a:r>
            <a:endParaRPr sz="1000">
              <a:latin typeface="Arial"/>
              <a:cs typeface="Arial"/>
            </a:endParaRPr>
          </a:p>
          <a:p>
            <a:pPr marL="262635" marR="91709" indent="-85343">
              <a:lnSpc>
                <a:spcPts val="1149"/>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Adjunte una nota visible con indicaciones claras de cantidad y hora de la </a:t>
            </a:r>
            <a:endParaRPr sz="1000">
              <a:latin typeface="Arial"/>
              <a:cs typeface="Arial"/>
            </a:endParaRPr>
          </a:p>
          <a:p>
            <a:pPr marL="262635" marR="91709">
              <a:lnSpc>
                <a:spcPts val="1149"/>
              </a:lnSpc>
              <a:spcBef>
                <a:spcPts val="265"/>
              </a:spcBef>
              <a:spcAft>
                <a:spcPts val="300"/>
              </a:spcAft>
            </a:pPr>
            <a:r>
              <a:rPr sz="1200" spc="-1" dirty="0" smtClean="0">
                <a:solidFill>
                  <a:srgbClr val="262C32"/>
                </a:solidFill>
                <a:latin typeface="Aptos"/>
                <a:cs typeface="Arial"/>
              </a:rPr>
              <a:t>toma</a:t>
            </a:r>
            <a:r>
              <a:rPr sz="1200" spc="-1" dirty="0" smtClean="0">
                <a:solidFill>
                  <a:srgbClr val="262C32"/>
                </a:solidFill>
                <a:latin typeface="Aptos"/>
                <a:cs typeface="Arial"/>
              </a:rPr>
              <a:t>. </a:t>
            </a:r>
            <a:r>
              <a:rPr sz="1200" spc="-1" dirty="0" smtClean="0">
                <a:solidFill>
                  <a:srgbClr val="262C32"/>
                </a:solidFill>
                <a:latin typeface="Aptos"/>
                <a:cs typeface="Arial"/>
              </a:rPr>
              <a:t>Si tiene dudas póngase en contacto con su centro de salud.</a:t>
            </a:r>
            <a:endParaRPr sz="1000">
              <a:latin typeface="Arial"/>
              <a:cs typeface="Arial"/>
            </a:endParaRPr>
          </a:p>
          <a:p>
            <a:pPr marL="268731" marR="159024" indent="-91439">
              <a:lnSpc>
                <a:spcPts val="1149"/>
              </a:lnSpc>
              <a:spcBef>
                <a:spcPts val="535"/>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Si es un medicamento que requiera una preparación complicada o </a:t>
            </a:r>
            <a:endParaRPr sz="1000">
              <a:latin typeface="Arial"/>
              <a:cs typeface="Arial"/>
            </a:endParaRPr>
          </a:p>
          <a:p>
            <a:pPr marL="268731" marR="159024">
              <a:lnSpc>
                <a:spcPts val="1149"/>
              </a:lnSpc>
              <a:spcBef>
                <a:spcPts val="249"/>
              </a:spcBef>
              <a:spcAft>
                <a:spcPts val="300"/>
              </a:spcAft>
            </a:pPr>
            <a:r>
              <a:rPr sz="1200" spc="-1" dirty="0" smtClean="0">
                <a:solidFill>
                  <a:srgbClr val="262C32"/>
                </a:solidFill>
                <a:latin typeface="Aptos"/>
                <a:cs typeface="Arial"/>
              </a:rPr>
              <a:t>precisa es conveniente que lo prepare o que controle las dosis otra </a:t>
            </a:r>
            <a:endParaRPr sz="1000">
              <a:latin typeface="Arial"/>
              <a:cs typeface="Arial"/>
            </a:endParaRPr>
          </a:p>
          <a:p>
            <a:pPr marL="268731" marR="159024">
              <a:lnSpc>
                <a:spcPts val="1149"/>
              </a:lnSpc>
              <a:spcBef>
                <a:spcPts val="249"/>
              </a:spcBef>
              <a:spcAft>
                <a:spcPts val="300"/>
              </a:spcAft>
            </a:pPr>
            <a:r>
              <a:rPr sz="1200" spc="-6" dirty="0" smtClean="0">
                <a:solidFill>
                  <a:srgbClr val="262C32"/>
                </a:solidFill>
                <a:latin typeface="Aptos"/>
                <a:cs typeface="Arial"/>
              </a:rPr>
              <a:t>persona.  (Existe en la mayoría de farmacias un servicio de preparación </a:t>
            </a:r>
            <a:endParaRPr sz="1000">
              <a:latin typeface="Arial"/>
              <a:cs typeface="Arial"/>
            </a:endParaRPr>
          </a:p>
          <a:p>
            <a:pPr marL="268731" marR="159024">
              <a:lnSpc>
                <a:spcPts val="1149"/>
              </a:lnSpc>
              <a:spcBef>
                <a:spcPts val="249"/>
              </a:spcBef>
              <a:spcAft>
                <a:spcPts val="300"/>
              </a:spcAft>
            </a:pPr>
            <a:r>
              <a:rPr sz="1200" spc="-4" dirty="0" smtClean="0">
                <a:solidFill>
                  <a:srgbClr val="262C32"/>
                </a:solidFill>
                <a:latin typeface="Aptos"/>
                <a:cs typeface="Arial"/>
              </a:rPr>
              <a:t>personalizado de medicación semanal}.</a:t>
            </a:r>
            <a:endParaRPr sz="1000">
              <a:latin typeface="Arial"/>
              <a:cs typeface="Arial"/>
            </a:endParaRPr>
          </a:p>
          <a:p>
            <a:pPr marL="262635" indent="-85343">
              <a:lnSpc>
                <a:spcPts val="1149"/>
              </a:lnSpc>
              <a:spcBef>
                <a:spcPts val="534"/>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Es conveniente tener siempre copia de informes y prescripciones médicas </a:t>
            </a:r>
            <a:endParaRPr sz="1000">
              <a:latin typeface="Arial"/>
              <a:cs typeface="Arial"/>
            </a:endParaRPr>
          </a:p>
          <a:p>
            <a:pPr marL="262635">
              <a:lnSpc>
                <a:spcPts val="1149"/>
              </a:lnSpc>
              <a:spcBef>
                <a:spcPts val="242"/>
              </a:spcBef>
              <a:spcAft>
                <a:spcPts val="300"/>
              </a:spcAft>
            </a:pPr>
            <a:r>
              <a:rPr sz="1200" spc="-14" dirty="0" smtClean="0">
                <a:solidFill>
                  <a:srgbClr val="262C32"/>
                </a:solidFill>
                <a:latin typeface="Aptos"/>
                <a:cs typeface="Arial"/>
              </a:rPr>
              <a:t>a mano.</a:t>
            </a:r>
            <a:endParaRPr sz="1000">
              <a:latin typeface="Arial"/>
              <a:cs typeface="Arial"/>
            </a:endParaRPr>
          </a:p>
          <a:p>
            <a:pPr marL="262635" marR="269" indent="-85343">
              <a:lnSpc>
                <a:spcPts val="1149"/>
              </a:lnSpc>
              <a:spcBef>
                <a:spcPts val="537"/>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No recorte los blísteres de cápsulas o comprimidos</a:t>
            </a:r>
            <a:r>
              <a:rPr sz="1200" spc="-4" dirty="0" smtClean="0">
                <a:solidFill>
                  <a:srgbClr val="262C32"/>
                </a:solidFill>
                <a:latin typeface="Aptos"/>
                <a:cs typeface="Arial"/>
              </a:rPr>
              <a:t>,  </a:t>
            </a:r>
            <a:r>
              <a:rPr sz="1200" spc="-4" dirty="0" smtClean="0">
                <a:solidFill>
                  <a:srgbClr val="262C32"/>
                </a:solidFill>
                <a:latin typeface="Aptos"/>
                <a:cs typeface="Arial"/>
              </a:rPr>
              <a:t>ni los guarde fuera de </a:t>
            </a:r>
            <a:endParaRPr sz="1000">
              <a:latin typeface="Arial"/>
              <a:cs typeface="Arial"/>
            </a:endParaRPr>
          </a:p>
          <a:p>
            <a:pPr marL="262635" marR="269">
              <a:lnSpc>
                <a:spcPts val="1149"/>
              </a:lnSpc>
              <a:spcBef>
                <a:spcPts val="254"/>
              </a:spcBef>
              <a:spcAft>
                <a:spcPts val="300"/>
              </a:spcAft>
            </a:pPr>
            <a:r>
              <a:rPr sz="1200" spc="-3" dirty="0" smtClean="0">
                <a:solidFill>
                  <a:srgbClr val="262C32"/>
                </a:solidFill>
                <a:latin typeface="Aptos"/>
                <a:cs typeface="Arial"/>
              </a:rPr>
              <a:t>su envase original</a:t>
            </a:r>
            <a:r>
              <a:rPr sz="1200" spc="-3" dirty="0" smtClean="0">
                <a:solidFill>
                  <a:srgbClr val="262C32"/>
                </a:solidFill>
                <a:latin typeface="Aptos"/>
                <a:cs typeface="Arial"/>
              </a:rPr>
              <a:t>, </a:t>
            </a:r>
            <a:r>
              <a:rPr sz="1200" spc="-3" dirty="0" smtClean="0">
                <a:solidFill>
                  <a:srgbClr val="262C32"/>
                </a:solidFill>
                <a:latin typeface="Aptos"/>
                <a:cs typeface="Arial"/>
              </a:rPr>
              <a:t>impidiendo verificar por tanto su fecha de caducidad. </a:t>
            </a:r>
            <a:endParaRPr sz="1000">
              <a:latin typeface="Arial"/>
              <a:cs typeface="Arial"/>
            </a:endParaRPr>
          </a:p>
          <a:p>
            <a:pPr marL="262635" marR="269">
              <a:lnSpc>
                <a:spcPts val="1149"/>
              </a:lnSpc>
              <a:spcBef>
                <a:spcPts val="254"/>
              </a:spcBef>
              <a:spcAft>
                <a:spcPts val="300"/>
              </a:spcAft>
            </a:pPr>
            <a:r>
              <a:rPr sz="1200" spc="0" dirty="0" smtClean="0">
                <a:solidFill>
                  <a:srgbClr val="262C32"/>
                </a:solidFill>
                <a:latin typeface="Aptos"/>
                <a:cs typeface="Arial"/>
              </a:rPr>
              <a:t>Siempre que se tenga duda sobre la caducidad de un producto no se</a:t>
            </a:r>
            <a:endParaRPr sz="1000">
              <a:latin typeface="Arial"/>
              <a:cs typeface="Arial"/>
            </a:endParaRPr>
          </a:p>
          <a:p>
            <a:pPr marL="262635" marR="9205">
              <a:lnSpc>
                <a:spcPts val="1145"/>
              </a:lnSpc>
              <a:spcBef>
                <a:spcPts val="311"/>
              </a:spcBef>
              <a:spcAft>
                <a:spcPts val="300"/>
              </a:spcAft>
            </a:pPr>
            <a:r>
              <a:rPr sz="1200" spc="-13" dirty="0" smtClean="0">
                <a:solidFill>
                  <a:srgbClr val="262C32"/>
                </a:solidFill>
                <a:latin typeface="Aptos"/>
                <a:cs typeface="Arial"/>
              </a:rPr>
              <a:t>tomará</a:t>
            </a:r>
            <a:r>
              <a:rPr sz="1200" spc="-13"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b="1" spc="-71" dirty="0" smtClean="0">
                <a:solidFill>
                  <a:srgbClr val="231F21"/>
                </a:solidFill>
                <a:latin typeface="Times New Roman"/>
                <a:cs typeface="Times New Roman"/>
              </a:rPr>
              <a:t>15</a:t>
            </a:r>
            <a:r>
              <a:rPr sz="600" b="1" spc="-71" dirty="0" smtClean="0">
                <a:solidFill>
                  <a:srgbClr val="332F2F"/>
                </a:solidFill>
                <a:latin typeface="Times New Roman"/>
                <a:cs typeface="Times New Roman"/>
              </a:rPr>
              <a:t>4</a:t>
            </a:r>
            <a:endParaRPr sz="600">
              <a:latin typeface="Times New Roman"/>
              <a:cs typeface="Times New Roman"/>
            </a:endParaRPr>
          </a:p>
        </p:txBody>
      </p:sp>
      <p:pic>
        <p:nvPicPr>
          <p:cNvPr id="8" name="Picture 7"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2231497" y="1353526"/>
            <a:ext cx="7205937" cy="722376"/>
          </a:xfrm>
          <a:prstGeom prst="rect">
            <a:avLst/>
          </a:prstGeom>
        </p:spPr>
        <p:txBody>
          <a:bodyPr wrap="square" lIns="0" tIns="7111" rIns="0" bIns="0" rtlCol="0">
            <a:noAutofit/>
          </a:bodyPr>
          <a:lstStyle/>
          <a:p>
            <a:pPr marL="12700" marR="9205">
              <a:lnSpc>
                <a:spcPts val="1120"/>
              </a:lnSpc>
              <a:spcAft>
                <a:spcPts val="300"/>
              </a:spcAft>
            </a:pPr>
            <a:r>
              <a:rPr sz="1200" b="1" spc="-1" dirty="0" smtClean="0">
                <a:solidFill>
                  <a:srgbClr val="262C32"/>
                </a:solidFill>
                <a:latin typeface="Aptos"/>
                <a:cs typeface="Arial"/>
              </a:rPr>
              <a:t>• </a:t>
            </a:r>
            <a:r>
              <a:rPr sz="1200" b="1" spc="-1" dirty="0" smtClean="0">
                <a:solidFill>
                  <a:srgbClr val="262C32"/>
                </a:solidFill>
                <a:latin typeface="Aptos"/>
                <a:cs typeface="Arial"/>
              </a:rPr>
              <a:t>Productos de limpieza</a:t>
            </a:r>
            <a:endParaRPr sz="1000">
              <a:latin typeface="Arial"/>
              <a:cs typeface="Arial"/>
            </a:endParaRPr>
          </a:p>
          <a:p>
            <a:pPr marL="177291" indent="-88392">
              <a:lnSpc>
                <a:spcPts val="1149"/>
              </a:lnSpc>
              <a:spcBef>
                <a:spcPts val="474"/>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No mezclarlos indiscriminadamente en el uso.  La mezcla de lejía y </a:t>
            </a:r>
            <a:endParaRPr sz="1000">
              <a:latin typeface="Arial"/>
              <a:cs typeface="Arial"/>
            </a:endParaRPr>
          </a:p>
          <a:p>
            <a:pPr marL="177291">
              <a:lnSpc>
                <a:spcPts val="1149"/>
              </a:lnSpc>
              <a:spcBef>
                <a:spcPts val="265"/>
              </a:spcBef>
              <a:spcAft>
                <a:spcPts val="300"/>
              </a:spcAft>
            </a:pPr>
            <a:r>
              <a:rPr sz="1200" spc="-5" dirty="0" smtClean="0">
                <a:solidFill>
                  <a:srgbClr val="262C32"/>
                </a:solidFill>
                <a:latin typeface="Aptos"/>
                <a:cs typeface="Arial"/>
              </a:rPr>
              <a:t>salfumán produce un fuerte desprendimiento de cloro</a:t>
            </a:r>
            <a:r>
              <a:rPr sz="1200" spc="-5" dirty="0" smtClean="0">
                <a:solidFill>
                  <a:srgbClr val="262C32"/>
                </a:solidFill>
                <a:latin typeface="Aptos"/>
                <a:cs typeface="Arial"/>
              </a:rPr>
              <a:t>.  </a:t>
            </a:r>
            <a:r>
              <a:rPr sz="1200" spc="-5" dirty="0" smtClean="0">
                <a:solidFill>
                  <a:srgbClr val="262C32"/>
                </a:solidFill>
                <a:latin typeface="Aptos"/>
                <a:cs typeface="Arial"/>
              </a:rPr>
              <a:t>Igual ocurre con la</a:t>
            </a:r>
            <a:endParaRPr sz="1000">
              <a:latin typeface="Arial"/>
              <a:cs typeface="Arial"/>
            </a:endParaRPr>
          </a:p>
          <a:p>
            <a:pPr marL="180339" marR="9205">
              <a:lnSpc>
                <a:spcPts val="1135"/>
              </a:lnSpc>
              <a:spcBef>
                <a:spcPts val="322"/>
              </a:spcBef>
              <a:spcAft>
                <a:spcPts val="300"/>
              </a:spcAft>
            </a:pPr>
            <a:r>
              <a:rPr sz="1200" spc="-6" dirty="0" smtClean="0">
                <a:solidFill>
                  <a:srgbClr val="262C32"/>
                </a:solidFill>
                <a:latin typeface="Aptos"/>
                <a:cs typeface="Arial"/>
              </a:rPr>
              <a:t>mezcla de lejía y amoníaco.</a:t>
            </a:r>
            <a:endParaRPr sz="1000">
              <a:latin typeface="Arial"/>
              <a:cs typeface="Arial"/>
            </a:endParaRPr>
          </a:p>
        </p:txBody>
      </p:sp>
      <p:sp>
        <p:nvSpPr>
          <p:cNvPr id="5" name="object 5"/>
          <p:cNvSpPr txBox="1"/>
          <p:nvPr/>
        </p:nvSpPr>
        <p:spPr>
          <a:xfrm>
            <a:off x="2231497" y="2356318"/>
            <a:ext cx="7201210" cy="755904"/>
          </a:xfrm>
          <a:prstGeom prst="rect">
            <a:avLst/>
          </a:prstGeom>
        </p:spPr>
        <p:txBody>
          <a:bodyPr wrap="square" lIns="0" tIns="7143" rIns="0" bIns="0" rtlCol="0">
            <a:noAutofit/>
          </a:bodyPr>
          <a:lstStyle/>
          <a:p>
            <a:pPr marL="12700" marR="9205">
              <a:lnSpc>
                <a:spcPts val="1125"/>
              </a:lnSpc>
              <a:spcAft>
                <a:spcPts val="300"/>
              </a:spcAft>
            </a:pPr>
            <a:r>
              <a:rPr sz="1200" b="1" spc="-1" dirty="0" smtClean="0">
                <a:solidFill>
                  <a:srgbClr val="262C32"/>
                </a:solidFill>
                <a:latin typeface="Aptos"/>
                <a:cs typeface="Arial"/>
              </a:rPr>
              <a:t>• </a:t>
            </a:r>
            <a:r>
              <a:rPr sz="1200" b="1" spc="-1" dirty="0" smtClean="0">
                <a:solidFill>
                  <a:srgbClr val="262C32"/>
                </a:solidFill>
                <a:latin typeface="Aptos"/>
                <a:cs typeface="Arial"/>
              </a:rPr>
              <a:t>Insecticidas </a:t>
            </a:r>
            <a:r>
              <a:rPr sz="1200" b="1" spc="57" dirty="0" smtClean="0">
                <a:solidFill>
                  <a:srgbClr val="262C32"/>
                </a:solidFill>
                <a:latin typeface="Aptos"/>
                <a:cs typeface="Times New Roman"/>
              </a:rPr>
              <a:t>y </a:t>
            </a:r>
            <a:r>
              <a:rPr sz="1200" b="1" spc="-1" dirty="0" smtClean="0">
                <a:solidFill>
                  <a:srgbClr val="262C32"/>
                </a:solidFill>
                <a:latin typeface="Aptos"/>
                <a:cs typeface="Arial"/>
              </a:rPr>
              <a:t>productos de jardinería</a:t>
            </a:r>
            <a:endParaRPr sz="1000">
              <a:latin typeface="Arial"/>
              <a:cs typeface="Arial"/>
            </a:endParaRPr>
          </a:p>
          <a:p>
            <a:pPr marL="88899" marR="9205">
              <a:lnSpc>
                <a:spcPct val="95825"/>
              </a:lnSpc>
              <a:spcBef>
                <a:spcPts val="469"/>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No pulverizarlos sobre alimentos,  personas o animales domésticos.</a:t>
            </a:r>
            <a:endParaRPr sz="1000">
              <a:latin typeface="Arial"/>
              <a:cs typeface="Arial"/>
            </a:endParaRPr>
          </a:p>
          <a:p>
            <a:pPr marL="174243" indent="-85343">
              <a:lnSpc>
                <a:spcPts val="1390"/>
              </a:lnSpc>
              <a:spcBef>
                <a:spcPts val="424"/>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No permanecer en habitaciones tratadas con insecticidas hasta que haya transcurrido un tiempo prudencial.</a:t>
            </a:r>
            <a:endParaRPr sz="1000">
              <a:latin typeface="Arial"/>
              <a:cs typeface="Arial"/>
            </a:endParaRPr>
          </a:p>
        </p:txBody>
      </p:sp>
      <p:sp>
        <p:nvSpPr>
          <p:cNvPr id="4" name="object 4"/>
          <p:cNvSpPr txBox="1"/>
          <p:nvPr/>
        </p:nvSpPr>
        <p:spPr>
          <a:xfrm>
            <a:off x="2231495" y="3389590"/>
            <a:ext cx="7181246" cy="1539240"/>
          </a:xfrm>
          <a:prstGeom prst="rect">
            <a:avLst/>
          </a:prstGeom>
        </p:spPr>
        <p:txBody>
          <a:bodyPr wrap="square" lIns="0" tIns="7143" rIns="0" bIns="0" rtlCol="0">
            <a:noAutofit/>
          </a:bodyPr>
          <a:lstStyle/>
          <a:p>
            <a:pPr marL="12700" marR="9205">
              <a:lnSpc>
                <a:spcPts val="1125"/>
              </a:lnSpc>
              <a:spcAft>
                <a:spcPts val="300"/>
              </a:spcAft>
            </a:pPr>
            <a:r>
              <a:rPr sz="1200" b="1" spc="-2" dirty="0" smtClean="0">
                <a:solidFill>
                  <a:srgbClr val="262C32"/>
                </a:solidFill>
                <a:latin typeface="Aptos"/>
                <a:cs typeface="Arial"/>
              </a:rPr>
              <a:t>• </a:t>
            </a:r>
            <a:r>
              <a:rPr sz="1200" b="1" spc="-2" dirty="0" smtClean="0">
                <a:solidFill>
                  <a:srgbClr val="262C32"/>
                </a:solidFill>
                <a:latin typeface="Aptos"/>
                <a:cs typeface="Arial"/>
              </a:rPr>
              <a:t>Combustibles </a:t>
            </a:r>
            <a:r>
              <a:rPr sz="1200" b="1" spc="57" dirty="0" smtClean="0">
                <a:solidFill>
                  <a:srgbClr val="262C32"/>
                </a:solidFill>
                <a:latin typeface="Aptos"/>
                <a:cs typeface="Times New Roman"/>
              </a:rPr>
              <a:t>y </a:t>
            </a:r>
            <a:r>
              <a:rPr sz="1200" b="1" spc="-2" dirty="0" smtClean="0">
                <a:solidFill>
                  <a:srgbClr val="262C32"/>
                </a:solidFill>
                <a:latin typeface="Aptos"/>
                <a:cs typeface="Arial"/>
              </a:rPr>
              <a:t>productos de combustión</a:t>
            </a:r>
            <a:endParaRPr sz="1000">
              <a:latin typeface="Arial"/>
              <a:cs typeface="Arial"/>
            </a:endParaRPr>
          </a:p>
          <a:p>
            <a:pPr marL="174243" indent="-85343">
              <a:lnSpc>
                <a:spcPts val="1149"/>
              </a:lnSpc>
              <a:spcBef>
                <a:spcPts val="469"/>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Antes de la llegada del invierno es recomendable una revisión del estado </a:t>
            </a:r>
            <a:endParaRPr sz="1000">
              <a:latin typeface="Arial"/>
              <a:cs typeface="Arial"/>
            </a:endParaRPr>
          </a:p>
          <a:p>
            <a:pPr marL="174243">
              <a:lnSpc>
                <a:spcPts val="1149"/>
              </a:lnSpc>
              <a:spcBef>
                <a:spcPts val="242"/>
              </a:spcBef>
              <a:spcAft>
                <a:spcPts val="300"/>
              </a:spcAft>
            </a:pPr>
            <a:r>
              <a:rPr sz="1200" spc="-5" dirty="0" smtClean="0">
                <a:solidFill>
                  <a:srgbClr val="262C32"/>
                </a:solidFill>
                <a:latin typeface="Aptos"/>
                <a:cs typeface="Arial"/>
              </a:rPr>
              <a:t>de las estufas de gas.</a:t>
            </a:r>
            <a:endParaRPr sz="1000">
              <a:latin typeface="Arial"/>
              <a:cs typeface="Arial"/>
            </a:endParaRPr>
          </a:p>
          <a:p>
            <a:pPr marL="88899" marR="9205">
              <a:lnSpc>
                <a:spcPct val="95825"/>
              </a:lnSpc>
              <a:spcBef>
                <a:spcPts val="537"/>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No situar estufas en cuartos de baño ni en lugares mal ventilados.</a:t>
            </a:r>
            <a:endParaRPr sz="1000">
              <a:latin typeface="Arial"/>
              <a:cs typeface="Arial"/>
            </a:endParaRPr>
          </a:p>
          <a:p>
            <a:pPr marL="88899" marR="9205">
              <a:lnSpc>
                <a:spcPct val="95825"/>
              </a:lnSpc>
              <a:spcBef>
                <a:spcPts val="530"/>
              </a:spcBef>
              <a:spcAft>
                <a:spcPts val="300"/>
              </a:spcAft>
            </a:pPr>
            <a:r>
              <a:rPr sz="1200" b="1" spc="-1" dirty="0" smtClean="0">
                <a:solidFill>
                  <a:srgbClr val="262C32"/>
                </a:solidFill>
                <a:latin typeface="Aptos"/>
                <a:cs typeface="Arial"/>
              </a:rPr>
              <a:t>- </a:t>
            </a:r>
            <a:r>
              <a:rPr sz="1200" b="1" spc="-1" dirty="0" smtClean="0">
                <a:solidFill>
                  <a:srgbClr val="262C32"/>
                </a:solidFill>
                <a:latin typeface="Aptos"/>
                <a:cs typeface="Arial"/>
              </a:rPr>
              <a:t>Cerrar la llave </a:t>
            </a:r>
            <a:r>
              <a:rPr sz="1200" spc="-1" dirty="0" smtClean="0">
                <a:solidFill>
                  <a:srgbClr val="262C32"/>
                </a:solidFill>
                <a:latin typeface="Aptos"/>
                <a:cs typeface="Arial"/>
              </a:rPr>
              <a:t>de paso de las estufas al finalizar su utilización y siempre</a:t>
            </a:r>
            <a:endParaRPr sz="1000">
              <a:latin typeface="Arial"/>
              <a:cs typeface="Arial"/>
            </a:endParaRPr>
          </a:p>
          <a:p>
            <a:pPr marL="180339" marR="9205">
              <a:lnSpc>
                <a:spcPct val="95825"/>
              </a:lnSpc>
              <a:spcBef>
                <a:spcPts val="265"/>
              </a:spcBef>
              <a:spcAft>
                <a:spcPts val="300"/>
              </a:spcAft>
            </a:pPr>
            <a:r>
              <a:rPr sz="1200" b="1" spc="-11" dirty="0" smtClean="0">
                <a:solidFill>
                  <a:srgbClr val="262C32"/>
                </a:solidFill>
                <a:latin typeface="Aptos"/>
                <a:cs typeface="Arial"/>
              </a:rPr>
              <a:t>por la noche</a:t>
            </a:r>
            <a:r>
              <a:rPr sz="1200" b="1" spc="-11" dirty="0" smtClean="0">
                <a:solidFill>
                  <a:srgbClr val="262C32"/>
                </a:solidFill>
                <a:latin typeface="Aptos"/>
                <a:cs typeface="Arial"/>
              </a:rPr>
              <a:t>.</a:t>
            </a:r>
            <a:endParaRPr sz="1000">
              <a:latin typeface="Arial"/>
              <a:cs typeface="Arial"/>
            </a:endParaRPr>
          </a:p>
          <a:p>
            <a:pPr marL="180339" marR="100584" indent="-91439">
              <a:lnSpc>
                <a:spcPts val="1390"/>
              </a:lnSpc>
              <a:spcBef>
                <a:spcPts val="42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Vigilar los recipientes con líquidos sobre el fuego para que</a:t>
            </a:r>
            <a:r>
              <a:rPr sz="1200" spc="-2" dirty="0" smtClean="0">
                <a:solidFill>
                  <a:srgbClr val="262C32"/>
                </a:solidFill>
                <a:latin typeface="Aptos"/>
                <a:cs typeface="Arial"/>
              </a:rPr>
              <a:t>, </a:t>
            </a:r>
            <a:r>
              <a:rPr sz="1200" spc="-2" dirty="0" smtClean="0">
                <a:solidFill>
                  <a:srgbClr val="262C32"/>
                </a:solidFill>
                <a:latin typeface="Aptos"/>
                <a:cs typeface="Arial"/>
              </a:rPr>
              <a:t>al hervir, no rebosen y apaguen la llama.</a:t>
            </a:r>
            <a:endParaRPr sz="1000">
              <a:latin typeface="Arial"/>
              <a:cs typeface="Arial"/>
            </a:endParaRPr>
          </a:p>
        </p:txBody>
      </p:sp>
      <p:sp>
        <p:nvSpPr>
          <p:cNvPr id="3" name="object 3"/>
          <p:cNvSpPr txBox="1"/>
          <p:nvPr/>
        </p:nvSpPr>
        <p:spPr>
          <a:xfrm>
            <a:off x="2078509" y="5203150"/>
            <a:ext cx="7400382" cy="1542288"/>
          </a:xfrm>
          <a:prstGeom prst="rect">
            <a:avLst/>
          </a:prstGeom>
        </p:spPr>
        <p:txBody>
          <a:bodyPr wrap="square" lIns="0" tIns="7111" rIns="0" bIns="0" rtlCol="0">
            <a:noAutofit/>
          </a:bodyPr>
          <a:lstStyle/>
          <a:p>
            <a:pPr marL="12700" marR="9205">
              <a:lnSpc>
                <a:spcPts val="1120"/>
              </a:lnSpc>
              <a:spcAft>
                <a:spcPts val="300"/>
              </a:spcAft>
            </a:pPr>
            <a:r>
              <a:rPr sz="1200" b="1" spc="-6" dirty="0" smtClean="0">
                <a:solidFill>
                  <a:srgbClr val="262C32"/>
                </a:solidFill>
                <a:latin typeface="Aptos"/>
                <a:cs typeface="Arial"/>
              </a:rPr>
              <a:t>Asfixia</a:t>
            </a:r>
            <a:endParaRPr sz="1000">
              <a:latin typeface="Arial"/>
              <a:cs typeface="Arial"/>
            </a:endParaRPr>
          </a:p>
          <a:p>
            <a:pPr marL="15747" marR="9205">
              <a:lnSpc>
                <a:spcPct val="95825"/>
              </a:lnSpc>
              <a:spcBef>
                <a:spcPts val="474"/>
              </a:spcBef>
              <a:spcAft>
                <a:spcPts val="300"/>
              </a:spcAft>
            </a:pPr>
            <a:r>
              <a:rPr sz="1200" b="1" spc="-1" dirty="0" smtClean="0">
                <a:solidFill>
                  <a:srgbClr val="262C32"/>
                </a:solidFill>
                <a:latin typeface="Aptos"/>
                <a:cs typeface="Arial"/>
              </a:rPr>
              <a:t>• </a:t>
            </a:r>
            <a:r>
              <a:rPr sz="1200" b="1" spc="-1" dirty="0" smtClean="0">
                <a:solidFill>
                  <a:srgbClr val="262C32"/>
                </a:solidFill>
                <a:latin typeface="Aptos"/>
                <a:cs typeface="Arial"/>
              </a:rPr>
              <a:t>Causas principales que producen asfixia</a:t>
            </a:r>
            <a:endParaRPr sz="1000">
              <a:latin typeface="Arial"/>
              <a:cs typeface="Arial"/>
            </a:endParaRPr>
          </a:p>
          <a:p>
            <a:pPr marL="198628" marR="369204" indent="-91440">
              <a:lnSpc>
                <a:spcPts val="1149"/>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Falta de oxígeno en estancias cerradas y mal ventiladas</a:t>
            </a:r>
            <a:r>
              <a:rPr sz="1200" spc="-1" dirty="0" smtClean="0">
                <a:solidFill>
                  <a:srgbClr val="262C32"/>
                </a:solidFill>
                <a:latin typeface="Aptos"/>
                <a:cs typeface="Arial"/>
              </a:rPr>
              <a:t>, </a:t>
            </a:r>
            <a:r>
              <a:rPr sz="1200" spc="-1" dirty="0" smtClean="0">
                <a:solidFill>
                  <a:srgbClr val="262C32"/>
                </a:solidFill>
                <a:latin typeface="Aptos"/>
                <a:cs typeface="Arial"/>
              </a:rPr>
              <a:t>debido a la </a:t>
            </a:r>
            <a:endParaRPr sz="1000">
              <a:latin typeface="Arial"/>
              <a:cs typeface="Arial"/>
            </a:endParaRPr>
          </a:p>
          <a:p>
            <a:pPr marL="198628" marR="369204">
              <a:lnSpc>
                <a:spcPts val="1149"/>
              </a:lnSpc>
              <a:spcBef>
                <a:spcPts val="265"/>
              </a:spcBef>
              <a:spcAft>
                <a:spcPts val="300"/>
              </a:spcAft>
            </a:pPr>
            <a:r>
              <a:rPr sz="1200" spc="-2" dirty="0" smtClean="0">
                <a:solidFill>
                  <a:srgbClr val="262C32"/>
                </a:solidFill>
                <a:latin typeface="Aptos"/>
                <a:cs typeface="Arial"/>
              </a:rPr>
              <a:t>presencia de quemadores de gas en estufas y calentadores.</a:t>
            </a:r>
            <a:endParaRPr sz="1000">
              <a:latin typeface="Arial"/>
              <a:cs typeface="Arial"/>
            </a:endParaRPr>
          </a:p>
          <a:p>
            <a:pPr marL="198628" indent="-91439">
              <a:lnSpc>
                <a:spcPts val="1149"/>
              </a:lnSpc>
              <a:spcBef>
                <a:spcPts val="535"/>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Introducción por boca y nariz de objetos de diámetro superior al de las vías </a:t>
            </a:r>
            <a:endParaRPr sz="1000">
              <a:latin typeface="Arial"/>
              <a:cs typeface="Arial"/>
            </a:endParaRPr>
          </a:p>
          <a:p>
            <a:pPr marL="198628">
              <a:lnSpc>
                <a:spcPts val="1149"/>
              </a:lnSpc>
              <a:spcBef>
                <a:spcPts val="242"/>
              </a:spcBef>
              <a:spcAft>
                <a:spcPts val="300"/>
              </a:spcAft>
            </a:pPr>
            <a:r>
              <a:rPr sz="1200" spc="-11" dirty="0" smtClean="0">
                <a:solidFill>
                  <a:srgbClr val="262C32"/>
                </a:solidFill>
                <a:latin typeface="Aptos"/>
                <a:cs typeface="Arial"/>
              </a:rPr>
              <a:t>respiratorias.</a:t>
            </a:r>
            <a:endParaRPr sz="1000">
              <a:latin typeface="Arial"/>
              <a:cs typeface="Arial"/>
            </a:endParaRPr>
          </a:p>
          <a:p>
            <a:pPr marL="195579" marR="100756" indent="-88391">
              <a:lnSpc>
                <a:spcPts val="1420"/>
              </a:lnSpc>
              <a:spcBef>
                <a:spcPts val="408"/>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Restos de comida impactada en las vías respiratorias (mal cortados, falta de masticación ... )</a:t>
            </a:r>
            <a:r>
              <a:rPr sz="1200" spc="-6"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b="1" spc="-70" dirty="0" smtClean="0">
                <a:solidFill>
                  <a:srgbClr val="231F21"/>
                </a:solidFill>
                <a:latin typeface="Times New Roman"/>
                <a:cs typeface="Times New Roman"/>
              </a:rPr>
              <a:t>155</a:t>
            </a:r>
            <a:endParaRPr sz="600">
              <a:latin typeface="Times New Roman"/>
              <a:cs typeface="Times New Roman"/>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083609" y="1353526"/>
            <a:ext cx="7482229" cy="2109216"/>
          </a:xfrm>
          <a:prstGeom prst="rect">
            <a:avLst/>
          </a:prstGeom>
        </p:spPr>
        <p:txBody>
          <a:bodyPr wrap="square" lIns="0" tIns="7111" rIns="0" bIns="0" rtlCol="0">
            <a:noAutofit/>
          </a:bodyPr>
          <a:lstStyle/>
          <a:p>
            <a:pPr marL="12700" marR="10952">
              <a:lnSpc>
                <a:spcPts val="1120"/>
              </a:lnSpc>
              <a:spcAft>
                <a:spcPts val="300"/>
              </a:spcAft>
            </a:pPr>
            <a:r>
              <a:rPr sz="1200" b="1" spc="-3" dirty="0" smtClean="0">
                <a:solidFill>
                  <a:srgbClr val="262C32"/>
                </a:solidFill>
                <a:latin typeface="Aptos"/>
                <a:cs typeface="Arial"/>
              </a:rPr>
              <a:t>• </a:t>
            </a:r>
            <a:r>
              <a:rPr sz="1200" b="1" spc="-3" dirty="0" smtClean="0">
                <a:solidFill>
                  <a:srgbClr val="262C32"/>
                </a:solidFill>
                <a:latin typeface="Aptos"/>
                <a:cs typeface="Arial"/>
              </a:rPr>
              <a:t>Consejos de prevención</a:t>
            </a:r>
            <a:endParaRPr sz="1000">
              <a:latin typeface="Arial"/>
              <a:cs typeface="Arial"/>
            </a:endParaRPr>
          </a:p>
          <a:p>
            <a:pPr marL="195579" marR="119679" indent="-91439">
              <a:lnSpc>
                <a:spcPts val="1149"/>
              </a:lnSpc>
              <a:spcBef>
                <a:spcPts val="474"/>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No instalar calentadores ni estufas de gas en el interior de los baños ni en </a:t>
            </a:r>
            <a:endParaRPr sz="1000">
              <a:latin typeface="Arial"/>
              <a:cs typeface="Arial"/>
            </a:endParaRPr>
          </a:p>
          <a:p>
            <a:pPr marL="195579" marR="119679">
              <a:lnSpc>
                <a:spcPts val="1149"/>
              </a:lnSpc>
              <a:spcBef>
                <a:spcPts val="265"/>
              </a:spcBef>
              <a:spcAft>
                <a:spcPts val="300"/>
              </a:spcAft>
            </a:pPr>
            <a:r>
              <a:rPr sz="1200" spc="-4" dirty="0" smtClean="0">
                <a:solidFill>
                  <a:srgbClr val="262C32"/>
                </a:solidFill>
                <a:latin typeface="Aptos"/>
                <a:cs typeface="Arial"/>
              </a:rPr>
              <a:t>habitaciones pequeñas mal ventiladas.</a:t>
            </a:r>
            <a:endParaRPr sz="1000">
              <a:latin typeface="Arial"/>
              <a:cs typeface="Arial"/>
            </a:endParaRPr>
          </a:p>
          <a:p>
            <a:pPr marL="192531" marR="158775" indent="-88391">
              <a:lnSpc>
                <a:spcPts val="1149"/>
              </a:lnSpc>
              <a:spcBef>
                <a:spcPts val="535"/>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Evitar que las personas mayores manipulen objetos pequeños o aquellos </a:t>
            </a:r>
            <a:endParaRPr sz="1000">
              <a:latin typeface="Arial"/>
              <a:cs typeface="Arial"/>
            </a:endParaRPr>
          </a:p>
          <a:p>
            <a:pPr marL="192531" marR="158775">
              <a:lnSpc>
                <a:spcPts val="1149"/>
              </a:lnSpc>
              <a:spcBef>
                <a:spcPts val="242"/>
              </a:spcBef>
              <a:spcAft>
                <a:spcPts val="300"/>
              </a:spcAft>
            </a:pPr>
            <a:r>
              <a:rPr sz="1200" spc="-2" dirty="0" smtClean="0">
                <a:solidFill>
                  <a:srgbClr val="262C32"/>
                </a:solidFill>
                <a:latin typeface="Aptos"/>
                <a:cs typeface="Arial"/>
              </a:rPr>
              <a:t>que puedan desmontarse en piezas pequeñas</a:t>
            </a:r>
            <a:r>
              <a:rPr sz="1200" spc="-2" dirty="0" smtClean="0">
                <a:solidFill>
                  <a:srgbClr val="262C32"/>
                </a:solidFill>
                <a:latin typeface="Aptos"/>
                <a:cs typeface="Arial"/>
              </a:rPr>
              <a:t>.</a:t>
            </a:r>
            <a:endParaRPr sz="1000">
              <a:latin typeface="Arial"/>
              <a:cs typeface="Arial"/>
            </a:endParaRPr>
          </a:p>
          <a:p>
            <a:pPr marL="80487" algn="ctr">
              <a:lnSpc>
                <a:spcPct val="95825"/>
              </a:lnSpc>
              <a:spcBef>
                <a:spcPts val="537"/>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Cortar los alimentos en trozos pequeños, dar alimentos de fácil masticación;</a:t>
            </a:r>
            <a:endParaRPr sz="1000">
              <a:latin typeface="Arial"/>
              <a:cs typeface="Arial"/>
            </a:endParaRPr>
          </a:p>
          <a:p>
            <a:pPr marL="170306" marR="68601" algn="ctr">
              <a:lnSpc>
                <a:spcPct val="95825"/>
              </a:lnSpc>
              <a:spcBef>
                <a:spcPts val="265"/>
              </a:spcBef>
              <a:spcAft>
                <a:spcPts val="300"/>
              </a:spcAft>
            </a:pPr>
            <a:r>
              <a:rPr sz="1200" spc="-2" dirty="0" smtClean="0">
                <a:solidFill>
                  <a:srgbClr val="262C32"/>
                </a:solidFill>
                <a:latin typeface="Aptos"/>
                <a:cs typeface="Arial"/>
              </a:rPr>
              <a:t>asegurarse del uso de dentaduras postizas para comer en caso necesario.</a:t>
            </a:r>
            <a:endParaRPr sz="1000">
              <a:latin typeface="Arial"/>
              <a:cs typeface="Arial"/>
            </a:endParaRPr>
          </a:p>
          <a:p>
            <a:pPr marL="195579" marR="154265" indent="-91440">
              <a:lnSpc>
                <a:spcPts val="1149"/>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Colocar a las personas que hayan perdido el conocimiento en posición </a:t>
            </a:r>
            <a:endParaRPr sz="1000">
              <a:latin typeface="Arial"/>
              <a:cs typeface="Arial"/>
            </a:endParaRPr>
          </a:p>
          <a:p>
            <a:pPr marL="195579" marR="154265">
              <a:lnSpc>
                <a:spcPts val="1149"/>
              </a:lnSpc>
              <a:spcBef>
                <a:spcPts val="242"/>
              </a:spcBef>
              <a:spcAft>
                <a:spcPts val="300"/>
              </a:spcAft>
            </a:pPr>
            <a:r>
              <a:rPr sz="1200" spc="-2" dirty="0" smtClean="0">
                <a:solidFill>
                  <a:srgbClr val="262C32"/>
                </a:solidFill>
                <a:latin typeface="Aptos"/>
                <a:cs typeface="Arial"/>
              </a:rPr>
              <a:t>lateral de seguridad para facilitar la salida al exterior de posibles vómitos.</a:t>
            </a:r>
            <a:endParaRPr sz="1000">
              <a:latin typeface="Arial"/>
              <a:cs typeface="Arial"/>
            </a:endParaRPr>
          </a:p>
          <a:p>
            <a:pPr marL="195579" marR="204540" indent="-91439">
              <a:lnSpc>
                <a:spcPts val="1390"/>
              </a:lnSpc>
              <a:spcBef>
                <a:spcPts val="432"/>
              </a:spcBef>
              <a:spcAft>
                <a:spcPts val="300"/>
              </a:spcAft>
            </a:pPr>
            <a:r>
              <a:rPr sz="1200" dirty="0" smtClean="0">
                <a:solidFill>
                  <a:srgbClr val="262C32"/>
                </a:solidFill>
                <a:latin typeface="Aptos"/>
                <a:cs typeface="Arial"/>
              </a:rPr>
              <a:t>-</a:t>
            </a:r>
            <a:r>
              <a:rPr sz="1200" spc="11" dirty="0" smtClean="0">
                <a:solidFill>
                  <a:srgbClr val="262C32"/>
                </a:solidFill>
                <a:latin typeface="Aptos"/>
                <a:cs typeface="Arial"/>
              </a:rPr>
              <a:t> </a:t>
            </a:r>
            <a:r>
              <a:rPr sz="1200" spc="-25" dirty="0" smtClean="0">
                <a:solidFill>
                  <a:srgbClr val="262C32"/>
                </a:solidFill>
                <a:latin typeface="Aptos"/>
                <a:cs typeface="Arial"/>
              </a:rPr>
              <a:t>N</a:t>
            </a:r>
            <a:r>
              <a:rPr sz="1200" spc="0" dirty="0" smtClean="0">
                <a:solidFill>
                  <a:srgbClr val="262C32"/>
                </a:solidFill>
                <a:latin typeface="Aptos"/>
                <a:cs typeface="Arial"/>
              </a:rPr>
              <a:t>o</a:t>
            </a:r>
            <a:r>
              <a:rPr sz="1200" spc="-15" dirty="0" smtClean="0">
                <a:solidFill>
                  <a:srgbClr val="262C32"/>
                </a:solidFill>
                <a:latin typeface="Aptos"/>
                <a:cs typeface="Arial"/>
              </a:rPr>
              <a:t> </a:t>
            </a:r>
            <a:r>
              <a:rPr sz="1200" spc="-19" dirty="0" smtClean="0">
                <a:solidFill>
                  <a:srgbClr val="262C32"/>
                </a:solidFill>
                <a:latin typeface="Aptos"/>
                <a:cs typeface="Arial"/>
              </a:rPr>
              <a:t>da</a:t>
            </a:r>
            <a:r>
              <a:rPr sz="1200" spc="0" dirty="0" smtClean="0">
                <a:solidFill>
                  <a:srgbClr val="262C32"/>
                </a:solidFill>
                <a:latin typeface="Aptos"/>
                <a:cs typeface="Arial"/>
              </a:rPr>
              <a:t>r</a:t>
            </a:r>
            <a:r>
              <a:rPr sz="1200" spc="45" dirty="0" smtClean="0">
                <a:solidFill>
                  <a:srgbClr val="262C32"/>
                </a:solidFill>
                <a:latin typeface="Aptos"/>
                <a:cs typeface="Arial"/>
              </a:rPr>
              <a:t> </a:t>
            </a:r>
            <a:r>
              <a:rPr sz="1200" spc="-19" dirty="0" smtClean="0">
                <a:solidFill>
                  <a:srgbClr val="262C32"/>
                </a:solidFill>
                <a:latin typeface="Aptos"/>
                <a:cs typeface="Arial"/>
              </a:rPr>
              <a:t>c</a:t>
            </a:r>
            <a:r>
              <a:rPr sz="1200" spc="-3" dirty="0" smtClean="0">
                <a:solidFill>
                  <a:srgbClr val="262C32"/>
                </a:solidFill>
                <a:latin typeface="Aptos"/>
                <a:cs typeface="Arial"/>
              </a:rPr>
              <a:t>o</a:t>
            </a:r>
            <a:r>
              <a:rPr sz="1200" spc="-18" dirty="0" smtClean="0">
                <a:solidFill>
                  <a:srgbClr val="262C32"/>
                </a:solidFill>
                <a:latin typeface="Aptos"/>
                <a:cs typeface="Arial"/>
              </a:rPr>
              <a:t>m</a:t>
            </a:r>
            <a:r>
              <a:rPr sz="1200" spc="-7" dirty="0" smtClean="0">
                <a:solidFill>
                  <a:srgbClr val="262C32"/>
                </a:solidFill>
                <a:latin typeface="Aptos"/>
                <a:cs typeface="Arial"/>
              </a:rPr>
              <a:t>i</a:t>
            </a:r>
            <a:r>
              <a:rPr sz="1200" spc="-3" dirty="0" smtClean="0">
                <a:solidFill>
                  <a:srgbClr val="262C32"/>
                </a:solidFill>
                <a:latin typeface="Aptos"/>
                <a:cs typeface="Arial"/>
              </a:rPr>
              <a:t>d</a:t>
            </a:r>
            <a:r>
              <a:rPr sz="1200" spc="40" dirty="0" smtClean="0">
                <a:solidFill>
                  <a:srgbClr val="262C32"/>
                </a:solidFill>
                <a:latin typeface="Aptos"/>
                <a:cs typeface="Arial"/>
              </a:rPr>
              <a:t>a</a:t>
            </a:r>
            <a:r>
              <a:rPr sz="1200" spc="-102" dirty="0" smtClean="0">
                <a:solidFill>
                  <a:srgbClr val="262C32"/>
                </a:solidFill>
                <a:latin typeface="Aptos"/>
                <a:cs typeface="Arial"/>
              </a:rPr>
              <a:t>,</a:t>
            </a:r>
            <a:r>
              <a:rPr sz="1200" spc="0" dirty="0" smtClean="0">
                <a:solidFill>
                  <a:srgbClr val="262C32"/>
                </a:solidFill>
                <a:latin typeface="Aptos"/>
                <a:cs typeface="Arial"/>
              </a:rPr>
              <a:t> </a:t>
            </a:r>
            <a:r>
              <a:rPr sz="1200" spc="-129" dirty="0" smtClean="0">
                <a:solidFill>
                  <a:srgbClr val="262C32"/>
                </a:solidFill>
                <a:latin typeface="Aptos"/>
                <a:cs typeface="Arial"/>
              </a:rPr>
              <a:t> </a:t>
            </a:r>
            <a:r>
              <a:rPr sz="1200" spc="-14" dirty="0" smtClean="0">
                <a:solidFill>
                  <a:srgbClr val="262C32"/>
                </a:solidFill>
                <a:latin typeface="Aptos"/>
                <a:cs typeface="Arial"/>
              </a:rPr>
              <a:t>b</a:t>
            </a:r>
            <a:r>
              <a:rPr sz="1200" spc="-19" dirty="0" smtClean="0">
                <a:solidFill>
                  <a:srgbClr val="262C32"/>
                </a:solidFill>
                <a:latin typeface="Aptos"/>
                <a:cs typeface="Arial"/>
              </a:rPr>
              <a:t>eb</a:t>
            </a:r>
            <a:r>
              <a:rPr sz="1200" spc="-9" dirty="0" smtClean="0">
                <a:solidFill>
                  <a:srgbClr val="262C32"/>
                </a:solidFill>
                <a:latin typeface="Aptos"/>
                <a:cs typeface="Arial"/>
              </a:rPr>
              <a:t>i</a:t>
            </a:r>
            <a:r>
              <a:rPr sz="1200" spc="-19" dirty="0" smtClean="0">
                <a:solidFill>
                  <a:srgbClr val="262C32"/>
                </a:solidFill>
                <a:latin typeface="Aptos"/>
                <a:cs typeface="Arial"/>
              </a:rPr>
              <a:t>d</a:t>
            </a:r>
            <a:r>
              <a:rPr sz="1200" spc="0" dirty="0" smtClean="0">
                <a:solidFill>
                  <a:srgbClr val="262C32"/>
                </a:solidFill>
                <a:latin typeface="Aptos"/>
                <a:cs typeface="Arial"/>
              </a:rPr>
              <a:t>a</a:t>
            </a:r>
            <a:r>
              <a:rPr sz="1200" spc="67" dirty="0" smtClean="0">
                <a:solidFill>
                  <a:srgbClr val="262C32"/>
                </a:solidFill>
                <a:latin typeface="Aptos"/>
                <a:cs typeface="Arial"/>
              </a:rPr>
              <a:t> </a:t>
            </a:r>
            <a:r>
              <a:rPr sz="1200" spc="-79" dirty="0" smtClean="0">
                <a:solidFill>
                  <a:srgbClr val="262C32"/>
                </a:solidFill>
                <a:latin typeface="Aptos"/>
                <a:cs typeface="Arial"/>
              </a:rPr>
              <a:t>n</a:t>
            </a:r>
            <a:r>
              <a:rPr sz="1200" spc="-25" dirty="0" smtClean="0">
                <a:solidFill>
                  <a:srgbClr val="262C32"/>
                </a:solidFill>
                <a:latin typeface="Aptos"/>
                <a:cs typeface="Arial"/>
              </a:rPr>
              <a:t>i</a:t>
            </a:r>
            <a:r>
              <a:rPr sz="1200" spc="100" dirty="0" smtClean="0">
                <a:solidFill>
                  <a:srgbClr val="262C32"/>
                </a:solidFill>
                <a:latin typeface="Aptos"/>
                <a:cs typeface="Arial"/>
              </a:rPr>
              <a:t> </a:t>
            </a:r>
            <a:r>
              <a:rPr sz="1200" spc="-29" dirty="0" smtClean="0">
                <a:solidFill>
                  <a:srgbClr val="262C32"/>
                </a:solidFill>
                <a:latin typeface="Aptos"/>
                <a:cs typeface="Arial"/>
              </a:rPr>
              <a:t>m</a:t>
            </a:r>
            <a:r>
              <a:rPr sz="1200" spc="-19" dirty="0" smtClean="0">
                <a:solidFill>
                  <a:srgbClr val="262C32"/>
                </a:solidFill>
                <a:latin typeface="Aptos"/>
                <a:cs typeface="Arial"/>
              </a:rPr>
              <a:t>ed</a:t>
            </a:r>
            <a:r>
              <a:rPr sz="1200" spc="-9" dirty="0" smtClean="0">
                <a:solidFill>
                  <a:srgbClr val="262C32"/>
                </a:solidFill>
                <a:latin typeface="Aptos"/>
                <a:cs typeface="Arial"/>
              </a:rPr>
              <a:t>i</a:t>
            </a:r>
            <a:r>
              <a:rPr sz="1200" spc="-19" dirty="0" smtClean="0">
                <a:solidFill>
                  <a:srgbClr val="262C32"/>
                </a:solidFill>
                <a:latin typeface="Aptos"/>
                <a:cs typeface="Arial"/>
              </a:rPr>
              <a:t>ca</a:t>
            </a:r>
            <a:r>
              <a:rPr sz="1200" spc="0" dirty="0" smtClean="0">
                <a:solidFill>
                  <a:srgbClr val="262C32"/>
                </a:solidFill>
                <a:latin typeface="Aptos"/>
                <a:cs typeface="Arial"/>
              </a:rPr>
              <a:t>c</a:t>
            </a:r>
            <a:r>
              <a:rPr sz="1200" spc="-25" dirty="0" smtClean="0">
                <a:solidFill>
                  <a:srgbClr val="262C32"/>
                </a:solidFill>
                <a:latin typeface="Aptos"/>
                <a:cs typeface="Arial"/>
              </a:rPr>
              <a:t>ió</a:t>
            </a:r>
            <a:r>
              <a:rPr sz="1200" spc="0" dirty="0" smtClean="0">
                <a:solidFill>
                  <a:srgbClr val="262C32"/>
                </a:solidFill>
                <a:latin typeface="Aptos"/>
                <a:cs typeface="Arial"/>
              </a:rPr>
              <a:t>n</a:t>
            </a:r>
            <a:r>
              <a:rPr sz="1200" spc="142" dirty="0" smtClean="0">
                <a:solidFill>
                  <a:srgbClr val="262C32"/>
                </a:solidFill>
                <a:latin typeface="Aptos"/>
                <a:cs typeface="Arial"/>
              </a:rPr>
              <a:t> </a:t>
            </a:r>
            <a:r>
              <a:rPr sz="1200" spc="0" dirty="0" smtClean="0">
                <a:solidFill>
                  <a:srgbClr val="262C32"/>
                </a:solidFill>
                <a:latin typeface="Aptos"/>
                <a:cs typeface="Arial"/>
              </a:rPr>
              <a:t>a</a:t>
            </a:r>
            <a:r>
              <a:rPr sz="1200" spc="28"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e</a:t>
            </a:r>
            <a:r>
              <a:rPr sz="1200" spc="-14" dirty="0" smtClean="0">
                <a:solidFill>
                  <a:srgbClr val="262C32"/>
                </a:solidFill>
                <a:latin typeface="Aptos"/>
                <a:cs typeface="Arial"/>
              </a:rPr>
              <a:t>r</a:t>
            </a:r>
            <a:r>
              <a:rPr sz="1200" spc="-19" dirty="0" smtClean="0">
                <a:solidFill>
                  <a:srgbClr val="262C32"/>
                </a:solidFill>
                <a:latin typeface="Aptos"/>
                <a:cs typeface="Arial"/>
              </a:rPr>
              <a:t>so</a:t>
            </a:r>
            <a:r>
              <a:rPr sz="1200" spc="-14" dirty="0" smtClean="0">
                <a:solidFill>
                  <a:srgbClr val="262C32"/>
                </a:solidFill>
                <a:latin typeface="Aptos"/>
                <a:cs typeface="Arial"/>
              </a:rPr>
              <a:t>n</a:t>
            </a:r>
            <a:r>
              <a:rPr sz="1200" spc="-19" dirty="0" smtClean="0">
                <a:solidFill>
                  <a:srgbClr val="262C32"/>
                </a:solidFill>
                <a:latin typeface="Aptos"/>
                <a:cs typeface="Arial"/>
              </a:rPr>
              <a:t>a</a:t>
            </a:r>
            <a:r>
              <a:rPr sz="1200" spc="0" dirty="0" smtClean="0">
                <a:solidFill>
                  <a:srgbClr val="262C32"/>
                </a:solidFill>
                <a:latin typeface="Aptos"/>
                <a:cs typeface="Arial"/>
              </a:rPr>
              <a:t>s</a:t>
            </a:r>
            <a:r>
              <a:rPr sz="1200" spc="125" dirty="0" smtClean="0">
                <a:solidFill>
                  <a:srgbClr val="262C32"/>
                </a:solidFill>
                <a:latin typeface="Aptos"/>
                <a:cs typeface="Arial"/>
              </a:rPr>
              <a:t> </a:t>
            </a:r>
            <a:r>
              <a:rPr sz="1200" spc="-78" dirty="0" smtClean="0">
                <a:solidFill>
                  <a:srgbClr val="262C32"/>
                </a:solidFill>
                <a:latin typeface="Aptos"/>
                <a:cs typeface="Arial"/>
              </a:rPr>
              <a:t>i</a:t>
            </a:r>
            <a:r>
              <a:rPr sz="1200" spc="-3" dirty="0" smtClean="0">
                <a:solidFill>
                  <a:srgbClr val="262C32"/>
                </a:solidFill>
                <a:latin typeface="Aptos"/>
                <a:cs typeface="Arial"/>
              </a:rPr>
              <a:t>n</a:t>
            </a:r>
            <a:r>
              <a:rPr sz="1200" spc="30" dirty="0" smtClean="0">
                <a:solidFill>
                  <a:srgbClr val="262C32"/>
                </a:solidFill>
                <a:latin typeface="Aptos"/>
                <a:cs typeface="Arial"/>
              </a:rPr>
              <a:t>c</a:t>
            </a:r>
            <a:r>
              <a:rPr sz="1200" spc="-3" dirty="0" smtClean="0">
                <a:solidFill>
                  <a:srgbClr val="262C32"/>
                </a:solidFill>
                <a:latin typeface="Aptos"/>
                <a:cs typeface="Arial"/>
              </a:rPr>
              <a:t>o</a:t>
            </a:r>
            <a:r>
              <a:rPr sz="1200" spc="-26" dirty="0" smtClean="0">
                <a:solidFill>
                  <a:srgbClr val="262C32"/>
                </a:solidFill>
                <a:latin typeface="Aptos"/>
                <a:cs typeface="Arial"/>
              </a:rPr>
              <a:t>n</a:t>
            </a:r>
            <a:r>
              <a:rPr sz="1200" spc="5" dirty="0" smtClean="0">
                <a:solidFill>
                  <a:srgbClr val="262C32"/>
                </a:solidFill>
                <a:latin typeface="Aptos"/>
                <a:cs typeface="Arial"/>
              </a:rPr>
              <a:t>s</a:t>
            </a:r>
            <a:r>
              <a:rPr sz="1200" spc="14" dirty="0" smtClean="0">
                <a:solidFill>
                  <a:srgbClr val="262C32"/>
                </a:solidFill>
                <a:latin typeface="Aptos"/>
                <a:cs typeface="Arial"/>
              </a:rPr>
              <a:t>c</a:t>
            </a:r>
            <a:r>
              <a:rPr sz="1200" spc="-18" dirty="0" smtClean="0">
                <a:solidFill>
                  <a:srgbClr val="262C32"/>
                </a:solidFill>
                <a:latin typeface="Aptos"/>
                <a:cs typeface="Arial"/>
              </a:rPr>
              <a:t>i</a:t>
            </a:r>
            <a:r>
              <a:rPr sz="1200" spc="18" dirty="0" smtClean="0">
                <a:solidFill>
                  <a:srgbClr val="262C32"/>
                </a:solidFill>
                <a:latin typeface="Aptos"/>
                <a:cs typeface="Arial"/>
              </a:rPr>
              <a:t>e</a:t>
            </a:r>
            <a:r>
              <a:rPr sz="1200" spc="-26" dirty="0" smtClean="0">
                <a:solidFill>
                  <a:srgbClr val="262C32"/>
                </a:solidFill>
                <a:latin typeface="Aptos"/>
                <a:cs typeface="Arial"/>
              </a:rPr>
              <a:t>n</a:t>
            </a:r>
            <a:r>
              <a:rPr sz="1200" spc="37" dirty="0" smtClean="0">
                <a:solidFill>
                  <a:srgbClr val="262C32"/>
                </a:solidFill>
                <a:latin typeface="Aptos"/>
                <a:cs typeface="Arial"/>
              </a:rPr>
              <a:t>t</a:t>
            </a:r>
            <a:r>
              <a:rPr sz="1200" spc="-26" dirty="0" smtClean="0">
                <a:solidFill>
                  <a:srgbClr val="262C32"/>
                </a:solidFill>
                <a:latin typeface="Aptos"/>
                <a:cs typeface="Arial"/>
              </a:rPr>
              <a:t>e</a:t>
            </a:r>
            <a:r>
              <a:rPr sz="1200" spc="0" dirty="0" smtClean="0">
                <a:solidFill>
                  <a:srgbClr val="262C32"/>
                </a:solidFill>
                <a:latin typeface="Aptos"/>
                <a:cs typeface="Arial"/>
              </a:rPr>
              <a:t>s</a:t>
            </a:r>
            <a:r>
              <a:rPr sz="1200" spc="39" dirty="0" smtClean="0">
                <a:solidFill>
                  <a:srgbClr val="262C32"/>
                </a:solidFill>
                <a:latin typeface="Aptos"/>
                <a:cs typeface="Arial"/>
              </a:rPr>
              <a:t> </a:t>
            </a:r>
            <a:r>
              <a:rPr sz="1200" spc="0" dirty="0" smtClean="0">
                <a:solidFill>
                  <a:srgbClr val="262C32"/>
                </a:solidFill>
                <a:latin typeface="Aptos"/>
                <a:cs typeface="Arial"/>
              </a:rPr>
              <a:t>o</a:t>
            </a:r>
            <a:r>
              <a:rPr sz="1200" spc="31" dirty="0" smtClean="0">
                <a:solidFill>
                  <a:srgbClr val="262C32"/>
                </a:solidFill>
                <a:latin typeface="Aptos"/>
                <a:cs typeface="Arial"/>
              </a:rPr>
              <a:t> </a:t>
            </a:r>
            <a:r>
              <a:rPr sz="1200" spc="-19" dirty="0" smtClean="0">
                <a:solidFill>
                  <a:srgbClr val="262C32"/>
                </a:solidFill>
                <a:latin typeface="Aptos"/>
                <a:cs typeface="Arial"/>
              </a:rPr>
              <a:t>co</a:t>
            </a:r>
            <a:r>
              <a:rPr sz="1200" spc="0" dirty="0" smtClean="0">
                <a:solidFill>
                  <a:srgbClr val="262C32"/>
                </a:solidFill>
                <a:latin typeface="Aptos"/>
                <a:cs typeface="Arial"/>
              </a:rPr>
              <a:t>n</a:t>
            </a:r>
            <a:r>
              <a:rPr sz="1200" spc="45" dirty="0" smtClean="0">
                <a:solidFill>
                  <a:srgbClr val="262C32"/>
                </a:solidFill>
                <a:latin typeface="Aptos"/>
                <a:cs typeface="Arial"/>
              </a:rPr>
              <a:t> </a:t>
            </a:r>
            <a:r>
              <a:rPr sz="1200" spc="-14" dirty="0" smtClean="0">
                <a:solidFill>
                  <a:srgbClr val="262C32"/>
                </a:solidFill>
                <a:latin typeface="Aptos"/>
                <a:cs typeface="Arial"/>
              </a:rPr>
              <a:t>u</a:t>
            </a:r>
            <a:r>
              <a:rPr sz="1200" spc="0" dirty="0" smtClean="0">
                <a:solidFill>
                  <a:srgbClr val="262C32"/>
                </a:solidFill>
                <a:latin typeface="Aptos"/>
                <a:cs typeface="Arial"/>
              </a:rPr>
              <a:t>n </a:t>
            </a:r>
            <a:r>
              <a:rPr sz="1200" spc="-76" dirty="0" smtClean="0">
                <a:solidFill>
                  <a:srgbClr val="262C32"/>
                </a:solidFill>
                <a:latin typeface="Aptos"/>
                <a:cs typeface="Arial"/>
              </a:rPr>
              <a:t>n</a:t>
            </a:r>
            <a:r>
              <a:rPr sz="1200" spc="-7" dirty="0" smtClean="0">
                <a:solidFill>
                  <a:srgbClr val="262C32"/>
                </a:solidFill>
                <a:latin typeface="Aptos"/>
                <a:cs typeface="Arial"/>
              </a:rPr>
              <a:t>i</a:t>
            </a:r>
            <a:r>
              <a:rPr sz="1200" spc="30" dirty="0" smtClean="0">
                <a:solidFill>
                  <a:srgbClr val="262C32"/>
                </a:solidFill>
                <a:latin typeface="Aptos"/>
                <a:cs typeface="Arial"/>
              </a:rPr>
              <a:t>v</a:t>
            </a:r>
            <a:r>
              <a:rPr sz="1200" spc="-3" dirty="0" smtClean="0">
                <a:solidFill>
                  <a:srgbClr val="262C32"/>
                </a:solidFill>
                <a:latin typeface="Aptos"/>
                <a:cs typeface="Arial"/>
              </a:rPr>
              <a:t>e</a:t>
            </a:r>
            <a:r>
              <a:rPr sz="1200" spc="-73" dirty="0" smtClean="0">
                <a:solidFill>
                  <a:srgbClr val="262C32"/>
                </a:solidFill>
                <a:latin typeface="Aptos"/>
                <a:cs typeface="Arial"/>
              </a:rPr>
              <a:t>l</a:t>
            </a:r>
            <a:r>
              <a:rPr sz="1200" spc="100"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20" dirty="0" smtClean="0">
                <a:solidFill>
                  <a:srgbClr val="262C32"/>
                </a:solidFill>
                <a:latin typeface="Aptos"/>
                <a:cs typeface="Arial"/>
              </a:rPr>
              <a:t> </a:t>
            </a:r>
            <a:r>
              <a:rPr sz="1200" spc="-19" dirty="0" smtClean="0">
                <a:solidFill>
                  <a:srgbClr val="262C32"/>
                </a:solidFill>
                <a:latin typeface="Aptos"/>
                <a:cs typeface="Arial"/>
              </a:rPr>
              <a:t>co</a:t>
            </a:r>
            <a:r>
              <a:rPr sz="1200" spc="-14" dirty="0" smtClean="0">
                <a:solidFill>
                  <a:srgbClr val="262C32"/>
                </a:solidFill>
                <a:latin typeface="Aptos"/>
                <a:cs typeface="Arial"/>
              </a:rPr>
              <a:t>n</a:t>
            </a:r>
            <a:r>
              <a:rPr sz="1200" spc="-19" dirty="0" smtClean="0">
                <a:solidFill>
                  <a:srgbClr val="262C32"/>
                </a:solidFill>
                <a:latin typeface="Aptos"/>
                <a:cs typeface="Arial"/>
              </a:rPr>
              <a:t>s</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0" dirty="0" smtClean="0">
                <a:solidFill>
                  <a:srgbClr val="262C32"/>
                </a:solidFill>
                <a:latin typeface="Aptos"/>
                <a:cs typeface="Arial"/>
              </a:rPr>
              <a:t>c</a:t>
            </a:r>
            <a:r>
              <a:rPr sz="1200" spc="-25" dirty="0" smtClean="0">
                <a:solidFill>
                  <a:srgbClr val="262C32"/>
                </a:solidFill>
                <a:latin typeface="Aptos"/>
                <a:cs typeface="Arial"/>
              </a:rPr>
              <a:t>i</a:t>
            </a:r>
            <a:r>
              <a:rPr sz="1200" spc="0" dirty="0" smtClean="0">
                <a:solidFill>
                  <a:srgbClr val="262C32"/>
                </a:solidFill>
                <a:latin typeface="Aptos"/>
                <a:cs typeface="Arial"/>
              </a:rPr>
              <a:t>a</a:t>
            </a:r>
            <a:r>
              <a:rPr sz="1200" spc="155" dirty="0" smtClean="0">
                <a:solidFill>
                  <a:srgbClr val="262C32"/>
                </a:solidFill>
                <a:latin typeface="Aptos"/>
                <a:cs typeface="Arial"/>
              </a:rPr>
              <a:t> </a:t>
            </a:r>
            <a:r>
              <a:rPr sz="1200" spc="-53" dirty="0" smtClean="0">
                <a:solidFill>
                  <a:srgbClr val="262C32"/>
                </a:solidFill>
                <a:latin typeface="Aptos"/>
                <a:cs typeface="Arial"/>
              </a:rPr>
              <a:t>d</a:t>
            </a:r>
            <a:r>
              <a:rPr sz="1200" spc="-7" dirty="0" smtClean="0">
                <a:solidFill>
                  <a:srgbClr val="262C32"/>
                </a:solidFill>
                <a:latin typeface="Aptos"/>
                <a:cs typeface="Arial"/>
              </a:rPr>
              <a:t>i</a:t>
            </a:r>
            <a:r>
              <a:rPr sz="1200" spc="30" dirty="0" smtClean="0">
                <a:solidFill>
                  <a:srgbClr val="262C32"/>
                </a:solidFill>
                <a:latin typeface="Aptos"/>
                <a:cs typeface="Arial"/>
              </a:rPr>
              <a:t>s</a:t>
            </a:r>
            <a:r>
              <a:rPr sz="1200" spc="-18" dirty="0" smtClean="0">
                <a:solidFill>
                  <a:srgbClr val="262C32"/>
                </a:solidFill>
                <a:latin typeface="Aptos"/>
                <a:cs typeface="Arial"/>
              </a:rPr>
              <a:t>m</a:t>
            </a:r>
            <a:r>
              <a:rPr sz="1200" spc="-7" dirty="0" smtClean="0">
                <a:solidFill>
                  <a:srgbClr val="262C32"/>
                </a:solidFill>
                <a:latin typeface="Aptos"/>
                <a:cs typeface="Arial"/>
              </a:rPr>
              <a:t>i</a:t>
            </a:r>
            <a:r>
              <a:rPr sz="1200" spc="-3" dirty="0" smtClean="0">
                <a:solidFill>
                  <a:srgbClr val="262C32"/>
                </a:solidFill>
                <a:latin typeface="Aptos"/>
                <a:cs typeface="Arial"/>
              </a:rPr>
              <a:t>n</a:t>
            </a:r>
            <a:r>
              <a:rPr sz="1200" spc="18" dirty="0" smtClean="0">
                <a:solidFill>
                  <a:srgbClr val="262C32"/>
                </a:solidFill>
                <a:latin typeface="Aptos"/>
                <a:cs typeface="Arial"/>
              </a:rPr>
              <a:t>u</a:t>
            </a:r>
            <a:r>
              <a:rPr sz="1200" spc="-7" dirty="0" smtClean="0">
                <a:solidFill>
                  <a:srgbClr val="262C32"/>
                </a:solidFill>
                <a:latin typeface="Aptos"/>
                <a:cs typeface="Arial"/>
              </a:rPr>
              <a:t>i</a:t>
            </a:r>
            <a:r>
              <a:rPr sz="1200" spc="-3" dirty="0" smtClean="0">
                <a:solidFill>
                  <a:srgbClr val="262C32"/>
                </a:solidFill>
                <a:latin typeface="Aptos"/>
                <a:cs typeface="Arial"/>
              </a:rPr>
              <a:t>d</a:t>
            </a:r>
            <a:r>
              <a:rPr sz="1200" spc="18" dirty="0" smtClean="0">
                <a:solidFill>
                  <a:srgbClr val="262C32"/>
                </a:solidFill>
                <a:latin typeface="Aptos"/>
                <a:cs typeface="Arial"/>
              </a:rPr>
              <a:t>o</a:t>
            </a:r>
            <a:r>
              <a:rPr sz="1200" spc="-102"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2083609" y="3740110"/>
            <a:ext cx="7160703" cy="2712720"/>
          </a:xfrm>
          <a:prstGeom prst="rect">
            <a:avLst/>
          </a:prstGeom>
        </p:spPr>
        <p:txBody>
          <a:bodyPr wrap="square" lIns="0" tIns="7111" rIns="0" bIns="0" rtlCol="0">
            <a:noAutofit/>
          </a:bodyPr>
          <a:lstStyle/>
          <a:p>
            <a:pPr marL="12700" marR="9205">
              <a:lnSpc>
                <a:spcPts val="1120"/>
              </a:lnSpc>
              <a:spcAft>
                <a:spcPts val="300"/>
              </a:spcAft>
            </a:pPr>
            <a:r>
              <a:rPr sz="1200" b="1" spc="-7" dirty="0" smtClean="0">
                <a:solidFill>
                  <a:srgbClr val="262C32"/>
                </a:solidFill>
                <a:latin typeface="Aptos"/>
                <a:cs typeface="Arial"/>
              </a:rPr>
              <a:t>Quemaduras</a:t>
            </a:r>
            <a:endParaRPr sz="1000">
              <a:latin typeface="Arial"/>
              <a:cs typeface="Arial"/>
            </a:endParaRPr>
          </a:p>
          <a:p>
            <a:pPr marL="12700" marR="9205">
              <a:lnSpc>
                <a:spcPct val="95825"/>
              </a:lnSpc>
              <a:spcBef>
                <a:spcPts val="474"/>
              </a:spcBef>
              <a:spcAft>
                <a:spcPts val="300"/>
              </a:spcAft>
            </a:pPr>
            <a:r>
              <a:rPr sz="1200" b="1" spc="-3" dirty="0" smtClean="0">
                <a:solidFill>
                  <a:srgbClr val="262C32"/>
                </a:solidFill>
                <a:latin typeface="Aptos"/>
                <a:cs typeface="Arial"/>
              </a:rPr>
              <a:t>• </a:t>
            </a:r>
            <a:r>
              <a:rPr sz="1200" b="1" spc="-3" dirty="0" smtClean="0">
                <a:solidFill>
                  <a:srgbClr val="262C32"/>
                </a:solidFill>
                <a:latin typeface="Aptos"/>
                <a:cs typeface="Arial"/>
              </a:rPr>
              <a:t>Causas principales</a:t>
            </a:r>
            <a:endParaRPr sz="1000">
              <a:latin typeface="Arial"/>
              <a:cs typeface="Arial"/>
            </a:endParaRPr>
          </a:p>
          <a:p>
            <a:pPr marL="192531" indent="-88391">
              <a:lnSpc>
                <a:spcPts val="1149"/>
              </a:lnSpc>
              <a:spcBef>
                <a:spcPts val="530"/>
              </a:spcBef>
              <a:spcAft>
                <a:spcPts val="300"/>
              </a:spcAft>
            </a:pPr>
            <a:r>
              <a:rPr sz="1200" spc="-7" dirty="0" smtClean="0">
                <a:solidFill>
                  <a:srgbClr val="262C32"/>
                </a:solidFill>
                <a:latin typeface="Aptos"/>
                <a:cs typeface="Arial"/>
              </a:rPr>
              <a:t>- </a:t>
            </a:r>
            <a:r>
              <a:rPr sz="1200" spc="-7" dirty="0" smtClean="0">
                <a:solidFill>
                  <a:srgbClr val="262C32"/>
                </a:solidFill>
                <a:latin typeface="Aptos"/>
                <a:cs typeface="Arial"/>
              </a:rPr>
              <a:t>Situar objetos calientes (estufas eléctricas,  lámparas,  hornos, tostadoras </a:t>
            </a:r>
            <a:endParaRPr sz="1000">
              <a:latin typeface="Arial"/>
              <a:cs typeface="Arial"/>
            </a:endParaRPr>
          </a:p>
          <a:p>
            <a:pPr marL="192531">
              <a:lnSpc>
                <a:spcPts val="1149"/>
              </a:lnSpc>
              <a:spcBef>
                <a:spcPts val="242"/>
              </a:spcBef>
              <a:spcAft>
                <a:spcPts val="300"/>
              </a:spcAft>
            </a:pPr>
            <a:r>
              <a:rPr sz="1200" spc="0" dirty="0" smtClean="0">
                <a:solidFill>
                  <a:srgbClr val="262C32"/>
                </a:solidFill>
                <a:latin typeface="Aptos"/>
                <a:cs typeface="Arial"/>
              </a:rPr>
              <a:t>de pan, etc.), en lugares fácilmente accesibles o no protegidos </a:t>
            </a:r>
            <a:endParaRPr sz="1000">
              <a:latin typeface="Arial"/>
              <a:cs typeface="Arial"/>
            </a:endParaRPr>
          </a:p>
          <a:p>
            <a:pPr marL="192531">
              <a:lnSpc>
                <a:spcPts val="1149"/>
              </a:lnSpc>
              <a:spcBef>
                <a:spcPts val="242"/>
              </a:spcBef>
              <a:spcAft>
                <a:spcPts val="300"/>
              </a:spcAft>
            </a:pPr>
            <a:r>
              <a:rPr sz="1200" spc="-8" dirty="0" smtClean="0">
                <a:solidFill>
                  <a:srgbClr val="262C32"/>
                </a:solidFill>
                <a:latin typeface="Aptos"/>
                <a:cs typeface="Arial"/>
              </a:rPr>
              <a:t>adecuadamente.</a:t>
            </a:r>
            <a:endParaRPr sz="1000">
              <a:latin typeface="Arial"/>
              <a:cs typeface="Arial"/>
            </a:endParaRPr>
          </a:p>
          <a:p>
            <a:pPr marL="192531" marR="100711" indent="-88391">
              <a:lnSpc>
                <a:spcPts val="1149"/>
              </a:lnSpc>
              <a:spcBef>
                <a:spcPts val="557"/>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Utilizar recipientes o cuerpos calientes desprovistos de asas o mangos </a:t>
            </a:r>
            <a:endParaRPr sz="1000">
              <a:latin typeface="Arial"/>
              <a:cs typeface="Arial"/>
            </a:endParaRPr>
          </a:p>
          <a:p>
            <a:pPr marL="192531" marR="100711">
              <a:lnSpc>
                <a:spcPts val="1149"/>
              </a:lnSpc>
              <a:spcBef>
                <a:spcPts val="242"/>
              </a:spcBef>
              <a:spcAft>
                <a:spcPts val="300"/>
              </a:spcAft>
            </a:pPr>
            <a:r>
              <a:rPr sz="1200" spc="-11" dirty="0" smtClean="0">
                <a:solidFill>
                  <a:srgbClr val="262C32"/>
                </a:solidFill>
                <a:latin typeface="Aptos"/>
                <a:cs typeface="Arial"/>
              </a:rPr>
              <a:t>aislantes</a:t>
            </a:r>
            <a:r>
              <a:rPr sz="1200" spc="-11" dirty="0" smtClean="0">
                <a:solidFill>
                  <a:srgbClr val="262C32"/>
                </a:solidFill>
                <a:latin typeface="Aptos"/>
                <a:cs typeface="Arial"/>
              </a:rPr>
              <a:t>.</a:t>
            </a:r>
            <a:endParaRPr sz="1000">
              <a:latin typeface="Arial"/>
              <a:cs typeface="Arial"/>
            </a:endParaRPr>
          </a:p>
          <a:p>
            <a:pPr marL="104139" marR="9205">
              <a:lnSpc>
                <a:spcPct val="95825"/>
              </a:lnSpc>
              <a:spcBef>
                <a:spcPts val="537"/>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Manejar objetos a alta temperatura sin protección en las manos</a:t>
            </a:r>
            <a:r>
              <a:rPr sz="1200" spc="-1" dirty="0" smtClean="0">
                <a:solidFill>
                  <a:srgbClr val="262C32"/>
                </a:solidFill>
                <a:latin typeface="Aptos"/>
                <a:cs typeface="Arial"/>
              </a:rPr>
              <a:t>.</a:t>
            </a:r>
            <a:endParaRPr sz="1000">
              <a:latin typeface="Arial"/>
              <a:cs typeface="Arial"/>
            </a:endParaRPr>
          </a:p>
          <a:p>
            <a:pPr marL="189483" marR="384854" indent="-85343">
              <a:lnSpc>
                <a:spcPts val="1149"/>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Cocer o freír los alimentos que dan origen a salpicaduras sin usar </a:t>
            </a:r>
            <a:endParaRPr sz="1000">
              <a:latin typeface="Arial"/>
              <a:cs typeface="Arial"/>
            </a:endParaRPr>
          </a:p>
          <a:p>
            <a:pPr marL="189483" marR="384854">
              <a:lnSpc>
                <a:spcPts val="1149"/>
              </a:lnSpc>
              <a:spcBef>
                <a:spcPts val="242"/>
              </a:spcBef>
              <a:spcAft>
                <a:spcPts val="300"/>
              </a:spcAft>
            </a:pPr>
            <a:r>
              <a:rPr sz="1200" spc="-8" dirty="0" smtClean="0">
                <a:solidFill>
                  <a:srgbClr val="262C32"/>
                </a:solidFill>
                <a:latin typeface="Aptos"/>
                <a:cs typeface="Arial"/>
              </a:rPr>
              <a:t>tapaderas</a:t>
            </a:r>
            <a:r>
              <a:rPr sz="1200" spc="-8" dirty="0" smtClean="0">
                <a:solidFill>
                  <a:srgbClr val="262C32"/>
                </a:solidFill>
                <a:latin typeface="Aptos"/>
                <a:cs typeface="Arial"/>
              </a:rPr>
              <a:t>.</a:t>
            </a:r>
            <a:endParaRPr sz="1000">
              <a:latin typeface="Arial"/>
              <a:cs typeface="Arial"/>
            </a:endParaRPr>
          </a:p>
          <a:p>
            <a:pPr marL="189483" marR="23049" indent="-85343">
              <a:lnSpc>
                <a:spcPts val="1149"/>
              </a:lnSpc>
              <a:spcBef>
                <a:spcPts val="537"/>
              </a:spcBef>
              <a:spcAft>
                <a:spcPts val="300"/>
              </a:spcAft>
            </a:pPr>
            <a:r>
              <a:rPr sz="1200" spc="-7" dirty="0" smtClean="0">
                <a:solidFill>
                  <a:srgbClr val="262C32"/>
                </a:solidFill>
                <a:latin typeface="Aptos"/>
                <a:cs typeface="Arial"/>
              </a:rPr>
              <a:t>- </a:t>
            </a:r>
            <a:r>
              <a:rPr sz="1200" spc="-7" dirty="0" smtClean="0">
                <a:solidFill>
                  <a:srgbClr val="262C32"/>
                </a:solidFill>
                <a:latin typeface="Aptos"/>
                <a:cs typeface="Arial"/>
              </a:rPr>
              <a:t>Manipular inadecuadamente instalaciones eléctricas, cerillas,  mecheros, </a:t>
            </a:r>
            <a:endParaRPr sz="1000">
              <a:latin typeface="Arial"/>
              <a:cs typeface="Arial"/>
            </a:endParaRPr>
          </a:p>
          <a:p>
            <a:pPr marL="189483" marR="23049">
              <a:lnSpc>
                <a:spcPts val="1149"/>
              </a:lnSpc>
              <a:spcBef>
                <a:spcPts val="265"/>
              </a:spcBef>
              <a:spcAft>
                <a:spcPts val="300"/>
              </a:spcAft>
            </a:pPr>
            <a:r>
              <a:rPr sz="1200" spc="-2" dirty="0" smtClean="0">
                <a:solidFill>
                  <a:srgbClr val="262C32"/>
                </a:solidFill>
                <a:latin typeface="Aptos"/>
                <a:cs typeface="Arial"/>
              </a:rPr>
              <a:t>fuegos de artificio, cohetes, petardos</a:t>
            </a:r>
            <a:r>
              <a:rPr sz="1200" spc="-2" dirty="0" smtClean="0">
                <a:solidFill>
                  <a:srgbClr val="262C32"/>
                </a:solidFill>
                <a:latin typeface="Aptos"/>
                <a:cs typeface="Arial"/>
              </a:rPr>
              <a:t>.</a:t>
            </a:r>
            <a:endParaRPr sz="1000">
              <a:latin typeface="Arial"/>
              <a:cs typeface="Arial"/>
            </a:endParaRPr>
          </a:p>
          <a:p>
            <a:pPr marL="192531" marR="6751" indent="-88391">
              <a:lnSpc>
                <a:spcPts val="1390"/>
              </a:lnSpc>
              <a:spcBef>
                <a:spcPts val="4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También suelen producirse quemaduras intensas cuando la piel entra en contacto con sustancias cáusticas (sosa) o corrosivas (ácido sulfúrico).</a:t>
            </a:r>
            <a:endParaRPr sz="10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b="1" spc="-71" dirty="0" smtClean="0">
                <a:solidFill>
                  <a:srgbClr val="231F21"/>
                </a:solidFill>
                <a:latin typeface="Times New Roman"/>
                <a:cs typeface="Times New Roman"/>
              </a:rPr>
              <a:t>156</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083610" y="1353526"/>
            <a:ext cx="7302395" cy="3105912"/>
          </a:xfrm>
          <a:prstGeom prst="rect">
            <a:avLst/>
          </a:prstGeom>
        </p:spPr>
        <p:txBody>
          <a:bodyPr wrap="square" lIns="0" tIns="7111" rIns="0" bIns="0" rtlCol="0">
            <a:noAutofit/>
          </a:bodyPr>
          <a:lstStyle/>
          <a:p>
            <a:pPr marL="12700" marR="9205">
              <a:lnSpc>
                <a:spcPts val="1120"/>
              </a:lnSpc>
              <a:spcAft>
                <a:spcPts val="300"/>
              </a:spcAft>
            </a:pPr>
            <a:r>
              <a:rPr sz="1200" b="1" spc="-3" dirty="0" smtClean="0">
                <a:solidFill>
                  <a:srgbClr val="262C32"/>
                </a:solidFill>
                <a:latin typeface="Aptos"/>
                <a:cs typeface="Arial"/>
              </a:rPr>
              <a:t>• </a:t>
            </a:r>
            <a:r>
              <a:rPr sz="1200" b="1" spc="-3" dirty="0" smtClean="0">
                <a:solidFill>
                  <a:srgbClr val="262C32"/>
                </a:solidFill>
                <a:latin typeface="Aptos"/>
                <a:cs typeface="Arial"/>
              </a:rPr>
              <a:t>Consejos de prevención</a:t>
            </a:r>
            <a:endParaRPr sz="1000">
              <a:latin typeface="Arial"/>
              <a:cs typeface="Arial"/>
            </a:endParaRPr>
          </a:p>
          <a:p>
            <a:pPr marL="192531" marR="115564" indent="-88391">
              <a:lnSpc>
                <a:spcPts val="1149"/>
              </a:lnSpc>
              <a:spcBef>
                <a:spcPts val="474"/>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Colocar en lo posible protecciones alrededor de aquellos objetos que se </a:t>
            </a:r>
            <a:endParaRPr sz="1000">
              <a:latin typeface="Arial"/>
              <a:cs typeface="Arial"/>
            </a:endParaRPr>
          </a:p>
          <a:p>
            <a:pPr marL="192531" marR="115564">
              <a:lnSpc>
                <a:spcPts val="1149"/>
              </a:lnSpc>
              <a:spcBef>
                <a:spcPts val="265"/>
              </a:spcBef>
              <a:spcAft>
                <a:spcPts val="300"/>
              </a:spcAft>
            </a:pPr>
            <a:r>
              <a:rPr sz="1200" spc="-2" dirty="0" smtClean="0">
                <a:solidFill>
                  <a:srgbClr val="262C32"/>
                </a:solidFill>
                <a:latin typeface="Aptos"/>
                <a:cs typeface="Arial"/>
              </a:rPr>
              <a:t>encuentran calientes y que resultan accesibles</a:t>
            </a:r>
            <a:r>
              <a:rPr sz="1200" spc="-2" dirty="0" smtClean="0">
                <a:solidFill>
                  <a:srgbClr val="262C32"/>
                </a:solidFill>
                <a:latin typeface="Aptos"/>
                <a:cs typeface="Arial"/>
              </a:rPr>
              <a:t>.</a:t>
            </a:r>
            <a:endParaRPr sz="1000">
              <a:latin typeface="Arial"/>
              <a:cs typeface="Arial"/>
            </a:endParaRPr>
          </a:p>
          <a:p>
            <a:pPr marL="192531" marR="52873" indent="-88391">
              <a:lnSpc>
                <a:spcPts val="1149"/>
              </a:lnSpc>
              <a:spcBef>
                <a:spcPts val="535"/>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Utilizar objetos provistos de elementos de agarre aislante (mangos, asas, </a:t>
            </a:r>
            <a:endParaRPr sz="1000">
              <a:latin typeface="Arial"/>
              <a:cs typeface="Arial"/>
            </a:endParaRPr>
          </a:p>
          <a:p>
            <a:pPr marL="192531" marR="52873">
              <a:lnSpc>
                <a:spcPts val="1149"/>
              </a:lnSpc>
              <a:spcBef>
                <a:spcPts val="242"/>
              </a:spcBef>
              <a:spcAft>
                <a:spcPts val="300"/>
              </a:spcAft>
            </a:pPr>
            <a:r>
              <a:rPr sz="1200" spc="-5" dirty="0" smtClean="0">
                <a:solidFill>
                  <a:srgbClr val="262C32"/>
                </a:solidFill>
                <a:latin typeface="Aptos"/>
                <a:cs typeface="Arial"/>
              </a:rPr>
              <a:t>etc.) en buen estado.</a:t>
            </a:r>
            <a:endParaRPr sz="1000">
              <a:latin typeface="Arial"/>
              <a:cs typeface="Arial"/>
            </a:endParaRPr>
          </a:p>
          <a:p>
            <a:pPr marL="195579" marR="304799" indent="-91439">
              <a:lnSpc>
                <a:spcPts val="1149"/>
              </a:lnSpc>
              <a:spcBef>
                <a:spcPts val="537"/>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Utilizar guantes o manoplas aislantes para mover objetos calientes o </a:t>
            </a:r>
            <a:endParaRPr sz="1000">
              <a:latin typeface="Arial"/>
              <a:cs typeface="Arial"/>
            </a:endParaRPr>
          </a:p>
          <a:p>
            <a:pPr marL="195579" marR="304799">
              <a:lnSpc>
                <a:spcPts val="1149"/>
              </a:lnSpc>
              <a:spcBef>
                <a:spcPts val="265"/>
              </a:spcBef>
              <a:spcAft>
                <a:spcPts val="300"/>
              </a:spcAft>
            </a:pPr>
            <a:r>
              <a:rPr sz="1200" spc="-4" dirty="0" smtClean="0">
                <a:solidFill>
                  <a:srgbClr val="262C32"/>
                </a:solidFill>
                <a:latin typeface="Aptos"/>
                <a:cs typeface="Arial"/>
              </a:rPr>
              <a:t>manipular dentro de un horno encendido.</a:t>
            </a:r>
            <a:endParaRPr sz="1000">
              <a:latin typeface="Arial"/>
              <a:cs typeface="Arial"/>
            </a:endParaRPr>
          </a:p>
          <a:p>
            <a:pPr marL="195579" indent="-91439">
              <a:lnSpc>
                <a:spcPts val="1149"/>
              </a:lnSpc>
              <a:spcBef>
                <a:spcPts val="535"/>
              </a:spcBef>
              <a:spcAft>
                <a:spcPts val="300"/>
              </a:spcAft>
            </a:pPr>
            <a:r>
              <a:rPr sz="1200" spc="-5" dirty="0" smtClean="0">
                <a:solidFill>
                  <a:srgbClr val="262C32"/>
                </a:solidFill>
                <a:latin typeface="Aptos"/>
                <a:cs typeface="Arial"/>
              </a:rPr>
              <a:t>- </a:t>
            </a:r>
            <a:r>
              <a:rPr sz="1200" spc="-5" dirty="0" smtClean="0">
                <a:solidFill>
                  <a:srgbClr val="262C32"/>
                </a:solidFill>
                <a:latin typeface="Aptos"/>
                <a:cs typeface="Arial"/>
              </a:rPr>
              <a:t>Evitar las salpicaduras,  usando cubiertas o tapaderas mientras se cocinan </a:t>
            </a:r>
            <a:endParaRPr sz="1000">
              <a:latin typeface="Arial"/>
              <a:cs typeface="Arial"/>
            </a:endParaRPr>
          </a:p>
          <a:p>
            <a:pPr marL="195579">
              <a:lnSpc>
                <a:spcPts val="1149"/>
              </a:lnSpc>
              <a:spcBef>
                <a:spcPts val="242"/>
              </a:spcBef>
              <a:spcAft>
                <a:spcPts val="300"/>
              </a:spcAft>
            </a:pPr>
            <a:r>
              <a:rPr sz="1200" spc="-11" dirty="0" smtClean="0">
                <a:solidFill>
                  <a:srgbClr val="262C32"/>
                </a:solidFill>
                <a:latin typeface="Aptos"/>
                <a:cs typeface="Arial"/>
              </a:rPr>
              <a:t>los alimentos.</a:t>
            </a:r>
            <a:endParaRPr sz="1000">
              <a:latin typeface="Arial"/>
              <a:cs typeface="Arial"/>
            </a:endParaRPr>
          </a:p>
          <a:p>
            <a:pPr marL="195579" marR="162826" indent="-91439">
              <a:lnSpc>
                <a:spcPts val="1149"/>
              </a:lnSpc>
              <a:spcBef>
                <a:spcPts val="537"/>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Los mangos de sartenes, cacerolas y pucheros no deben sobresalir del </a:t>
            </a:r>
            <a:endParaRPr sz="1000">
              <a:latin typeface="Arial"/>
              <a:cs typeface="Arial"/>
            </a:endParaRPr>
          </a:p>
          <a:p>
            <a:pPr marL="195579" marR="162826">
              <a:lnSpc>
                <a:spcPts val="1149"/>
              </a:lnSpc>
              <a:spcBef>
                <a:spcPts val="242"/>
              </a:spcBef>
              <a:spcAft>
                <a:spcPts val="300"/>
              </a:spcAft>
            </a:pPr>
            <a:r>
              <a:rPr sz="1200" spc="-8" dirty="0" smtClean="0">
                <a:solidFill>
                  <a:srgbClr val="262C32"/>
                </a:solidFill>
                <a:latin typeface="Aptos"/>
                <a:cs typeface="Arial"/>
              </a:rPr>
              <a:t>mueble de cocina</a:t>
            </a:r>
            <a:r>
              <a:rPr sz="1200" spc="-8" dirty="0" smtClean="0">
                <a:solidFill>
                  <a:srgbClr val="262C32"/>
                </a:solidFill>
                <a:latin typeface="Aptos"/>
                <a:cs typeface="Arial"/>
              </a:rPr>
              <a:t>.</a:t>
            </a:r>
            <a:endParaRPr sz="1000">
              <a:latin typeface="Arial"/>
              <a:cs typeface="Arial"/>
            </a:endParaRPr>
          </a:p>
          <a:p>
            <a:pPr marL="192531" marR="103372" indent="-88391">
              <a:lnSpc>
                <a:spcPts val="1149"/>
              </a:lnSpc>
              <a:spcBef>
                <a:spcPts val="537"/>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Alejar a las personas mayores con alteraciones físicas y cognitivas de la </a:t>
            </a:r>
            <a:endParaRPr sz="1000">
              <a:latin typeface="Arial"/>
              <a:cs typeface="Arial"/>
            </a:endParaRPr>
          </a:p>
          <a:p>
            <a:pPr marL="192531" marR="103372">
              <a:lnSpc>
                <a:spcPts val="1149"/>
              </a:lnSpc>
              <a:spcBef>
                <a:spcPts val="265"/>
              </a:spcBef>
              <a:spcAft>
                <a:spcPts val="300"/>
              </a:spcAft>
            </a:pPr>
            <a:r>
              <a:rPr sz="1200" spc="-7" dirty="0" smtClean="0">
                <a:solidFill>
                  <a:srgbClr val="262C32"/>
                </a:solidFill>
                <a:latin typeface="Aptos"/>
                <a:cs typeface="Arial"/>
              </a:rPr>
              <a:t>cocina y zona de planchar.</a:t>
            </a:r>
            <a:endParaRPr sz="1000">
              <a:latin typeface="Arial"/>
              <a:cs typeface="Arial"/>
            </a:endParaRPr>
          </a:p>
          <a:p>
            <a:pPr marL="104139" marR="9205">
              <a:lnSpc>
                <a:spcPct val="95825"/>
              </a:lnSpc>
              <a:spcBef>
                <a:spcPts val="535"/>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Situar los objetos calientes o con llama viva fuera del alcance.</a:t>
            </a:r>
            <a:endParaRPr sz="1000">
              <a:latin typeface="Arial"/>
              <a:cs typeface="Arial"/>
            </a:endParaRPr>
          </a:p>
          <a:p>
            <a:pPr marL="192531" marR="313684" indent="-88391">
              <a:lnSpc>
                <a:spcPts val="1390"/>
              </a:lnSpc>
              <a:spcBef>
                <a:spcPts val="42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Manipular con cuidado cualquier producto químico, así como la sosa cáustica o la cal viva.</a:t>
            </a:r>
            <a:endParaRPr sz="1000">
              <a:latin typeface="Arial"/>
              <a:cs typeface="Arial"/>
            </a:endParaRPr>
          </a:p>
        </p:txBody>
      </p:sp>
      <p:sp>
        <p:nvSpPr>
          <p:cNvPr id="3" name="object 3"/>
          <p:cNvSpPr txBox="1"/>
          <p:nvPr/>
        </p:nvSpPr>
        <p:spPr>
          <a:xfrm>
            <a:off x="2083609" y="4736806"/>
            <a:ext cx="7413012" cy="2676144"/>
          </a:xfrm>
          <a:prstGeom prst="rect">
            <a:avLst/>
          </a:prstGeom>
        </p:spPr>
        <p:txBody>
          <a:bodyPr wrap="square" lIns="0" tIns="7111" rIns="0" bIns="0" rtlCol="0">
            <a:noAutofit/>
          </a:bodyPr>
          <a:lstStyle/>
          <a:p>
            <a:pPr marL="15748" marR="9205">
              <a:lnSpc>
                <a:spcPts val="1120"/>
              </a:lnSpc>
              <a:spcAft>
                <a:spcPts val="300"/>
              </a:spcAft>
            </a:pPr>
            <a:r>
              <a:rPr sz="1200" b="1" spc="-3" dirty="0" smtClean="0">
                <a:solidFill>
                  <a:srgbClr val="262C32"/>
                </a:solidFill>
                <a:latin typeface="Aptos"/>
                <a:cs typeface="Arial"/>
              </a:rPr>
              <a:t>Incendios y explosiones</a:t>
            </a:r>
            <a:endParaRPr sz="1000">
              <a:latin typeface="Arial"/>
              <a:cs typeface="Arial"/>
            </a:endParaRPr>
          </a:p>
          <a:p>
            <a:pPr marL="12700" marR="79590" indent="6095">
              <a:lnSpc>
                <a:spcPts val="1149"/>
              </a:lnSpc>
              <a:spcBef>
                <a:spcPts val="474"/>
              </a:spcBef>
              <a:spcAft>
                <a:spcPts val="300"/>
              </a:spcAft>
            </a:pPr>
            <a:r>
              <a:rPr sz="1200" spc="-3" dirty="0" smtClean="0">
                <a:solidFill>
                  <a:srgbClr val="262C32"/>
                </a:solidFill>
                <a:latin typeface="Aptos"/>
                <a:cs typeface="Arial"/>
              </a:rPr>
              <a:t>En el domicilio almacenamos muchos productos y materiales de uso habitual </a:t>
            </a:r>
            <a:endParaRPr sz="1000">
              <a:latin typeface="Arial"/>
              <a:cs typeface="Arial"/>
            </a:endParaRPr>
          </a:p>
          <a:p>
            <a:pPr marL="12700" marR="79590">
              <a:lnSpc>
                <a:spcPts val="1149"/>
              </a:lnSpc>
              <a:spcBef>
                <a:spcPts val="242"/>
              </a:spcBef>
              <a:spcAft>
                <a:spcPts val="300"/>
              </a:spcAft>
            </a:pPr>
            <a:r>
              <a:rPr sz="1200" spc="-2" dirty="0" smtClean="0">
                <a:solidFill>
                  <a:srgbClr val="262C32"/>
                </a:solidFill>
                <a:latin typeface="Aptos"/>
                <a:cs typeface="Arial"/>
              </a:rPr>
              <a:t>que pueden ser el desencadenante de un incendio.</a:t>
            </a:r>
            <a:endParaRPr sz="1000">
              <a:latin typeface="Arial"/>
              <a:cs typeface="Arial"/>
            </a:endParaRPr>
          </a:p>
          <a:p>
            <a:pPr marL="101092" marR="394644" indent="-88391">
              <a:lnSpc>
                <a:spcPts val="1149"/>
              </a:lnSpc>
              <a:spcBef>
                <a:spcPts val="537"/>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Butano, propano, gas ciudad, sprays .</a:t>
            </a:r>
            <a:r>
              <a:rPr sz="1200" spc="-6" dirty="0" smtClean="0">
                <a:solidFill>
                  <a:srgbClr val="262C32"/>
                </a:solidFill>
                <a:latin typeface="Aptos"/>
                <a:cs typeface="Arial"/>
              </a:rPr>
              <a:t>..  </a:t>
            </a:r>
            <a:r>
              <a:rPr sz="1200" spc="-6" dirty="0" smtClean="0">
                <a:solidFill>
                  <a:srgbClr val="262C32"/>
                </a:solidFill>
                <a:latin typeface="Aptos"/>
                <a:cs typeface="Arial"/>
              </a:rPr>
              <a:t>Cuando el combustible es gas </a:t>
            </a:r>
            <a:endParaRPr sz="1000">
              <a:latin typeface="Arial"/>
              <a:cs typeface="Arial"/>
            </a:endParaRPr>
          </a:p>
          <a:p>
            <a:pPr marL="101092" marR="394644">
              <a:lnSpc>
                <a:spcPts val="1149"/>
              </a:lnSpc>
              <a:spcBef>
                <a:spcPts val="242"/>
              </a:spcBef>
              <a:spcAft>
                <a:spcPts val="300"/>
              </a:spcAft>
            </a:pPr>
            <a:r>
              <a:rPr sz="1200" spc="-2" dirty="0" smtClean="0">
                <a:solidFill>
                  <a:srgbClr val="262C32"/>
                </a:solidFill>
                <a:latin typeface="Aptos"/>
                <a:cs typeface="Arial"/>
              </a:rPr>
              <a:t>acumulado por fuga o similar puede generar una fuerte deflagración.</a:t>
            </a:r>
            <a:endParaRPr sz="1000">
              <a:latin typeface="Arial"/>
              <a:cs typeface="Arial"/>
            </a:endParaRPr>
          </a:p>
          <a:p>
            <a:pPr marL="101091" indent="-88391">
              <a:lnSpc>
                <a:spcPts val="1149"/>
              </a:lnSpc>
              <a:spcBef>
                <a:spcPts val="537"/>
              </a:spcBef>
              <a:spcAft>
                <a:spcPts val="300"/>
              </a:spcAft>
            </a:pPr>
            <a:r>
              <a:rPr sz="1200" spc="-9" dirty="0" smtClean="0">
                <a:solidFill>
                  <a:srgbClr val="262C32"/>
                </a:solidFill>
                <a:latin typeface="Aptos"/>
                <a:cs typeface="Arial"/>
              </a:rPr>
              <a:t>• </a:t>
            </a:r>
            <a:r>
              <a:rPr sz="1200" spc="-9" dirty="0" smtClean="0">
                <a:solidFill>
                  <a:srgbClr val="262C32"/>
                </a:solidFill>
                <a:latin typeface="Aptos"/>
                <a:cs typeface="Arial"/>
              </a:rPr>
              <a:t>Quitamanchas,  pinturas, disolventes, aceites, lacas,  productos de cosmética, </a:t>
            </a:r>
            <a:endParaRPr sz="1000">
              <a:latin typeface="Arial"/>
              <a:cs typeface="Arial"/>
            </a:endParaRPr>
          </a:p>
          <a:p>
            <a:pPr marL="101091">
              <a:lnSpc>
                <a:spcPts val="1149"/>
              </a:lnSpc>
              <a:spcBef>
                <a:spcPts val="265"/>
              </a:spcBef>
              <a:spcAft>
                <a:spcPts val="300"/>
              </a:spcAft>
            </a:pPr>
            <a:r>
              <a:rPr sz="1200" spc="-1" dirty="0" smtClean="0">
                <a:solidFill>
                  <a:srgbClr val="262C32"/>
                </a:solidFill>
                <a:latin typeface="Aptos"/>
                <a:cs typeface="Arial"/>
              </a:rPr>
              <a:t>alcoholes, etc., son productos altamente inflamables.</a:t>
            </a:r>
            <a:endParaRPr sz="1000">
              <a:latin typeface="Arial"/>
              <a:cs typeface="Arial"/>
            </a:endParaRPr>
          </a:p>
          <a:p>
            <a:pPr marL="12700" marR="9205">
              <a:lnSpc>
                <a:spcPct val="95825"/>
              </a:lnSpc>
              <a:spcBef>
                <a:spcPts val="535"/>
              </a:spcBef>
              <a:spcAft>
                <a:spcPts val="300"/>
              </a:spcAft>
            </a:pPr>
            <a:r>
              <a:rPr sz="1200" spc="-20" dirty="0" smtClean="0">
                <a:solidFill>
                  <a:srgbClr val="262C32"/>
                </a:solidFill>
                <a:latin typeface="Aptos"/>
                <a:cs typeface="Arial"/>
              </a:rPr>
              <a:t>• </a:t>
            </a:r>
            <a:r>
              <a:rPr sz="1200" spc="-20" dirty="0" smtClean="0">
                <a:solidFill>
                  <a:srgbClr val="262C32"/>
                </a:solidFill>
                <a:latin typeface="Aptos"/>
                <a:cs typeface="Arial"/>
              </a:rPr>
              <a:t>Tejidos,  papel, cartón,  plásticos,  maderas, etc.</a:t>
            </a:r>
            <a:endParaRPr sz="1000">
              <a:latin typeface="Arial"/>
              <a:cs typeface="Arial"/>
            </a:endParaRPr>
          </a:p>
          <a:p>
            <a:pPr marL="98043" marR="321889" indent="-85343">
              <a:lnSpc>
                <a:spcPts val="1149"/>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El mal funcionamiento de los aparatos eléctricos puede ser el </a:t>
            </a:r>
            <a:endParaRPr sz="1000">
              <a:latin typeface="Arial"/>
              <a:cs typeface="Arial"/>
            </a:endParaRPr>
          </a:p>
          <a:p>
            <a:pPr marL="98043" marR="321889">
              <a:lnSpc>
                <a:spcPts val="1149"/>
              </a:lnSpc>
              <a:spcBef>
                <a:spcPts val="249"/>
              </a:spcBef>
              <a:spcAft>
                <a:spcPts val="300"/>
              </a:spcAft>
            </a:pPr>
            <a:r>
              <a:rPr sz="1200" spc="0" dirty="0" smtClean="0">
                <a:solidFill>
                  <a:srgbClr val="262C32"/>
                </a:solidFill>
                <a:latin typeface="Aptos"/>
                <a:cs typeface="Arial"/>
              </a:rPr>
              <a:t>desencadenante de un incendio (las chispas de los cebadores del tubo </a:t>
            </a:r>
            <a:endParaRPr sz="1000">
              <a:latin typeface="Arial"/>
              <a:cs typeface="Arial"/>
            </a:endParaRPr>
          </a:p>
          <a:p>
            <a:pPr marL="98043" marR="321889">
              <a:lnSpc>
                <a:spcPts val="1149"/>
              </a:lnSpc>
              <a:spcBef>
                <a:spcPts val="249"/>
              </a:spcBef>
              <a:spcAft>
                <a:spcPts val="300"/>
              </a:spcAft>
            </a:pPr>
            <a:r>
              <a:rPr sz="1200" spc="-4" dirty="0" smtClean="0">
                <a:solidFill>
                  <a:srgbClr val="262C32"/>
                </a:solidFill>
                <a:latin typeface="Aptos"/>
                <a:cs typeface="Arial"/>
              </a:rPr>
              <a:t>fluorescente o interruptores eléctricos,  motores de electrodomésticos </a:t>
            </a:r>
            <a:endParaRPr sz="1000">
              <a:latin typeface="Arial"/>
              <a:cs typeface="Arial"/>
            </a:endParaRPr>
          </a:p>
          <a:p>
            <a:pPr marL="98043" marR="321889">
              <a:lnSpc>
                <a:spcPts val="1149"/>
              </a:lnSpc>
              <a:spcBef>
                <a:spcPts val="249"/>
              </a:spcBef>
              <a:spcAft>
                <a:spcPts val="300"/>
              </a:spcAft>
            </a:pPr>
            <a:r>
              <a:rPr sz="1200" spc="-5" dirty="0" smtClean="0">
                <a:solidFill>
                  <a:srgbClr val="262C32"/>
                </a:solidFill>
                <a:latin typeface="Aptos"/>
                <a:cs typeface="Arial"/>
              </a:rPr>
              <a:t>grandes y pequeños).</a:t>
            </a:r>
            <a:endParaRPr sz="1000">
              <a:latin typeface="Arial"/>
              <a:cs typeface="Arial"/>
            </a:endParaRPr>
          </a:p>
          <a:p>
            <a:pPr marL="107187" marR="119214" indent="-94487">
              <a:lnSpc>
                <a:spcPts val="1390"/>
              </a:lnSpc>
              <a:spcBef>
                <a:spcPts val="429"/>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El sobrecalentamiento en los cables de la instalación por sobrecarga o mal uso de los enchufes.</a:t>
            </a:r>
            <a:endParaRPr sz="10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spc="-70" dirty="0" smtClean="0">
                <a:solidFill>
                  <a:srgbClr val="231F21"/>
                </a:solidFill>
                <a:latin typeface="Times New Roman"/>
                <a:cs typeface="Times New Roman"/>
              </a:rPr>
              <a:t>157</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2083609" y="1353526"/>
            <a:ext cx="7471775" cy="545592"/>
          </a:xfrm>
          <a:prstGeom prst="rect">
            <a:avLst/>
          </a:prstGeom>
        </p:spPr>
        <p:txBody>
          <a:bodyPr wrap="square" lIns="0" tIns="7111" rIns="0" bIns="0" rtlCol="0">
            <a:noAutofit/>
          </a:bodyPr>
          <a:lstStyle/>
          <a:p>
            <a:pPr marL="12700" marR="9205">
              <a:lnSpc>
                <a:spcPts val="1120"/>
              </a:lnSpc>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Mecheros</a:t>
            </a:r>
            <a:r>
              <a:rPr sz="1200" spc="-6" dirty="0" smtClean="0">
                <a:solidFill>
                  <a:srgbClr val="262C32"/>
                </a:solidFill>
                <a:latin typeface="Aptos"/>
                <a:cs typeface="Arial"/>
              </a:rPr>
              <a:t>, </a:t>
            </a:r>
            <a:r>
              <a:rPr sz="1200" spc="-6" dirty="0" smtClean="0">
                <a:solidFill>
                  <a:srgbClr val="262C32"/>
                </a:solidFill>
                <a:latin typeface="Aptos"/>
                <a:cs typeface="Arial"/>
              </a:rPr>
              <a:t>cerillas</a:t>
            </a:r>
            <a:r>
              <a:rPr sz="1200" spc="-6" dirty="0" smtClean="0">
                <a:solidFill>
                  <a:srgbClr val="262C32"/>
                </a:solidFill>
                <a:latin typeface="Aptos"/>
                <a:cs typeface="Arial"/>
              </a:rPr>
              <a:t>,  </a:t>
            </a:r>
            <a:r>
              <a:rPr sz="1200" spc="-6" dirty="0" smtClean="0">
                <a:solidFill>
                  <a:srgbClr val="262C32"/>
                </a:solidFill>
                <a:latin typeface="Aptos"/>
                <a:cs typeface="Arial"/>
              </a:rPr>
              <a:t>llamas de gas</a:t>
            </a:r>
            <a:r>
              <a:rPr sz="1200" spc="-6" dirty="0" smtClean="0">
                <a:solidFill>
                  <a:srgbClr val="262C32"/>
                </a:solidFill>
                <a:latin typeface="Aptos"/>
                <a:cs typeface="Arial"/>
              </a:rPr>
              <a:t>, </a:t>
            </a:r>
            <a:r>
              <a:rPr sz="1200" spc="-6" dirty="0" smtClean="0">
                <a:solidFill>
                  <a:srgbClr val="262C32"/>
                </a:solidFill>
                <a:latin typeface="Aptos"/>
                <a:cs typeface="Arial"/>
              </a:rPr>
              <a:t>colillas de cigarrillos</a:t>
            </a:r>
            <a:r>
              <a:rPr sz="1200" spc="-6" dirty="0" smtClean="0">
                <a:solidFill>
                  <a:srgbClr val="262C32"/>
                </a:solidFill>
                <a:latin typeface="Aptos"/>
                <a:cs typeface="Arial"/>
              </a:rPr>
              <a:t>, </a:t>
            </a:r>
            <a:r>
              <a:rPr sz="1200" spc="-6" dirty="0" smtClean="0">
                <a:solidFill>
                  <a:srgbClr val="262C32"/>
                </a:solidFill>
                <a:latin typeface="Aptos"/>
                <a:cs typeface="Arial"/>
              </a:rPr>
              <a:t>etc.</a:t>
            </a:r>
            <a:endParaRPr sz="1000">
              <a:latin typeface="Arial"/>
              <a:cs typeface="Arial"/>
            </a:endParaRPr>
          </a:p>
          <a:p>
            <a:pPr marL="12700" indent="3048">
              <a:lnSpc>
                <a:spcPts val="1420"/>
              </a:lnSpc>
              <a:spcBef>
                <a:spcPts val="345"/>
              </a:spcBef>
              <a:spcAft>
                <a:spcPts val="300"/>
              </a:spcAft>
            </a:pPr>
            <a:r>
              <a:rPr sz="1200" spc="-25" dirty="0" smtClean="0">
                <a:solidFill>
                  <a:srgbClr val="262C32"/>
                </a:solidFill>
                <a:latin typeface="Aptos"/>
                <a:cs typeface="Arial"/>
              </a:rPr>
              <a:t>B</a:t>
            </a:r>
            <a:r>
              <a:rPr sz="1200" spc="-19" dirty="0" smtClean="0">
                <a:solidFill>
                  <a:srgbClr val="262C32"/>
                </a:solidFill>
                <a:latin typeface="Aptos"/>
                <a:cs typeface="Arial"/>
              </a:rPr>
              <a:t>as</a:t>
            </a:r>
            <a:r>
              <a:rPr sz="1200" spc="-9" dirty="0" smtClean="0">
                <a:solidFill>
                  <a:srgbClr val="262C32"/>
                </a:solidFill>
                <a:latin typeface="Aptos"/>
                <a:cs typeface="Arial"/>
              </a:rPr>
              <a:t>t</a:t>
            </a:r>
            <a:r>
              <a:rPr sz="1200" spc="0" dirty="0" smtClean="0">
                <a:solidFill>
                  <a:srgbClr val="262C32"/>
                </a:solidFill>
                <a:latin typeface="Aptos"/>
                <a:cs typeface="Arial"/>
              </a:rPr>
              <a:t>a</a:t>
            </a:r>
            <a:r>
              <a:rPr sz="1200" spc="50" dirty="0" smtClean="0">
                <a:solidFill>
                  <a:srgbClr val="262C32"/>
                </a:solidFill>
                <a:latin typeface="Aptos"/>
                <a:cs typeface="Arial"/>
              </a:rPr>
              <a:t> </a:t>
            </a:r>
            <a:r>
              <a:rPr sz="1200" spc="-19" dirty="0" smtClean="0">
                <a:solidFill>
                  <a:srgbClr val="262C32"/>
                </a:solidFill>
                <a:latin typeface="Aptos"/>
                <a:cs typeface="Arial"/>
              </a:rPr>
              <a:t>co</a:t>
            </a:r>
            <a:r>
              <a:rPr sz="1200" spc="0" dirty="0" smtClean="0">
                <a:solidFill>
                  <a:srgbClr val="262C32"/>
                </a:solidFill>
                <a:latin typeface="Aptos"/>
                <a:cs typeface="Arial"/>
              </a:rPr>
              <a:t>n</a:t>
            </a:r>
            <a:r>
              <a:rPr sz="1200" spc="45" dirty="0" smtClean="0">
                <a:solidFill>
                  <a:srgbClr val="262C32"/>
                </a:solidFill>
                <a:latin typeface="Aptos"/>
                <a:cs typeface="Arial"/>
              </a:rPr>
              <a:t> </a:t>
            </a:r>
            <a:r>
              <a:rPr sz="1200" spc="-79" dirty="0" smtClean="0">
                <a:solidFill>
                  <a:srgbClr val="262C32"/>
                </a:solidFill>
                <a:latin typeface="Aptos"/>
                <a:cs typeface="Arial"/>
              </a:rPr>
              <a:t>e</a:t>
            </a:r>
            <a:r>
              <a:rPr sz="1200" spc="-25" dirty="0" smtClean="0">
                <a:solidFill>
                  <a:srgbClr val="262C32"/>
                </a:solidFill>
                <a:latin typeface="Aptos"/>
                <a:cs typeface="Arial"/>
              </a:rPr>
              <a:t>l</a:t>
            </a:r>
            <a:r>
              <a:rPr sz="1200" spc="80" dirty="0" smtClean="0">
                <a:solidFill>
                  <a:srgbClr val="262C32"/>
                </a:solidFill>
                <a:latin typeface="Aptos"/>
                <a:cs typeface="Arial"/>
              </a:rPr>
              <a:t> </a:t>
            </a:r>
            <a:r>
              <a:rPr sz="1200" spc="-19" dirty="0" smtClean="0">
                <a:solidFill>
                  <a:srgbClr val="262C32"/>
                </a:solidFill>
                <a:latin typeface="Aptos"/>
                <a:cs typeface="Arial"/>
              </a:rPr>
              <a:t>desc</a:t>
            </a:r>
            <a:r>
              <a:rPr sz="1200" spc="-14" dirty="0" smtClean="0">
                <a:solidFill>
                  <a:srgbClr val="262C32"/>
                </a:solidFill>
                <a:latin typeface="Aptos"/>
                <a:cs typeface="Arial"/>
              </a:rPr>
              <a:t>u</a:t>
            </a:r>
            <a:r>
              <a:rPr sz="1200" spc="-9" dirty="0" smtClean="0">
                <a:solidFill>
                  <a:srgbClr val="262C32"/>
                </a:solidFill>
                <a:latin typeface="Aptos"/>
                <a:cs typeface="Arial"/>
              </a:rPr>
              <a:t>i</a:t>
            </a:r>
            <a:r>
              <a:rPr sz="1200" spc="-19" dirty="0" smtClean="0">
                <a:solidFill>
                  <a:srgbClr val="262C32"/>
                </a:solidFill>
                <a:latin typeface="Aptos"/>
                <a:cs typeface="Arial"/>
              </a:rPr>
              <a:t>d</a:t>
            </a:r>
            <a:r>
              <a:rPr sz="1200" spc="0" dirty="0" smtClean="0">
                <a:solidFill>
                  <a:srgbClr val="262C32"/>
                </a:solidFill>
                <a:latin typeface="Aptos"/>
                <a:cs typeface="Arial"/>
              </a:rPr>
              <a:t>o</a:t>
            </a:r>
            <a:r>
              <a:rPr sz="1200" spc="142"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 dirty="0" smtClean="0">
                <a:solidFill>
                  <a:srgbClr val="262C32"/>
                </a:solidFill>
                <a:latin typeface="Aptos"/>
                <a:cs typeface="Arial"/>
              </a:rPr>
              <a:t> </a:t>
            </a:r>
            <a:r>
              <a:rPr sz="1200" spc="-14" dirty="0" smtClean="0">
                <a:solidFill>
                  <a:srgbClr val="262C32"/>
                </a:solidFill>
                <a:latin typeface="Aptos"/>
                <a:cs typeface="Arial"/>
              </a:rPr>
              <a:t>a</a:t>
            </a:r>
            <a:r>
              <a:rPr sz="1200" spc="-19" dirty="0" smtClean="0">
                <a:solidFill>
                  <a:srgbClr val="262C32"/>
                </a:solidFill>
                <a:latin typeface="Aptos"/>
                <a:cs typeface="Arial"/>
              </a:rPr>
              <a:t>p</a:t>
            </a:r>
            <a:r>
              <a:rPr sz="1200" spc="-9" dirty="0" smtClean="0">
                <a:solidFill>
                  <a:srgbClr val="262C32"/>
                </a:solidFill>
                <a:latin typeface="Aptos"/>
                <a:cs typeface="Arial"/>
              </a:rPr>
              <a:t>li</a:t>
            </a:r>
            <a:r>
              <a:rPr sz="1200" spc="-19" dirty="0" smtClean="0">
                <a:solidFill>
                  <a:srgbClr val="262C32"/>
                </a:solidFill>
                <a:latin typeface="Aptos"/>
                <a:cs typeface="Arial"/>
              </a:rPr>
              <a:t>ca</a:t>
            </a:r>
            <a:r>
              <a:rPr sz="1200" spc="0" dirty="0" smtClean="0">
                <a:solidFill>
                  <a:srgbClr val="262C32"/>
                </a:solidFill>
                <a:latin typeface="Aptos"/>
                <a:cs typeface="Arial"/>
              </a:rPr>
              <a:t>r</a:t>
            </a:r>
            <a:r>
              <a:rPr sz="1200" spc="136" dirty="0" smtClean="0">
                <a:solidFill>
                  <a:srgbClr val="262C32"/>
                </a:solidFill>
                <a:latin typeface="Aptos"/>
                <a:cs typeface="Arial"/>
              </a:rPr>
              <a:t> </a:t>
            </a:r>
            <a:r>
              <a:rPr sz="1200" spc="-14" dirty="0" smtClean="0">
                <a:solidFill>
                  <a:srgbClr val="262C32"/>
                </a:solidFill>
                <a:latin typeface="Aptos"/>
                <a:cs typeface="Arial"/>
              </a:rPr>
              <a:t>u</a:t>
            </a:r>
            <a:r>
              <a:rPr sz="1200" spc="0" dirty="0" smtClean="0">
                <a:solidFill>
                  <a:srgbClr val="262C32"/>
                </a:solidFill>
                <a:latin typeface="Aptos"/>
                <a:cs typeface="Arial"/>
              </a:rPr>
              <a:t>n</a:t>
            </a:r>
            <a:r>
              <a:rPr sz="1200" spc="-29" dirty="0" smtClean="0">
                <a:solidFill>
                  <a:srgbClr val="262C32"/>
                </a:solidFill>
                <a:latin typeface="Aptos"/>
                <a:cs typeface="Arial"/>
              </a:rPr>
              <a:t> </a:t>
            </a:r>
            <a:r>
              <a:rPr sz="1200" spc="-9" dirty="0" smtClean="0">
                <a:solidFill>
                  <a:srgbClr val="262C32"/>
                </a:solidFill>
                <a:latin typeface="Aptos"/>
                <a:cs typeface="Arial"/>
              </a:rPr>
              <a:t>f</a:t>
            </a:r>
            <a:r>
              <a:rPr sz="1200" spc="-14" dirty="0" smtClean="0">
                <a:solidFill>
                  <a:srgbClr val="262C32"/>
                </a:solidFill>
                <a:latin typeface="Aptos"/>
                <a:cs typeface="Arial"/>
              </a:rPr>
              <a:t>o</a:t>
            </a:r>
            <a:r>
              <a:rPr sz="1200" spc="-19" dirty="0" smtClean="0">
                <a:solidFill>
                  <a:srgbClr val="262C32"/>
                </a:solidFill>
                <a:latin typeface="Aptos"/>
                <a:cs typeface="Arial"/>
              </a:rPr>
              <a:t>c</a:t>
            </a:r>
            <a:r>
              <a:rPr sz="1200" spc="0" dirty="0" smtClean="0">
                <a:solidFill>
                  <a:srgbClr val="262C32"/>
                </a:solidFill>
                <a:latin typeface="Aptos"/>
                <a:cs typeface="Arial"/>
              </a:rPr>
              <a:t>o</a:t>
            </a:r>
            <a:r>
              <a:rPr sz="1200" spc="67"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20" dirty="0" smtClean="0">
                <a:solidFill>
                  <a:srgbClr val="262C32"/>
                </a:solidFill>
                <a:latin typeface="Aptos"/>
                <a:cs typeface="Arial"/>
              </a:rPr>
              <a:t> </a:t>
            </a:r>
            <a:r>
              <a:rPr sz="1200" spc="-19" dirty="0" smtClean="0">
                <a:solidFill>
                  <a:srgbClr val="262C32"/>
                </a:solidFill>
                <a:latin typeface="Aptos"/>
                <a:cs typeface="Arial"/>
              </a:rPr>
              <a:t>ca</a:t>
            </a:r>
            <a:r>
              <a:rPr sz="1200" spc="-9" dirty="0" smtClean="0">
                <a:solidFill>
                  <a:srgbClr val="262C32"/>
                </a:solidFill>
                <a:latin typeface="Aptos"/>
                <a:cs typeface="Arial"/>
              </a:rPr>
              <a:t>l</a:t>
            </a:r>
            <a:r>
              <a:rPr sz="1200" spc="-19" dirty="0" smtClean="0">
                <a:solidFill>
                  <a:srgbClr val="262C32"/>
                </a:solidFill>
                <a:latin typeface="Aptos"/>
                <a:cs typeface="Arial"/>
              </a:rPr>
              <a:t>o</a:t>
            </a:r>
            <a:r>
              <a:rPr sz="1200" spc="0" dirty="0" smtClean="0">
                <a:solidFill>
                  <a:srgbClr val="262C32"/>
                </a:solidFill>
                <a:latin typeface="Aptos"/>
                <a:cs typeface="Arial"/>
              </a:rPr>
              <a:t>r</a:t>
            </a:r>
            <a:r>
              <a:rPr sz="1200" spc="49" dirty="0" smtClean="0">
                <a:solidFill>
                  <a:srgbClr val="262C32"/>
                </a:solidFill>
                <a:latin typeface="Aptos"/>
                <a:cs typeface="Arial"/>
              </a:rPr>
              <a:t> </a:t>
            </a:r>
            <a:r>
              <a:rPr sz="1200" spc="-19" dirty="0" smtClean="0">
                <a:solidFill>
                  <a:srgbClr val="262C32"/>
                </a:solidFill>
                <a:latin typeface="Aptos"/>
                <a:cs typeface="Arial"/>
              </a:rPr>
              <a:t>s</a:t>
            </a:r>
            <a:r>
              <a:rPr sz="1200" spc="-53" dirty="0" smtClean="0">
                <a:solidFill>
                  <a:srgbClr val="262C32"/>
                </a:solidFill>
                <a:latin typeface="Aptos"/>
                <a:cs typeface="Arial"/>
              </a:rPr>
              <a:t>u</a:t>
            </a:r>
            <a:r>
              <a:rPr sz="1200" spc="81" dirty="0" smtClean="0">
                <a:solidFill>
                  <a:srgbClr val="262C32"/>
                </a:solidFill>
                <a:latin typeface="Aptos"/>
                <a:cs typeface="Arial"/>
              </a:rPr>
              <a:t>f</a:t>
            </a:r>
            <a:r>
              <a:rPr sz="1200" spc="-53" dirty="0" smtClean="0">
                <a:solidFill>
                  <a:srgbClr val="262C32"/>
                </a:solidFill>
                <a:latin typeface="Aptos"/>
                <a:cs typeface="Arial"/>
              </a:rPr>
              <a:t>i</a:t>
            </a:r>
            <a:r>
              <a:rPr sz="1200" spc="30" dirty="0" smtClean="0">
                <a:solidFill>
                  <a:srgbClr val="262C32"/>
                </a:solidFill>
                <a:latin typeface="Aptos"/>
                <a:cs typeface="Arial"/>
              </a:rPr>
              <a:t>c</a:t>
            </a:r>
            <a:r>
              <a:rPr sz="1200" spc="-32" dirty="0" smtClean="0">
                <a:solidFill>
                  <a:srgbClr val="262C32"/>
                </a:solidFill>
                <a:latin typeface="Aptos"/>
                <a:cs typeface="Arial"/>
              </a:rPr>
              <a:t>i</a:t>
            </a:r>
            <a:r>
              <a:rPr sz="1200" spc="18" dirty="0" smtClean="0">
                <a:solidFill>
                  <a:srgbClr val="262C32"/>
                </a:solidFill>
                <a:latin typeface="Aptos"/>
                <a:cs typeface="Arial"/>
              </a:rPr>
              <a:t>e</a:t>
            </a:r>
            <a:r>
              <a:rPr sz="1200" spc="-26" dirty="0" smtClean="0">
                <a:solidFill>
                  <a:srgbClr val="262C32"/>
                </a:solidFill>
                <a:latin typeface="Aptos"/>
                <a:cs typeface="Arial"/>
              </a:rPr>
              <a:t>n</a:t>
            </a:r>
            <a:r>
              <a:rPr sz="1200" spc="37" dirty="0" smtClean="0">
                <a:solidFill>
                  <a:srgbClr val="262C32"/>
                </a:solidFill>
                <a:latin typeface="Aptos"/>
                <a:cs typeface="Arial"/>
              </a:rPr>
              <a:t>t</a:t>
            </a:r>
            <a:r>
              <a:rPr sz="1200" spc="-33" dirty="0" smtClean="0">
                <a:solidFill>
                  <a:srgbClr val="262C32"/>
                </a:solidFill>
                <a:latin typeface="Aptos"/>
                <a:cs typeface="Arial"/>
              </a:rPr>
              <a:t>e</a:t>
            </a:r>
            <a:r>
              <a:rPr sz="1200" spc="64" dirty="0" smtClean="0">
                <a:solidFill>
                  <a:srgbClr val="262C32"/>
                </a:solidFill>
                <a:latin typeface="Aptos"/>
                <a:cs typeface="Arial"/>
              </a:rPr>
              <a:t> </a:t>
            </a:r>
            <a:r>
              <a:rPr sz="1200" spc="0" dirty="0" smtClean="0">
                <a:solidFill>
                  <a:srgbClr val="262C32"/>
                </a:solidFill>
                <a:latin typeface="Aptos"/>
                <a:cs typeface="Arial"/>
              </a:rPr>
              <a:t>a</a:t>
            </a:r>
            <a:r>
              <a:rPr sz="1200" spc="8" dirty="0" smtClean="0">
                <a:solidFill>
                  <a:srgbClr val="262C32"/>
                </a:solidFill>
                <a:latin typeface="Aptos"/>
                <a:cs typeface="Arial"/>
              </a:rPr>
              <a:t> </a:t>
            </a:r>
            <a:r>
              <a:rPr sz="1200" spc="-19" dirty="0" smtClean="0">
                <a:solidFill>
                  <a:srgbClr val="262C32"/>
                </a:solidFill>
                <a:latin typeface="Aptos"/>
                <a:cs typeface="Arial"/>
              </a:rPr>
              <a:t>cua</a:t>
            </a:r>
            <a:r>
              <a:rPr sz="1200" spc="-9" dirty="0" smtClean="0">
                <a:solidFill>
                  <a:srgbClr val="262C32"/>
                </a:solidFill>
                <a:latin typeface="Aptos"/>
                <a:cs typeface="Arial"/>
              </a:rPr>
              <a:t>l</a:t>
            </a:r>
            <a:r>
              <a:rPr sz="1200" spc="-19" dirty="0" smtClean="0">
                <a:solidFill>
                  <a:srgbClr val="262C32"/>
                </a:solidFill>
                <a:latin typeface="Aptos"/>
                <a:cs typeface="Arial"/>
              </a:rPr>
              <a:t>qu</a:t>
            </a:r>
            <a:r>
              <a:rPr sz="1200" spc="-9" dirty="0" smtClean="0">
                <a:solidFill>
                  <a:srgbClr val="262C32"/>
                </a:solidFill>
                <a:latin typeface="Aptos"/>
                <a:cs typeface="Arial"/>
              </a:rPr>
              <a:t>i</a:t>
            </a:r>
            <a:r>
              <a:rPr sz="1200" spc="-19" dirty="0" smtClean="0">
                <a:solidFill>
                  <a:srgbClr val="262C32"/>
                </a:solidFill>
                <a:latin typeface="Aptos"/>
                <a:cs typeface="Arial"/>
              </a:rPr>
              <a:t>e</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129"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78" dirty="0" smtClean="0">
                <a:solidFill>
                  <a:srgbClr val="262C32"/>
                </a:solidFill>
                <a:latin typeface="Aptos"/>
                <a:cs typeface="Arial"/>
              </a:rPr>
              <a:t>l</a:t>
            </a:r>
            <a:r>
              <a:rPr sz="1200" spc="18" dirty="0" smtClean="0">
                <a:solidFill>
                  <a:srgbClr val="262C32"/>
                </a:solidFill>
                <a:latin typeface="Aptos"/>
                <a:cs typeface="Arial"/>
              </a:rPr>
              <a:t>o</a:t>
            </a:r>
            <a:r>
              <a:rPr sz="1200" spc="0" dirty="0" smtClean="0">
                <a:solidFill>
                  <a:srgbClr val="262C32"/>
                </a:solidFill>
                <a:latin typeface="Aptos"/>
                <a:cs typeface="Arial"/>
              </a:rPr>
              <a:t>s </a:t>
            </a:r>
            <a:r>
              <a:rPr sz="1200" spc="-19" dirty="0" smtClean="0">
                <a:solidFill>
                  <a:srgbClr val="262C32"/>
                </a:solidFill>
                <a:latin typeface="Aptos"/>
                <a:cs typeface="Arial"/>
              </a:rPr>
              <a:t>co</a:t>
            </a:r>
            <a:r>
              <a:rPr sz="1200" spc="-34" dirty="0" smtClean="0">
                <a:solidFill>
                  <a:srgbClr val="262C32"/>
                </a:solidFill>
                <a:latin typeface="Aptos"/>
                <a:cs typeface="Arial"/>
              </a:rPr>
              <a:t>m</a:t>
            </a:r>
            <a:r>
              <a:rPr sz="1200" spc="-19" dirty="0" smtClean="0">
                <a:solidFill>
                  <a:srgbClr val="262C32"/>
                </a:solidFill>
                <a:latin typeface="Aptos"/>
                <a:cs typeface="Arial"/>
              </a:rPr>
              <a:t>b</a:t>
            </a:r>
            <a:r>
              <a:rPr sz="1200" spc="-14" dirty="0" smtClean="0">
                <a:solidFill>
                  <a:srgbClr val="262C32"/>
                </a:solidFill>
                <a:latin typeface="Aptos"/>
                <a:cs typeface="Arial"/>
              </a:rPr>
              <a:t>u</a:t>
            </a:r>
            <a:r>
              <a:rPr sz="1200" spc="-19" dirty="0" smtClean="0">
                <a:solidFill>
                  <a:srgbClr val="262C32"/>
                </a:solidFill>
                <a:latin typeface="Aptos"/>
                <a:cs typeface="Arial"/>
              </a:rPr>
              <a:t>s</a:t>
            </a:r>
            <a:r>
              <a:rPr sz="1200" spc="-9" dirty="0" smtClean="0">
                <a:solidFill>
                  <a:srgbClr val="262C32"/>
                </a:solidFill>
                <a:latin typeface="Aptos"/>
                <a:cs typeface="Arial"/>
              </a:rPr>
              <a:t>ti</a:t>
            </a:r>
            <a:r>
              <a:rPr sz="1200" spc="-19" dirty="0" smtClean="0">
                <a:solidFill>
                  <a:srgbClr val="262C32"/>
                </a:solidFill>
                <a:latin typeface="Aptos"/>
                <a:cs typeface="Arial"/>
              </a:rPr>
              <a:t>b</a:t>
            </a:r>
            <a:r>
              <a:rPr sz="1200" spc="-9" dirty="0" smtClean="0">
                <a:solidFill>
                  <a:srgbClr val="262C32"/>
                </a:solidFill>
                <a:latin typeface="Aptos"/>
                <a:cs typeface="Arial"/>
              </a:rPr>
              <a:t>l</a:t>
            </a:r>
            <a:r>
              <a:rPr sz="1200" spc="-19" dirty="0" smtClean="0">
                <a:solidFill>
                  <a:srgbClr val="262C32"/>
                </a:solidFill>
                <a:latin typeface="Aptos"/>
                <a:cs typeface="Arial"/>
              </a:rPr>
              <a:t>e</a:t>
            </a:r>
            <a:r>
              <a:rPr sz="1200" spc="0" dirty="0" smtClean="0">
                <a:solidFill>
                  <a:srgbClr val="262C32"/>
                </a:solidFill>
                <a:latin typeface="Aptos"/>
                <a:cs typeface="Arial"/>
              </a:rPr>
              <a:t>s</a:t>
            </a:r>
            <a:r>
              <a:rPr sz="1200" spc="228"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a</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4" dirty="0" smtClean="0">
                <a:solidFill>
                  <a:srgbClr val="262C32"/>
                </a:solidFill>
                <a:latin typeface="Aptos"/>
                <a:cs typeface="Arial"/>
              </a:rPr>
              <a:t> </a:t>
            </a:r>
            <a:r>
              <a:rPr sz="1200" spc="-14" dirty="0" smtClean="0">
                <a:solidFill>
                  <a:srgbClr val="262C32"/>
                </a:solidFill>
                <a:latin typeface="Aptos"/>
                <a:cs typeface="Arial"/>
              </a:rPr>
              <a:t>qu</a:t>
            </a:r>
            <a:r>
              <a:rPr sz="1200" spc="0" dirty="0" smtClean="0">
                <a:solidFill>
                  <a:srgbClr val="262C32"/>
                </a:solidFill>
                <a:latin typeface="Aptos"/>
                <a:cs typeface="Arial"/>
              </a:rPr>
              <a:t>e</a:t>
            </a:r>
            <a:r>
              <a:rPr sz="1200" spc="31" dirty="0" smtClean="0">
                <a:solidFill>
                  <a:srgbClr val="262C32"/>
                </a:solidFill>
                <a:latin typeface="Aptos"/>
                <a:cs typeface="Arial"/>
              </a:rPr>
              <a:t> </a:t>
            </a:r>
            <a:r>
              <a:rPr sz="1200" spc="-19" dirty="0" smtClean="0">
                <a:solidFill>
                  <a:srgbClr val="262C32"/>
                </a:solidFill>
                <a:latin typeface="Aptos"/>
                <a:cs typeface="Arial"/>
              </a:rPr>
              <a:t>s</a:t>
            </a:r>
            <a:r>
              <a:rPr sz="1200" spc="0" dirty="0" smtClean="0">
                <a:solidFill>
                  <a:srgbClr val="262C32"/>
                </a:solidFill>
                <a:latin typeface="Aptos"/>
                <a:cs typeface="Arial"/>
              </a:rPr>
              <a:t>e</a:t>
            </a:r>
            <a:r>
              <a:rPr sz="1200" spc="53" dirty="0" smtClean="0">
                <a:solidFill>
                  <a:srgbClr val="262C32"/>
                </a:solidFill>
                <a:latin typeface="Aptos"/>
                <a:cs typeface="Arial"/>
              </a:rPr>
              <a:t> </a:t>
            </a:r>
            <a:r>
              <a:rPr sz="1200" spc="-78" dirty="0" smtClean="0">
                <a:solidFill>
                  <a:srgbClr val="262C32"/>
                </a:solidFill>
                <a:latin typeface="Aptos"/>
                <a:cs typeface="Arial"/>
              </a:rPr>
              <a:t>i</a:t>
            </a:r>
            <a:r>
              <a:rPr sz="1200" spc="-3" dirty="0" smtClean="0">
                <a:solidFill>
                  <a:srgbClr val="262C32"/>
                </a:solidFill>
                <a:latin typeface="Aptos"/>
                <a:cs typeface="Arial"/>
              </a:rPr>
              <a:t>n</a:t>
            </a:r>
            <a:r>
              <a:rPr sz="1200" spc="-7" dirty="0" smtClean="0">
                <a:solidFill>
                  <a:srgbClr val="262C32"/>
                </a:solidFill>
                <a:latin typeface="Aptos"/>
                <a:cs typeface="Arial"/>
              </a:rPr>
              <a:t>i</a:t>
            </a:r>
            <a:r>
              <a:rPr sz="1200" spc="14" dirty="0" smtClean="0">
                <a:solidFill>
                  <a:srgbClr val="262C32"/>
                </a:solidFill>
                <a:latin typeface="Aptos"/>
                <a:cs typeface="Arial"/>
              </a:rPr>
              <a:t>c</a:t>
            </a:r>
            <a:r>
              <a:rPr sz="1200" spc="-18" dirty="0" smtClean="0">
                <a:solidFill>
                  <a:srgbClr val="262C32"/>
                </a:solidFill>
                <a:latin typeface="Aptos"/>
                <a:cs typeface="Arial"/>
              </a:rPr>
              <a:t>i</a:t>
            </a:r>
            <a:r>
              <a:rPr sz="1200" spc="-11" dirty="0" smtClean="0">
                <a:solidFill>
                  <a:srgbClr val="262C32"/>
                </a:solidFill>
                <a:latin typeface="Aptos"/>
                <a:cs typeface="Arial"/>
              </a:rPr>
              <a:t>e</a:t>
            </a:r>
            <a:r>
              <a:rPr sz="1200" spc="89" dirty="0" smtClean="0">
                <a:solidFill>
                  <a:srgbClr val="262C32"/>
                </a:solidFill>
                <a:latin typeface="Aptos"/>
                <a:cs typeface="Arial"/>
              </a:rPr>
              <a:t> </a:t>
            </a:r>
            <a:r>
              <a:rPr sz="1200" spc="-19" dirty="0" smtClean="0">
                <a:solidFill>
                  <a:srgbClr val="262C32"/>
                </a:solidFill>
                <a:latin typeface="Aptos"/>
                <a:cs typeface="Arial"/>
              </a:rPr>
              <a:t>u</a:t>
            </a:r>
            <a:r>
              <a:rPr sz="1200" spc="0" dirty="0" smtClean="0">
                <a:solidFill>
                  <a:srgbClr val="262C32"/>
                </a:solidFill>
                <a:latin typeface="Aptos"/>
                <a:cs typeface="Arial"/>
              </a:rPr>
              <a:t>n</a:t>
            </a:r>
            <a:r>
              <a:rPr sz="1200" spc="20" dirty="0" smtClean="0">
                <a:solidFill>
                  <a:srgbClr val="262C32"/>
                </a:solidFill>
                <a:latin typeface="Aptos"/>
                <a:cs typeface="Arial"/>
              </a:rPr>
              <a:t> </a:t>
            </a:r>
            <a:r>
              <a:rPr sz="1200" spc="-53" dirty="0" smtClean="0">
                <a:solidFill>
                  <a:srgbClr val="262C32"/>
                </a:solidFill>
                <a:latin typeface="Aptos"/>
                <a:cs typeface="Arial"/>
              </a:rPr>
              <a:t>i</a:t>
            </a:r>
            <a:r>
              <a:rPr sz="1200" spc="-26" dirty="0" smtClean="0">
                <a:solidFill>
                  <a:srgbClr val="262C32"/>
                </a:solidFill>
                <a:latin typeface="Aptos"/>
                <a:cs typeface="Arial"/>
              </a:rPr>
              <a:t>n</a:t>
            </a:r>
            <a:r>
              <a:rPr sz="1200" spc="30" dirty="0" smtClean="0">
                <a:solidFill>
                  <a:srgbClr val="262C32"/>
                </a:solidFill>
                <a:latin typeface="Aptos"/>
                <a:cs typeface="Arial"/>
              </a:rPr>
              <a:t>c</a:t>
            </a:r>
            <a:r>
              <a:rPr sz="1200" spc="-3" dirty="0" smtClean="0">
                <a:solidFill>
                  <a:srgbClr val="262C32"/>
                </a:solidFill>
                <a:latin typeface="Aptos"/>
                <a:cs typeface="Arial"/>
              </a:rPr>
              <a:t>e</a:t>
            </a:r>
            <a:r>
              <a:rPr sz="1200" spc="-26" dirty="0" smtClean="0">
                <a:solidFill>
                  <a:srgbClr val="262C32"/>
                </a:solidFill>
                <a:latin typeface="Aptos"/>
                <a:cs typeface="Arial"/>
              </a:rPr>
              <a:t>n</a:t>
            </a:r>
            <a:r>
              <a:rPr sz="1200" spc="18" dirty="0" smtClean="0">
                <a:solidFill>
                  <a:srgbClr val="262C32"/>
                </a:solidFill>
                <a:latin typeface="Aptos"/>
                <a:cs typeface="Arial"/>
              </a:rPr>
              <a:t>d</a:t>
            </a:r>
            <a:r>
              <a:rPr sz="1200" spc="-7" dirty="0" smtClean="0">
                <a:solidFill>
                  <a:srgbClr val="262C32"/>
                </a:solidFill>
                <a:latin typeface="Aptos"/>
                <a:cs typeface="Arial"/>
              </a:rPr>
              <a:t>i</a:t>
            </a:r>
            <a:r>
              <a:rPr sz="1200" spc="18" dirty="0" smtClean="0">
                <a:solidFill>
                  <a:srgbClr val="262C32"/>
                </a:solidFill>
                <a:latin typeface="Aptos"/>
                <a:cs typeface="Arial"/>
              </a:rPr>
              <a:t>o</a:t>
            </a:r>
            <a:r>
              <a:rPr sz="1200" spc="-77" dirty="0" smtClean="0">
                <a:solidFill>
                  <a:srgbClr val="262C32"/>
                </a:solidFill>
                <a:latin typeface="Aptos"/>
                <a:cs typeface="Arial"/>
              </a:rPr>
              <a:t>.</a:t>
            </a:r>
            <a:endParaRPr sz="1000">
              <a:latin typeface="Arial"/>
              <a:cs typeface="Arial"/>
            </a:endParaRPr>
          </a:p>
        </p:txBody>
      </p:sp>
      <p:sp>
        <p:nvSpPr>
          <p:cNvPr id="5" name="object 5"/>
          <p:cNvSpPr txBox="1"/>
          <p:nvPr/>
        </p:nvSpPr>
        <p:spPr>
          <a:xfrm>
            <a:off x="2083610" y="2173438"/>
            <a:ext cx="7492317" cy="3282696"/>
          </a:xfrm>
          <a:prstGeom prst="rect">
            <a:avLst/>
          </a:prstGeom>
        </p:spPr>
        <p:txBody>
          <a:bodyPr wrap="square" lIns="0" tIns="7111" rIns="0" bIns="0" rtlCol="0">
            <a:noAutofit/>
          </a:bodyPr>
          <a:lstStyle/>
          <a:p>
            <a:pPr marL="12700" marR="9205">
              <a:lnSpc>
                <a:spcPts val="1120"/>
              </a:lnSpc>
              <a:spcAft>
                <a:spcPts val="300"/>
              </a:spcAft>
            </a:pPr>
            <a:r>
              <a:rPr sz="1200" b="1" spc="-2" dirty="0" smtClean="0">
                <a:solidFill>
                  <a:srgbClr val="262C32"/>
                </a:solidFill>
                <a:latin typeface="Aptos"/>
                <a:cs typeface="Arial"/>
              </a:rPr>
              <a:t>• </a:t>
            </a:r>
            <a:r>
              <a:rPr sz="1200" b="1" spc="-2" dirty="0" smtClean="0">
                <a:solidFill>
                  <a:srgbClr val="262C32"/>
                </a:solidFill>
                <a:latin typeface="Aptos"/>
                <a:cs typeface="Arial"/>
              </a:rPr>
              <a:t>Consejos generales de prevención</a:t>
            </a:r>
            <a:endParaRPr sz="1000">
              <a:latin typeface="Arial"/>
              <a:cs typeface="Arial"/>
            </a:endParaRPr>
          </a:p>
          <a:p>
            <a:pPr marL="192532" indent="-88392">
              <a:lnSpc>
                <a:spcPts val="1149"/>
              </a:lnSpc>
              <a:spcBef>
                <a:spcPts val="474"/>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No deje nada cocinando en el fuego ni aparatos eléctricos de gran consumo </a:t>
            </a:r>
            <a:endParaRPr sz="1000">
              <a:latin typeface="Arial"/>
              <a:cs typeface="Arial"/>
            </a:endParaRPr>
          </a:p>
          <a:p>
            <a:pPr marL="192532">
              <a:lnSpc>
                <a:spcPts val="1149"/>
              </a:lnSpc>
              <a:spcBef>
                <a:spcPts val="242"/>
              </a:spcBef>
              <a:spcAft>
                <a:spcPts val="300"/>
              </a:spcAft>
            </a:pPr>
            <a:r>
              <a:rPr sz="1200" spc="-3" dirty="0" smtClean="0">
                <a:solidFill>
                  <a:srgbClr val="262C32"/>
                </a:solidFill>
                <a:latin typeface="Aptos"/>
                <a:cs typeface="Arial"/>
              </a:rPr>
              <a:t>en marcha cuando abandone su domicilio.</a:t>
            </a:r>
            <a:endParaRPr sz="1000">
              <a:latin typeface="Arial"/>
              <a:cs typeface="Arial"/>
            </a:endParaRPr>
          </a:p>
          <a:p>
            <a:pPr marL="192531" marR="189458" indent="-88391">
              <a:lnSpc>
                <a:spcPts val="1149"/>
              </a:lnSpc>
              <a:spcBef>
                <a:spcPts val="557"/>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Si una sartén comienza a arder al cocinar no use agua para apagarla</a:t>
            </a:r>
            <a:r>
              <a:rPr sz="1200" spc="-2" dirty="0" smtClean="0">
                <a:solidFill>
                  <a:srgbClr val="262C32"/>
                </a:solidFill>
                <a:latin typeface="Aptos"/>
                <a:cs typeface="Arial"/>
              </a:rPr>
              <a:t>; </a:t>
            </a:r>
            <a:endParaRPr sz="1000">
              <a:latin typeface="Arial"/>
              <a:cs typeface="Arial"/>
            </a:endParaRPr>
          </a:p>
          <a:p>
            <a:pPr marL="192531" marR="189458">
              <a:lnSpc>
                <a:spcPts val="1149"/>
              </a:lnSpc>
              <a:spcBef>
                <a:spcPts val="242"/>
              </a:spcBef>
              <a:spcAft>
                <a:spcPts val="300"/>
              </a:spcAft>
            </a:pPr>
            <a:r>
              <a:rPr sz="1200" spc="0" dirty="0" smtClean="0">
                <a:solidFill>
                  <a:srgbClr val="262C32"/>
                </a:solidFill>
                <a:latin typeface="Aptos"/>
                <a:cs typeface="Arial"/>
              </a:rPr>
              <a:t>póngale su tapa </a:t>
            </a:r>
            <a:r>
              <a:rPr sz="1200" spc="0" dirty="0" smtClean="0">
                <a:solidFill>
                  <a:srgbClr val="262C32"/>
                </a:solidFill>
                <a:latin typeface="Aptos"/>
                <a:cs typeface="Arial"/>
              </a:rPr>
              <a:t>y </a:t>
            </a:r>
            <a:r>
              <a:rPr sz="1200" spc="0" dirty="0" smtClean="0">
                <a:solidFill>
                  <a:srgbClr val="262C32"/>
                </a:solidFill>
                <a:latin typeface="Aptos"/>
                <a:cs typeface="Arial"/>
              </a:rPr>
              <a:t>la llama se desvanecerá al carecer de oxígeno para la </a:t>
            </a:r>
            <a:endParaRPr sz="1000">
              <a:latin typeface="Arial"/>
              <a:cs typeface="Arial"/>
            </a:endParaRPr>
          </a:p>
          <a:p>
            <a:pPr marL="192531" marR="189458">
              <a:lnSpc>
                <a:spcPts val="1149"/>
              </a:lnSpc>
              <a:spcBef>
                <a:spcPts val="242"/>
              </a:spcBef>
              <a:spcAft>
                <a:spcPts val="300"/>
              </a:spcAft>
            </a:pPr>
            <a:r>
              <a:rPr sz="1200" spc="-11" dirty="0" smtClean="0">
                <a:solidFill>
                  <a:srgbClr val="262C32"/>
                </a:solidFill>
                <a:latin typeface="Aptos"/>
                <a:cs typeface="Arial"/>
              </a:rPr>
              <a:t>combustión.</a:t>
            </a:r>
            <a:endParaRPr sz="1000">
              <a:latin typeface="Arial"/>
              <a:cs typeface="Arial"/>
            </a:endParaRPr>
          </a:p>
          <a:p>
            <a:pPr marL="104139" marR="9205">
              <a:lnSpc>
                <a:spcPct val="95825"/>
              </a:lnSpc>
              <a:spcBef>
                <a:spcPts val="537"/>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Limpie periódicamente los filtros de la campana extractora de la cocina.</a:t>
            </a:r>
            <a:endParaRPr sz="1000">
              <a:latin typeface="Arial"/>
              <a:cs typeface="Arial"/>
            </a:endParaRPr>
          </a:p>
          <a:p>
            <a:pPr marL="192531" marR="468143" indent="-88391">
              <a:lnSpc>
                <a:spcPts val="1149"/>
              </a:lnSpc>
              <a:spcBef>
                <a:spcPts val="530"/>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Evite las corrientes de aire en la cocina que pudieran apagar el gas</a:t>
            </a:r>
            <a:r>
              <a:rPr sz="1200" spc="-3" dirty="0" smtClean="0">
                <a:solidFill>
                  <a:srgbClr val="262C32"/>
                </a:solidFill>
                <a:latin typeface="Aptos"/>
                <a:cs typeface="Arial"/>
              </a:rPr>
              <a:t>, </a:t>
            </a:r>
            <a:endParaRPr sz="1000">
              <a:latin typeface="Arial"/>
              <a:cs typeface="Arial"/>
            </a:endParaRPr>
          </a:p>
          <a:p>
            <a:pPr marL="192531" marR="468143">
              <a:lnSpc>
                <a:spcPts val="1149"/>
              </a:lnSpc>
              <a:spcBef>
                <a:spcPts val="265"/>
              </a:spcBef>
              <a:spcAft>
                <a:spcPts val="300"/>
              </a:spcAft>
            </a:pPr>
            <a:r>
              <a:rPr sz="1200" spc="-2" dirty="0" smtClean="0">
                <a:solidFill>
                  <a:srgbClr val="262C32"/>
                </a:solidFill>
                <a:latin typeface="Aptos"/>
                <a:cs typeface="Arial"/>
              </a:rPr>
              <a:t>especialmente si está usted en o</a:t>
            </a:r>
            <a:r>
              <a:rPr sz="1200" spc="-2" dirty="0" smtClean="0">
                <a:solidFill>
                  <a:srgbClr val="262C32"/>
                </a:solidFill>
                <a:latin typeface="Aptos"/>
                <a:cs typeface="Arial"/>
              </a:rPr>
              <a:t>t</a:t>
            </a:r>
            <a:r>
              <a:rPr sz="1200" spc="-2" dirty="0" smtClean="0">
                <a:solidFill>
                  <a:srgbClr val="262C32"/>
                </a:solidFill>
                <a:latin typeface="Aptos"/>
                <a:cs typeface="Arial"/>
              </a:rPr>
              <a:t>ra habitación</a:t>
            </a:r>
            <a:r>
              <a:rPr sz="1200" spc="-2" dirty="0" smtClean="0">
                <a:solidFill>
                  <a:srgbClr val="262C32"/>
                </a:solidFill>
                <a:latin typeface="Aptos"/>
                <a:cs typeface="Arial"/>
              </a:rPr>
              <a:t>.</a:t>
            </a:r>
            <a:endParaRPr sz="1000">
              <a:latin typeface="Arial"/>
              <a:cs typeface="Arial"/>
            </a:endParaRPr>
          </a:p>
          <a:p>
            <a:pPr marL="195579" marR="547391" indent="-91439">
              <a:lnSpc>
                <a:spcPts val="1149"/>
              </a:lnSpc>
              <a:spcBef>
                <a:spcPts val="535"/>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Evite almacenar combustibles innecesarios en su casa </a:t>
            </a:r>
            <a:r>
              <a:rPr sz="1200" spc="-3" dirty="0" smtClean="0">
                <a:solidFill>
                  <a:srgbClr val="262C32"/>
                </a:solidFill>
                <a:latin typeface="Aptos"/>
                <a:cs typeface="Arial"/>
              </a:rPr>
              <a:t>(</a:t>
            </a:r>
            <a:r>
              <a:rPr sz="1200" spc="-3" dirty="0" smtClean="0">
                <a:solidFill>
                  <a:srgbClr val="262C32"/>
                </a:solidFill>
                <a:latin typeface="Aptos"/>
                <a:cs typeface="Arial"/>
              </a:rPr>
              <a:t>ropa vieja</a:t>
            </a:r>
            <a:r>
              <a:rPr sz="1200" spc="-3" dirty="0" smtClean="0">
                <a:solidFill>
                  <a:srgbClr val="262C32"/>
                </a:solidFill>
                <a:latin typeface="Aptos"/>
                <a:cs typeface="Arial"/>
              </a:rPr>
              <a:t>, </a:t>
            </a:r>
            <a:endParaRPr sz="1000">
              <a:latin typeface="Arial"/>
              <a:cs typeface="Arial"/>
            </a:endParaRPr>
          </a:p>
          <a:p>
            <a:pPr marL="195579" marR="547391">
              <a:lnSpc>
                <a:spcPts val="1149"/>
              </a:lnSpc>
              <a:spcBef>
                <a:spcPts val="242"/>
              </a:spcBef>
              <a:spcAft>
                <a:spcPts val="300"/>
              </a:spcAft>
            </a:pPr>
            <a:r>
              <a:rPr sz="1200" spc="-14" dirty="0" smtClean="0">
                <a:solidFill>
                  <a:srgbClr val="262C32"/>
                </a:solidFill>
                <a:latin typeface="Aptos"/>
                <a:cs typeface="Arial"/>
              </a:rPr>
              <a:t>periódicos</a:t>
            </a:r>
            <a:r>
              <a:rPr sz="1200" spc="-14" dirty="0" smtClean="0">
                <a:solidFill>
                  <a:srgbClr val="262C32"/>
                </a:solidFill>
                <a:latin typeface="Aptos"/>
                <a:cs typeface="Arial"/>
              </a:rPr>
              <a:t>,  </a:t>
            </a:r>
            <a:r>
              <a:rPr sz="1200" spc="-14" dirty="0" smtClean="0">
                <a:solidFill>
                  <a:srgbClr val="262C32"/>
                </a:solidFill>
                <a:latin typeface="Aptos"/>
                <a:cs typeface="Arial"/>
              </a:rPr>
              <a:t>pinturas</a:t>
            </a:r>
            <a:r>
              <a:rPr sz="1200" spc="-14" dirty="0" smtClean="0">
                <a:solidFill>
                  <a:srgbClr val="262C32"/>
                </a:solidFill>
                <a:latin typeface="Aptos"/>
                <a:cs typeface="Arial"/>
              </a:rPr>
              <a:t>, </a:t>
            </a:r>
            <a:r>
              <a:rPr sz="1200" spc="-14" dirty="0" smtClean="0">
                <a:solidFill>
                  <a:srgbClr val="262C32"/>
                </a:solidFill>
                <a:latin typeface="Aptos"/>
                <a:cs typeface="Arial"/>
              </a:rPr>
              <a:t>etc.)</a:t>
            </a:r>
            <a:r>
              <a:rPr sz="1200" spc="-14" dirty="0" smtClean="0">
                <a:solidFill>
                  <a:srgbClr val="262C32"/>
                </a:solidFill>
                <a:latin typeface="Aptos"/>
                <a:cs typeface="Arial"/>
              </a:rPr>
              <a:t>.</a:t>
            </a:r>
            <a:endParaRPr sz="1000">
              <a:latin typeface="Arial"/>
              <a:cs typeface="Arial"/>
            </a:endParaRPr>
          </a:p>
          <a:p>
            <a:pPr marL="104139" marR="9205">
              <a:lnSpc>
                <a:spcPct val="95825"/>
              </a:lnSpc>
              <a:spcBef>
                <a:spcPts val="537"/>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Haga revisar periódicamente la chimenea </a:t>
            </a:r>
            <a:r>
              <a:rPr sz="1200" spc="0" dirty="0" smtClean="0">
                <a:solidFill>
                  <a:srgbClr val="262C32"/>
                </a:solidFill>
                <a:latin typeface="Aptos"/>
                <a:cs typeface="Arial"/>
              </a:rPr>
              <a:t>y </a:t>
            </a:r>
            <a:r>
              <a:rPr sz="1200" spc="0" dirty="0" smtClean="0">
                <a:solidFill>
                  <a:srgbClr val="262C32"/>
                </a:solidFill>
                <a:latin typeface="Aptos"/>
                <a:cs typeface="Arial"/>
              </a:rPr>
              <a:t>la caldera de la calefacción</a:t>
            </a:r>
            <a:r>
              <a:rPr sz="1200" spc="0" dirty="0" smtClean="0">
                <a:solidFill>
                  <a:srgbClr val="262C32"/>
                </a:solidFill>
                <a:latin typeface="Aptos"/>
                <a:cs typeface="Arial"/>
              </a:rPr>
              <a:t>.</a:t>
            </a:r>
            <a:endParaRPr sz="1000">
              <a:latin typeface="Arial"/>
              <a:cs typeface="Arial"/>
            </a:endParaRPr>
          </a:p>
          <a:p>
            <a:pPr marL="195579" marR="246888" indent="-91439">
              <a:lnSpc>
                <a:spcPts val="1149"/>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En caso de fuga de gas no encienda ni apague luces</a:t>
            </a:r>
            <a:r>
              <a:rPr sz="1200" spc="0" dirty="0" smtClean="0">
                <a:solidFill>
                  <a:srgbClr val="262C32"/>
                </a:solidFill>
                <a:latin typeface="Aptos"/>
                <a:cs typeface="Arial"/>
              </a:rPr>
              <a:t>; </a:t>
            </a:r>
            <a:r>
              <a:rPr sz="1200" spc="0" dirty="0" smtClean="0">
                <a:solidFill>
                  <a:srgbClr val="262C32"/>
                </a:solidFill>
                <a:latin typeface="Aptos"/>
                <a:cs typeface="Arial"/>
              </a:rPr>
              <a:t>ventile al máximo </a:t>
            </a:r>
            <a:endParaRPr sz="1000">
              <a:latin typeface="Arial"/>
              <a:cs typeface="Arial"/>
            </a:endParaRPr>
          </a:p>
          <a:p>
            <a:pPr marL="195579" marR="246888">
              <a:lnSpc>
                <a:spcPts val="1149"/>
              </a:lnSpc>
              <a:spcBef>
                <a:spcPts val="265"/>
              </a:spcBef>
              <a:spcAft>
                <a:spcPts val="300"/>
              </a:spcAft>
            </a:pPr>
            <a:r>
              <a:rPr sz="1200" spc="-6" dirty="0" smtClean="0">
                <a:solidFill>
                  <a:srgbClr val="262C32"/>
                </a:solidFill>
                <a:latin typeface="Aptos"/>
                <a:cs typeface="Arial"/>
              </a:rPr>
              <a:t>posible </a:t>
            </a:r>
            <a:r>
              <a:rPr sz="1200" spc="-6" dirty="0" smtClean="0">
                <a:solidFill>
                  <a:srgbClr val="262C32"/>
                </a:solidFill>
                <a:latin typeface="Aptos"/>
                <a:cs typeface="Arial"/>
              </a:rPr>
              <a:t>y </a:t>
            </a:r>
            <a:r>
              <a:rPr sz="1200" spc="-6" dirty="0" smtClean="0">
                <a:solidFill>
                  <a:srgbClr val="262C32"/>
                </a:solidFill>
                <a:latin typeface="Aptos"/>
                <a:cs typeface="Arial"/>
              </a:rPr>
              <a:t>avise al 112.</a:t>
            </a:r>
            <a:endParaRPr sz="1000">
              <a:latin typeface="Arial"/>
              <a:cs typeface="Arial"/>
            </a:endParaRPr>
          </a:p>
          <a:p>
            <a:pPr marL="192531" marR="207746" indent="-88391" algn="just">
              <a:lnSpc>
                <a:spcPts val="1390"/>
              </a:lnSpc>
              <a:spcBef>
                <a:spcPts val="430"/>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Si nota olor a quemado</a:t>
            </a:r>
            <a:r>
              <a:rPr sz="1200" spc="-6" dirty="0" smtClean="0">
                <a:solidFill>
                  <a:srgbClr val="262C32"/>
                </a:solidFill>
                <a:latin typeface="Aptos"/>
                <a:cs typeface="Arial"/>
              </a:rPr>
              <a:t>,  </a:t>
            </a:r>
            <a:r>
              <a:rPr sz="1200" spc="-6" dirty="0" smtClean="0">
                <a:solidFill>
                  <a:srgbClr val="262C32"/>
                </a:solidFill>
                <a:latin typeface="Aptos"/>
                <a:cs typeface="Arial"/>
              </a:rPr>
              <a:t>revise </a:t>
            </a:r>
            <a:r>
              <a:rPr sz="1200" spc="-6" dirty="0" smtClean="0">
                <a:solidFill>
                  <a:srgbClr val="262C32"/>
                </a:solidFill>
                <a:latin typeface="Aptos"/>
                <a:cs typeface="Arial"/>
              </a:rPr>
              <a:t>y </a:t>
            </a:r>
            <a:r>
              <a:rPr sz="1200" spc="-6" dirty="0" smtClean="0">
                <a:solidFill>
                  <a:srgbClr val="262C32"/>
                </a:solidFill>
                <a:latin typeface="Aptos"/>
                <a:cs typeface="Arial"/>
              </a:rPr>
              <a:t>localice el origen</a:t>
            </a:r>
            <a:r>
              <a:rPr sz="1200" spc="-6" dirty="0" smtClean="0">
                <a:solidFill>
                  <a:srgbClr val="262C32"/>
                </a:solidFill>
                <a:latin typeface="Aptos"/>
                <a:cs typeface="Arial"/>
              </a:rPr>
              <a:t>;  </a:t>
            </a:r>
            <a:r>
              <a:rPr sz="1200" spc="-6" dirty="0" smtClean="0">
                <a:solidFill>
                  <a:srgbClr val="262C32"/>
                </a:solidFill>
                <a:latin typeface="Aptos"/>
                <a:cs typeface="Arial"/>
              </a:rPr>
              <a:t>puede tratarse de un sobrecalentamiento  de la instalación eléctrica que originará un peligroso cortocircuito o un incendio.</a:t>
            </a:r>
            <a:endParaRPr sz="1000">
              <a:latin typeface="Arial"/>
              <a:cs typeface="Arial"/>
            </a:endParaRPr>
          </a:p>
        </p:txBody>
      </p:sp>
      <p:sp>
        <p:nvSpPr>
          <p:cNvPr id="4" name="object 4"/>
          <p:cNvSpPr txBox="1"/>
          <p:nvPr/>
        </p:nvSpPr>
        <p:spPr>
          <a:xfrm>
            <a:off x="2083609" y="5730454"/>
            <a:ext cx="5817830" cy="1008888"/>
          </a:xfrm>
          <a:prstGeom prst="rect">
            <a:avLst/>
          </a:prstGeom>
        </p:spPr>
        <p:txBody>
          <a:bodyPr wrap="square" lIns="0" tIns="7111" rIns="0" bIns="0" rtlCol="0">
            <a:noAutofit/>
          </a:bodyPr>
          <a:lstStyle/>
          <a:p>
            <a:pPr marL="12700" marR="19050">
              <a:lnSpc>
                <a:spcPts val="1120"/>
              </a:lnSpc>
              <a:spcAft>
                <a:spcPts val="300"/>
              </a:spcAft>
            </a:pPr>
            <a:r>
              <a:rPr sz="1200" b="1" spc="-3" dirty="0" smtClean="0">
                <a:solidFill>
                  <a:srgbClr val="262C32"/>
                </a:solidFill>
                <a:latin typeface="Aptos"/>
                <a:cs typeface="Arial"/>
              </a:rPr>
              <a:t>• </a:t>
            </a:r>
            <a:r>
              <a:rPr sz="1200" b="1" spc="-3" dirty="0" smtClean="0">
                <a:solidFill>
                  <a:srgbClr val="262C32"/>
                </a:solidFill>
                <a:latin typeface="Aptos"/>
                <a:cs typeface="Arial"/>
              </a:rPr>
              <a:t>Actuaciones especificas de prevención</a:t>
            </a:r>
            <a:endParaRPr sz="1000">
              <a:latin typeface="Arial"/>
              <a:cs typeface="Arial"/>
            </a:endParaRPr>
          </a:p>
          <a:p>
            <a:pPr marL="101091" marR="19050">
              <a:lnSpc>
                <a:spcPct val="95825"/>
              </a:lnSpc>
              <a:spcBef>
                <a:spcPts val="498"/>
              </a:spcBef>
              <a:spcAft>
                <a:spcPts val="300"/>
              </a:spcAft>
            </a:pPr>
            <a:r>
              <a:rPr sz="1200" b="1" spc="-1" dirty="0" smtClean="0">
                <a:solidFill>
                  <a:srgbClr val="262C32"/>
                </a:solidFill>
                <a:latin typeface="Aptos"/>
                <a:cs typeface="Arial"/>
              </a:rPr>
              <a:t>• </a:t>
            </a:r>
            <a:r>
              <a:rPr sz="1200" b="1" spc="-1" dirty="0" smtClean="0">
                <a:solidFill>
                  <a:srgbClr val="262C32"/>
                </a:solidFill>
                <a:latin typeface="Aptos"/>
                <a:cs typeface="Arial"/>
              </a:rPr>
              <a:t>Cerillas-fumar</a:t>
            </a:r>
            <a:endParaRPr sz="1000">
              <a:latin typeface="Arial"/>
              <a:cs typeface="Arial"/>
            </a:endParaRPr>
          </a:p>
          <a:p>
            <a:pPr marL="177291">
              <a:lnSpc>
                <a:spcPct val="95825"/>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Apague perfectamente las cerillas </a:t>
            </a:r>
            <a:r>
              <a:rPr sz="1200" spc="-1" dirty="0" smtClean="0">
                <a:solidFill>
                  <a:srgbClr val="262C32"/>
                </a:solidFill>
                <a:latin typeface="Aptos"/>
                <a:cs typeface="Arial"/>
              </a:rPr>
              <a:t>y </a:t>
            </a:r>
            <a:r>
              <a:rPr sz="1200" spc="-1" dirty="0" smtClean="0">
                <a:solidFill>
                  <a:srgbClr val="262C32"/>
                </a:solidFill>
                <a:latin typeface="Aptos"/>
                <a:cs typeface="Arial"/>
              </a:rPr>
              <a:t>colillas de cigarrillos.</a:t>
            </a:r>
            <a:endParaRPr sz="1000">
              <a:latin typeface="Arial"/>
              <a:cs typeface="Arial"/>
            </a:endParaRPr>
          </a:p>
          <a:p>
            <a:pPr marL="177292" marR="19050">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Coloque ceniceros adecuados en los lugares oportunos.</a:t>
            </a:r>
            <a:endParaRPr sz="1000">
              <a:latin typeface="Arial"/>
              <a:cs typeface="Arial"/>
            </a:endParaRPr>
          </a:p>
          <a:p>
            <a:pPr marL="177291" marR="19050">
              <a:lnSpc>
                <a:spcPct val="95825"/>
              </a:lnSpc>
              <a:spcBef>
                <a:spcPts val="530"/>
              </a:spcBef>
              <a:spcAft>
                <a:spcPts val="300"/>
              </a:spcAft>
            </a:pPr>
            <a:r>
              <a:rPr sz="1200" spc="-6" dirty="0" smtClean="0">
                <a:solidFill>
                  <a:srgbClr val="262C32"/>
                </a:solidFill>
                <a:latin typeface="Aptos"/>
                <a:cs typeface="Arial"/>
              </a:rPr>
              <a:t>- </a:t>
            </a:r>
            <a:r>
              <a:rPr sz="1200" spc="-6" dirty="0" smtClean="0">
                <a:solidFill>
                  <a:srgbClr val="262C32"/>
                </a:solidFill>
                <a:latin typeface="Aptos"/>
                <a:cs typeface="Arial"/>
              </a:rPr>
              <a:t>No fume en la cama</a:t>
            </a:r>
            <a:r>
              <a:rPr sz="1200" spc="-6"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2231495" y="7013662"/>
            <a:ext cx="5614046" cy="365759"/>
          </a:xfrm>
          <a:prstGeom prst="rect">
            <a:avLst/>
          </a:prstGeom>
        </p:spPr>
        <p:txBody>
          <a:bodyPr wrap="square" lIns="0" tIns="7111" rIns="0" bIns="0" rtlCol="0">
            <a:noAutofit/>
          </a:bodyPr>
          <a:lstStyle/>
          <a:p>
            <a:pPr marL="12700" marR="19050">
              <a:lnSpc>
                <a:spcPts val="1120"/>
              </a:lnSpc>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Electricidad</a:t>
            </a:r>
            <a:endParaRPr sz="1000">
              <a:latin typeface="Arial"/>
              <a:cs typeface="Arial"/>
            </a:endParaRPr>
          </a:p>
          <a:p>
            <a:pPr marL="88899">
              <a:lnSpc>
                <a:spcPct val="95825"/>
              </a:lnSpc>
              <a:spcBef>
                <a:spcPts val="47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No sobrecargue los enchufes con demasiados aparatos</a:t>
            </a:r>
            <a:r>
              <a:rPr sz="1200" spc="-2"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spc="-71" dirty="0" smtClean="0">
                <a:solidFill>
                  <a:srgbClr val="231F21"/>
                </a:solidFill>
                <a:latin typeface="Times New Roman"/>
                <a:cs typeface="Times New Roman"/>
              </a:rPr>
              <a:t>158</a:t>
            </a:r>
            <a:endParaRPr sz="600">
              <a:latin typeface="Times New Roman"/>
              <a:cs typeface="Times New Roman"/>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2358984" y="1353526"/>
            <a:ext cx="7190638" cy="1328928"/>
          </a:xfrm>
          <a:prstGeom prst="rect">
            <a:avLst/>
          </a:prstGeom>
        </p:spPr>
        <p:txBody>
          <a:bodyPr wrap="square" lIns="0" tIns="7111" rIns="0" bIns="0" rtlCol="0">
            <a:noAutofit/>
          </a:bodyPr>
          <a:lstStyle/>
          <a:p>
            <a:pPr marL="12700" marR="9205">
              <a:lnSpc>
                <a:spcPts val="1120"/>
              </a:lnSpc>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Tenga cuidado especialmente con los aparatos de mucho consumo como</a:t>
            </a:r>
            <a:endParaRPr sz="1000">
              <a:latin typeface="Arial"/>
              <a:cs typeface="Arial"/>
            </a:endParaRPr>
          </a:p>
          <a:p>
            <a:pPr marL="104140" marR="9205">
              <a:lnSpc>
                <a:spcPct val="95825"/>
              </a:lnSpc>
              <a:spcBef>
                <a:spcPts val="209"/>
              </a:spcBef>
              <a:spcAft>
                <a:spcPts val="300"/>
              </a:spcAft>
            </a:pPr>
            <a:r>
              <a:rPr sz="1200" spc="-15" dirty="0" smtClean="0">
                <a:solidFill>
                  <a:srgbClr val="262C32"/>
                </a:solidFill>
                <a:latin typeface="Aptos"/>
                <a:cs typeface="Arial"/>
              </a:rPr>
              <a:t>radiadores,  lavavajillas,  lavadoras y planchas.</a:t>
            </a:r>
            <a:endParaRPr sz="1000">
              <a:latin typeface="Arial"/>
              <a:cs typeface="Arial"/>
            </a:endParaRPr>
          </a:p>
          <a:p>
            <a:pPr marL="12700" marR="9205">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Evite improvisar empalmes o usar cinta adhesiva para ello.</a:t>
            </a:r>
            <a:endParaRPr sz="1000">
              <a:latin typeface="Arial"/>
              <a:cs typeface="Arial"/>
            </a:endParaRPr>
          </a:p>
          <a:p>
            <a:pPr marL="101092" indent="-88391">
              <a:lnSpc>
                <a:spcPts val="1149"/>
              </a:lnSpc>
              <a:spcBef>
                <a:spcPts val="530"/>
              </a:spcBef>
              <a:spcAft>
                <a:spcPts val="300"/>
              </a:spcAft>
            </a:pPr>
            <a:r>
              <a:rPr sz="1200" spc="-59" dirty="0" smtClean="0">
                <a:solidFill>
                  <a:srgbClr val="262C32"/>
                </a:solidFill>
                <a:latin typeface="Aptos"/>
                <a:cs typeface="Arial"/>
              </a:rPr>
              <a:t>-</a:t>
            </a:r>
            <a:r>
              <a:rPr sz="1200" spc="74" dirty="0" smtClean="0">
                <a:solidFill>
                  <a:srgbClr val="262C32"/>
                </a:solidFill>
                <a:latin typeface="Aptos"/>
                <a:cs typeface="Arial"/>
              </a:rPr>
              <a:t> </a:t>
            </a:r>
            <a:r>
              <a:rPr sz="1200" spc="-25" dirty="0" smtClean="0">
                <a:solidFill>
                  <a:srgbClr val="262C32"/>
                </a:solidFill>
                <a:latin typeface="Aptos"/>
                <a:cs typeface="Arial"/>
              </a:rPr>
              <a:t>U</a:t>
            </a:r>
            <a:r>
              <a:rPr sz="1200" spc="-9" dirty="0" smtClean="0">
                <a:solidFill>
                  <a:srgbClr val="262C32"/>
                </a:solidFill>
                <a:latin typeface="Aptos"/>
                <a:cs typeface="Arial"/>
              </a:rPr>
              <a:t>tili</a:t>
            </a:r>
            <a:r>
              <a:rPr sz="1200" spc="-19" dirty="0" smtClean="0">
                <a:solidFill>
                  <a:srgbClr val="262C32"/>
                </a:solidFill>
                <a:latin typeface="Aptos"/>
                <a:cs typeface="Arial"/>
              </a:rPr>
              <a:t>c</a:t>
            </a:r>
            <a:r>
              <a:rPr sz="1200" spc="0" dirty="0" smtClean="0">
                <a:solidFill>
                  <a:srgbClr val="262C32"/>
                </a:solidFill>
                <a:latin typeface="Aptos"/>
                <a:cs typeface="Arial"/>
              </a:rPr>
              <a:t>e</a:t>
            </a:r>
            <a:r>
              <a:rPr sz="1200" spc="38" dirty="0" smtClean="0">
                <a:solidFill>
                  <a:srgbClr val="262C32"/>
                </a:solidFill>
                <a:latin typeface="Aptos"/>
                <a:cs typeface="Arial"/>
              </a:rPr>
              <a:t> </a:t>
            </a:r>
            <a:r>
              <a:rPr sz="1200" spc="-19" dirty="0" smtClean="0">
                <a:solidFill>
                  <a:srgbClr val="262C32"/>
                </a:solidFill>
                <a:latin typeface="Aptos"/>
                <a:cs typeface="Arial"/>
              </a:rPr>
              <a:t>só</a:t>
            </a:r>
            <a:r>
              <a:rPr sz="1200" spc="-9" dirty="0" smtClean="0">
                <a:solidFill>
                  <a:srgbClr val="262C32"/>
                </a:solidFill>
                <a:latin typeface="Aptos"/>
                <a:cs typeface="Arial"/>
              </a:rPr>
              <a:t>l</a:t>
            </a:r>
            <a:r>
              <a:rPr sz="1200" spc="0" dirty="0" smtClean="0">
                <a:solidFill>
                  <a:srgbClr val="262C32"/>
                </a:solidFill>
                <a:latin typeface="Aptos"/>
                <a:cs typeface="Arial"/>
              </a:rPr>
              <a:t>o</a:t>
            </a:r>
            <a:r>
              <a:rPr sz="1200" spc="23" dirty="0" smtClean="0">
                <a:solidFill>
                  <a:srgbClr val="262C32"/>
                </a:solidFill>
                <a:latin typeface="Aptos"/>
                <a:cs typeface="Arial"/>
              </a:rPr>
              <a:t> </a:t>
            </a:r>
            <a:r>
              <a:rPr sz="1200" spc="-9" dirty="0" smtClean="0">
                <a:solidFill>
                  <a:srgbClr val="262C32"/>
                </a:solidFill>
                <a:latin typeface="Aptos"/>
                <a:cs typeface="Arial"/>
              </a:rPr>
              <a:t>f</a:t>
            </a:r>
            <a:r>
              <a:rPr sz="1200" spc="-19" dirty="0" smtClean="0">
                <a:solidFill>
                  <a:srgbClr val="262C32"/>
                </a:solidFill>
                <a:latin typeface="Aptos"/>
                <a:cs typeface="Arial"/>
              </a:rPr>
              <a:t>us</a:t>
            </a:r>
            <a:r>
              <a:rPr sz="1200" spc="-9" dirty="0" smtClean="0">
                <a:solidFill>
                  <a:srgbClr val="262C32"/>
                </a:solidFill>
                <a:latin typeface="Aptos"/>
                <a:cs typeface="Arial"/>
              </a:rPr>
              <a:t>i</a:t>
            </a:r>
            <a:r>
              <a:rPr sz="1200" spc="-19" dirty="0" smtClean="0">
                <a:solidFill>
                  <a:srgbClr val="262C32"/>
                </a:solidFill>
                <a:latin typeface="Aptos"/>
                <a:cs typeface="Arial"/>
              </a:rPr>
              <a:t>b</a:t>
            </a:r>
            <a:r>
              <a:rPr sz="1200" spc="-9" dirty="0" smtClean="0">
                <a:solidFill>
                  <a:srgbClr val="262C32"/>
                </a:solidFill>
                <a:latin typeface="Aptos"/>
                <a:cs typeface="Arial"/>
              </a:rPr>
              <a:t>l</a:t>
            </a:r>
            <a:r>
              <a:rPr sz="1200" spc="-19" dirty="0" smtClean="0">
                <a:solidFill>
                  <a:srgbClr val="262C32"/>
                </a:solidFill>
                <a:latin typeface="Aptos"/>
                <a:cs typeface="Arial"/>
              </a:rPr>
              <a:t>e</a:t>
            </a:r>
            <a:r>
              <a:rPr sz="1200" spc="0" dirty="0" smtClean="0">
                <a:solidFill>
                  <a:srgbClr val="262C32"/>
                </a:solidFill>
                <a:latin typeface="Aptos"/>
                <a:cs typeface="Arial"/>
              </a:rPr>
              <a:t>s</a:t>
            </a:r>
            <a:r>
              <a:rPr sz="1200" spc="137" dirty="0" smtClean="0">
                <a:solidFill>
                  <a:srgbClr val="262C32"/>
                </a:solidFill>
                <a:latin typeface="Aptos"/>
                <a:cs typeface="Arial"/>
              </a:rPr>
              <a:t> </a:t>
            </a:r>
            <a:r>
              <a:rPr sz="1200" spc="0" dirty="0" smtClean="0">
                <a:solidFill>
                  <a:srgbClr val="262C32"/>
                </a:solidFill>
                <a:latin typeface="Aptos"/>
                <a:cs typeface="Arial"/>
              </a:rPr>
              <a:t>o</a:t>
            </a:r>
            <a:r>
              <a:rPr sz="1200" spc="8" dirty="0" smtClean="0">
                <a:solidFill>
                  <a:srgbClr val="262C32"/>
                </a:solidFill>
                <a:latin typeface="Aptos"/>
                <a:cs typeface="Arial"/>
              </a:rPr>
              <a:t> </a:t>
            </a:r>
            <a:r>
              <a:rPr sz="1200" spc="-19" dirty="0" smtClean="0">
                <a:solidFill>
                  <a:srgbClr val="262C32"/>
                </a:solidFill>
                <a:latin typeface="Aptos"/>
                <a:cs typeface="Arial"/>
              </a:rPr>
              <a:t>a</a:t>
            </a:r>
            <a:r>
              <a:rPr sz="1200" spc="-14" dirty="0" smtClean="0">
                <a:solidFill>
                  <a:srgbClr val="262C32"/>
                </a:solidFill>
                <a:latin typeface="Aptos"/>
                <a:cs typeface="Arial"/>
              </a:rPr>
              <a:t>u</a:t>
            </a:r>
            <a:r>
              <a:rPr sz="1200" spc="-9" dirty="0" smtClean="0">
                <a:solidFill>
                  <a:srgbClr val="262C32"/>
                </a:solidFill>
                <a:latin typeface="Aptos"/>
                <a:cs typeface="Arial"/>
              </a:rPr>
              <a:t>t</a:t>
            </a:r>
            <a:r>
              <a:rPr sz="1200" spc="-19" dirty="0" smtClean="0">
                <a:solidFill>
                  <a:srgbClr val="262C32"/>
                </a:solidFill>
                <a:latin typeface="Aptos"/>
                <a:cs typeface="Arial"/>
              </a:rPr>
              <a:t>o</a:t>
            </a:r>
            <a:r>
              <a:rPr sz="1200" spc="-34" dirty="0" smtClean="0">
                <a:solidFill>
                  <a:srgbClr val="262C32"/>
                </a:solidFill>
                <a:latin typeface="Aptos"/>
                <a:cs typeface="Arial"/>
              </a:rPr>
              <a:t>m</a:t>
            </a:r>
            <a:r>
              <a:rPr sz="1200" spc="-19" dirty="0" smtClean="0">
                <a:solidFill>
                  <a:srgbClr val="262C32"/>
                </a:solidFill>
                <a:latin typeface="Aptos"/>
                <a:cs typeface="Arial"/>
              </a:rPr>
              <a:t>á</a:t>
            </a:r>
            <a:r>
              <a:rPr sz="1200" spc="-9" dirty="0" smtClean="0">
                <a:solidFill>
                  <a:srgbClr val="262C32"/>
                </a:solidFill>
                <a:latin typeface="Aptos"/>
                <a:cs typeface="Arial"/>
              </a:rPr>
              <a:t>ti</a:t>
            </a:r>
            <a:r>
              <a:rPr sz="1200" spc="-19" dirty="0" smtClean="0">
                <a:solidFill>
                  <a:srgbClr val="262C32"/>
                </a:solidFill>
                <a:latin typeface="Aptos"/>
                <a:cs typeface="Arial"/>
              </a:rPr>
              <a:t>co</a:t>
            </a:r>
            <a:r>
              <a:rPr sz="1200" spc="0" dirty="0" smtClean="0">
                <a:solidFill>
                  <a:srgbClr val="262C32"/>
                </a:solidFill>
                <a:latin typeface="Aptos"/>
                <a:cs typeface="Arial"/>
              </a:rPr>
              <a:t>s</a:t>
            </a:r>
            <a:r>
              <a:rPr sz="1200" spc="206" dirty="0" smtClean="0">
                <a:solidFill>
                  <a:srgbClr val="262C32"/>
                </a:solidFill>
                <a:latin typeface="Aptos"/>
                <a:cs typeface="Arial"/>
              </a:rPr>
              <a:t> </a:t>
            </a:r>
            <a:r>
              <a:rPr sz="1200" spc="-29" dirty="0" smtClean="0">
                <a:solidFill>
                  <a:srgbClr val="262C32"/>
                </a:solidFill>
                <a:latin typeface="Aptos"/>
                <a:cs typeface="Arial"/>
              </a:rPr>
              <a:t>m</a:t>
            </a:r>
            <a:r>
              <a:rPr sz="1200" spc="-19" dirty="0" smtClean="0">
                <a:solidFill>
                  <a:srgbClr val="262C32"/>
                </a:solidFill>
                <a:latin typeface="Aptos"/>
                <a:cs typeface="Arial"/>
              </a:rPr>
              <a:t>agne</a:t>
            </a:r>
            <a:r>
              <a:rPr sz="1200" spc="-9" dirty="0" smtClean="0">
                <a:solidFill>
                  <a:srgbClr val="262C32"/>
                </a:solidFill>
                <a:latin typeface="Aptos"/>
                <a:cs typeface="Arial"/>
              </a:rPr>
              <a:t>t</a:t>
            </a:r>
            <a:r>
              <a:rPr sz="1200" spc="-19" dirty="0" smtClean="0">
                <a:solidFill>
                  <a:srgbClr val="262C32"/>
                </a:solidFill>
                <a:latin typeface="Aptos"/>
                <a:cs typeface="Arial"/>
              </a:rPr>
              <a:t>o</a:t>
            </a:r>
            <a:r>
              <a:rPr sz="1200" spc="-9" dirty="0" smtClean="0">
                <a:solidFill>
                  <a:srgbClr val="262C32"/>
                </a:solidFill>
                <a:latin typeface="Aptos"/>
                <a:cs typeface="Arial"/>
              </a:rPr>
              <a:t>t</a:t>
            </a:r>
            <a:r>
              <a:rPr sz="1200" spc="-19" dirty="0" smtClean="0">
                <a:solidFill>
                  <a:srgbClr val="262C32"/>
                </a:solidFill>
                <a:latin typeface="Aptos"/>
                <a:cs typeface="Arial"/>
              </a:rPr>
              <a:t>é</a:t>
            </a:r>
            <a:r>
              <a:rPr sz="1200" spc="-14" dirty="0" smtClean="0">
                <a:solidFill>
                  <a:srgbClr val="262C32"/>
                </a:solidFill>
                <a:latin typeface="Aptos"/>
                <a:cs typeface="Arial"/>
              </a:rPr>
              <a:t>r</a:t>
            </a:r>
            <a:r>
              <a:rPr sz="1200" spc="-34" dirty="0" smtClean="0">
                <a:solidFill>
                  <a:srgbClr val="262C32"/>
                </a:solidFill>
                <a:latin typeface="Aptos"/>
                <a:cs typeface="Arial"/>
              </a:rPr>
              <a:t>m</a:t>
            </a:r>
            <a:r>
              <a:rPr sz="1200" spc="-9" dirty="0" smtClean="0">
                <a:solidFill>
                  <a:srgbClr val="262C32"/>
                </a:solidFill>
                <a:latin typeface="Aptos"/>
                <a:cs typeface="Arial"/>
              </a:rPr>
              <a:t>i</a:t>
            </a:r>
            <a:r>
              <a:rPr sz="1200" spc="-19" dirty="0" smtClean="0">
                <a:solidFill>
                  <a:srgbClr val="262C32"/>
                </a:solidFill>
                <a:latin typeface="Aptos"/>
                <a:cs typeface="Arial"/>
              </a:rPr>
              <a:t>c</a:t>
            </a:r>
            <a:r>
              <a:rPr sz="1200" spc="-14" dirty="0" smtClean="0">
                <a:solidFill>
                  <a:srgbClr val="262C32"/>
                </a:solidFill>
                <a:latin typeface="Aptos"/>
                <a:cs typeface="Arial"/>
              </a:rPr>
              <a:t>o</a:t>
            </a:r>
            <a:r>
              <a:rPr sz="1200" spc="0" dirty="0" smtClean="0">
                <a:solidFill>
                  <a:srgbClr val="262C32"/>
                </a:solidFill>
                <a:latin typeface="Aptos"/>
                <a:cs typeface="Arial"/>
              </a:rPr>
              <a:t>s</a:t>
            </a:r>
            <a:r>
              <a:rPr sz="1200" spc="245" dirty="0" smtClean="0">
                <a:solidFill>
                  <a:srgbClr val="262C32"/>
                </a:solidFill>
                <a:latin typeface="Aptos"/>
                <a:cs typeface="Arial"/>
              </a:rPr>
              <a:t> </a:t>
            </a:r>
            <a:r>
              <a:rPr sz="1200" spc="-19" dirty="0" smtClean="0">
                <a:solidFill>
                  <a:srgbClr val="262C32"/>
                </a:solidFill>
                <a:latin typeface="Aptos"/>
                <a:cs typeface="Arial"/>
              </a:rPr>
              <a:t>ca</a:t>
            </a:r>
            <a:r>
              <a:rPr sz="1200" spc="-9" dirty="0" smtClean="0">
                <a:solidFill>
                  <a:srgbClr val="262C32"/>
                </a:solidFill>
                <a:latin typeface="Aptos"/>
                <a:cs typeface="Arial"/>
              </a:rPr>
              <a:t>li</a:t>
            </a:r>
            <a:r>
              <a:rPr sz="1200" spc="-19" dirty="0" smtClean="0">
                <a:solidFill>
                  <a:srgbClr val="262C32"/>
                </a:solidFill>
                <a:latin typeface="Aptos"/>
                <a:cs typeface="Arial"/>
              </a:rPr>
              <a:t>b</a:t>
            </a:r>
            <a:r>
              <a:rPr sz="1200" spc="-14" dirty="0" smtClean="0">
                <a:solidFill>
                  <a:srgbClr val="262C32"/>
                </a:solidFill>
                <a:latin typeface="Aptos"/>
                <a:cs typeface="Arial"/>
              </a:rPr>
              <a:t>ra</a:t>
            </a:r>
            <a:r>
              <a:rPr sz="1200" spc="-19" dirty="0" smtClean="0">
                <a:solidFill>
                  <a:srgbClr val="262C32"/>
                </a:solidFill>
                <a:latin typeface="Aptos"/>
                <a:cs typeface="Arial"/>
              </a:rPr>
              <a:t>do</a:t>
            </a:r>
            <a:r>
              <a:rPr sz="1200" spc="0" dirty="0" smtClean="0">
                <a:solidFill>
                  <a:srgbClr val="262C32"/>
                </a:solidFill>
                <a:latin typeface="Aptos"/>
                <a:cs typeface="Arial"/>
              </a:rPr>
              <a:t>s</a:t>
            </a:r>
            <a:r>
              <a:rPr sz="1200" spc="136"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20" dirty="0" smtClean="0">
                <a:solidFill>
                  <a:srgbClr val="262C32"/>
                </a:solidFill>
                <a:latin typeface="Aptos"/>
                <a:cs typeface="Arial"/>
              </a:rPr>
              <a:t> </a:t>
            </a:r>
            <a:r>
              <a:rPr sz="1200" spc="-53" dirty="0" smtClean="0">
                <a:solidFill>
                  <a:srgbClr val="262C32"/>
                </a:solidFill>
                <a:latin typeface="Aptos"/>
                <a:cs typeface="Arial"/>
              </a:rPr>
              <a:t>a</a:t>
            </a:r>
            <a:r>
              <a:rPr sz="1200" spc="30" dirty="0" smtClean="0">
                <a:solidFill>
                  <a:srgbClr val="262C32"/>
                </a:solidFill>
                <a:latin typeface="Aptos"/>
                <a:cs typeface="Arial"/>
              </a:rPr>
              <a:t>c</a:t>
            </a:r>
            <a:r>
              <a:rPr sz="1200" spc="-26" dirty="0" smtClean="0">
                <a:solidFill>
                  <a:srgbClr val="262C32"/>
                </a:solidFill>
                <a:latin typeface="Aptos"/>
                <a:cs typeface="Arial"/>
              </a:rPr>
              <a:t>u</a:t>
            </a:r>
            <a:r>
              <a:rPr sz="1200" spc="18" dirty="0" smtClean="0">
                <a:solidFill>
                  <a:srgbClr val="262C32"/>
                </a:solidFill>
                <a:latin typeface="Aptos"/>
                <a:cs typeface="Arial"/>
              </a:rPr>
              <a:t>e</a:t>
            </a:r>
            <a:r>
              <a:rPr sz="1200" spc="0" dirty="0" smtClean="0">
                <a:solidFill>
                  <a:srgbClr val="262C32"/>
                </a:solidFill>
                <a:latin typeface="Aptos"/>
                <a:cs typeface="Arial"/>
              </a:rPr>
              <a:t>r</a:t>
            </a:r>
            <a:r>
              <a:rPr sz="1200" spc="-26" dirty="0" smtClean="0">
                <a:solidFill>
                  <a:srgbClr val="262C32"/>
                </a:solidFill>
                <a:latin typeface="Aptos"/>
                <a:cs typeface="Arial"/>
              </a:rPr>
              <a:t>d</a:t>
            </a:r>
            <a:r>
              <a:rPr sz="1200" spc="-11" dirty="0" smtClean="0">
                <a:solidFill>
                  <a:srgbClr val="262C32"/>
                </a:solidFill>
                <a:latin typeface="Aptos"/>
                <a:cs typeface="Arial"/>
              </a:rPr>
              <a:t>o</a:t>
            </a:r>
            <a:r>
              <a:rPr sz="1200" spc="-5" dirty="0" smtClean="0">
                <a:solidFill>
                  <a:srgbClr val="262C32"/>
                </a:solidFill>
                <a:latin typeface="Aptos"/>
                <a:cs typeface="Arial"/>
              </a:rPr>
              <a:t> </a:t>
            </a:r>
            <a:endParaRPr sz="1000">
              <a:latin typeface="Arial"/>
              <a:cs typeface="Arial"/>
            </a:endParaRPr>
          </a:p>
          <a:p>
            <a:pPr marL="101092">
              <a:lnSpc>
                <a:spcPts val="1149"/>
              </a:lnSpc>
              <a:spcBef>
                <a:spcPts val="242"/>
              </a:spcBef>
              <a:spcAft>
                <a:spcPts val="300"/>
              </a:spcAft>
            </a:pPr>
            <a:r>
              <a:rPr sz="1200" spc="-7" dirty="0" smtClean="0">
                <a:solidFill>
                  <a:srgbClr val="262C32"/>
                </a:solidFill>
                <a:latin typeface="Aptos"/>
                <a:cs typeface="Arial"/>
              </a:rPr>
              <a:t>con su instalación.</a:t>
            </a:r>
            <a:endParaRPr sz="1000">
              <a:latin typeface="Arial"/>
              <a:cs typeface="Arial"/>
            </a:endParaRPr>
          </a:p>
          <a:p>
            <a:pPr marL="104140" marR="444784" indent="-91440">
              <a:lnSpc>
                <a:spcPts val="1420"/>
              </a:lnSpc>
              <a:spcBef>
                <a:spcPts val="408"/>
              </a:spcBef>
              <a:spcAft>
                <a:spcPts val="300"/>
              </a:spcAft>
            </a:pPr>
            <a:r>
              <a:rPr sz="1200" spc="-59" dirty="0" smtClean="0">
                <a:solidFill>
                  <a:srgbClr val="262C32"/>
                </a:solidFill>
                <a:latin typeface="Aptos"/>
                <a:cs typeface="Arial"/>
              </a:rPr>
              <a:t>-</a:t>
            </a:r>
            <a:r>
              <a:rPr sz="1200" spc="49" dirty="0" smtClean="0">
                <a:solidFill>
                  <a:srgbClr val="262C32"/>
                </a:solidFill>
                <a:latin typeface="Aptos"/>
                <a:cs typeface="Arial"/>
              </a:rPr>
              <a:t> </a:t>
            </a:r>
            <a:r>
              <a:rPr sz="1200" spc="-19" dirty="0" smtClean="0">
                <a:solidFill>
                  <a:srgbClr val="262C32"/>
                </a:solidFill>
                <a:latin typeface="Aptos"/>
                <a:cs typeface="Arial"/>
              </a:rPr>
              <a:t>C</a:t>
            </a:r>
            <a:r>
              <a:rPr sz="1200" spc="-14" dirty="0" smtClean="0">
                <a:solidFill>
                  <a:srgbClr val="262C32"/>
                </a:solidFill>
                <a:latin typeface="Aptos"/>
                <a:cs typeface="Arial"/>
              </a:rPr>
              <a:t>u</a:t>
            </a:r>
            <a:r>
              <a:rPr sz="1200" spc="-19" dirty="0" smtClean="0">
                <a:solidFill>
                  <a:srgbClr val="262C32"/>
                </a:solidFill>
                <a:latin typeface="Aptos"/>
                <a:cs typeface="Arial"/>
              </a:rPr>
              <a:t>a</a:t>
            </a:r>
            <a:r>
              <a:rPr sz="1200" spc="-9" dirty="0" smtClean="0">
                <a:solidFill>
                  <a:srgbClr val="262C32"/>
                </a:solidFill>
                <a:latin typeface="Aptos"/>
                <a:cs typeface="Arial"/>
              </a:rPr>
              <a:t>l</a:t>
            </a:r>
            <a:r>
              <a:rPr sz="1200" spc="-19" dirty="0" smtClean="0">
                <a:solidFill>
                  <a:srgbClr val="262C32"/>
                </a:solidFill>
                <a:latin typeface="Aptos"/>
                <a:cs typeface="Arial"/>
              </a:rPr>
              <a:t>qu</a:t>
            </a:r>
            <a:r>
              <a:rPr sz="1200" spc="-9" dirty="0" smtClean="0">
                <a:solidFill>
                  <a:srgbClr val="262C32"/>
                </a:solidFill>
                <a:latin typeface="Aptos"/>
                <a:cs typeface="Arial"/>
              </a:rPr>
              <a:t>i</a:t>
            </a:r>
            <a:r>
              <a:rPr sz="1200" spc="-19" dirty="0" smtClean="0">
                <a:solidFill>
                  <a:srgbClr val="262C32"/>
                </a:solidFill>
                <a:latin typeface="Aptos"/>
                <a:cs typeface="Arial"/>
              </a:rPr>
              <a:t>e</a:t>
            </a:r>
            <a:r>
              <a:rPr sz="1200" spc="0" dirty="0" smtClean="0">
                <a:solidFill>
                  <a:srgbClr val="262C32"/>
                </a:solidFill>
                <a:latin typeface="Aptos"/>
                <a:cs typeface="Arial"/>
              </a:rPr>
              <a:t>r</a:t>
            </a:r>
            <a:r>
              <a:rPr sz="1200" spc="112" dirty="0" smtClean="0">
                <a:solidFill>
                  <a:srgbClr val="262C32"/>
                </a:solidFill>
                <a:latin typeface="Aptos"/>
                <a:cs typeface="Arial"/>
              </a:rPr>
              <a:t> </a:t>
            </a:r>
            <a:r>
              <a:rPr sz="1200" spc="-10" dirty="0" smtClean="0">
                <a:solidFill>
                  <a:srgbClr val="262C32"/>
                </a:solidFill>
                <a:latin typeface="Aptos"/>
                <a:cs typeface="Arial"/>
              </a:rPr>
              <a:t>c</a:t>
            </a:r>
            <a:r>
              <a:rPr sz="1200" spc="-9" dirty="0" smtClean="0">
                <a:solidFill>
                  <a:srgbClr val="262C32"/>
                </a:solidFill>
                <a:latin typeface="Aptos"/>
                <a:cs typeface="Arial"/>
              </a:rPr>
              <a:t>on</a:t>
            </a:r>
            <a:r>
              <a:rPr sz="1200" spc="-10" dirty="0" smtClean="0">
                <a:solidFill>
                  <a:srgbClr val="262C32"/>
                </a:solidFill>
                <a:latin typeface="Aptos"/>
                <a:cs typeface="Arial"/>
              </a:rPr>
              <a:t>t</a:t>
            </a:r>
            <a:r>
              <a:rPr sz="1200" spc="-4" dirty="0" smtClean="0">
                <a:solidFill>
                  <a:srgbClr val="262C32"/>
                </a:solidFill>
                <a:latin typeface="Aptos"/>
                <a:cs typeface="Arial"/>
              </a:rPr>
              <a:t>a</a:t>
            </a:r>
            <a:r>
              <a:rPr sz="1200" spc="-10" dirty="0" smtClean="0">
                <a:solidFill>
                  <a:srgbClr val="262C32"/>
                </a:solidFill>
                <a:latin typeface="Aptos"/>
                <a:cs typeface="Arial"/>
              </a:rPr>
              <a:t>c</a:t>
            </a:r>
            <a:r>
              <a:rPr sz="1200" spc="-5" dirty="0" smtClean="0">
                <a:solidFill>
                  <a:srgbClr val="262C32"/>
                </a:solidFill>
                <a:latin typeface="Aptos"/>
                <a:cs typeface="Arial"/>
              </a:rPr>
              <a:t>t</a:t>
            </a:r>
            <a:r>
              <a:rPr sz="1200" spc="10" dirty="0" smtClean="0">
                <a:solidFill>
                  <a:srgbClr val="262C32"/>
                </a:solidFill>
                <a:latin typeface="Aptos"/>
                <a:cs typeface="Arial"/>
              </a:rPr>
              <a:t>o</a:t>
            </a:r>
            <a:r>
              <a:rPr sz="1200" spc="26" dirty="0" smtClean="0">
                <a:solidFill>
                  <a:srgbClr val="262C32"/>
                </a:solidFill>
                <a:latin typeface="Aptos"/>
                <a:cs typeface="Arial"/>
              </a:rPr>
              <a:t> </a:t>
            </a:r>
            <a:r>
              <a:rPr sz="1200" spc="0" dirty="0" smtClean="0">
                <a:solidFill>
                  <a:srgbClr val="262C32"/>
                </a:solidFill>
                <a:latin typeface="Aptos"/>
                <a:cs typeface="Arial"/>
              </a:rPr>
              <a:t>f</a:t>
            </a:r>
            <a:r>
              <a:rPr sz="1200" spc="-19" dirty="0" smtClean="0">
                <a:solidFill>
                  <a:srgbClr val="262C32"/>
                </a:solidFill>
                <a:latin typeface="Aptos"/>
                <a:cs typeface="Arial"/>
              </a:rPr>
              <a:t>l</a:t>
            </a:r>
            <a:r>
              <a:rPr sz="1200" spc="-14" dirty="0" smtClean="0">
                <a:solidFill>
                  <a:srgbClr val="262C32"/>
                </a:solidFill>
                <a:latin typeface="Aptos"/>
                <a:cs typeface="Arial"/>
              </a:rPr>
              <a:t>o</a:t>
            </a:r>
            <a:r>
              <a:rPr sz="1200" spc="-9" dirty="0" smtClean="0">
                <a:solidFill>
                  <a:srgbClr val="262C32"/>
                </a:solidFill>
                <a:latin typeface="Aptos"/>
                <a:cs typeface="Arial"/>
              </a:rPr>
              <a:t>j</a:t>
            </a:r>
            <a:r>
              <a:rPr sz="1200" spc="0" dirty="0" smtClean="0">
                <a:solidFill>
                  <a:srgbClr val="262C32"/>
                </a:solidFill>
                <a:latin typeface="Aptos"/>
                <a:cs typeface="Arial"/>
              </a:rPr>
              <a:t>o</a:t>
            </a:r>
            <a:r>
              <a:rPr sz="1200" spc="69" dirty="0" smtClean="0">
                <a:solidFill>
                  <a:srgbClr val="262C32"/>
                </a:solidFill>
                <a:latin typeface="Aptos"/>
                <a:cs typeface="Arial"/>
              </a:rPr>
              <a:t> </a:t>
            </a:r>
            <a:r>
              <a:rPr sz="1200" spc="0" dirty="0" smtClean="0">
                <a:solidFill>
                  <a:srgbClr val="262C32"/>
                </a:solidFill>
                <a:latin typeface="Aptos"/>
                <a:cs typeface="Arial"/>
              </a:rPr>
              <a:t>o</a:t>
            </a:r>
            <a:r>
              <a:rPr sz="1200" spc="28" dirty="0" smtClean="0">
                <a:solidFill>
                  <a:srgbClr val="262C32"/>
                </a:solidFill>
                <a:latin typeface="Aptos"/>
                <a:cs typeface="Arial"/>
              </a:rPr>
              <a:t> </a:t>
            </a:r>
            <a:r>
              <a:rPr sz="1200" spc="-88" dirty="0" smtClean="0">
                <a:solidFill>
                  <a:srgbClr val="262C32"/>
                </a:solidFill>
                <a:latin typeface="Aptos"/>
                <a:cs typeface="Arial"/>
              </a:rPr>
              <a:t>m</a:t>
            </a:r>
            <a:r>
              <a:rPr sz="1200" spc="18" dirty="0" smtClean="0">
                <a:solidFill>
                  <a:srgbClr val="262C32"/>
                </a:solidFill>
                <a:latin typeface="Aptos"/>
                <a:cs typeface="Arial"/>
              </a:rPr>
              <a:t>a</a:t>
            </a:r>
            <a:r>
              <a:rPr sz="1200" spc="-73" dirty="0" smtClean="0">
                <a:solidFill>
                  <a:srgbClr val="262C32"/>
                </a:solidFill>
                <a:latin typeface="Aptos"/>
                <a:cs typeface="Arial"/>
              </a:rPr>
              <a:t>l</a:t>
            </a:r>
            <a:r>
              <a:rPr sz="1200" spc="125" dirty="0" smtClean="0">
                <a:solidFill>
                  <a:srgbClr val="262C32"/>
                </a:solidFill>
                <a:latin typeface="Aptos"/>
                <a:cs typeface="Arial"/>
              </a:rPr>
              <a:t> </a:t>
            </a:r>
            <a:r>
              <a:rPr sz="1200" spc="-19" dirty="0" smtClean="0">
                <a:solidFill>
                  <a:srgbClr val="262C32"/>
                </a:solidFill>
                <a:latin typeface="Aptos"/>
                <a:cs typeface="Arial"/>
              </a:rPr>
              <a:t>co</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14" dirty="0" smtClean="0">
                <a:solidFill>
                  <a:srgbClr val="262C32"/>
                </a:solidFill>
                <a:latin typeface="Aptos"/>
                <a:cs typeface="Arial"/>
              </a:rPr>
              <a:t>a</a:t>
            </a:r>
            <a:r>
              <a:rPr sz="1200" spc="-19" dirty="0" smtClean="0">
                <a:solidFill>
                  <a:srgbClr val="262C32"/>
                </a:solidFill>
                <a:latin typeface="Aptos"/>
                <a:cs typeface="Arial"/>
              </a:rPr>
              <a:t>c</a:t>
            </a:r>
            <a:r>
              <a:rPr sz="1200" spc="-9" dirty="0" smtClean="0">
                <a:solidFill>
                  <a:srgbClr val="262C32"/>
                </a:solidFill>
                <a:latin typeface="Aptos"/>
                <a:cs typeface="Arial"/>
              </a:rPr>
              <a:t>t</a:t>
            </a:r>
            <a:r>
              <a:rPr sz="1200" spc="0" dirty="0" smtClean="0">
                <a:solidFill>
                  <a:srgbClr val="262C32"/>
                </a:solidFill>
                <a:latin typeface="Aptos"/>
                <a:cs typeface="Arial"/>
              </a:rPr>
              <a:t>o</a:t>
            </a:r>
            <a:r>
              <a:rPr sz="1200" spc="117" dirty="0" smtClean="0">
                <a:solidFill>
                  <a:srgbClr val="262C32"/>
                </a:solidFill>
                <a:latin typeface="Aptos"/>
                <a:cs typeface="Arial"/>
              </a:rPr>
              <a:t> </a:t>
            </a:r>
            <a:r>
              <a:rPr sz="1200" spc="-19" dirty="0" smtClean="0">
                <a:solidFill>
                  <a:srgbClr val="262C32"/>
                </a:solidFill>
                <a:latin typeface="Aptos"/>
                <a:cs typeface="Arial"/>
              </a:rPr>
              <a:t>e</a:t>
            </a:r>
            <a:r>
              <a:rPr sz="1200" spc="0" dirty="0" smtClean="0">
                <a:solidFill>
                  <a:srgbClr val="262C32"/>
                </a:solidFill>
                <a:latin typeface="Aptos"/>
                <a:cs typeface="Arial"/>
              </a:rPr>
              <a:t>n</a:t>
            </a:r>
            <a:r>
              <a:rPr sz="1200" spc="20" dirty="0" smtClean="0">
                <a:solidFill>
                  <a:srgbClr val="262C32"/>
                </a:solidFill>
                <a:latin typeface="Aptos"/>
                <a:cs typeface="Arial"/>
              </a:rPr>
              <a:t> </a:t>
            </a:r>
            <a:r>
              <a:rPr sz="1200" spc="-19" dirty="0" smtClean="0">
                <a:solidFill>
                  <a:srgbClr val="262C32"/>
                </a:solidFill>
                <a:latin typeface="Aptos"/>
                <a:cs typeface="Arial"/>
              </a:rPr>
              <a:t>u</a:t>
            </a:r>
            <a:r>
              <a:rPr sz="1200" spc="-14" dirty="0" smtClean="0">
                <a:solidFill>
                  <a:srgbClr val="262C32"/>
                </a:solidFill>
                <a:latin typeface="Aptos"/>
                <a:cs typeface="Arial"/>
              </a:rPr>
              <a:t>n</a:t>
            </a:r>
            <a:r>
              <a:rPr sz="1200" spc="0" dirty="0" smtClean="0">
                <a:solidFill>
                  <a:srgbClr val="262C32"/>
                </a:solidFill>
                <a:latin typeface="Aptos"/>
                <a:cs typeface="Arial"/>
              </a:rPr>
              <a:t>a</a:t>
            </a:r>
            <a:r>
              <a:rPr sz="1200" spc="34" dirty="0" smtClean="0">
                <a:solidFill>
                  <a:srgbClr val="262C32"/>
                </a:solidFill>
                <a:latin typeface="Aptos"/>
                <a:cs typeface="Arial"/>
              </a:rPr>
              <a:t> </a:t>
            </a:r>
            <a:r>
              <a:rPr sz="1200" spc="-53" dirty="0" smtClean="0">
                <a:solidFill>
                  <a:srgbClr val="262C32"/>
                </a:solidFill>
                <a:latin typeface="Aptos"/>
                <a:cs typeface="Arial"/>
              </a:rPr>
              <a:t>i</a:t>
            </a:r>
            <a:r>
              <a:rPr sz="1200" spc="-26" dirty="0" smtClean="0">
                <a:solidFill>
                  <a:srgbClr val="262C32"/>
                </a:solidFill>
                <a:latin typeface="Aptos"/>
                <a:cs typeface="Arial"/>
              </a:rPr>
              <a:t>n</a:t>
            </a:r>
            <a:r>
              <a:rPr sz="1200" spc="5" dirty="0" smtClean="0">
                <a:solidFill>
                  <a:srgbClr val="262C32"/>
                </a:solidFill>
                <a:latin typeface="Aptos"/>
                <a:cs typeface="Arial"/>
              </a:rPr>
              <a:t>s</a:t>
            </a:r>
            <a:r>
              <a:rPr sz="1200" spc="37" dirty="0" smtClean="0">
                <a:solidFill>
                  <a:srgbClr val="262C32"/>
                </a:solidFill>
                <a:latin typeface="Aptos"/>
                <a:cs typeface="Arial"/>
              </a:rPr>
              <a:t>t</a:t>
            </a:r>
            <a:r>
              <a:rPr sz="1200" spc="-3" dirty="0" smtClean="0">
                <a:solidFill>
                  <a:srgbClr val="262C32"/>
                </a:solidFill>
                <a:latin typeface="Aptos"/>
                <a:cs typeface="Arial"/>
              </a:rPr>
              <a:t>a</a:t>
            </a:r>
            <a:r>
              <a:rPr sz="1200" spc="-32" dirty="0" smtClean="0">
                <a:solidFill>
                  <a:srgbClr val="262C32"/>
                </a:solidFill>
                <a:latin typeface="Aptos"/>
                <a:cs typeface="Arial"/>
              </a:rPr>
              <a:t>l</a:t>
            </a:r>
            <a:r>
              <a:rPr sz="1200" spc="18" dirty="0" smtClean="0">
                <a:solidFill>
                  <a:srgbClr val="262C32"/>
                </a:solidFill>
                <a:latin typeface="Aptos"/>
                <a:cs typeface="Arial"/>
              </a:rPr>
              <a:t>a</a:t>
            </a:r>
            <a:r>
              <a:rPr sz="1200" spc="30" dirty="0" smtClean="0">
                <a:solidFill>
                  <a:srgbClr val="262C32"/>
                </a:solidFill>
                <a:latin typeface="Aptos"/>
                <a:cs typeface="Arial"/>
              </a:rPr>
              <a:t>c</a:t>
            </a:r>
            <a:r>
              <a:rPr sz="1200" spc="-53" dirty="0" smtClean="0">
                <a:solidFill>
                  <a:srgbClr val="262C32"/>
                </a:solidFill>
                <a:latin typeface="Aptos"/>
                <a:cs typeface="Arial"/>
              </a:rPr>
              <a:t>i</a:t>
            </a:r>
            <a:r>
              <a:rPr sz="1200" spc="40" dirty="0" smtClean="0">
                <a:solidFill>
                  <a:srgbClr val="262C32"/>
                </a:solidFill>
                <a:latin typeface="Aptos"/>
                <a:cs typeface="Arial"/>
              </a:rPr>
              <a:t>ó</a:t>
            </a:r>
            <a:r>
              <a:rPr sz="1200" spc="-61" dirty="0" smtClean="0">
                <a:solidFill>
                  <a:srgbClr val="262C32"/>
                </a:solidFill>
                <a:latin typeface="Aptos"/>
                <a:cs typeface="Arial"/>
              </a:rPr>
              <a:t>n</a:t>
            </a:r>
            <a:r>
              <a:rPr sz="1200" spc="89" dirty="0" smtClean="0">
                <a:solidFill>
                  <a:srgbClr val="262C32"/>
                </a:solidFill>
                <a:latin typeface="Aptos"/>
                <a:cs typeface="Arial"/>
              </a:rPr>
              <a:t> </a:t>
            </a:r>
            <a:r>
              <a:rPr sz="1200" spc="-53" dirty="0" smtClean="0">
                <a:solidFill>
                  <a:srgbClr val="262C32"/>
                </a:solidFill>
                <a:latin typeface="Aptos"/>
                <a:cs typeface="Arial"/>
              </a:rPr>
              <a:t>e</a:t>
            </a:r>
            <a:r>
              <a:rPr sz="1200" spc="-32" dirty="0" smtClean="0">
                <a:solidFill>
                  <a:srgbClr val="262C32"/>
                </a:solidFill>
                <a:latin typeface="Aptos"/>
                <a:cs typeface="Arial"/>
              </a:rPr>
              <a:t>l</a:t>
            </a:r>
            <a:r>
              <a:rPr sz="1200" spc="18" dirty="0" smtClean="0">
                <a:solidFill>
                  <a:srgbClr val="262C32"/>
                </a:solidFill>
                <a:latin typeface="Aptos"/>
                <a:cs typeface="Arial"/>
              </a:rPr>
              <a:t>é</a:t>
            </a:r>
            <a:r>
              <a:rPr sz="1200" spc="5" dirty="0" smtClean="0">
                <a:solidFill>
                  <a:srgbClr val="262C32"/>
                </a:solidFill>
                <a:latin typeface="Aptos"/>
                <a:cs typeface="Arial"/>
              </a:rPr>
              <a:t>c</a:t>
            </a:r>
            <a:r>
              <a:rPr sz="1200" spc="37" dirty="0" smtClean="0">
                <a:solidFill>
                  <a:srgbClr val="262C32"/>
                </a:solidFill>
                <a:latin typeface="Aptos"/>
                <a:cs typeface="Arial"/>
              </a:rPr>
              <a:t>t</a:t>
            </a:r>
            <a:r>
              <a:rPr sz="1200" spc="0" dirty="0" smtClean="0">
                <a:solidFill>
                  <a:srgbClr val="262C32"/>
                </a:solidFill>
                <a:latin typeface="Aptos"/>
                <a:cs typeface="Arial"/>
              </a:rPr>
              <a:t>r</a:t>
            </a:r>
            <a:r>
              <a:rPr sz="1200" spc="-53" dirty="0" smtClean="0">
                <a:solidFill>
                  <a:srgbClr val="262C32"/>
                </a:solidFill>
                <a:latin typeface="Aptos"/>
                <a:cs typeface="Arial"/>
              </a:rPr>
              <a:t>i</a:t>
            </a:r>
            <a:r>
              <a:rPr sz="1200" spc="30" dirty="0" smtClean="0">
                <a:solidFill>
                  <a:srgbClr val="262C32"/>
                </a:solidFill>
                <a:latin typeface="Aptos"/>
                <a:cs typeface="Arial"/>
              </a:rPr>
              <a:t>c</a:t>
            </a:r>
            <a:r>
              <a:rPr sz="1200" spc="-33" dirty="0" smtClean="0">
                <a:solidFill>
                  <a:srgbClr val="262C32"/>
                </a:solidFill>
                <a:latin typeface="Aptos"/>
                <a:cs typeface="Arial"/>
              </a:rPr>
              <a:t>a</a:t>
            </a:r>
            <a:r>
              <a:rPr sz="1200" spc="-16" dirty="0" smtClean="0">
                <a:solidFill>
                  <a:srgbClr val="262C32"/>
                </a:solidFill>
                <a:latin typeface="Aptos"/>
                <a:cs typeface="Arial"/>
              </a:rPr>
              <a:t> </a:t>
            </a:r>
            <a:r>
              <a:rPr sz="1200" spc="-19" dirty="0" smtClean="0">
                <a:solidFill>
                  <a:srgbClr val="262C32"/>
                </a:solidFill>
                <a:latin typeface="Aptos"/>
                <a:cs typeface="Arial"/>
              </a:rPr>
              <a:t>p</a:t>
            </a:r>
            <a:r>
              <a:rPr sz="1200" spc="0" dirty="0" smtClean="0">
                <a:solidFill>
                  <a:srgbClr val="262C32"/>
                </a:solidFill>
                <a:latin typeface="Aptos"/>
                <a:cs typeface="Arial"/>
              </a:rPr>
              <a:t>r</a:t>
            </a:r>
            <a:r>
              <a:rPr sz="1200" spc="-34" dirty="0" smtClean="0">
                <a:solidFill>
                  <a:srgbClr val="262C32"/>
                </a:solidFill>
                <a:latin typeface="Aptos"/>
                <a:cs typeface="Arial"/>
              </a:rPr>
              <a:t>o</a:t>
            </a:r>
            <a:r>
              <a:rPr sz="1200" spc="-19" dirty="0" smtClean="0">
                <a:solidFill>
                  <a:srgbClr val="262C32"/>
                </a:solidFill>
                <a:latin typeface="Aptos"/>
                <a:cs typeface="Arial"/>
              </a:rPr>
              <a:t>voc</a:t>
            </a:r>
            <a:r>
              <a:rPr sz="1200" spc="0" dirty="0" smtClean="0">
                <a:solidFill>
                  <a:srgbClr val="262C32"/>
                </a:solidFill>
                <a:latin typeface="Aptos"/>
                <a:cs typeface="Arial"/>
              </a:rPr>
              <a:t>a</a:t>
            </a:r>
            <a:r>
              <a:rPr sz="1200" spc="73" dirty="0" smtClean="0">
                <a:solidFill>
                  <a:srgbClr val="262C32"/>
                </a:solidFill>
                <a:latin typeface="Aptos"/>
                <a:cs typeface="Arial"/>
              </a:rPr>
              <a:t> </a:t>
            </a:r>
            <a:r>
              <a:rPr sz="1200" spc="-19" dirty="0" smtClean="0">
                <a:solidFill>
                  <a:srgbClr val="262C32"/>
                </a:solidFill>
                <a:latin typeface="Aptos"/>
                <a:cs typeface="Arial"/>
              </a:rPr>
              <a:t>c</a:t>
            </a:r>
            <a:r>
              <a:rPr sz="1200" spc="-26" dirty="0" smtClean="0">
                <a:solidFill>
                  <a:srgbClr val="262C32"/>
                </a:solidFill>
                <a:latin typeface="Aptos"/>
                <a:cs typeface="Arial"/>
              </a:rPr>
              <a:t>a</a:t>
            </a:r>
            <a:r>
              <a:rPr sz="1200" spc="-7" dirty="0" smtClean="0">
                <a:solidFill>
                  <a:srgbClr val="262C32"/>
                </a:solidFill>
                <a:latin typeface="Aptos"/>
                <a:cs typeface="Arial"/>
              </a:rPr>
              <a:t>l</a:t>
            </a:r>
            <a:r>
              <a:rPr sz="1200" spc="40" dirty="0" smtClean="0">
                <a:solidFill>
                  <a:srgbClr val="262C32"/>
                </a:solidFill>
                <a:latin typeface="Aptos"/>
                <a:cs typeface="Arial"/>
              </a:rPr>
              <a:t>o</a:t>
            </a:r>
            <a:r>
              <a:rPr sz="1200" spc="-19" dirty="0" smtClean="0">
                <a:solidFill>
                  <a:srgbClr val="262C32"/>
                </a:solidFill>
                <a:latin typeface="Aptos"/>
                <a:cs typeface="Arial"/>
              </a:rPr>
              <a:t>r</a:t>
            </a:r>
            <a:r>
              <a:rPr sz="1200" spc="-127" dirty="0" smtClean="0">
                <a:solidFill>
                  <a:srgbClr val="262C32"/>
                </a:solidFill>
                <a:latin typeface="Aptos"/>
                <a:cs typeface="Arial"/>
              </a:rPr>
              <a:t>.</a:t>
            </a:r>
            <a:endParaRPr sz="1000">
              <a:latin typeface="Arial"/>
              <a:cs typeface="Arial"/>
            </a:endParaRPr>
          </a:p>
        </p:txBody>
      </p:sp>
      <p:sp>
        <p:nvSpPr>
          <p:cNvPr id="5" name="object 5"/>
          <p:cNvSpPr txBox="1"/>
          <p:nvPr/>
        </p:nvSpPr>
        <p:spPr>
          <a:xfrm>
            <a:off x="2231495" y="2956774"/>
            <a:ext cx="7216586" cy="1149096"/>
          </a:xfrm>
          <a:prstGeom prst="rect">
            <a:avLst/>
          </a:prstGeom>
        </p:spPr>
        <p:txBody>
          <a:bodyPr wrap="square" lIns="0" tIns="7111" rIns="0" bIns="0" rtlCol="0">
            <a:noAutofit/>
          </a:bodyPr>
          <a:lstStyle/>
          <a:p>
            <a:pPr marL="12700" marR="9205">
              <a:lnSpc>
                <a:spcPts val="1120"/>
              </a:lnSpc>
              <a:spcAft>
                <a:spcPts val="300"/>
              </a:spcAft>
            </a:pPr>
            <a:r>
              <a:rPr sz="1200" b="1" spc="-1" dirty="0" smtClean="0">
                <a:solidFill>
                  <a:srgbClr val="262C32"/>
                </a:solidFill>
                <a:latin typeface="Aptos"/>
                <a:cs typeface="Arial"/>
              </a:rPr>
              <a:t>• </a:t>
            </a:r>
            <a:r>
              <a:rPr sz="1200" b="1" spc="-1" dirty="0" smtClean="0">
                <a:solidFill>
                  <a:srgbClr val="262C32"/>
                </a:solidFill>
                <a:latin typeface="Aptos"/>
                <a:cs typeface="Arial"/>
              </a:rPr>
              <a:t>Líquidos inflamables y sprays</a:t>
            </a:r>
            <a:endParaRPr sz="1000">
              <a:latin typeface="Arial"/>
              <a:cs typeface="Arial"/>
            </a:endParaRPr>
          </a:p>
          <a:p>
            <a:pPr marL="177291" indent="-88391">
              <a:lnSpc>
                <a:spcPts val="1149"/>
              </a:lnSpc>
              <a:spcBef>
                <a:spcPts val="47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Tenga sólo los líquidos inflamables que sean absolutamente necesarios y </a:t>
            </a:r>
            <a:endParaRPr sz="1000">
              <a:latin typeface="Arial"/>
              <a:cs typeface="Arial"/>
            </a:endParaRPr>
          </a:p>
          <a:p>
            <a:pPr marL="177291">
              <a:lnSpc>
                <a:spcPts val="1149"/>
              </a:lnSpc>
              <a:spcBef>
                <a:spcPts val="242"/>
              </a:spcBef>
              <a:spcAft>
                <a:spcPts val="300"/>
              </a:spcAft>
            </a:pPr>
            <a:r>
              <a:rPr sz="1200" spc="-4" dirty="0" smtClean="0">
                <a:solidFill>
                  <a:srgbClr val="262C32"/>
                </a:solidFill>
                <a:latin typeface="Aptos"/>
                <a:cs typeface="Arial"/>
              </a:rPr>
              <a:t>en la cantidad imprescindible.</a:t>
            </a:r>
            <a:endParaRPr sz="1000">
              <a:latin typeface="Arial"/>
              <a:cs typeface="Arial"/>
            </a:endParaRPr>
          </a:p>
          <a:p>
            <a:pPr marL="88899" marR="9205">
              <a:lnSpc>
                <a:spcPct val="95825"/>
              </a:lnSpc>
              <a:spcBef>
                <a:spcPts val="537"/>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Almacénelos en recipientes irrompibles con indicación de su contenido.</a:t>
            </a:r>
            <a:endParaRPr sz="1000">
              <a:latin typeface="Arial"/>
              <a:cs typeface="Arial"/>
            </a:endParaRPr>
          </a:p>
          <a:p>
            <a:pPr marL="171195" marR="237789" indent="-82295">
              <a:lnSpc>
                <a:spcPts val="1420"/>
              </a:lnSpc>
              <a:spcBef>
                <a:spcPts val="401"/>
              </a:spcBef>
              <a:spcAft>
                <a:spcPts val="300"/>
              </a:spcAft>
            </a:pPr>
            <a:r>
              <a:rPr sz="1200" spc="-59" dirty="0" smtClean="0">
                <a:solidFill>
                  <a:srgbClr val="262C32"/>
                </a:solidFill>
                <a:latin typeface="Aptos"/>
                <a:cs typeface="Arial"/>
              </a:rPr>
              <a:t>-</a:t>
            </a:r>
            <a:r>
              <a:rPr sz="1200" spc="74" dirty="0" smtClean="0">
                <a:solidFill>
                  <a:srgbClr val="262C32"/>
                </a:solidFill>
                <a:latin typeface="Aptos"/>
                <a:cs typeface="Arial"/>
              </a:rPr>
              <a:t> </a:t>
            </a:r>
            <a:r>
              <a:rPr sz="1200" spc="-25" dirty="0" smtClean="0">
                <a:solidFill>
                  <a:srgbClr val="262C32"/>
                </a:solidFill>
                <a:latin typeface="Aptos"/>
                <a:cs typeface="Arial"/>
              </a:rPr>
              <a:t>U</a:t>
            </a:r>
            <a:r>
              <a:rPr sz="1200" spc="-9" dirty="0" smtClean="0">
                <a:solidFill>
                  <a:srgbClr val="262C32"/>
                </a:solidFill>
                <a:latin typeface="Aptos"/>
                <a:cs typeface="Arial"/>
              </a:rPr>
              <a:t>tili</a:t>
            </a:r>
            <a:r>
              <a:rPr sz="1200" spc="-19" dirty="0" smtClean="0">
                <a:solidFill>
                  <a:srgbClr val="262C32"/>
                </a:solidFill>
                <a:latin typeface="Aptos"/>
                <a:cs typeface="Arial"/>
              </a:rPr>
              <a:t>c</a:t>
            </a:r>
            <a:r>
              <a:rPr sz="1200" spc="0" dirty="0" smtClean="0">
                <a:solidFill>
                  <a:srgbClr val="262C32"/>
                </a:solidFill>
                <a:latin typeface="Aptos"/>
                <a:cs typeface="Arial"/>
              </a:rPr>
              <a:t>e</a:t>
            </a:r>
            <a:r>
              <a:rPr sz="1200" spc="60" dirty="0" smtClean="0">
                <a:solidFill>
                  <a:srgbClr val="262C32"/>
                </a:solidFill>
                <a:latin typeface="Aptos"/>
                <a:cs typeface="Arial"/>
              </a:rPr>
              <a:t> </a:t>
            </a:r>
            <a:r>
              <a:rPr sz="1200" spc="-78" dirty="0" smtClean="0">
                <a:solidFill>
                  <a:srgbClr val="262C32"/>
                </a:solidFill>
                <a:latin typeface="Aptos"/>
                <a:cs typeface="Arial"/>
              </a:rPr>
              <a:t>l</a:t>
            </a:r>
            <a:r>
              <a:rPr sz="1200" spc="18" dirty="0" smtClean="0">
                <a:solidFill>
                  <a:srgbClr val="262C32"/>
                </a:solidFill>
                <a:latin typeface="Aptos"/>
                <a:cs typeface="Arial"/>
              </a:rPr>
              <a:t>o</a:t>
            </a:r>
            <a:r>
              <a:rPr sz="1200" spc="0" dirty="0" smtClean="0">
                <a:solidFill>
                  <a:srgbClr val="262C32"/>
                </a:solidFill>
                <a:latin typeface="Aptos"/>
                <a:cs typeface="Arial"/>
              </a:rPr>
              <a:t>s</a:t>
            </a:r>
            <a:r>
              <a:rPr sz="1200" spc="64" dirty="0" smtClean="0">
                <a:solidFill>
                  <a:srgbClr val="262C32"/>
                </a:solidFill>
                <a:latin typeface="Aptos"/>
                <a:cs typeface="Arial"/>
              </a:rPr>
              <a:t> </a:t>
            </a:r>
            <a:r>
              <a:rPr sz="1200" spc="-53" dirty="0" smtClean="0">
                <a:solidFill>
                  <a:srgbClr val="262C32"/>
                </a:solidFill>
                <a:latin typeface="Aptos"/>
                <a:cs typeface="Arial"/>
              </a:rPr>
              <a:t>l</a:t>
            </a:r>
            <a:r>
              <a:rPr sz="1200" spc="12" dirty="0" smtClean="0">
                <a:solidFill>
                  <a:srgbClr val="262C32"/>
                </a:solidFill>
                <a:latin typeface="Aptos"/>
                <a:cs typeface="Arial"/>
              </a:rPr>
              <a:t>í</a:t>
            </a:r>
            <a:r>
              <a:rPr sz="1200" spc="-26" dirty="0" smtClean="0">
                <a:solidFill>
                  <a:srgbClr val="262C32"/>
                </a:solidFill>
                <a:latin typeface="Aptos"/>
                <a:cs typeface="Arial"/>
              </a:rPr>
              <a:t>q</a:t>
            </a:r>
            <a:r>
              <a:rPr sz="1200" spc="-3" dirty="0" smtClean="0">
                <a:solidFill>
                  <a:srgbClr val="262C32"/>
                </a:solidFill>
                <a:latin typeface="Aptos"/>
                <a:cs typeface="Arial"/>
              </a:rPr>
              <a:t>u</a:t>
            </a:r>
            <a:r>
              <a:rPr sz="1200" spc="-7" dirty="0" smtClean="0">
                <a:solidFill>
                  <a:srgbClr val="262C32"/>
                </a:solidFill>
                <a:latin typeface="Aptos"/>
                <a:cs typeface="Arial"/>
              </a:rPr>
              <a:t>i</a:t>
            </a:r>
            <a:r>
              <a:rPr sz="1200" spc="-3" dirty="0" smtClean="0">
                <a:solidFill>
                  <a:srgbClr val="262C32"/>
                </a:solidFill>
                <a:latin typeface="Aptos"/>
                <a:cs typeface="Arial"/>
              </a:rPr>
              <a:t>d</a:t>
            </a:r>
            <a:r>
              <a:rPr sz="1200" spc="18" dirty="0" smtClean="0">
                <a:solidFill>
                  <a:srgbClr val="262C32"/>
                </a:solidFill>
                <a:latin typeface="Aptos"/>
                <a:cs typeface="Arial"/>
              </a:rPr>
              <a:t>o</a:t>
            </a:r>
            <a:r>
              <a:rPr sz="1200" spc="0" dirty="0" smtClean="0">
                <a:solidFill>
                  <a:srgbClr val="262C32"/>
                </a:solidFill>
                <a:latin typeface="Aptos"/>
                <a:cs typeface="Arial"/>
              </a:rPr>
              <a:t>s</a:t>
            </a:r>
            <a:r>
              <a:rPr sz="1200" spc="64" dirty="0" smtClean="0">
                <a:solidFill>
                  <a:srgbClr val="262C32"/>
                </a:solidFill>
                <a:latin typeface="Aptos"/>
                <a:cs typeface="Arial"/>
              </a:rPr>
              <a:t> </a:t>
            </a:r>
            <a:r>
              <a:rPr sz="1200" spc="-53" dirty="0" smtClean="0">
                <a:solidFill>
                  <a:srgbClr val="262C32"/>
                </a:solidFill>
                <a:latin typeface="Aptos"/>
                <a:cs typeface="Arial"/>
              </a:rPr>
              <a:t>in</a:t>
            </a:r>
            <a:r>
              <a:rPr sz="1200" spc="81" dirty="0" smtClean="0">
                <a:solidFill>
                  <a:srgbClr val="262C32"/>
                </a:solidFill>
                <a:latin typeface="Aptos"/>
                <a:cs typeface="Arial"/>
              </a:rPr>
              <a:t>f</a:t>
            </a:r>
            <a:r>
              <a:rPr sz="1200" spc="-53" dirty="0" smtClean="0">
                <a:solidFill>
                  <a:srgbClr val="262C32"/>
                </a:solidFill>
                <a:latin typeface="Aptos"/>
                <a:cs typeface="Arial"/>
              </a:rPr>
              <a:t>l</a:t>
            </a:r>
            <a:r>
              <a:rPr sz="1200" spc="18" dirty="0" smtClean="0">
                <a:solidFill>
                  <a:srgbClr val="262C32"/>
                </a:solidFill>
                <a:latin typeface="Aptos"/>
                <a:cs typeface="Arial"/>
              </a:rPr>
              <a:t>a</a:t>
            </a:r>
            <a:r>
              <a:rPr sz="1200" spc="-18" dirty="0" smtClean="0">
                <a:solidFill>
                  <a:srgbClr val="262C32"/>
                </a:solidFill>
                <a:latin typeface="Aptos"/>
                <a:cs typeface="Arial"/>
              </a:rPr>
              <a:t>m</a:t>
            </a:r>
            <a:r>
              <a:rPr sz="1200" spc="18" dirty="0" smtClean="0">
                <a:solidFill>
                  <a:srgbClr val="262C32"/>
                </a:solidFill>
                <a:latin typeface="Aptos"/>
                <a:cs typeface="Arial"/>
              </a:rPr>
              <a:t>a</a:t>
            </a:r>
            <a:r>
              <a:rPr sz="1200" spc="-3" dirty="0" smtClean="0">
                <a:solidFill>
                  <a:srgbClr val="262C32"/>
                </a:solidFill>
                <a:latin typeface="Aptos"/>
                <a:cs typeface="Arial"/>
              </a:rPr>
              <a:t>b</a:t>
            </a:r>
            <a:r>
              <a:rPr sz="1200" spc="-32" dirty="0" smtClean="0">
                <a:solidFill>
                  <a:srgbClr val="262C32"/>
                </a:solidFill>
                <a:latin typeface="Aptos"/>
                <a:cs typeface="Arial"/>
              </a:rPr>
              <a:t>l</a:t>
            </a:r>
            <a:r>
              <a:rPr sz="1200" spc="18" dirty="0" smtClean="0">
                <a:solidFill>
                  <a:srgbClr val="262C32"/>
                </a:solidFill>
                <a:latin typeface="Aptos"/>
                <a:cs typeface="Arial"/>
              </a:rPr>
              <a:t>e</a:t>
            </a:r>
            <a:r>
              <a:rPr sz="1200" spc="0" dirty="0" smtClean="0">
                <a:solidFill>
                  <a:srgbClr val="262C32"/>
                </a:solidFill>
                <a:latin typeface="Aptos"/>
                <a:cs typeface="Arial"/>
              </a:rPr>
              <a:t>s</a:t>
            </a:r>
            <a:r>
              <a:rPr sz="1200" spc="39" dirty="0" smtClean="0">
                <a:solidFill>
                  <a:srgbClr val="262C32"/>
                </a:solidFill>
                <a:latin typeface="Aptos"/>
                <a:cs typeface="Arial"/>
              </a:rPr>
              <a:t> </a:t>
            </a:r>
            <a:r>
              <a:rPr sz="1200" spc="0" dirty="0" smtClean="0">
                <a:solidFill>
                  <a:srgbClr val="262C32"/>
                </a:solidFill>
                <a:latin typeface="Aptos"/>
                <a:cs typeface="Arial"/>
              </a:rPr>
              <a:t>y</a:t>
            </a:r>
            <a:r>
              <a:rPr sz="1200" spc="14" dirty="0" smtClean="0">
                <a:solidFill>
                  <a:srgbClr val="262C32"/>
                </a:solidFill>
                <a:latin typeface="Aptos"/>
                <a:cs typeface="Arial"/>
              </a:rPr>
              <a:t> </a:t>
            </a:r>
            <a:r>
              <a:rPr sz="1200" spc="-19" dirty="0" smtClean="0">
                <a:solidFill>
                  <a:srgbClr val="262C32"/>
                </a:solidFill>
                <a:latin typeface="Aptos"/>
                <a:cs typeface="Arial"/>
              </a:rPr>
              <a:t>sp</a:t>
            </a:r>
            <a:r>
              <a:rPr sz="1200" spc="-9" dirty="0" smtClean="0">
                <a:solidFill>
                  <a:srgbClr val="262C32"/>
                </a:solidFill>
                <a:latin typeface="Aptos"/>
                <a:cs typeface="Arial"/>
              </a:rPr>
              <a:t>r</a:t>
            </a:r>
            <a:r>
              <a:rPr sz="1200" spc="-14" dirty="0" smtClean="0">
                <a:solidFill>
                  <a:srgbClr val="262C32"/>
                </a:solidFill>
                <a:latin typeface="Aptos"/>
                <a:cs typeface="Arial"/>
              </a:rPr>
              <a:t>a</a:t>
            </a:r>
            <a:r>
              <a:rPr sz="1200" spc="-19" dirty="0" smtClean="0">
                <a:solidFill>
                  <a:srgbClr val="262C32"/>
                </a:solidFill>
                <a:latin typeface="Aptos"/>
                <a:cs typeface="Arial"/>
              </a:rPr>
              <a:t>y</a:t>
            </a:r>
            <a:r>
              <a:rPr sz="1200" spc="0" dirty="0" smtClean="0">
                <a:solidFill>
                  <a:srgbClr val="262C32"/>
                </a:solidFill>
                <a:latin typeface="Aptos"/>
                <a:cs typeface="Arial"/>
              </a:rPr>
              <a:t>s</a:t>
            </a:r>
            <a:r>
              <a:rPr sz="1200" spc="85" dirty="0" smtClean="0">
                <a:solidFill>
                  <a:srgbClr val="262C32"/>
                </a:solidFill>
                <a:latin typeface="Aptos"/>
                <a:cs typeface="Arial"/>
              </a:rPr>
              <a:t> </a:t>
            </a:r>
            <a:r>
              <a:rPr sz="1200" spc="-19" dirty="0" smtClean="0">
                <a:solidFill>
                  <a:srgbClr val="262C32"/>
                </a:solidFill>
                <a:latin typeface="Aptos"/>
                <a:cs typeface="Arial"/>
              </a:rPr>
              <a:t>só</a:t>
            </a:r>
            <a:r>
              <a:rPr sz="1200" spc="-9" dirty="0" smtClean="0">
                <a:solidFill>
                  <a:srgbClr val="262C32"/>
                </a:solidFill>
                <a:latin typeface="Aptos"/>
                <a:cs typeface="Arial"/>
              </a:rPr>
              <a:t>l</a:t>
            </a:r>
            <a:r>
              <a:rPr sz="1200" spc="0" dirty="0" smtClean="0">
                <a:solidFill>
                  <a:srgbClr val="262C32"/>
                </a:solidFill>
                <a:latin typeface="Aptos"/>
                <a:cs typeface="Arial"/>
              </a:rPr>
              <a:t>o</a:t>
            </a:r>
            <a:r>
              <a:rPr sz="1200" spc="45" dirty="0" smtClean="0">
                <a:solidFill>
                  <a:srgbClr val="262C32"/>
                </a:solidFill>
                <a:latin typeface="Aptos"/>
                <a:cs typeface="Arial"/>
              </a:rPr>
              <a:t> </a:t>
            </a:r>
            <a:r>
              <a:rPr sz="1200" spc="-14" dirty="0" smtClean="0">
                <a:solidFill>
                  <a:srgbClr val="262C32"/>
                </a:solidFill>
                <a:latin typeface="Aptos"/>
                <a:cs typeface="Arial"/>
              </a:rPr>
              <a:t>e</a:t>
            </a:r>
            <a:r>
              <a:rPr sz="1200" spc="0" dirty="0" smtClean="0">
                <a:solidFill>
                  <a:srgbClr val="262C32"/>
                </a:solidFill>
                <a:latin typeface="Aptos"/>
                <a:cs typeface="Arial"/>
              </a:rPr>
              <a:t>n</a:t>
            </a:r>
            <a:r>
              <a:rPr sz="1200" spc="42" dirty="0" smtClean="0">
                <a:solidFill>
                  <a:srgbClr val="262C32"/>
                </a:solidFill>
                <a:latin typeface="Aptos"/>
                <a:cs typeface="Arial"/>
              </a:rPr>
              <a:t> </a:t>
            </a:r>
            <a:r>
              <a:rPr sz="1200" spc="-78" dirty="0" smtClean="0">
                <a:solidFill>
                  <a:srgbClr val="262C32"/>
                </a:solidFill>
                <a:latin typeface="Aptos"/>
                <a:cs typeface="Arial"/>
              </a:rPr>
              <a:t>l</a:t>
            </a:r>
            <a:r>
              <a:rPr sz="1200" spc="-3" dirty="0" smtClean="0">
                <a:solidFill>
                  <a:srgbClr val="262C32"/>
                </a:solidFill>
                <a:latin typeface="Aptos"/>
                <a:cs typeface="Arial"/>
              </a:rPr>
              <a:t>ug</a:t>
            </a:r>
            <a:r>
              <a:rPr sz="1200" spc="18" dirty="0" smtClean="0">
                <a:solidFill>
                  <a:srgbClr val="262C32"/>
                </a:solidFill>
                <a:latin typeface="Aptos"/>
                <a:cs typeface="Arial"/>
              </a:rPr>
              <a:t>a</a:t>
            </a:r>
            <a:r>
              <a:rPr sz="1200" spc="0" dirty="0" smtClean="0">
                <a:solidFill>
                  <a:srgbClr val="262C32"/>
                </a:solidFill>
                <a:latin typeface="Aptos"/>
                <a:cs typeface="Arial"/>
              </a:rPr>
              <a:t>r</a:t>
            </a:r>
            <a:r>
              <a:rPr sz="1200" spc="-26" dirty="0" smtClean="0">
                <a:solidFill>
                  <a:srgbClr val="262C32"/>
                </a:solidFill>
                <a:latin typeface="Aptos"/>
                <a:cs typeface="Arial"/>
              </a:rPr>
              <a:t>e</a:t>
            </a:r>
            <a:r>
              <a:rPr sz="1200" spc="0" dirty="0" smtClean="0">
                <a:solidFill>
                  <a:srgbClr val="262C32"/>
                </a:solidFill>
                <a:latin typeface="Aptos"/>
                <a:cs typeface="Arial"/>
              </a:rPr>
              <a:t>s</a:t>
            </a:r>
            <a:r>
              <a:rPr sz="1200" spc="39" dirty="0" smtClean="0">
                <a:solidFill>
                  <a:srgbClr val="262C32"/>
                </a:solidFill>
                <a:latin typeface="Aptos"/>
                <a:cs typeface="Arial"/>
              </a:rPr>
              <a:t> </a:t>
            </a:r>
            <a:r>
              <a:rPr sz="1200" spc="-10" dirty="0" smtClean="0">
                <a:solidFill>
                  <a:srgbClr val="262C32"/>
                </a:solidFill>
                <a:latin typeface="Aptos"/>
                <a:cs typeface="Arial"/>
              </a:rPr>
              <a:t>v</a:t>
            </a:r>
            <a:r>
              <a:rPr sz="1200" spc="-9" dirty="0" smtClean="0">
                <a:solidFill>
                  <a:srgbClr val="262C32"/>
                </a:solidFill>
                <a:latin typeface="Aptos"/>
                <a:cs typeface="Arial"/>
              </a:rPr>
              <a:t>e</a:t>
            </a:r>
            <a:r>
              <a:rPr sz="1200" spc="-4" dirty="0" smtClean="0">
                <a:solidFill>
                  <a:srgbClr val="262C32"/>
                </a:solidFill>
                <a:latin typeface="Aptos"/>
                <a:cs typeface="Arial"/>
              </a:rPr>
              <a:t>n</a:t>
            </a:r>
            <a:r>
              <a:rPr sz="1200" spc="-10" dirty="0" smtClean="0">
                <a:solidFill>
                  <a:srgbClr val="262C32"/>
                </a:solidFill>
                <a:latin typeface="Aptos"/>
                <a:cs typeface="Arial"/>
              </a:rPr>
              <a:t>t</a:t>
            </a:r>
            <a:r>
              <a:rPr sz="1200" spc="-6" dirty="0" smtClean="0">
                <a:solidFill>
                  <a:srgbClr val="262C32"/>
                </a:solidFill>
                <a:latin typeface="Aptos"/>
                <a:cs typeface="Arial"/>
              </a:rPr>
              <a:t>il</a:t>
            </a:r>
            <a:r>
              <a:rPr sz="1200" spc="-9" dirty="0" smtClean="0">
                <a:solidFill>
                  <a:srgbClr val="262C32"/>
                </a:solidFill>
                <a:latin typeface="Aptos"/>
                <a:cs typeface="Arial"/>
              </a:rPr>
              <a:t>ado</a:t>
            </a:r>
            <a:r>
              <a:rPr sz="1200" spc="9" dirty="0" smtClean="0">
                <a:solidFill>
                  <a:srgbClr val="262C32"/>
                </a:solidFill>
                <a:latin typeface="Aptos"/>
                <a:cs typeface="Arial"/>
              </a:rPr>
              <a:t>s</a:t>
            </a:r>
            <a:r>
              <a:rPr sz="1200" spc="84" dirty="0" smtClean="0">
                <a:solidFill>
                  <a:srgbClr val="262C32"/>
                </a:solidFill>
                <a:latin typeface="Aptos"/>
                <a:cs typeface="Arial"/>
              </a:rPr>
              <a:t> </a:t>
            </a:r>
            <a:r>
              <a:rPr sz="1200" spc="-19" dirty="0" smtClean="0">
                <a:solidFill>
                  <a:srgbClr val="262C32"/>
                </a:solidFill>
                <a:latin typeface="Aptos"/>
                <a:cs typeface="Arial"/>
              </a:rPr>
              <a:t>s</a:t>
            </a:r>
            <a:r>
              <a:rPr sz="1200" spc="-9" dirty="0" smtClean="0">
                <a:solidFill>
                  <a:srgbClr val="262C32"/>
                </a:solidFill>
                <a:latin typeface="Aptos"/>
                <a:cs typeface="Arial"/>
              </a:rPr>
              <a:t>i</a:t>
            </a:r>
            <a:r>
              <a:rPr sz="1200" spc="0" dirty="0" smtClean="0">
                <a:solidFill>
                  <a:srgbClr val="262C32"/>
                </a:solidFill>
                <a:latin typeface="Aptos"/>
                <a:cs typeface="Arial"/>
              </a:rPr>
              <a:t>n f</a:t>
            </a:r>
            <a:r>
              <a:rPr sz="1200" spc="-34" dirty="0" smtClean="0">
                <a:solidFill>
                  <a:srgbClr val="262C32"/>
                </a:solidFill>
                <a:latin typeface="Aptos"/>
                <a:cs typeface="Arial"/>
              </a:rPr>
              <a:t>o</a:t>
            </a:r>
            <a:r>
              <a:rPr sz="1200" spc="-19" dirty="0" smtClean="0">
                <a:solidFill>
                  <a:srgbClr val="262C32"/>
                </a:solidFill>
                <a:latin typeface="Aptos"/>
                <a:cs typeface="Arial"/>
              </a:rPr>
              <a:t>c</a:t>
            </a:r>
            <a:r>
              <a:rPr sz="1200" spc="-14" dirty="0" smtClean="0">
                <a:solidFill>
                  <a:srgbClr val="262C32"/>
                </a:solidFill>
                <a:latin typeface="Aptos"/>
                <a:cs typeface="Arial"/>
              </a:rPr>
              <a:t>o</a:t>
            </a:r>
            <a:r>
              <a:rPr sz="1200" spc="0" dirty="0" smtClean="0">
                <a:solidFill>
                  <a:srgbClr val="262C32"/>
                </a:solidFill>
                <a:latin typeface="Aptos"/>
                <a:cs typeface="Arial"/>
              </a:rPr>
              <a:t>s</a:t>
            </a:r>
            <a:r>
              <a:rPr sz="1200" spc="95"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3" dirty="0" smtClean="0">
                <a:solidFill>
                  <a:srgbClr val="262C32"/>
                </a:solidFill>
                <a:latin typeface="Aptos"/>
                <a:cs typeface="Arial"/>
              </a:rPr>
              <a:t> </a:t>
            </a:r>
            <a:r>
              <a:rPr sz="1200" spc="-19" dirty="0" smtClean="0">
                <a:solidFill>
                  <a:srgbClr val="262C32"/>
                </a:solidFill>
                <a:latin typeface="Aptos"/>
                <a:cs typeface="Arial"/>
              </a:rPr>
              <a:t>ca</a:t>
            </a:r>
            <a:r>
              <a:rPr sz="1200" spc="-9" dirty="0" smtClean="0">
                <a:solidFill>
                  <a:srgbClr val="262C32"/>
                </a:solidFill>
                <a:latin typeface="Aptos"/>
                <a:cs typeface="Arial"/>
              </a:rPr>
              <a:t>l</a:t>
            </a:r>
            <a:r>
              <a:rPr sz="1200" spc="-25" dirty="0" smtClean="0">
                <a:solidFill>
                  <a:srgbClr val="262C32"/>
                </a:solidFill>
                <a:latin typeface="Aptos"/>
                <a:cs typeface="Arial"/>
              </a:rPr>
              <a:t>o</a:t>
            </a:r>
            <a:r>
              <a:rPr sz="1200" spc="0" dirty="0" smtClean="0">
                <a:solidFill>
                  <a:srgbClr val="262C32"/>
                </a:solidFill>
                <a:latin typeface="Aptos"/>
                <a:cs typeface="Arial"/>
              </a:rPr>
              <a:t>r</a:t>
            </a:r>
            <a:r>
              <a:rPr sz="1200" spc="72" dirty="0" smtClean="0">
                <a:solidFill>
                  <a:srgbClr val="262C32"/>
                </a:solidFill>
                <a:latin typeface="Aptos"/>
                <a:cs typeface="Arial"/>
              </a:rPr>
              <a:t> </a:t>
            </a:r>
            <a:r>
              <a:rPr sz="1200" spc="-53" dirty="0" smtClean="0">
                <a:solidFill>
                  <a:srgbClr val="262C32"/>
                </a:solidFill>
                <a:latin typeface="Aptos"/>
                <a:cs typeface="Arial"/>
              </a:rPr>
              <a:t>p</a:t>
            </a:r>
            <a:r>
              <a:rPr sz="1200" spc="0" dirty="0" smtClean="0">
                <a:solidFill>
                  <a:srgbClr val="262C32"/>
                </a:solidFill>
                <a:latin typeface="Aptos"/>
                <a:cs typeface="Arial"/>
              </a:rPr>
              <a:t>r</a:t>
            </a:r>
            <a:r>
              <a:rPr sz="1200" spc="-26" dirty="0" smtClean="0">
                <a:solidFill>
                  <a:srgbClr val="262C32"/>
                </a:solidFill>
                <a:latin typeface="Aptos"/>
                <a:cs typeface="Arial"/>
              </a:rPr>
              <a:t>ó</a:t>
            </a:r>
            <a:r>
              <a:rPr sz="1200" spc="30" dirty="0" smtClean="0">
                <a:solidFill>
                  <a:srgbClr val="262C32"/>
                </a:solidFill>
                <a:latin typeface="Aptos"/>
                <a:cs typeface="Arial"/>
              </a:rPr>
              <a:t>x</a:t>
            </a:r>
            <a:r>
              <a:rPr sz="1200" spc="-7" dirty="0" smtClean="0">
                <a:solidFill>
                  <a:srgbClr val="262C32"/>
                </a:solidFill>
                <a:latin typeface="Aptos"/>
                <a:cs typeface="Arial"/>
              </a:rPr>
              <a:t>i</a:t>
            </a:r>
            <a:r>
              <a:rPr sz="1200" spc="-18" dirty="0" smtClean="0">
                <a:solidFill>
                  <a:srgbClr val="262C32"/>
                </a:solidFill>
                <a:latin typeface="Aptos"/>
                <a:cs typeface="Arial"/>
              </a:rPr>
              <a:t>m</a:t>
            </a:r>
            <a:r>
              <a:rPr sz="1200" spc="-3" dirty="0" smtClean="0">
                <a:solidFill>
                  <a:srgbClr val="262C32"/>
                </a:solidFill>
                <a:latin typeface="Aptos"/>
                <a:cs typeface="Arial"/>
              </a:rPr>
              <a:t>o</a:t>
            </a:r>
            <a:r>
              <a:rPr sz="1200" spc="30" dirty="0" smtClean="0">
                <a:solidFill>
                  <a:srgbClr val="262C32"/>
                </a:solidFill>
                <a:latin typeface="Aptos"/>
                <a:cs typeface="Arial"/>
              </a:rPr>
              <a:t>s</a:t>
            </a:r>
            <a:r>
              <a:rPr sz="1200" spc="-77" dirty="0" smtClean="0">
                <a:solidFill>
                  <a:srgbClr val="262C32"/>
                </a:solidFill>
                <a:latin typeface="Aptos"/>
                <a:cs typeface="Arial"/>
              </a:rPr>
              <a:t>.</a:t>
            </a:r>
            <a:endParaRPr sz="1000">
              <a:latin typeface="Arial"/>
              <a:cs typeface="Arial"/>
            </a:endParaRPr>
          </a:p>
        </p:txBody>
      </p:sp>
      <p:sp>
        <p:nvSpPr>
          <p:cNvPr id="4" name="object 4"/>
          <p:cNvSpPr txBox="1"/>
          <p:nvPr/>
        </p:nvSpPr>
        <p:spPr>
          <a:xfrm>
            <a:off x="2231495" y="4383238"/>
            <a:ext cx="7307242" cy="932688"/>
          </a:xfrm>
          <a:prstGeom prst="rect">
            <a:avLst/>
          </a:prstGeom>
        </p:spPr>
        <p:txBody>
          <a:bodyPr wrap="square" lIns="0" tIns="7111" rIns="0" bIns="0" rtlCol="0">
            <a:noAutofit/>
          </a:bodyPr>
          <a:lstStyle/>
          <a:p>
            <a:pPr marL="12700" marR="9205">
              <a:lnSpc>
                <a:spcPts val="1120"/>
              </a:lnSpc>
              <a:spcAft>
                <a:spcPts val="300"/>
              </a:spcAft>
            </a:pPr>
            <a:r>
              <a:rPr sz="1200" b="1" spc="-4" dirty="0" smtClean="0">
                <a:solidFill>
                  <a:srgbClr val="262C32"/>
                </a:solidFill>
                <a:latin typeface="Aptos"/>
                <a:cs typeface="Arial"/>
              </a:rPr>
              <a:t>• </a:t>
            </a:r>
            <a:r>
              <a:rPr sz="1200" b="1" spc="-4" dirty="0" smtClean="0">
                <a:solidFill>
                  <a:srgbClr val="262C32"/>
                </a:solidFill>
                <a:latin typeface="Aptos"/>
                <a:cs typeface="Arial"/>
              </a:rPr>
              <a:t>Gas</a:t>
            </a:r>
            <a:endParaRPr sz="1000">
              <a:latin typeface="Arial"/>
              <a:cs typeface="Arial"/>
            </a:endParaRPr>
          </a:p>
          <a:p>
            <a:pPr marL="174243" indent="-85343">
              <a:lnSpc>
                <a:spcPts val="1149"/>
              </a:lnSpc>
              <a:spcBef>
                <a:spcPts val="45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Haga revisar periódicamente las calderas y su instalación por un inspector </a:t>
            </a:r>
            <a:endParaRPr sz="1000">
              <a:latin typeface="Arial"/>
              <a:cs typeface="Arial"/>
            </a:endParaRPr>
          </a:p>
          <a:p>
            <a:pPr marL="174243">
              <a:lnSpc>
                <a:spcPts val="1149"/>
              </a:lnSpc>
              <a:spcBef>
                <a:spcPts val="242"/>
              </a:spcBef>
              <a:spcAft>
                <a:spcPts val="300"/>
              </a:spcAft>
            </a:pPr>
            <a:r>
              <a:rPr sz="1200" spc="-7" dirty="0" smtClean="0">
                <a:solidFill>
                  <a:srgbClr val="262C32"/>
                </a:solidFill>
                <a:latin typeface="Aptos"/>
                <a:cs typeface="Arial"/>
              </a:rPr>
              <a:t>de la Compañía.</a:t>
            </a:r>
            <a:endParaRPr sz="1000">
              <a:latin typeface="Arial"/>
              <a:cs typeface="Arial"/>
            </a:endParaRPr>
          </a:p>
          <a:p>
            <a:pPr marL="174243" marR="380193" indent="-85343">
              <a:lnSpc>
                <a:spcPts val="1420"/>
              </a:lnSpc>
              <a:spcBef>
                <a:spcPts val="408"/>
              </a:spcBef>
              <a:spcAft>
                <a:spcPts val="300"/>
              </a:spcAft>
            </a:pPr>
            <a:r>
              <a:rPr sz="1200" spc="-59" dirty="0" smtClean="0">
                <a:solidFill>
                  <a:srgbClr val="262C32"/>
                </a:solidFill>
                <a:latin typeface="Aptos"/>
                <a:cs typeface="Arial"/>
              </a:rPr>
              <a:t>-</a:t>
            </a:r>
            <a:r>
              <a:rPr sz="1200" spc="74" dirty="0" smtClean="0">
                <a:solidFill>
                  <a:srgbClr val="262C32"/>
                </a:solidFill>
                <a:latin typeface="Aptos"/>
                <a:cs typeface="Arial"/>
              </a:rPr>
              <a:t> </a:t>
            </a:r>
            <a:r>
              <a:rPr sz="1200" spc="-25" dirty="0" smtClean="0">
                <a:solidFill>
                  <a:srgbClr val="262C32"/>
                </a:solidFill>
                <a:latin typeface="Aptos"/>
                <a:cs typeface="Arial"/>
              </a:rPr>
              <a:t>R</a:t>
            </a:r>
            <a:r>
              <a:rPr sz="1200" spc="-14" dirty="0" smtClean="0">
                <a:solidFill>
                  <a:srgbClr val="262C32"/>
                </a:solidFill>
                <a:latin typeface="Aptos"/>
                <a:cs typeface="Arial"/>
              </a:rPr>
              <a:t>e</a:t>
            </a:r>
            <a:r>
              <a:rPr sz="1200" spc="-25" dirty="0" smtClean="0">
                <a:solidFill>
                  <a:srgbClr val="262C32"/>
                </a:solidFill>
                <a:latin typeface="Aptos"/>
                <a:cs typeface="Arial"/>
              </a:rPr>
              <a:t>v</a:t>
            </a:r>
            <a:r>
              <a:rPr sz="1200" spc="-9" dirty="0" smtClean="0">
                <a:solidFill>
                  <a:srgbClr val="262C32"/>
                </a:solidFill>
                <a:latin typeface="Aptos"/>
                <a:cs typeface="Arial"/>
              </a:rPr>
              <a:t>i</a:t>
            </a:r>
            <a:r>
              <a:rPr sz="1200" spc="-19" dirty="0" smtClean="0">
                <a:solidFill>
                  <a:srgbClr val="262C32"/>
                </a:solidFill>
                <a:latin typeface="Aptos"/>
                <a:cs typeface="Arial"/>
              </a:rPr>
              <a:t>s</a:t>
            </a:r>
            <a:r>
              <a:rPr sz="1200" spc="0" dirty="0" smtClean="0">
                <a:solidFill>
                  <a:srgbClr val="262C32"/>
                </a:solidFill>
                <a:latin typeface="Aptos"/>
                <a:cs typeface="Arial"/>
              </a:rPr>
              <a:t>e</a:t>
            </a:r>
            <a:r>
              <a:rPr sz="1200" spc="47" dirty="0" smtClean="0">
                <a:solidFill>
                  <a:srgbClr val="262C32"/>
                </a:solidFill>
                <a:latin typeface="Aptos"/>
                <a:cs typeface="Arial"/>
              </a:rPr>
              <a:t> </a:t>
            </a:r>
            <a:r>
              <a:rPr sz="1200" spc="0" dirty="0" smtClean="0">
                <a:solidFill>
                  <a:srgbClr val="262C32"/>
                </a:solidFill>
                <a:latin typeface="Aptos"/>
                <a:cs typeface="Arial"/>
              </a:rPr>
              <a:t>y</a:t>
            </a:r>
            <a:r>
              <a:rPr sz="1200" spc="14" dirty="0" smtClean="0">
                <a:solidFill>
                  <a:srgbClr val="262C32"/>
                </a:solidFill>
                <a:latin typeface="Aptos"/>
                <a:cs typeface="Arial"/>
              </a:rPr>
              <a:t> </a:t>
            </a:r>
            <a:r>
              <a:rPr sz="1200" spc="-19" dirty="0" smtClean="0">
                <a:solidFill>
                  <a:srgbClr val="262C32"/>
                </a:solidFill>
                <a:latin typeface="Aptos"/>
                <a:cs typeface="Arial"/>
              </a:rPr>
              <a:t>ca</a:t>
            </a:r>
            <a:r>
              <a:rPr sz="1200" spc="-34" dirty="0" smtClean="0">
                <a:solidFill>
                  <a:srgbClr val="262C32"/>
                </a:solidFill>
                <a:latin typeface="Aptos"/>
                <a:cs typeface="Arial"/>
              </a:rPr>
              <a:t>m</a:t>
            </a:r>
            <a:r>
              <a:rPr sz="1200" spc="-19" dirty="0" smtClean="0">
                <a:solidFill>
                  <a:srgbClr val="262C32"/>
                </a:solidFill>
                <a:latin typeface="Aptos"/>
                <a:cs typeface="Arial"/>
              </a:rPr>
              <a:t>b</a:t>
            </a:r>
            <a:r>
              <a:rPr sz="1200" spc="-9" dirty="0" smtClean="0">
                <a:solidFill>
                  <a:srgbClr val="262C32"/>
                </a:solidFill>
                <a:latin typeface="Aptos"/>
                <a:cs typeface="Arial"/>
              </a:rPr>
              <a:t>i</a:t>
            </a:r>
            <a:r>
              <a:rPr sz="1200" spc="0" dirty="0" smtClean="0">
                <a:solidFill>
                  <a:srgbClr val="262C32"/>
                </a:solidFill>
                <a:latin typeface="Aptos"/>
                <a:cs typeface="Arial"/>
              </a:rPr>
              <a:t>e</a:t>
            </a:r>
            <a:r>
              <a:rPr sz="1200" spc="128" dirty="0" smtClean="0">
                <a:solidFill>
                  <a:srgbClr val="262C32"/>
                </a:solidFill>
                <a:latin typeface="Aptos"/>
                <a:cs typeface="Arial"/>
              </a:rPr>
              <a:t> </a:t>
            </a:r>
            <a:r>
              <a:rPr sz="1200" spc="-4" dirty="0" smtClean="0">
                <a:solidFill>
                  <a:srgbClr val="262C32"/>
                </a:solidFill>
                <a:latin typeface="Aptos"/>
                <a:cs typeface="Arial"/>
              </a:rPr>
              <a:t>p</a:t>
            </a:r>
            <a:r>
              <a:rPr sz="1200" spc="-9" dirty="0" smtClean="0">
                <a:solidFill>
                  <a:srgbClr val="262C32"/>
                </a:solidFill>
                <a:latin typeface="Aptos"/>
                <a:cs typeface="Arial"/>
              </a:rPr>
              <a:t>er</a:t>
            </a:r>
            <a:r>
              <a:rPr sz="1200" spc="-6" dirty="0" smtClean="0">
                <a:solidFill>
                  <a:srgbClr val="262C32"/>
                </a:solidFill>
                <a:latin typeface="Aptos"/>
                <a:cs typeface="Arial"/>
              </a:rPr>
              <a:t>i</a:t>
            </a:r>
            <a:r>
              <a:rPr sz="1200" spc="-9" dirty="0" smtClean="0">
                <a:solidFill>
                  <a:srgbClr val="262C32"/>
                </a:solidFill>
                <a:latin typeface="Aptos"/>
                <a:cs typeface="Arial"/>
              </a:rPr>
              <a:t>ód</a:t>
            </a:r>
            <a:r>
              <a:rPr sz="1200" spc="-6" dirty="0" smtClean="0">
                <a:solidFill>
                  <a:srgbClr val="262C32"/>
                </a:solidFill>
                <a:latin typeface="Aptos"/>
                <a:cs typeface="Arial"/>
              </a:rPr>
              <a:t>i</a:t>
            </a:r>
            <a:r>
              <a:rPr sz="1200" spc="-10" dirty="0" smtClean="0">
                <a:solidFill>
                  <a:srgbClr val="262C32"/>
                </a:solidFill>
                <a:latin typeface="Aptos"/>
                <a:cs typeface="Arial"/>
              </a:rPr>
              <a:t>c</a:t>
            </a:r>
            <a:r>
              <a:rPr sz="1200" spc="-9" dirty="0" smtClean="0">
                <a:solidFill>
                  <a:srgbClr val="262C32"/>
                </a:solidFill>
                <a:latin typeface="Aptos"/>
                <a:cs typeface="Arial"/>
              </a:rPr>
              <a:t>a</a:t>
            </a:r>
            <a:r>
              <a:rPr sz="1200" spc="-19" dirty="0" smtClean="0">
                <a:solidFill>
                  <a:srgbClr val="262C32"/>
                </a:solidFill>
                <a:latin typeface="Aptos"/>
                <a:cs typeface="Arial"/>
              </a:rPr>
              <a:t>m</a:t>
            </a:r>
            <a:r>
              <a:rPr sz="1200" spc="-9" dirty="0" smtClean="0">
                <a:solidFill>
                  <a:srgbClr val="262C32"/>
                </a:solidFill>
                <a:latin typeface="Aptos"/>
                <a:cs typeface="Arial"/>
              </a:rPr>
              <a:t>en</a:t>
            </a:r>
            <a:r>
              <a:rPr sz="1200" spc="-10" dirty="0" smtClean="0">
                <a:solidFill>
                  <a:srgbClr val="262C32"/>
                </a:solidFill>
                <a:latin typeface="Aptos"/>
                <a:cs typeface="Arial"/>
              </a:rPr>
              <a:t>t</a:t>
            </a:r>
            <a:r>
              <a:rPr sz="1200" spc="10" dirty="0" smtClean="0">
                <a:solidFill>
                  <a:srgbClr val="262C32"/>
                </a:solidFill>
                <a:latin typeface="Aptos"/>
                <a:cs typeface="Arial"/>
              </a:rPr>
              <a:t>e</a:t>
            </a:r>
            <a:r>
              <a:rPr sz="1200" spc="68" dirty="0" smtClean="0">
                <a:solidFill>
                  <a:srgbClr val="262C32"/>
                </a:solidFill>
                <a:latin typeface="Aptos"/>
                <a:cs typeface="Arial"/>
              </a:rPr>
              <a:t> </a:t>
            </a:r>
            <a:r>
              <a:rPr sz="1200" spc="-79" dirty="0" smtClean="0">
                <a:solidFill>
                  <a:srgbClr val="262C32"/>
                </a:solidFill>
                <a:latin typeface="Aptos"/>
                <a:cs typeface="Arial"/>
              </a:rPr>
              <a:t>e</a:t>
            </a:r>
            <a:r>
              <a:rPr sz="1200" spc="-25" dirty="0" smtClean="0">
                <a:solidFill>
                  <a:srgbClr val="262C32"/>
                </a:solidFill>
                <a:latin typeface="Aptos"/>
                <a:cs typeface="Arial"/>
              </a:rPr>
              <a:t>l</a:t>
            </a:r>
            <a:r>
              <a:rPr sz="1200" spc="80" dirty="0" smtClean="0">
                <a:solidFill>
                  <a:srgbClr val="262C32"/>
                </a:solidFill>
                <a:latin typeface="Aptos"/>
                <a:cs typeface="Arial"/>
              </a:rPr>
              <a:t> </a:t>
            </a:r>
            <a:r>
              <a:rPr sz="1200" spc="-9" dirty="0" smtClean="0">
                <a:solidFill>
                  <a:srgbClr val="262C32"/>
                </a:solidFill>
                <a:latin typeface="Aptos"/>
                <a:cs typeface="Arial"/>
              </a:rPr>
              <a:t>t</a:t>
            </a:r>
            <a:r>
              <a:rPr sz="1200" spc="-14" dirty="0" smtClean="0">
                <a:solidFill>
                  <a:srgbClr val="262C32"/>
                </a:solidFill>
                <a:latin typeface="Aptos"/>
                <a:cs typeface="Arial"/>
              </a:rPr>
              <a:t>u</a:t>
            </a:r>
            <a:r>
              <a:rPr sz="1200" spc="-19" dirty="0" smtClean="0">
                <a:solidFill>
                  <a:srgbClr val="262C32"/>
                </a:solidFill>
                <a:latin typeface="Aptos"/>
                <a:cs typeface="Arial"/>
              </a:rPr>
              <a:t>b</a:t>
            </a:r>
            <a:r>
              <a:rPr sz="1200" spc="0" dirty="0" smtClean="0">
                <a:solidFill>
                  <a:srgbClr val="262C32"/>
                </a:solidFill>
                <a:latin typeface="Aptos"/>
                <a:cs typeface="Arial"/>
              </a:rPr>
              <a:t>o</a:t>
            </a:r>
            <a:r>
              <a:rPr sz="1200" spc="34" dirty="0" smtClean="0">
                <a:solidFill>
                  <a:srgbClr val="262C32"/>
                </a:solidFill>
                <a:latin typeface="Aptos"/>
                <a:cs typeface="Arial"/>
              </a:rPr>
              <a:t> </a:t>
            </a:r>
            <a:r>
              <a:rPr sz="1200" spc="0" dirty="0" smtClean="0">
                <a:solidFill>
                  <a:srgbClr val="262C32"/>
                </a:solidFill>
                <a:latin typeface="Aptos"/>
                <a:cs typeface="Arial"/>
              </a:rPr>
              <a:t>f</a:t>
            </a:r>
            <a:r>
              <a:rPr sz="1200" spc="-19" dirty="0" smtClean="0">
                <a:solidFill>
                  <a:srgbClr val="262C32"/>
                </a:solidFill>
                <a:latin typeface="Aptos"/>
                <a:cs typeface="Arial"/>
              </a:rPr>
              <a:t>lex</a:t>
            </a:r>
            <a:r>
              <a:rPr sz="1200" spc="-9" dirty="0" smtClean="0">
                <a:solidFill>
                  <a:srgbClr val="262C32"/>
                </a:solidFill>
                <a:latin typeface="Aptos"/>
                <a:cs typeface="Arial"/>
              </a:rPr>
              <a:t>i</a:t>
            </a:r>
            <a:r>
              <a:rPr sz="1200" spc="-19" dirty="0" smtClean="0">
                <a:solidFill>
                  <a:srgbClr val="262C32"/>
                </a:solidFill>
                <a:latin typeface="Aptos"/>
                <a:cs typeface="Arial"/>
              </a:rPr>
              <a:t>b</a:t>
            </a:r>
            <a:r>
              <a:rPr sz="1200" spc="-9" dirty="0" smtClean="0">
                <a:solidFill>
                  <a:srgbClr val="262C32"/>
                </a:solidFill>
                <a:latin typeface="Aptos"/>
                <a:cs typeface="Arial"/>
              </a:rPr>
              <a:t>l</a:t>
            </a:r>
            <a:r>
              <a:rPr sz="1200" spc="0" dirty="0" smtClean="0">
                <a:solidFill>
                  <a:srgbClr val="262C32"/>
                </a:solidFill>
                <a:latin typeface="Aptos"/>
                <a:cs typeface="Arial"/>
              </a:rPr>
              <a:t>e</a:t>
            </a:r>
            <a:r>
              <a:rPr sz="1200" spc="114"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20" dirty="0" smtClean="0">
                <a:solidFill>
                  <a:srgbClr val="262C32"/>
                </a:solidFill>
                <a:latin typeface="Aptos"/>
                <a:cs typeface="Arial"/>
              </a:rPr>
              <a:t> </a:t>
            </a:r>
            <a:r>
              <a:rPr sz="1200" spc="-19" dirty="0" smtClean="0">
                <a:solidFill>
                  <a:srgbClr val="262C32"/>
                </a:solidFill>
                <a:latin typeface="Aptos"/>
                <a:cs typeface="Arial"/>
              </a:rPr>
              <a:t>co</a:t>
            </a:r>
            <a:r>
              <a:rPr sz="1200" spc="-14" dirty="0" smtClean="0">
                <a:solidFill>
                  <a:srgbClr val="262C32"/>
                </a:solidFill>
                <a:latin typeface="Aptos"/>
                <a:cs typeface="Arial"/>
              </a:rPr>
              <a:t>n</a:t>
            </a:r>
            <a:r>
              <a:rPr sz="1200" spc="-19" dirty="0" smtClean="0">
                <a:solidFill>
                  <a:srgbClr val="262C32"/>
                </a:solidFill>
                <a:latin typeface="Aptos"/>
                <a:cs typeface="Arial"/>
              </a:rPr>
              <a:t>ex</a:t>
            </a:r>
            <a:r>
              <a:rPr sz="1200" spc="-9" dirty="0" smtClean="0">
                <a:solidFill>
                  <a:srgbClr val="262C32"/>
                </a:solidFill>
                <a:latin typeface="Aptos"/>
                <a:cs typeface="Arial"/>
              </a:rPr>
              <a:t>i</a:t>
            </a:r>
            <a:r>
              <a:rPr sz="1200" spc="-25" dirty="0" smtClean="0">
                <a:solidFill>
                  <a:srgbClr val="262C32"/>
                </a:solidFill>
                <a:latin typeface="Aptos"/>
                <a:cs typeface="Arial"/>
              </a:rPr>
              <a:t>ó</a:t>
            </a:r>
            <a:r>
              <a:rPr sz="1200" spc="0" dirty="0" smtClean="0">
                <a:solidFill>
                  <a:srgbClr val="262C32"/>
                </a:solidFill>
                <a:latin typeface="Aptos"/>
                <a:cs typeface="Arial"/>
              </a:rPr>
              <a:t>n</a:t>
            </a:r>
            <a:r>
              <a:rPr sz="1200" spc="123"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20" dirty="0" smtClean="0">
                <a:solidFill>
                  <a:srgbClr val="262C32"/>
                </a:solidFill>
                <a:latin typeface="Aptos"/>
                <a:cs typeface="Arial"/>
              </a:rPr>
              <a:t> </a:t>
            </a:r>
            <a:r>
              <a:rPr sz="1200" spc="-19" dirty="0" smtClean="0">
                <a:solidFill>
                  <a:srgbClr val="262C32"/>
                </a:solidFill>
                <a:latin typeface="Aptos"/>
                <a:cs typeface="Arial"/>
              </a:rPr>
              <a:t>s</a:t>
            </a:r>
            <a:r>
              <a:rPr sz="1200" spc="-14" dirty="0" smtClean="0">
                <a:solidFill>
                  <a:srgbClr val="262C32"/>
                </a:solidFill>
                <a:latin typeface="Aptos"/>
                <a:cs typeface="Arial"/>
              </a:rPr>
              <a:t>u</a:t>
            </a:r>
            <a:r>
              <a:rPr sz="1200" spc="0" dirty="0" smtClean="0">
                <a:solidFill>
                  <a:srgbClr val="262C32"/>
                </a:solidFill>
                <a:latin typeface="Aptos"/>
                <a:cs typeface="Arial"/>
              </a:rPr>
              <a:t>s </a:t>
            </a:r>
            <a:r>
              <a:rPr sz="1200" spc="-26" dirty="0" smtClean="0">
                <a:solidFill>
                  <a:srgbClr val="262C32"/>
                </a:solidFill>
                <a:latin typeface="Aptos"/>
                <a:cs typeface="Arial"/>
              </a:rPr>
              <a:t>a</a:t>
            </a:r>
            <a:r>
              <a:rPr sz="1200" spc="-3" dirty="0" smtClean="0">
                <a:solidFill>
                  <a:srgbClr val="262C32"/>
                </a:solidFill>
                <a:latin typeface="Aptos"/>
                <a:cs typeface="Arial"/>
              </a:rPr>
              <a:t>pa</a:t>
            </a:r>
            <a:r>
              <a:rPr sz="1200" spc="24" dirty="0" smtClean="0">
                <a:solidFill>
                  <a:srgbClr val="262C32"/>
                </a:solidFill>
                <a:latin typeface="Aptos"/>
                <a:cs typeface="Arial"/>
              </a:rPr>
              <a:t>r</a:t>
            </a:r>
            <a:r>
              <a:rPr sz="1200" spc="-53" dirty="0" smtClean="0">
                <a:solidFill>
                  <a:srgbClr val="262C32"/>
                </a:solidFill>
                <a:latin typeface="Aptos"/>
                <a:cs typeface="Arial"/>
              </a:rPr>
              <a:t>a</a:t>
            </a:r>
            <a:r>
              <a:rPr sz="1200" spc="37" dirty="0" smtClean="0">
                <a:solidFill>
                  <a:srgbClr val="262C32"/>
                </a:solidFill>
                <a:latin typeface="Aptos"/>
                <a:cs typeface="Arial"/>
              </a:rPr>
              <a:t>t</a:t>
            </a:r>
            <a:r>
              <a:rPr sz="1200" spc="-3" dirty="0" smtClean="0">
                <a:solidFill>
                  <a:srgbClr val="262C32"/>
                </a:solidFill>
                <a:latin typeface="Aptos"/>
                <a:cs typeface="Arial"/>
              </a:rPr>
              <a:t>o</a:t>
            </a:r>
            <a:r>
              <a:rPr sz="1200" spc="30" dirty="0" smtClean="0">
                <a:solidFill>
                  <a:srgbClr val="262C32"/>
                </a:solidFill>
                <a:latin typeface="Aptos"/>
                <a:cs typeface="Arial"/>
              </a:rPr>
              <a:t>s</a:t>
            </a:r>
            <a:r>
              <a:rPr sz="1200" spc="-102"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2078509" y="5590246"/>
            <a:ext cx="7481685" cy="1645919"/>
          </a:xfrm>
          <a:prstGeom prst="rect">
            <a:avLst/>
          </a:prstGeom>
        </p:spPr>
        <p:txBody>
          <a:bodyPr wrap="square" lIns="0" tIns="7111" rIns="0" bIns="0" rtlCol="0">
            <a:noAutofit/>
          </a:bodyPr>
          <a:lstStyle/>
          <a:p>
            <a:pPr marL="18796" marR="9205">
              <a:lnSpc>
                <a:spcPts val="1120"/>
              </a:lnSpc>
              <a:spcAft>
                <a:spcPts val="300"/>
              </a:spcAft>
            </a:pPr>
            <a:r>
              <a:rPr sz="1200" b="1" spc="-8" dirty="0" smtClean="0">
                <a:solidFill>
                  <a:srgbClr val="262C32"/>
                </a:solidFill>
                <a:latin typeface="Aptos"/>
                <a:cs typeface="Arial"/>
              </a:rPr>
              <a:t>Electrocución</a:t>
            </a:r>
            <a:endParaRPr sz="1000">
              <a:latin typeface="Arial"/>
              <a:cs typeface="Arial"/>
            </a:endParaRPr>
          </a:p>
          <a:p>
            <a:pPr marL="12700" marR="202590" indent="9144">
              <a:lnSpc>
                <a:spcPts val="1149"/>
              </a:lnSpc>
              <a:spcBef>
                <a:spcPts val="474"/>
              </a:spcBef>
              <a:spcAft>
                <a:spcPts val="300"/>
              </a:spcAft>
            </a:pPr>
            <a:r>
              <a:rPr sz="1200" spc="-2" dirty="0" smtClean="0">
                <a:solidFill>
                  <a:srgbClr val="262C32"/>
                </a:solidFill>
                <a:latin typeface="Aptos"/>
                <a:cs typeface="Arial"/>
              </a:rPr>
              <a:t>El riesgo de electrocución está fácilmente presente en el hogar, ya que las </a:t>
            </a:r>
            <a:endParaRPr sz="1000">
              <a:latin typeface="Arial"/>
              <a:cs typeface="Arial"/>
            </a:endParaRPr>
          </a:p>
          <a:p>
            <a:pPr marL="12700" marR="202590">
              <a:lnSpc>
                <a:spcPts val="1149"/>
              </a:lnSpc>
              <a:spcBef>
                <a:spcPts val="254"/>
              </a:spcBef>
              <a:spcAft>
                <a:spcPts val="300"/>
              </a:spcAft>
            </a:pPr>
            <a:r>
              <a:rPr sz="1200" spc="-6" dirty="0" smtClean="0">
                <a:solidFill>
                  <a:srgbClr val="262C32"/>
                </a:solidFill>
                <a:latin typeface="Aptos"/>
                <a:cs typeface="Arial"/>
              </a:rPr>
              <a:t>tensiones que alimentan los electrodomésticos  (220 voltios) son peligrosas</a:t>
            </a:r>
            <a:r>
              <a:rPr sz="1200" spc="-6" dirty="0" smtClean="0">
                <a:solidFill>
                  <a:srgbClr val="262C32"/>
                </a:solidFill>
                <a:latin typeface="Aptos"/>
                <a:cs typeface="Arial"/>
              </a:rPr>
              <a:t>. </a:t>
            </a:r>
            <a:endParaRPr sz="1000">
              <a:latin typeface="Arial"/>
              <a:cs typeface="Arial"/>
            </a:endParaRPr>
          </a:p>
          <a:p>
            <a:pPr marL="12700" marR="202590">
              <a:lnSpc>
                <a:spcPts val="1149"/>
              </a:lnSpc>
              <a:spcBef>
                <a:spcPts val="254"/>
              </a:spcBef>
              <a:spcAft>
                <a:spcPts val="300"/>
              </a:spcAft>
            </a:pPr>
            <a:r>
              <a:rPr sz="1200" spc="-1" dirty="0" smtClean="0">
                <a:solidFill>
                  <a:srgbClr val="262C32"/>
                </a:solidFill>
                <a:latin typeface="Aptos"/>
                <a:cs typeface="Arial"/>
              </a:rPr>
              <a:t>En caso de aplicarse por accidente a una persona puede producir desde</a:t>
            </a:r>
            <a:endParaRPr sz="1000">
              <a:latin typeface="Arial"/>
              <a:cs typeface="Arial"/>
            </a:endParaRPr>
          </a:p>
          <a:p>
            <a:pPr marL="15747" marR="9205">
              <a:lnSpc>
                <a:spcPts val="1145"/>
              </a:lnSpc>
              <a:spcBef>
                <a:spcPts val="311"/>
              </a:spcBef>
              <a:spcAft>
                <a:spcPts val="300"/>
              </a:spcAft>
            </a:pPr>
            <a:r>
              <a:rPr sz="1200" spc="-5" dirty="0" smtClean="0">
                <a:solidFill>
                  <a:srgbClr val="262C32"/>
                </a:solidFill>
                <a:latin typeface="Aptos"/>
                <a:cs typeface="Arial"/>
              </a:rPr>
              <a:t>el conocido "calarnbrazo" hasta la muerte por paro cardíaco.  El peligro que</a:t>
            </a:r>
            <a:endParaRPr sz="1000">
              <a:latin typeface="Arial"/>
              <a:cs typeface="Arial"/>
            </a:endParaRPr>
          </a:p>
          <a:p>
            <a:pPr marL="18795" indent="-3047">
              <a:lnSpc>
                <a:spcPts val="1149"/>
              </a:lnSpc>
              <a:spcBef>
                <a:spcPts val="182"/>
              </a:spcBef>
              <a:spcAft>
                <a:spcPts val="300"/>
              </a:spcAft>
            </a:pPr>
            <a:r>
              <a:rPr sz="1200" spc="-26" dirty="0" smtClean="0">
                <a:solidFill>
                  <a:srgbClr val="262C32"/>
                </a:solidFill>
                <a:latin typeface="Aptos"/>
                <a:cs typeface="Arial"/>
              </a:rPr>
              <a:t>e</a:t>
            </a:r>
            <a:r>
              <a:rPr sz="1200" spc="-53" dirty="0" smtClean="0">
                <a:solidFill>
                  <a:srgbClr val="262C32"/>
                </a:solidFill>
                <a:latin typeface="Aptos"/>
                <a:cs typeface="Arial"/>
              </a:rPr>
              <a:t>n</a:t>
            </a:r>
            <a:r>
              <a:rPr sz="1200" spc="57" dirty="0" smtClean="0">
                <a:solidFill>
                  <a:srgbClr val="262C32"/>
                </a:solidFill>
                <a:latin typeface="Aptos"/>
                <a:cs typeface="Arial"/>
              </a:rPr>
              <a:t>t</a:t>
            </a:r>
            <a:r>
              <a:rPr sz="1200" spc="0" dirty="0" smtClean="0">
                <a:solidFill>
                  <a:srgbClr val="262C32"/>
                </a:solidFill>
                <a:latin typeface="Aptos"/>
                <a:cs typeface="Arial"/>
              </a:rPr>
              <a:t>r</a:t>
            </a:r>
            <a:r>
              <a:rPr sz="1200" spc="-26" dirty="0" smtClean="0">
                <a:solidFill>
                  <a:srgbClr val="262C32"/>
                </a:solidFill>
                <a:latin typeface="Aptos"/>
                <a:cs typeface="Arial"/>
              </a:rPr>
              <a:t>a</a:t>
            </a:r>
            <a:r>
              <a:rPr sz="1200" spc="-3" dirty="0" smtClean="0">
                <a:solidFill>
                  <a:srgbClr val="262C32"/>
                </a:solidFill>
                <a:latin typeface="Aptos"/>
                <a:cs typeface="Arial"/>
              </a:rPr>
              <a:t>ñ</a:t>
            </a:r>
            <a:r>
              <a:rPr sz="1200" spc="-33" dirty="0" smtClean="0">
                <a:solidFill>
                  <a:srgbClr val="262C32"/>
                </a:solidFill>
                <a:latin typeface="Aptos"/>
                <a:cs typeface="Arial"/>
              </a:rPr>
              <a:t>a</a:t>
            </a:r>
            <a:r>
              <a:rPr sz="1200" spc="109" dirty="0" smtClean="0">
                <a:solidFill>
                  <a:srgbClr val="262C32"/>
                </a:solidFill>
                <a:latin typeface="Aptos"/>
                <a:cs typeface="Arial"/>
              </a:rPr>
              <a:t> </a:t>
            </a:r>
            <a:r>
              <a:rPr sz="1200" spc="-14" dirty="0" smtClean="0">
                <a:solidFill>
                  <a:srgbClr val="262C32"/>
                </a:solidFill>
                <a:latin typeface="Aptos"/>
                <a:cs typeface="Arial"/>
              </a:rPr>
              <a:t>u</a:t>
            </a:r>
            <a:r>
              <a:rPr sz="1200" spc="0" dirty="0" smtClean="0">
                <a:solidFill>
                  <a:srgbClr val="262C32"/>
                </a:solidFill>
                <a:latin typeface="Aptos"/>
                <a:cs typeface="Arial"/>
              </a:rPr>
              <a:t>n</a:t>
            </a:r>
            <a:r>
              <a:rPr sz="1200" spc="-4" dirty="0" smtClean="0">
                <a:solidFill>
                  <a:srgbClr val="262C32"/>
                </a:solidFill>
                <a:latin typeface="Aptos"/>
                <a:cs typeface="Arial"/>
              </a:rPr>
              <a:t> </a:t>
            </a:r>
            <a:r>
              <a:rPr sz="1200" spc="-19" dirty="0" smtClean="0">
                <a:solidFill>
                  <a:srgbClr val="262C32"/>
                </a:solidFill>
                <a:latin typeface="Aptos"/>
                <a:cs typeface="Arial"/>
              </a:rPr>
              <a:t>con</a:t>
            </a:r>
            <a:r>
              <a:rPr sz="1200" spc="-9" dirty="0" smtClean="0">
                <a:solidFill>
                  <a:srgbClr val="262C32"/>
                </a:solidFill>
                <a:latin typeface="Aptos"/>
                <a:cs typeface="Arial"/>
              </a:rPr>
              <a:t>t</a:t>
            </a:r>
            <a:r>
              <a:rPr sz="1200" spc="-19" dirty="0" smtClean="0">
                <a:solidFill>
                  <a:srgbClr val="262C32"/>
                </a:solidFill>
                <a:latin typeface="Aptos"/>
                <a:cs typeface="Arial"/>
              </a:rPr>
              <a:t>ac</a:t>
            </a:r>
            <a:r>
              <a:rPr sz="1200" spc="-9" dirty="0" smtClean="0">
                <a:solidFill>
                  <a:srgbClr val="262C32"/>
                </a:solidFill>
                <a:latin typeface="Aptos"/>
                <a:cs typeface="Arial"/>
              </a:rPr>
              <a:t>t</a:t>
            </a:r>
            <a:r>
              <a:rPr sz="1200" spc="0" dirty="0" smtClean="0">
                <a:solidFill>
                  <a:srgbClr val="262C32"/>
                </a:solidFill>
                <a:latin typeface="Aptos"/>
                <a:cs typeface="Arial"/>
              </a:rPr>
              <a:t>o</a:t>
            </a:r>
            <a:r>
              <a:rPr sz="1200" spc="122" dirty="0" smtClean="0">
                <a:solidFill>
                  <a:srgbClr val="262C32"/>
                </a:solidFill>
                <a:latin typeface="Aptos"/>
                <a:cs typeface="Arial"/>
              </a:rPr>
              <a:t> </a:t>
            </a:r>
            <a:r>
              <a:rPr sz="1200" spc="-53" dirty="0" smtClean="0">
                <a:solidFill>
                  <a:srgbClr val="262C32"/>
                </a:solidFill>
                <a:latin typeface="Aptos"/>
                <a:cs typeface="Arial"/>
              </a:rPr>
              <a:t>e</a:t>
            </a:r>
            <a:r>
              <a:rPr sz="1200" spc="-32" dirty="0" smtClean="0">
                <a:solidFill>
                  <a:srgbClr val="262C32"/>
                </a:solidFill>
                <a:latin typeface="Aptos"/>
                <a:cs typeface="Arial"/>
              </a:rPr>
              <a:t>l</a:t>
            </a:r>
            <a:r>
              <a:rPr sz="1200" spc="18" dirty="0" smtClean="0">
                <a:solidFill>
                  <a:srgbClr val="262C32"/>
                </a:solidFill>
                <a:latin typeface="Aptos"/>
                <a:cs typeface="Arial"/>
              </a:rPr>
              <a:t>é</a:t>
            </a:r>
            <a:r>
              <a:rPr sz="1200" spc="5" dirty="0" smtClean="0">
                <a:solidFill>
                  <a:srgbClr val="262C32"/>
                </a:solidFill>
                <a:latin typeface="Aptos"/>
                <a:cs typeface="Arial"/>
              </a:rPr>
              <a:t>c</a:t>
            </a:r>
            <a:r>
              <a:rPr sz="1200" spc="37" dirty="0" smtClean="0">
                <a:solidFill>
                  <a:srgbClr val="262C32"/>
                </a:solidFill>
                <a:latin typeface="Aptos"/>
                <a:cs typeface="Arial"/>
              </a:rPr>
              <a:t>t</a:t>
            </a:r>
            <a:r>
              <a:rPr sz="1200" spc="0" dirty="0" smtClean="0">
                <a:solidFill>
                  <a:srgbClr val="262C32"/>
                </a:solidFill>
                <a:latin typeface="Aptos"/>
                <a:cs typeface="Arial"/>
              </a:rPr>
              <a:t>r</a:t>
            </a:r>
            <a:r>
              <a:rPr sz="1200" spc="-53" dirty="0" smtClean="0">
                <a:solidFill>
                  <a:srgbClr val="262C32"/>
                </a:solidFill>
                <a:latin typeface="Aptos"/>
                <a:cs typeface="Arial"/>
              </a:rPr>
              <a:t>i</a:t>
            </a:r>
            <a:r>
              <a:rPr sz="1200" spc="30" dirty="0" smtClean="0">
                <a:solidFill>
                  <a:srgbClr val="262C32"/>
                </a:solidFill>
                <a:latin typeface="Aptos"/>
                <a:cs typeface="Arial"/>
              </a:rPr>
              <a:t>c</a:t>
            </a:r>
            <a:r>
              <a:rPr sz="1200" spc="-11" dirty="0" smtClean="0">
                <a:solidFill>
                  <a:srgbClr val="262C32"/>
                </a:solidFill>
                <a:latin typeface="Aptos"/>
                <a:cs typeface="Arial"/>
              </a:rPr>
              <a:t>o</a:t>
            </a:r>
            <a:r>
              <a:rPr sz="1200" spc="39" dirty="0" smtClean="0">
                <a:solidFill>
                  <a:srgbClr val="262C32"/>
                </a:solidFill>
                <a:latin typeface="Aptos"/>
                <a:cs typeface="Arial"/>
              </a:rPr>
              <a:t> </a:t>
            </a:r>
            <a:r>
              <a:rPr sz="1200" spc="-19" dirty="0" smtClean="0">
                <a:solidFill>
                  <a:srgbClr val="262C32"/>
                </a:solidFill>
                <a:latin typeface="Aptos"/>
                <a:cs typeface="Arial"/>
              </a:rPr>
              <a:t>s</a:t>
            </a:r>
            <a:r>
              <a:rPr sz="1200" spc="0" dirty="0" smtClean="0">
                <a:solidFill>
                  <a:srgbClr val="262C32"/>
                </a:solidFill>
                <a:latin typeface="Aptos"/>
                <a:cs typeface="Arial"/>
              </a:rPr>
              <a:t>e</a:t>
            </a:r>
            <a:r>
              <a:rPr sz="1200" spc="53" dirty="0" smtClean="0">
                <a:solidFill>
                  <a:srgbClr val="262C32"/>
                </a:solidFill>
                <a:latin typeface="Aptos"/>
                <a:cs typeface="Arial"/>
              </a:rPr>
              <a:t> </a:t>
            </a:r>
            <a:r>
              <a:rPr sz="1200" spc="-14" dirty="0" smtClean="0">
                <a:solidFill>
                  <a:srgbClr val="262C32"/>
                </a:solidFill>
                <a:latin typeface="Aptos"/>
                <a:cs typeface="Arial"/>
              </a:rPr>
              <a:t>h</a:t>
            </a:r>
            <a:r>
              <a:rPr sz="1200" spc="-19" dirty="0" smtClean="0">
                <a:solidFill>
                  <a:srgbClr val="262C32"/>
                </a:solidFill>
                <a:latin typeface="Aptos"/>
                <a:cs typeface="Arial"/>
              </a:rPr>
              <a:t>ac</a:t>
            </a:r>
            <a:r>
              <a:rPr sz="1200" spc="0" dirty="0" smtClean="0">
                <a:solidFill>
                  <a:srgbClr val="262C32"/>
                </a:solidFill>
                <a:latin typeface="Aptos"/>
                <a:cs typeface="Arial"/>
              </a:rPr>
              <a:t>e</a:t>
            </a:r>
            <a:r>
              <a:rPr sz="1200" spc="62" dirty="0" smtClean="0">
                <a:solidFill>
                  <a:srgbClr val="262C32"/>
                </a:solidFill>
                <a:latin typeface="Aptos"/>
                <a:cs typeface="Arial"/>
              </a:rPr>
              <a:t> </a:t>
            </a:r>
            <a:r>
              <a:rPr sz="1200" spc="-29" dirty="0" smtClean="0">
                <a:solidFill>
                  <a:srgbClr val="262C32"/>
                </a:solidFill>
                <a:latin typeface="Aptos"/>
                <a:cs typeface="Arial"/>
              </a:rPr>
              <a:t>m</a:t>
            </a:r>
            <a:r>
              <a:rPr sz="1200" spc="-19" dirty="0" smtClean="0">
                <a:solidFill>
                  <a:srgbClr val="262C32"/>
                </a:solidFill>
                <a:latin typeface="Aptos"/>
                <a:cs typeface="Arial"/>
              </a:rPr>
              <a:t>uc</a:t>
            </a:r>
            <a:r>
              <a:rPr sz="1200" spc="-14" dirty="0" smtClean="0">
                <a:solidFill>
                  <a:srgbClr val="262C32"/>
                </a:solidFill>
                <a:latin typeface="Aptos"/>
                <a:cs typeface="Arial"/>
              </a:rPr>
              <a:t>h</a:t>
            </a:r>
            <a:r>
              <a:rPr sz="1200" spc="0" dirty="0" smtClean="0">
                <a:solidFill>
                  <a:srgbClr val="262C32"/>
                </a:solidFill>
                <a:latin typeface="Aptos"/>
                <a:cs typeface="Arial"/>
              </a:rPr>
              <a:t>o</a:t>
            </a:r>
            <a:r>
              <a:rPr sz="1200" spc="75" dirty="0" smtClean="0">
                <a:solidFill>
                  <a:srgbClr val="262C32"/>
                </a:solidFill>
                <a:latin typeface="Aptos"/>
                <a:cs typeface="Arial"/>
              </a:rPr>
              <a:t> </a:t>
            </a:r>
            <a:r>
              <a:rPr sz="1200" spc="-29" dirty="0" smtClean="0">
                <a:solidFill>
                  <a:srgbClr val="262C32"/>
                </a:solidFill>
                <a:latin typeface="Aptos"/>
                <a:cs typeface="Arial"/>
              </a:rPr>
              <a:t>m</a:t>
            </a:r>
            <a:r>
              <a:rPr sz="1200" spc="-19" dirty="0" smtClean="0">
                <a:solidFill>
                  <a:srgbClr val="262C32"/>
                </a:solidFill>
                <a:latin typeface="Aptos"/>
                <a:cs typeface="Arial"/>
              </a:rPr>
              <a:t>ayo</a:t>
            </a:r>
            <a:r>
              <a:rPr sz="1200" spc="0" dirty="0" smtClean="0">
                <a:solidFill>
                  <a:srgbClr val="262C32"/>
                </a:solidFill>
                <a:latin typeface="Aptos"/>
                <a:cs typeface="Arial"/>
              </a:rPr>
              <a:t>r</a:t>
            </a:r>
            <a:r>
              <a:rPr sz="1200" spc="63" dirty="0" smtClean="0">
                <a:solidFill>
                  <a:srgbClr val="262C32"/>
                </a:solidFill>
                <a:latin typeface="Aptos"/>
                <a:cs typeface="Arial"/>
              </a:rPr>
              <a:t> </a:t>
            </a:r>
            <a:r>
              <a:rPr sz="1200" spc="-19" dirty="0" smtClean="0">
                <a:solidFill>
                  <a:srgbClr val="262C32"/>
                </a:solidFill>
                <a:latin typeface="Aptos"/>
                <a:cs typeface="Arial"/>
              </a:rPr>
              <a:t>c</a:t>
            </a:r>
            <a:r>
              <a:rPr sz="1200" spc="-14" dirty="0" smtClean="0">
                <a:solidFill>
                  <a:srgbClr val="262C32"/>
                </a:solidFill>
                <a:latin typeface="Aptos"/>
                <a:cs typeface="Arial"/>
              </a:rPr>
              <a:t>u</a:t>
            </a:r>
            <a:r>
              <a:rPr sz="1200" spc="-19" dirty="0" smtClean="0">
                <a:solidFill>
                  <a:srgbClr val="262C32"/>
                </a:solidFill>
                <a:latin typeface="Aptos"/>
                <a:cs typeface="Arial"/>
              </a:rPr>
              <a:t>a</a:t>
            </a:r>
            <a:r>
              <a:rPr sz="1200" spc="-14" dirty="0" smtClean="0">
                <a:solidFill>
                  <a:srgbClr val="262C32"/>
                </a:solidFill>
                <a:latin typeface="Aptos"/>
                <a:cs typeface="Arial"/>
              </a:rPr>
              <a:t>n</a:t>
            </a:r>
            <a:r>
              <a:rPr sz="1200" spc="-19" dirty="0" smtClean="0">
                <a:solidFill>
                  <a:srgbClr val="262C32"/>
                </a:solidFill>
                <a:latin typeface="Aptos"/>
                <a:cs typeface="Arial"/>
              </a:rPr>
              <a:t>d</a:t>
            </a:r>
            <a:r>
              <a:rPr sz="1200" spc="0" dirty="0" smtClean="0">
                <a:solidFill>
                  <a:srgbClr val="262C32"/>
                </a:solidFill>
                <a:latin typeface="Aptos"/>
                <a:cs typeface="Arial"/>
              </a:rPr>
              <a:t>o</a:t>
            </a:r>
            <a:r>
              <a:rPr sz="1200" spc="109"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89"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e</a:t>
            </a:r>
            <a:r>
              <a:rPr sz="1200" spc="-14" dirty="0" smtClean="0">
                <a:solidFill>
                  <a:srgbClr val="262C32"/>
                </a:solidFill>
                <a:latin typeface="Aptos"/>
                <a:cs typeface="Arial"/>
              </a:rPr>
              <a:t>r</a:t>
            </a:r>
            <a:r>
              <a:rPr sz="1200" spc="-19" dirty="0" smtClean="0">
                <a:solidFill>
                  <a:srgbClr val="262C32"/>
                </a:solidFill>
                <a:latin typeface="Aptos"/>
                <a:cs typeface="Arial"/>
              </a:rPr>
              <a:t>so</a:t>
            </a:r>
            <a:r>
              <a:rPr sz="1200" spc="-14" dirty="0" smtClean="0">
                <a:solidFill>
                  <a:srgbClr val="262C32"/>
                </a:solidFill>
                <a:latin typeface="Aptos"/>
                <a:cs typeface="Arial"/>
              </a:rPr>
              <a:t>n</a:t>
            </a:r>
            <a:r>
              <a:rPr sz="1200" spc="0" dirty="0" smtClean="0">
                <a:solidFill>
                  <a:srgbClr val="262C32"/>
                </a:solidFill>
                <a:latin typeface="Aptos"/>
                <a:cs typeface="Arial"/>
              </a:rPr>
              <a:t>a</a:t>
            </a:r>
            <a:r>
              <a:rPr sz="1200" spc="74" dirty="0" smtClean="0">
                <a:solidFill>
                  <a:srgbClr val="262C32"/>
                </a:solidFill>
                <a:latin typeface="Aptos"/>
                <a:cs typeface="Arial"/>
              </a:rPr>
              <a:t> </a:t>
            </a:r>
            <a:r>
              <a:rPr sz="1200" spc="-14" dirty="0" smtClean="0">
                <a:solidFill>
                  <a:srgbClr val="262C32"/>
                </a:solidFill>
                <a:latin typeface="Aptos"/>
                <a:cs typeface="Arial"/>
              </a:rPr>
              <a:t>e</a:t>
            </a:r>
            <a:r>
              <a:rPr sz="1200" spc="-19" dirty="0" smtClean="0">
                <a:solidFill>
                  <a:srgbClr val="262C32"/>
                </a:solidFill>
                <a:latin typeface="Aptos"/>
                <a:cs typeface="Arial"/>
              </a:rPr>
              <a:t>s</a:t>
            </a:r>
            <a:r>
              <a:rPr sz="1200" spc="-9" dirty="0" smtClean="0">
                <a:solidFill>
                  <a:srgbClr val="262C32"/>
                </a:solidFill>
                <a:latin typeface="Aptos"/>
                <a:cs typeface="Arial"/>
              </a:rPr>
              <a:t>t</a:t>
            </a:r>
            <a:r>
              <a:rPr sz="1200" spc="0" dirty="0" smtClean="0">
                <a:solidFill>
                  <a:srgbClr val="262C32"/>
                </a:solidFill>
                <a:latin typeface="Aptos"/>
                <a:cs typeface="Arial"/>
              </a:rPr>
              <a:t>á</a:t>
            </a:r>
            <a:r>
              <a:rPr sz="1200" spc="64" dirty="0" smtClean="0">
                <a:solidFill>
                  <a:srgbClr val="262C32"/>
                </a:solidFill>
                <a:latin typeface="Aptos"/>
                <a:cs typeface="Arial"/>
              </a:rPr>
              <a:t> </a:t>
            </a:r>
            <a:r>
              <a:rPr sz="1200" spc="-19" dirty="0" smtClean="0">
                <a:solidFill>
                  <a:srgbClr val="262C32"/>
                </a:solidFill>
                <a:latin typeface="Aptos"/>
                <a:cs typeface="Arial"/>
              </a:rPr>
              <a:t>e</a:t>
            </a:r>
            <a:r>
              <a:rPr sz="1200" spc="0" dirty="0" smtClean="0">
                <a:solidFill>
                  <a:srgbClr val="262C32"/>
                </a:solidFill>
                <a:latin typeface="Aptos"/>
                <a:cs typeface="Arial"/>
              </a:rPr>
              <a:t>n </a:t>
            </a:r>
            <a:endParaRPr sz="1000">
              <a:latin typeface="Arial"/>
              <a:cs typeface="Arial"/>
            </a:endParaRPr>
          </a:p>
          <a:p>
            <a:pPr marL="18795">
              <a:lnSpc>
                <a:spcPts val="1149"/>
              </a:lnSpc>
              <a:spcBef>
                <a:spcPts val="265"/>
              </a:spcBef>
              <a:spcAft>
                <a:spcPts val="300"/>
              </a:spcAft>
            </a:pPr>
            <a:r>
              <a:rPr sz="1200" spc="-3" dirty="0" smtClean="0">
                <a:solidFill>
                  <a:srgbClr val="262C32"/>
                </a:solidFill>
                <a:latin typeface="Aptos"/>
                <a:cs typeface="Arial"/>
              </a:rPr>
              <a:t>un ambiente mojado o descalza sobre el suelo.</a:t>
            </a:r>
            <a:endParaRPr sz="1000">
              <a:latin typeface="Arial"/>
              <a:cs typeface="Arial"/>
            </a:endParaRPr>
          </a:p>
          <a:p>
            <a:pPr marL="18795" marR="98169" indent="3048">
              <a:lnSpc>
                <a:spcPts val="1390"/>
              </a:lnSpc>
              <a:spcBef>
                <a:spcPts val="430"/>
              </a:spcBef>
              <a:spcAft>
                <a:spcPts val="300"/>
              </a:spcAft>
            </a:pPr>
            <a:r>
              <a:rPr sz="1200" spc="-4" dirty="0" smtClean="0">
                <a:solidFill>
                  <a:srgbClr val="262C32"/>
                </a:solidFill>
                <a:latin typeface="Aptos"/>
                <a:cs typeface="Arial"/>
              </a:rPr>
              <a:t>Este peligro se da en</a:t>
            </a:r>
            <a:r>
              <a:rPr sz="1200" spc="-4" dirty="0" smtClean="0">
                <a:solidFill>
                  <a:srgbClr val="262C32"/>
                </a:solidFill>
                <a:latin typeface="Aptos"/>
                <a:cs typeface="Arial"/>
              </a:rPr>
              <a:t>: </a:t>
            </a:r>
            <a:r>
              <a:rPr sz="1200" spc="-4" dirty="0" smtClean="0">
                <a:solidFill>
                  <a:srgbClr val="262C32"/>
                </a:solidFill>
                <a:latin typeface="Aptos"/>
                <a:cs typeface="Arial"/>
              </a:rPr>
              <a:t>el cuarto de baño, el lavadero,  la cocina o en cualquier lugar después de fregar el suelo o regar.</a:t>
            </a:r>
            <a:endParaRPr sz="10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b="1" spc="-70" dirty="0" smtClean="0">
                <a:solidFill>
                  <a:srgbClr val="231F21"/>
                </a:solidFill>
                <a:latin typeface="Times New Roman"/>
                <a:cs typeface="Times New Roman"/>
              </a:rPr>
              <a:t>159</a:t>
            </a:r>
            <a:endParaRPr sz="600">
              <a:latin typeface="Times New Roman"/>
              <a:cs typeface="Times New Roman"/>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078509" y="1353526"/>
            <a:ext cx="7463810" cy="3144897"/>
          </a:xfrm>
          <a:prstGeom prst="rect">
            <a:avLst/>
          </a:prstGeom>
        </p:spPr>
        <p:txBody>
          <a:bodyPr wrap="square" lIns="0" tIns="7111" rIns="0" bIns="0" rtlCol="0">
            <a:noAutofit/>
          </a:bodyPr>
          <a:lstStyle/>
          <a:p>
            <a:pPr marL="21844" marR="9205">
              <a:lnSpc>
                <a:spcPts val="1120"/>
              </a:lnSpc>
              <a:spcAft>
                <a:spcPts val="300"/>
              </a:spcAft>
            </a:pPr>
            <a:r>
              <a:rPr sz="1200" spc="-1" dirty="0" smtClean="0">
                <a:solidFill>
                  <a:srgbClr val="262C32"/>
                </a:solidFill>
                <a:latin typeface="Aptos"/>
                <a:cs typeface="Arial"/>
              </a:rPr>
              <a:t>El contacto accidental con un objeto que esté en tensión puede darse de dos</a:t>
            </a:r>
            <a:endParaRPr sz="1000">
              <a:latin typeface="Arial"/>
              <a:cs typeface="Arial"/>
            </a:endParaRPr>
          </a:p>
          <a:p>
            <a:pPr marL="12700" marR="9205">
              <a:lnSpc>
                <a:spcPct val="95825"/>
              </a:lnSpc>
              <a:spcBef>
                <a:spcPts val="209"/>
              </a:spcBef>
              <a:spcAft>
                <a:spcPts val="300"/>
              </a:spcAft>
            </a:pPr>
            <a:r>
              <a:rPr sz="1200" spc="-5" dirty="0" smtClean="0">
                <a:solidFill>
                  <a:srgbClr val="262C32"/>
                </a:solidFill>
                <a:latin typeface="Aptos"/>
                <a:cs typeface="Arial"/>
              </a:rPr>
              <a:t>formas distintas</a:t>
            </a:r>
            <a:r>
              <a:rPr sz="1200" spc="-5" dirty="0" smtClean="0">
                <a:solidFill>
                  <a:srgbClr val="262C32"/>
                </a:solidFill>
                <a:latin typeface="Aptos"/>
                <a:cs typeface="Arial"/>
              </a:rPr>
              <a:t>:</a:t>
            </a:r>
            <a:endParaRPr sz="1000">
              <a:latin typeface="Arial"/>
              <a:cs typeface="Arial"/>
            </a:endParaRPr>
          </a:p>
          <a:p>
            <a:pPr marL="15748" marR="9205">
              <a:lnSpc>
                <a:spcPct val="95825"/>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Cuando se tocan directamente elementos eléctricos que estén con tensión</a:t>
            </a:r>
            <a:r>
              <a:rPr sz="1200" spc="-1" dirty="0" smtClean="0">
                <a:solidFill>
                  <a:srgbClr val="262C32"/>
                </a:solidFill>
                <a:latin typeface="Aptos"/>
                <a:cs typeface="Arial"/>
              </a:rPr>
              <a:t>:</a:t>
            </a:r>
            <a:endParaRPr sz="1000">
              <a:latin typeface="Arial"/>
              <a:cs typeface="Arial"/>
            </a:endParaRPr>
          </a:p>
          <a:p>
            <a:pPr marL="107187" marR="9205">
              <a:lnSpc>
                <a:spcPct val="95825"/>
              </a:lnSpc>
              <a:spcBef>
                <a:spcPts val="530"/>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Por existir cables pelados</a:t>
            </a:r>
            <a:r>
              <a:rPr sz="1200" spc="-2" dirty="0" smtClean="0">
                <a:solidFill>
                  <a:srgbClr val="262C32"/>
                </a:solidFill>
                <a:latin typeface="Aptos"/>
                <a:cs typeface="Arial"/>
              </a:rPr>
              <a:t>, </a:t>
            </a:r>
            <a:r>
              <a:rPr sz="1200" spc="-2" dirty="0" smtClean="0">
                <a:solidFill>
                  <a:srgbClr val="262C32"/>
                </a:solidFill>
                <a:latin typeface="Aptos"/>
                <a:cs typeface="Arial"/>
              </a:rPr>
              <a:t>con aislante defectuoso o insuficiente</a:t>
            </a:r>
            <a:r>
              <a:rPr sz="1200" spc="-2" dirty="0" smtClean="0">
                <a:solidFill>
                  <a:srgbClr val="262C32"/>
                </a:solidFill>
                <a:latin typeface="Aptos"/>
                <a:cs typeface="Arial"/>
              </a:rPr>
              <a:t>.</a:t>
            </a:r>
            <a:endParaRPr sz="1000">
              <a:latin typeface="Arial"/>
              <a:cs typeface="Arial"/>
            </a:endParaRPr>
          </a:p>
          <a:p>
            <a:pPr marL="195579" marR="928323" indent="-88392">
              <a:lnSpc>
                <a:spcPts val="1149"/>
              </a:lnSpc>
              <a:spcBef>
                <a:spcPts val="530"/>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Por conectar aparatos con cables desprovistos de la clavija </a:t>
            </a:r>
            <a:endParaRPr sz="1000">
              <a:latin typeface="Arial"/>
              <a:cs typeface="Arial"/>
            </a:endParaRPr>
          </a:p>
          <a:p>
            <a:pPr marL="195579" marR="928323">
              <a:lnSpc>
                <a:spcPts val="1149"/>
              </a:lnSpc>
              <a:spcBef>
                <a:spcPts val="242"/>
              </a:spcBef>
              <a:spcAft>
                <a:spcPts val="300"/>
              </a:spcAft>
            </a:pPr>
            <a:r>
              <a:rPr sz="1200" spc="-7" dirty="0" smtClean="0">
                <a:solidFill>
                  <a:srgbClr val="262C32"/>
                </a:solidFill>
                <a:latin typeface="Aptos"/>
                <a:cs typeface="Arial"/>
              </a:rPr>
              <a:t>correspondiente.</a:t>
            </a:r>
            <a:endParaRPr sz="1000">
              <a:latin typeface="Arial"/>
              <a:cs typeface="Arial"/>
            </a:endParaRPr>
          </a:p>
          <a:p>
            <a:pPr marL="107187" marR="9205">
              <a:lnSpc>
                <a:spcPct val="95825"/>
              </a:lnSpc>
              <a:spcBef>
                <a:spcPts val="537"/>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Al tratar de desmontar o reparar un aparato sin haberlo desconectado.</a:t>
            </a:r>
            <a:endParaRPr sz="1000">
              <a:latin typeface="Arial"/>
              <a:cs typeface="Arial"/>
            </a:endParaRPr>
          </a:p>
          <a:p>
            <a:pPr marL="107187" marR="9205">
              <a:lnSpc>
                <a:spcPct val="95825"/>
              </a:lnSpc>
              <a:spcBef>
                <a:spcPts val="530"/>
              </a:spcBef>
              <a:spcAft>
                <a:spcPts val="300"/>
              </a:spcAft>
            </a:pPr>
            <a:r>
              <a:rPr sz="1200" spc="-7" dirty="0" smtClean="0">
                <a:solidFill>
                  <a:srgbClr val="262C32"/>
                </a:solidFill>
                <a:latin typeface="Aptos"/>
                <a:cs typeface="Arial"/>
              </a:rPr>
              <a:t>- </a:t>
            </a:r>
            <a:r>
              <a:rPr sz="1200" spc="-7" dirty="0" smtClean="0">
                <a:solidFill>
                  <a:srgbClr val="262C32"/>
                </a:solidFill>
                <a:latin typeface="Aptos"/>
                <a:cs typeface="Arial"/>
              </a:rPr>
              <a:t>Al  introducir objetos en los agujeros de los enchufes.</a:t>
            </a:r>
            <a:endParaRPr sz="1000">
              <a:latin typeface="Arial"/>
              <a:cs typeface="Arial"/>
            </a:endParaRPr>
          </a:p>
          <a:p>
            <a:pPr marL="192531" indent="-85343">
              <a:lnSpc>
                <a:spcPts val="1149"/>
              </a:lnSpc>
              <a:spcBef>
                <a:spcPts val="554"/>
              </a:spcBef>
              <a:spcAft>
                <a:spcPts val="300"/>
              </a:spcAft>
            </a:pPr>
            <a:r>
              <a:rPr sz="1200" spc="-7" dirty="0" smtClean="0">
                <a:solidFill>
                  <a:srgbClr val="262C32"/>
                </a:solidFill>
                <a:latin typeface="Aptos"/>
                <a:cs typeface="Arial"/>
              </a:rPr>
              <a:t>- </a:t>
            </a:r>
            <a:r>
              <a:rPr sz="1200" spc="-7" dirty="0" smtClean="0">
                <a:solidFill>
                  <a:srgbClr val="262C32"/>
                </a:solidFill>
                <a:latin typeface="Aptos"/>
                <a:cs typeface="Arial"/>
              </a:rPr>
              <a:t>Por manejar aparatos que carecen de tapas protectoras y</a:t>
            </a:r>
            <a:r>
              <a:rPr sz="1200" spc="-7" dirty="0" smtClean="0">
                <a:solidFill>
                  <a:srgbClr val="262C32"/>
                </a:solidFill>
                <a:latin typeface="Aptos"/>
                <a:cs typeface="Arial"/>
              </a:rPr>
              <a:t>,  </a:t>
            </a:r>
            <a:r>
              <a:rPr sz="1200" spc="-7" dirty="0" smtClean="0">
                <a:solidFill>
                  <a:srgbClr val="262C32"/>
                </a:solidFill>
                <a:latin typeface="Aptos"/>
                <a:cs typeface="Arial"/>
              </a:rPr>
              <a:t>por consiguiente</a:t>
            </a:r>
            <a:r>
              <a:rPr sz="1200" spc="-7" dirty="0" smtClean="0">
                <a:solidFill>
                  <a:srgbClr val="262C32"/>
                </a:solidFill>
                <a:latin typeface="Aptos"/>
                <a:cs typeface="Arial"/>
              </a:rPr>
              <a:t>, </a:t>
            </a:r>
            <a:endParaRPr sz="1000">
              <a:latin typeface="Arial"/>
              <a:cs typeface="Arial"/>
            </a:endParaRPr>
          </a:p>
          <a:p>
            <a:pPr marL="192531">
              <a:lnSpc>
                <a:spcPts val="1149"/>
              </a:lnSpc>
              <a:spcBef>
                <a:spcPts val="242"/>
              </a:spcBef>
              <a:spcAft>
                <a:spcPts val="300"/>
              </a:spcAft>
            </a:pPr>
            <a:r>
              <a:rPr sz="1200" spc="-2" dirty="0" smtClean="0">
                <a:solidFill>
                  <a:srgbClr val="262C32"/>
                </a:solidFill>
                <a:latin typeface="Aptos"/>
                <a:cs typeface="Arial"/>
              </a:rPr>
              <a:t>tienen partes eléctricas accesibles.</a:t>
            </a:r>
            <a:endParaRPr sz="1000">
              <a:latin typeface="Arial"/>
              <a:cs typeface="Arial"/>
            </a:endParaRPr>
          </a:p>
          <a:p>
            <a:pPr marL="110235" marR="62950" indent="-94487">
              <a:lnSpc>
                <a:spcPts val="1149"/>
              </a:lnSpc>
              <a:spcBef>
                <a:spcPts val="537"/>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Cuando se toca la carcasa de algún aparato electrodoméstico que se ha </a:t>
            </a:r>
            <a:endParaRPr sz="1000">
              <a:latin typeface="Arial"/>
              <a:cs typeface="Arial"/>
            </a:endParaRPr>
          </a:p>
          <a:p>
            <a:pPr marL="110235" marR="62950">
              <a:lnSpc>
                <a:spcPts val="1149"/>
              </a:lnSpc>
              <a:spcBef>
                <a:spcPts val="254"/>
              </a:spcBef>
              <a:spcAft>
                <a:spcPts val="300"/>
              </a:spcAft>
            </a:pPr>
            <a:r>
              <a:rPr sz="1200" spc="0" dirty="0" smtClean="0">
                <a:solidFill>
                  <a:srgbClr val="262C32"/>
                </a:solidFill>
                <a:latin typeface="Aptos"/>
                <a:cs typeface="Arial"/>
              </a:rPr>
              <a:t>puesto en contacto con la tensión como consecuencia de una deficiencia en </a:t>
            </a:r>
            <a:endParaRPr sz="1000">
              <a:latin typeface="Arial"/>
              <a:cs typeface="Arial"/>
            </a:endParaRPr>
          </a:p>
          <a:p>
            <a:pPr marL="110235" marR="62950">
              <a:lnSpc>
                <a:spcPts val="1149"/>
              </a:lnSpc>
              <a:spcBef>
                <a:spcPts val="254"/>
              </a:spcBef>
              <a:spcAft>
                <a:spcPts val="300"/>
              </a:spcAft>
            </a:pPr>
            <a:r>
              <a:rPr sz="1200" spc="-2" dirty="0" smtClean="0">
                <a:solidFill>
                  <a:srgbClr val="262C32"/>
                </a:solidFill>
                <a:latin typeface="Aptos"/>
                <a:cs typeface="Arial"/>
              </a:rPr>
              <a:t>los aislamientos interiores. Suele ser frecuente en</a:t>
            </a:r>
            <a:r>
              <a:rPr sz="1200" spc="-2" dirty="0" smtClean="0">
                <a:solidFill>
                  <a:srgbClr val="262C32"/>
                </a:solidFill>
                <a:latin typeface="Aptos"/>
                <a:cs typeface="Arial"/>
              </a:rPr>
              <a:t>:</a:t>
            </a:r>
            <a:endParaRPr sz="1000">
              <a:latin typeface="Arial"/>
              <a:cs typeface="Arial"/>
            </a:endParaRPr>
          </a:p>
          <a:p>
            <a:pPr marL="107187" marR="9205">
              <a:lnSpc>
                <a:spcPct val="95825"/>
              </a:lnSpc>
              <a:spcBef>
                <a:spcPts val="534"/>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Nevera</a:t>
            </a:r>
            <a:r>
              <a:rPr sz="1200" spc="-4" dirty="0" smtClean="0">
                <a:solidFill>
                  <a:srgbClr val="262C32"/>
                </a:solidFill>
                <a:latin typeface="Aptos"/>
                <a:cs typeface="Arial"/>
              </a:rPr>
              <a:t>, </a:t>
            </a:r>
            <a:r>
              <a:rPr sz="1200" spc="-4" dirty="0" smtClean="0">
                <a:solidFill>
                  <a:srgbClr val="262C32"/>
                </a:solidFill>
                <a:latin typeface="Aptos"/>
                <a:cs typeface="Arial"/>
              </a:rPr>
              <a:t>lavaplatos</a:t>
            </a:r>
            <a:r>
              <a:rPr sz="1200" spc="-4" dirty="0" smtClean="0">
                <a:solidFill>
                  <a:srgbClr val="262C32"/>
                </a:solidFill>
                <a:latin typeface="Aptos"/>
                <a:cs typeface="Arial"/>
              </a:rPr>
              <a:t>, </a:t>
            </a:r>
            <a:r>
              <a:rPr sz="1200" spc="-4" dirty="0" smtClean="0">
                <a:solidFill>
                  <a:srgbClr val="262C32"/>
                </a:solidFill>
                <a:latin typeface="Aptos"/>
                <a:cs typeface="Arial"/>
              </a:rPr>
              <a:t>televisor</a:t>
            </a:r>
            <a:r>
              <a:rPr sz="1200" spc="-4" dirty="0" smtClean="0">
                <a:solidFill>
                  <a:srgbClr val="262C32"/>
                </a:solidFill>
                <a:latin typeface="Aptos"/>
                <a:cs typeface="Arial"/>
              </a:rPr>
              <a:t>, </a:t>
            </a:r>
            <a:r>
              <a:rPr sz="1200" spc="-4" dirty="0" smtClean="0">
                <a:solidFill>
                  <a:srgbClr val="262C32"/>
                </a:solidFill>
                <a:latin typeface="Aptos"/>
                <a:cs typeface="Arial"/>
              </a:rPr>
              <a:t>tostadoras</a:t>
            </a:r>
            <a:r>
              <a:rPr sz="1200" spc="-4" dirty="0" smtClean="0">
                <a:solidFill>
                  <a:srgbClr val="262C32"/>
                </a:solidFill>
                <a:latin typeface="Aptos"/>
                <a:cs typeface="Arial"/>
              </a:rPr>
              <a:t>, </a:t>
            </a:r>
            <a:r>
              <a:rPr sz="1200" spc="-4" dirty="0" smtClean="0">
                <a:solidFill>
                  <a:srgbClr val="262C32"/>
                </a:solidFill>
                <a:latin typeface="Aptos"/>
                <a:cs typeface="Arial"/>
              </a:rPr>
              <a:t>etc.</a:t>
            </a:r>
            <a:endParaRPr sz="1000">
              <a:latin typeface="Arial"/>
              <a:cs typeface="Arial"/>
            </a:endParaRPr>
          </a:p>
          <a:p>
            <a:pPr marL="15747" marR="49507" indent="3047">
              <a:lnSpc>
                <a:spcPts val="1149"/>
              </a:lnSpc>
              <a:spcBef>
                <a:spcPts val="530"/>
              </a:spcBef>
              <a:spcAft>
                <a:spcPts val="300"/>
              </a:spcAft>
            </a:pPr>
            <a:r>
              <a:rPr sz="1200" spc="-4" dirty="0" smtClean="0">
                <a:solidFill>
                  <a:srgbClr val="262C32"/>
                </a:solidFill>
                <a:latin typeface="Aptos"/>
                <a:cs typeface="Arial"/>
              </a:rPr>
              <a:t>No son peligrosos los aparatos electrodomésticos  que lleven el símbolo de </a:t>
            </a:r>
            <a:endParaRPr sz="1000">
              <a:latin typeface="Arial"/>
              <a:cs typeface="Arial"/>
            </a:endParaRPr>
          </a:p>
          <a:p>
            <a:pPr marL="15747" marR="49507">
              <a:lnSpc>
                <a:spcPts val="1264"/>
              </a:lnSpc>
              <a:spcBef>
                <a:spcPts val="148"/>
              </a:spcBef>
              <a:spcAft>
                <a:spcPts val="300"/>
              </a:spcAft>
            </a:pPr>
            <a:r>
              <a:rPr sz="1200" spc="0" dirty="0" smtClean="0">
                <a:solidFill>
                  <a:srgbClr val="262C32"/>
                </a:solidFill>
                <a:latin typeface="Aptos"/>
                <a:cs typeface="Arial"/>
              </a:rPr>
              <a:t>doble aislamiento  </a:t>
            </a:r>
            <a:r>
              <a:rPr sz="1232" spc="0" dirty="0" smtClean="0">
                <a:solidFill>
                  <a:srgbClr val="262C32"/>
                </a:solidFill>
                <a:latin typeface="Aptos"/>
                <a:cs typeface="Arial"/>
              </a:rPr>
              <a:t>[§]  </a:t>
            </a:r>
            <a:r>
              <a:rPr sz="1200" spc="0" dirty="0" smtClean="0">
                <a:solidFill>
                  <a:srgbClr val="262C32"/>
                </a:solidFill>
                <a:latin typeface="Aptos"/>
                <a:cs typeface="Arial"/>
              </a:rPr>
              <a:t>en su chapa de características</a:t>
            </a:r>
            <a:r>
              <a:rPr sz="1200" spc="0" dirty="0" smtClean="0">
                <a:solidFill>
                  <a:srgbClr val="262C32"/>
                </a:solidFill>
                <a:latin typeface="Aptos"/>
                <a:cs typeface="Arial"/>
              </a:rPr>
              <a:t>, </a:t>
            </a:r>
            <a:r>
              <a:rPr sz="1200" spc="0" dirty="0" smtClean="0">
                <a:solidFill>
                  <a:srgbClr val="262C32"/>
                </a:solidFill>
                <a:latin typeface="Aptos"/>
                <a:cs typeface="Arial"/>
              </a:rPr>
              <a:t>a no ser que se mojen.</a:t>
            </a:r>
            <a:endParaRPr sz="1000">
              <a:latin typeface="Arial"/>
              <a:cs typeface="Arial"/>
            </a:endParaRPr>
          </a:p>
        </p:txBody>
      </p:sp>
      <p:sp>
        <p:nvSpPr>
          <p:cNvPr id="3" name="object 3"/>
          <p:cNvSpPr txBox="1"/>
          <p:nvPr/>
        </p:nvSpPr>
        <p:spPr>
          <a:xfrm>
            <a:off x="2083609" y="4770334"/>
            <a:ext cx="7397228" cy="1895856"/>
          </a:xfrm>
          <a:prstGeom prst="rect">
            <a:avLst/>
          </a:prstGeom>
        </p:spPr>
        <p:txBody>
          <a:bodyPr wrap="square" lIns="0" tIns="7111" rIns="0" bIns="0" rtlCol="0">
            <a:noAutofit/>
          </a:bodyPr>
          <a:lstStyle/>
          <a:p>
            <a:pPr marL="12700" marR="9205">
              <a:lnSpc>
                <a:spcPts val="1120"/>
              </a:lnSpc>
              <a:spcAft>
                <a:spcPts val="300"/>
              </a:spcAft>
            </a:pPr>
            <a:r>
              <a:rPr sz="1200" b="1" spc="-3" dirty="0" smtClean="0">
                <a:solidFill>
                  <a:srgbClr val="262C32"/>
                </a:solidFill>
                <a:latin typeface="Aptos"/>
                <a:cs typeface="Arial"/>
              </a:rPr>
              <a:t>• </a:t>
            </a:r>
            <a:r>
              <a:rPr sz="1200" b="1" spc="-3" dirty="0" smtClean="0">
                <a:solidFill>
                  <a:srgbClr val="262C32"/>
                </a:solidFill>
                <a:latin typeface="Aptos"/>
                <a:cs typeface="Arial"/>
              </a:rPr>
              <a:t>Consejos de prevención</a:t>
            </a:r>
            <a:endParaRPr sz="1000">
              <a:latin typeface="Arial"/>
              <a:cs typeface="Arial"/>
            </a:endParaRPr>
          </a:p>
          <a:p>
            <a:pPr marL="15747" marR="9205">
              <a:lnSpc>
                <a:spcPct val="95825"/>
              </a:lnSpc>
              <a:spcBef>
                <a:spcPts val="47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No conectar aparatos que se hayan mojado</a:t>
            </a:r>
            <a:r>
              <a:rPr sz="1200" spc="-2" dirty="0" smtClean="0">
                <a:solidFill>
                  <a:srgbClr val="262C32"/>
                </a:solidFill>
                <a:latin typeface="Aptos"/>
                <a:cs typeface="Arial"/>
              </a:rPr>
              <a:t>.</a:t>
            </a:r>
            <a:endParaRPr sz="1000">
              <a:latin typeface="Arial"/>
              <a:cs typeface="Arial"/>
            </a:endParaRPr>
          </a:p>
          <a:p>
            <a:pPr marL="104139" marR="62036" indent="-88391">
              <a:lnSpc>
                <a:spcPts val="1149"/>
              </a:lnSpc>
              <a:spcBef>
                <a:spcPts val="530"/>
              </a:spcBef>
              <a:spcAft>
                <a:spcPts val="300"/>
              </a:spcAft>
            </a:pPr>
            <a:r>
              <a:rPr sz="1200" spc="0" dirty="0" smtClean="0">
                <a:solidFill>
                  <a:srgbClr val="262C32"/>
                </a:solidFill>
                <a:latin typeface="Aptos"/>
                <a:cs typeface="Arial"/>
              </a:rPr>
              <a:t>- </a:t>
            </a:r>
            <a:r>
              <a:rPr sz="1200" spc="0" dirty="0" smtClean="0">
                <a:solidFill>
                  <a:srgbClr val="262C32"/>
                </a:solidFill>
                <a:latin typeface="Aptos"/>
                <a:cs typeface="Arial"/>
              </a:rPr>
              <a:t>Procurar no usar ni tocar aparatos eléc</a:t>
            </a:r>
            <a:r>
              <a:rPr sz="1200" spc="0" dirty="0" smtClean="0">
                <a:solidFill>
                  <a:srgbClr val="262C32"/>
                </a:solidFill>
                <a:latin typeface="Aptos"/>
                <a:cs typeface="Arial"/>
              </a:rPr>
              <a:t>t</a:t>
            </a:r>
            <a:r>
              <a:rPr sz="1200" spc="0" dirty="0" smtClean="0">
                <a:solidFill>
                  <a:srgbClr val="262C32"/>
                </a:solidFill>
                <a:latin typeface="Aptos"/>
                <a:cs typeface="Arial"/>
              </a:rPr>
              <a:t>ricos estando descalzo</a:t>
            </a:r>
            <a:r>
              <a:rPr sz="1200" spc="0" dirty="0" smtClean="0">
                <a:solidFill>
                  <a:srgbClr val="262C32"/>
                </a:solidFill>
                <a:latin typeface="Aptos"/>
                <a:cs typeface="Arial"/>
              </a:rPr>
              <a:t>, </a:t>
            </a:r>
            <a:r>
              <a:rPr sz="1200" spc="0" dirty="0" smtClean="0">
                <a:solidFill>
                  <a:srgbClr val="262C32"/>
                </a:solidFill>
                <a:latin typeface="Aptos"/>
                <a:cs typeface="Arial"/>
              </a:rPr>
              <a:t>aún cuando </a:t>
            </a:r>
            <a:endParaRPr sz="1000">
              <a:latin typeface="Arial"/>
              <a:cs typeface="Arial"/>
            </a:endParaRPr>
          </a:p>
          <a:p>
            <a:pPr marL="104139" marR="62036">
              <a:lnSpc>
                <a:spcPts val="1149"/>
              </a:lnSpc>
              <a:spcBef>
                <a:spcPts val="265"/>
              </a:spcBef>
              <a:spcAft>
                <a:spcPts val="300"/>
              </a:spcAft>
            </a:pPr>
            <a:r>
              <a:rPr sz="1200" spc="-7" dirty="0" smtClean="0">
                <a:solidFill>
                  <a:srgbClr val="262C32"/>
                </a:solidFill>
                <a:latin typeface="Aptos"/>
                <a:cs typeface="Arial"/>
              </a:rPr>
              <a:t>el suelo esté seco.</a:t>
            </a:r>
            <a:endParaRPr sz="1000">
              <a:latin typeface="Arial"/>
              <a:cs typeface="Arial"/>
            </a:endParaRPr>
          </a:p>
          <a:p>
            <a:pPr marL="101091" marR="12192" indent="-85343">
              <a:lnSpc>
                <a:spcPts val="1149"/>
              </a:lnSpc>
              <a:spcBef>
                <a:spcPts val="535"/>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No tener estufas eléctricas</a:t>
            </a:r>
            <a:r>
              <a:rPr sz="1200" spc="-2" dirty="0" smtClean="0">
                <a:solidFill>
                  <a:srgbClr val="262C32"/>
                </a:solidFill>
                <a:latin typeface="Aptos"/>
                <a:cs typeface="Arial"/>
              </a:rPr>
              <a:t>, </a:t>
            </a:r>
            <a:r>
              <a:rPr sz="1200" spc="-2" dirty="0" smtClean="0">
                <a:solidFill>
                  <a:srgbClr val="262C32"/>
                </a:solidFill>
                <a:latin typeface="Aptos"/>
                <a:cs typeface="Arial"/>
              </a:rPr>
              <a:t>tomas de corriente ni otros aparatos eléctricos al </a:t>
            </a:r>
            <a:endParaRPr sz="1000">
              <a:latin typeface="Arial"/>
              <a:cs typeface="Arial"/>
            </a:endParaRPr>
          </a:p>
          <a:p>
            <a:pPr marL="101091" marR="12192">
              <a:lnSpc>
                <a:spcPts val="1149"/>
              </a:lnSpc>
              <a:spcBef>
                <a:spcPts val="254"/>
              </a:spcBef>
              <a:spcAft>
                <a:spcPts val="300"/>
              </a:spcAft>
            </a:pPr>
            <a:r>
              <a:rPr sz="1200" spc="-14" dirty="0" smtClean="0">
                <a:solidFill>
                  <a:srgbClr val="262C32"/>
                </a:solidFill>
                <a:latin typeface="Aptos"/>
                <a:cs typeface="Arial"/>
              </a:rPr>
              <a:t>a</a:t>
            </a:r>
            <a:r>
              <a:rPr sz="1200" spc="-9" dirty="0" smtClean="0">
                <a:solidFill>
                  <a:srgbClr val="262C32"/>
                </a:solidFill>
                <a:latin typeface="Aptos"/>
                <a:cs typeface="Arial"/>
              </a:rPr>
              <a:t>l</a:t>
            </a:r>
            <a:r>
              <a:rPr sz="1200" spc="-25" dirty="0" smtClean="0">
                <a:solidFill>
                  <a:srgbClr val="262C32"/>
                </a:solidFill>
                <a:latin typeface="Aptos"/>
                <a:cs typeface="Arial"/>
              </a:rPr>
              <a:t>c</a:t>
            </a:r>
            <a:r>
              <a:rPr sz="1200" spc="-14" dirty="0" smtClean="0">
                <a:solidFill>
                  <a:srgbClr val="262C32"/>
                </a:solidFill>
                <a:latin typeface="Aptos"/>
                <a:cs typeface="Arial"/>
              </a:rPr>
              <a:t>a</a:t>
            </a:r>
            <a:r>
              <a:rPr sz="1200" spc="-19" dirty="0" smtClean="0">
                <a:solidFill>
                  <a:srgbClr val="262C32"/>
                </a:solidFill>
                <a:latin typeface="Aptos"/>
                <a:cs typeface="Arial"/>
              </a:rPr>
              <a:t>nc</a:t>
            </a:r>
            <a:r>
              <a:rPr sz="1200" spc="0" dirty="0" smtClean="0">
                <a:solidFill>
                  <a:srgbClr val="262C32"/>
                </a:solidFill>
                <a:latin typeface="Aptos"/>
                <a:cs typeface="Arial"/>
              </a:rPr>
              <a:t>e</a:t>
            </a:r>
            <a:r>
              <a:rPr sz="1200" spc="103"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70" dirty="0" smtClean="0">
                <a:solidFill>
                  <a:srgbClr val="262C32"/>
                </a:solidFill>
                <a:latin typeface="Aptos"/>
                <a:cs typeface="Arial"/>
              </a:rPr>
              <a:t> </a:t>
            </a:r>
            <a:r>
              <a:rPr sz="1200" spc="-102" dirty="0" smtClean="0">
                <a:solidFill>
                  <a:srgbClr val="262C32"/>
                </a:solidFill>
                <a:latin typeface="Aptos"/>
                <a:cs typeface="Arial"/>
              </a:rPr>
              <a:t>l</a:t>
            </a:r>
            <a:r>
              <a:rPr sz="1200" spc="-11" dirty="0" smtClean="0">
                <a:solidFill>
                  <a:srgbClr val="262C32"/>
                </a:solidFill>
                <a:latin typeface="Aptos"/>
                <a:cs typeface="Arial"/>
              </a:rPr>
              <a:t>a</a:t>
            </a:r>
            <a:r>
              <a:rPr sz="1200" spc="89" dirty="0" smtClean="0">
                <a:solidFill>
                  <a:srgbClr val="262C32"/>
                </a:solidFill>
                <a:latin typeface="Aptos"/>
                <a:cs typeface="Arial"/>
              </a:rPr>
              <a:t> </a:t>
            </a:r>
            <a:r>
              <a:rPr sz="1200" spc="-29" dirty="0" smtClean="0">
                <a:solidFill>
                  <a:srgbClr val="262C32"/>
                </a:solidFill>
                <a:latin typeface="Aptos"/>
                <a:cs typeface="Arial"/>
              </a:rPr>
              <a:t>m</a:t>
            </a:r>
            <a:r>
              <a:rPr sz="1200" spc="-19" dirty="0" smtClean="0">
                <a:solidFill>
                  <a:srgbClr val="262C32"/>
                </a:solidFill>
                <a:latin typeface="Aptos"/>
                <a:cs typeface="Arial"/>
              </a:rPr>
              <a:t>a</a:t>
            </a:r>
            <a:r>
              <a:rPr sz="1200" spc="-14" dirty="0" smtClean="0">
                <a:solidFill>
                  <a:srgbClr val="262C32"/>
                </a:solidFill>
                <a:latin typeface="Aptos"/>
                <a:cs typeface="Arial"/>
              </a:rPr>
              <a:t>n</a:t>
            </a:r>
            <a:r>
              <a:rPr sz="1200" spc="0" dirty="0" smtClean="0">
                <a:solidFill>
                  <a:srgbClr val="262C32"/>
                </a:solidFill>
                <a:latin typeface="Aptos"/>
                <a:cs typeface="Arial"/>
              </a:rPr>
              <a:t>o</a:t>
            </a:r>
            <a:r>
              <a:rPr sz="1200" spc="48" dirty="0" smtClean="0">
                <a:solidFill>
                  <a:srgbClr val="262C32"/>
                </a:solidFill>
                <a:latin typeface="Aptos"/>
                <a:cs typeface="Arial"/>
              </a:rPr>
              <a:t> </a:t>
            </a:r>
            <a:r>
              <a:rPr sz="1200" spc="-14" dirty="0" smtClean="0">
                <a:solidFill>
                  <a:srgbClr val="262C32"/>
                </a:solidFill>
                <a:latin typeface="Aptos"/>
                <a:cs typeface="Arial"/>
              </a:rPr>
              <a:t>e</a:t>
            </a:r>
            <a:r>
              <a:rPr sz="1200" spc="0" dirty="0" smtClean="0">
                <a:solidFill>
                  <a:srgbClr val="262C32"/>
                </a:solidFill>
                <a:latin typeface="Aptos"/>
                <a:cs typeface="Arial"/>
              </a:rPr>
              <a:t>n</a:t>
            </a:r>
            <a:r>
              <a:rPr sz="1200" spc="17" dirty="0" smtClean="0">
                <a:solidFill>
                  <a:srgbClr val="262C32"/>
                </a:solidFill>
                <a:latin typeface="Aptos"/>
                <a:cs typeface="Arial"/>
              </a:rPr>
              <a:t> </a:t>
            </a:r>
            <a:r>
              <a:rPr sz="1200" spc="-26" dirty="0" smtClean="0">
                <a:solidFill>
                  <a:srgbClr val="262C32"/>
                </a:solidFill>
                <a:latin typeface="Aptos"/>
                <a:cs typeface="Arial"/>
              </a:rPr>
              <a:t>e</a:t>
            </a:r>
            <a:r>
              <a:rPr sz="1200" spc="-73" dirty="0" smtClean="0">
                <a:solidFill>
                  <a:srgbClr val="262C32"/>
                </a:solidFill>
                <a:latin typeface="Aptos"/>
                <a:cs typeface="Arial"/>
              </a:rPr>
              <a:t>l</a:t>
            </a:r>
            <a:r>
              <a:rPr sz="1200" spc="100" dirty="0" smtClean="0">
                <a:solidFill>
                  <a:srgbClr val="262C32"/>
                </a:solidFill>
                <a:latin typeface="Aptos"/>
                <a:cs typeface="Arial"/>
              </a:rPr>
              <a:t> </a:t>
            </a:r>
            <a:r>
              <a:rPr sz="1200" spc="-19" dirty="0" smtClean="0">
                <a:solidFill>
                  <a:srgbClr val="262C32"/>
                </a:solidFill>
                <a:latin typeface="Aptos"/>
                <a:cs typeface="Arial"/>
              </a:rPr>
              <a:t>c</a:t>
            </a:r>
            <a:r>
              <a:rPr sz="1200" spc="-14" dirty="0" smtClean="0">
                <a:solidFill>
                  <a:srgbClr val="262C32"/>
                </a:solidFill>
                <a:latin typeface="Aptos"/>
                <a:cs typeface="Arial"/>
              </a:rPr>
              <a:t>u</a:t>
            </a:r>
            <a:r>
              <a:rPr sz="1200" spc="-19" dirty="0" smtClean="0">
                <a:solidFill>
                  <a:srgbClr val="262C32"/>
                </a:solidFill>
                <a:latin typeface="Aptos"/>
                <a:cs typeface="Arial"/>
              </a:rPr>
              <a:t>a</a:t>
            </a:r>
            <a:r>
              <a:rPr sz="1200" spc="0" dirty="0" smtClean="0">
                <a:solidFill>
                  <a:srgbClr val="262C32"/>
                </a:solidFill>
                <a:latin typeface="Aptos"/>
                <a:cs typeface="Arial"/>
              </a:rPr>
              <a:t>r</a:t>
            </a:r>
            <a:r>
              <a:rPr sz="1200" spc="-25" dirty="0" smtClean="0">
                <a:solidFill>
                  <a:srgbClr val="262C32"/>
                </a:solidFill>
                <a:latin typeface="Aptos"/>
                <a:cs typeface="Arial"/>
              </a:rPr>
              <a:t>t</a:t>
            </a:r>
            <a:r>
              <a:rPr sz="1200" spc="0" dirty="0" smtClean="0">
                <a:solidFill>
                  <a:srgbClr val="262C32"/>
                </a:solidFill>
                <a:latin typeface="Aptos"/>
                <a:cs typeface="Arial"/>
              </a:rPr>
              <a:t>o</a:t>
            </a:r>
            <a:r>
              <a:rPr sz="1200" spc="70"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14" dirty="0" smtClean="0">
                <a:solidFill>
                  <a:srgbClr val="262C32"/>
                </a:solidFill>
                <a:latin typeface="Aptos"/>
                <a:cs typeface="Arial"/>
              </a:rPr>
              <a:t>b</a:t>
            </a:r>
            <a:r>
              <a:rPr sz="1200" spc="-19" dirty="0" smtClean="0">
                <a:solidFill>
                  <a:srgbClr val="262C32"/>
                </a:solidFill>
                <a:latin typeface="Aptos"/>
                <a:cs typeface="Arial"/>
              </a:rPr>
              <a:t>a</a:t>
            </a:r>
            <a:r>
              <a:rPr sz="1200" spc="-14" dirty="0" smtClean="0">
                <a:solidFill>
                  <a:srgbClr val="262C32"/>
                </a:solidFill>
                <a:latin typeface="Aptos"/>
                <a:cs typeface="Arial"/>
              </a:rPr>
              <a:t>ñ</a:t>
            </a:r>
            <a:r>
              <a:rPr sz="1200" spc="0" dirty="0" smtClean="0">
                <a:solidFill>
                  <a:srgbClr val="262C32"/>
                </a:solidFill>
                <a:latin typeface="Aptos"/>
                <a:cs typeface="Arial"/>
              </a:rPr>
              <a:t>o</a:t>
            </a:r>
            <a:r>
              <a:rPr sz="1200" spc="23" dirty="0" smtClean="0">
                <a:solidFill>
                  <a:srgbClr val="262C32"/>
                </a:solidFill>
                <a:latin typeface="Aptos"/>
                <a:cs typeface="Arial"/>
              </a:rPr>
              <a:t> </a:t>
            </a:r>
            <a:r>
              <a:rPr sz="1200" spc="0" dirty="0" smtClean="0">
                <a:solidFill>
                  <a:srgbClr val="262C32"/>
                </a:solidFill>
                <a:latin typeface="Aptos"/>
                <a:cs typeface="Arial"/>
              </a:rPr>
              <a:t>y</a:t>
            </a:r>
            <a:r>
              <a:rPr sz="1200" spc="-9" dirty="0" smtClean="0">
                <a:solidFill>
                  <a:srgbClr val="262C32"/>
                </a:solidFill>
                <a:latin typeface="Aptos"/>
                <a:cs typeface="Arial"/>
              </a:rPr>
              <a:t> </a:t>
            </a:r>
            <a:r>
              <a:rPr sz="1200" spc="0" dirty="0" smtClean="0">
                <a:solidFill>
                  <a:srgbClr val="262C32"/>
                </a:solidFill>
                <a:latin typeface="Aptos"/>
                <a:cs typeface="Arial"/>
              </a:rPr>
              <a:t>a</a:t>
            </a:r>
            <a:r>
              <a:rPr sz="1200" spc="28" dirty="0" smtClean="0">
                <a:solidFill>
                  <a:srgbClr val="262C32"/>
                </a:solidFill>
                <a:latin typeface="Aptos"/>
                <a:cs typeface="Arial"/>
              </a:rPr>
              <a:t> </a:t>
            </a:r>
            <a:r>
              <a:rPr sz="1200" spc="-29" dirty="0" smtClean="0">
                <a:solidFill>
                  <a:srgbClr val="262C32"/>
                </a:solidFill>
                <a:latin typeface="Aptos"/>
                <a:cs typeface="Arial"/>
              </a:rPr>
              <a:t>m</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73"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95" dirty="0" smtClean="0">
                <a:solidFill>
                  <a:srgbClr val="262C32"/>
                </a:solidFill>
                <a:latin typeface="Aptos"/>
                <a:cs typeface="Arial"/>
              </a:rPr>
              <a:t> </a:t>
            </a:r>
            <a:r>
              <a:rPr sz="1200" spc="-283" dirty="0" smtClean="0">
                <a:solidFill>
                  <a:srgbClr val="262C32"/>
                </a:solidFill>
                <a:latin typeface="Aptos"/>
                <a:cs typeface="Arial"/>
              </a:rPr>
              <a:t>1</a:t>
            </a:r>
            <a:r>
              <a:rPr sz="1200" spc="-141" dirty="0" smtClean="0">
                <a:solidFill>
                  <a:srgbClr val="262C32"/>
                </a:solidFill>
                <a:latin typeface="Aptos"/>
                <a:cs typeface="Arial"/>
              </a:rPr>
              <a:t>  </a:t>
            </a:r>
            <a:r>
              <a:rPr sz="1200" spc="-30" dirty="0" smtClean="0">
                <a:solidFill>
                  <a:srgbClr val="262C32"/>
                </a:solidFill>
                <a:latin typeface="Aptos"/>
                <a:cs typeface="Arial"/>
              </a:rPr>
              <a:t> </a:t>
            </a:r>
            <a:r>
              <a:rPr sz="1200" spc="0" dirty="0" smtClean="0">
                <a:solidFill>
                  <a:srgbClr val="262C32"/>
                </a:solidFill>
                <a:latin typeface="Aptos"/>
                <a:cs typeface="Arial"/>
              </a:rPr>
              <a:t>m</a:t>
            </a:r>
            <a:r>
              <a:rPr sz="1200" spc="-28" dirty="0" smtClean="0">
                <a:solidFill>
                  <a:srgbClr val="262C32"/>
                </a:solidFill>
                <a:latin typeface="Aptos"/>
                <a:cs typeface="Arial"/>
              </a:rPr>
              <a:t> </a:t>
            </a:r>
            <a:r>
              <a:rPr sz="1200" spc="-53" dirty="0" smtClean="0">
                <a:solidFill>
                  <a:srgbClr val="262C32"/>
                </a:solidFill>
                <a:latin typeface="Aptos"/>
                <a:cs typeface="Arial"/>
              </a:rPr>
              <a:t>d</a:t>
            </a:r>
            <a:r>
              <a:rPr sz="1200" spc="18" dirty="0" smtClean="0">
                <a:solidFill>
                  <a:srgbClr val="262C32"/>
                </a:solidFill>
                <a:latin typeface="Aptos"/>
                <a:cs typeface="Arial"/>
              </a:rPr>
              <a:t>e</a:t>
            </a:r>
            <a:r>
              <a:rPr sz="1200" spc="-73" dirty="0" smtClean="0">
                <a:solidFill>
                  <a:srgbClr val="262C32"/>
                </a:solidFill>
                <a:latin typeface="Aptos"/>
                <a:cs typeface="Arial"/>
              </a:rPr>
              <a:t>l</a:t>
            </a:r>
            <a:r>
              <a:rPr sz="1200" spc="125" dirty="0" smtClean="0">
                <a:solidFill>
                  <a:srgbClr val="262C32"/>
                </a:solidFill>
                <a:latin typeface="Aptos"/>
                <a:cs typeface="Arial"/>
              </a:rPr>
              <a:t> </a:t>
            </a:r>
            <a:r>
              <a:rPr sz="1200" spc="-14" dirty="0" smtClean="0">
                <a:solidFill>
                  <a:srgbClr val="262C32"/>
                </a:solidFill>
                <a:latin typeface="Aptos"/>
                <a:cs typeface="Arial"/>
              </a:rPr>
              <a:t>b</a:t>
            </a:r>
            <a:r>
              <a:rPr sz="1200" spc="-19" dirty="0" smtClean="0">
                <a:solidFill>
                  <a:srgbClr val="262C32"/>
                </a:solidFill>
                <a:latin typeface="Aptos"/>
                <a:cs typeface="Arial"/>
              </a:rPr>
              <a:t>o</a:t>
            </a:r>
            <a:r>
              <a:rPr sz="1200" spc="-14" dirty="0" smtClean="0">
                <a:solidFill>
                  <a:srgbClr val="262C32"/>
                </a:solidFill>
                <a:latin typeface="Aptos"/>
                <a:cs typeface="Arial"/>
              </a:rPr>
              <a:t>rd</a:t>
            </a:r>
            <a:r>
              <a:rPr sz="1200" spc="0" dirty="0" smtClean="0">
                <a:solidFill>
                  <a:srgbClr val="262C32"/>
                </a:solidFill>
                <a:latin typeface="Aptos"/>
                <a:cs typeface="Arial"/>
              </a:rPr>
              <a:t>e</a:t>
            </a:r>
            <a:r>
              <a:rPr sz="1200" spc="37"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78" dirty="0" smtClean="0">
                <a:solidFill>
                  <a:srgbClr val="262C32"/>
                </a:solidFill>
                <a:latin typeface="Aptos"/>
                <a:cs typeface="Arial"/>
              </a:rPr>
              <a:t>l</a:t>
            </a:r>
            <a:r>
              <a:rPr sz="1200" spc="-33" dirty="0" smtClean="0">
                <a:solidFill>
                  <a:srgbClr val="262C32"/>
                </a:solidFill>
                <a:latin typeface="Aptos"/>
                <a:cs typeface="Arial"/>
              </a:rPr>
              <a:t>a</a:t>
            </a:r>
            <a:r>
              <a:rPr sz="1200" spc="-16" dirty="0" smtClean="0">
                <a:solidFill>
                  <a:srgbClr val="262C32"/>
                </a:solidFill>
                <a:latin typeface="Aptos"/>
                <a:cs typeface="Arial"/>
              </a:rPr>
              <a:t> </a:t>
            </a:r>
            <a:endParaRPr sz="1000">
              <a:latin typeface="Arial"/>
              <a:cs typeface="Arial"/>
            </a:endParaRPr>
          </a:p>
          <a:p>
            <a:pPr marL="101091" marR="12192">
              <a:lnSpc>
                <a:spcPts val="1149"/>
              </a:lnSpc>
              <a:spcBef>
                <a:spcPts val="254"/>
              </a:spcBef>
              <a:spcAft>
                <a:spcPts val="300"/>
              </a:spcAft>
            </a:pPr>
            <a:r>
              <a:rPr sz="1200" spc="-20" dirty="0" smtClean="0">
                <a:solidFill>
                  <a:srgbClr val="262C32"/>
                </a:solidFill>
                <a:latin typeface="Aptos"/>
                <a:cs typeface="Arial"/>
              </a:rPr>
              <a:t>bañera</a:t>
            </a:r>
            <a:r>
              <a:rPr sz="1200" spc="-20" dirty="0" smtClean="0">
                <a:solidFill>
                  <a:srgbClr val="262C32"/>
                </a:solidFill>
                <a:latin typeface="Aptos"/>
                <a:cs typeface="Arial"/>
              </a:rPr>
              <a:t>.</a:t>
            </a:r>
            <a:endParaRPr sz="1000">
              <a:latin typeface="Arial"/>
              <a:cs typeface="Arial"/>
            </a:endParaRPr>
          </a:p>
          <a:p>
            <a:pPr marL="101091" indent="-85343">
              <a:lnSpc>
                <a:spcPts val="1390"/>
              </a:lnSpc>
              <a:spcBef>
                <a:spcPts val="433"/>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Ante cualquier reparación o manipulación de la instalación eléctrica</a:t>
            </a:r>
            <a:r>
              <a:rPr sz="1200" spc="-3" dirty="0" smtClean="0">
                <a:solidFill>
                  <a:srgbClr val="262C32"/>
                </a:solidFill>
                <a:latin typeface="Aptos"/>
                <a:cs typeface="Arial"/>
              </a:rPr>
              <a:t>, </a:t>
            </a:r>
            <a:r>
              <a:rPr sz="1200" spc="-3" dirty="0" smtClean="0">
                <a:solidFill>
                  <a:srgbClr val="262C32"/>
                </a:solidFill>
                <a:latin typeface="Aptos"/>
                <a:cs typeface="Arial"/>
              </a:rPr>
              <a:t>desconectar el interruptor general situado normalmente en el cuadro general y asegurarse de la ausencia de tensión.</a:t>
            </a:r>
            <a:endParaRPr sz="10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b="1" spc="-69" dirty="0" smtClean="0">
                <a:solidFill>
                  <a:srgbClr val="231F21"/>
                </a:solidFill>
                <a:latin typeface="Times New Roman"/>
                <a:cs typeface="Times New Roman"/>
              </a:rPr>
              <a:t>160</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a:t>
            </a:r>
            <a:r>
              <a:rPr sz="1100" b="1" spc="-20" dirty="0" smtClean="0">
                <a:solidFill>
                  <a:srgbClr val="1E374E"/>
                </a:solidFill>
                <a:latin typeface="Aptos"/>
                <a:cs typeface="Times New Roman"/>
              </a:rPr>
              <a:t>xil</a:t>
            </a:r>
            <a:r>
              <a:rPr sz="1100" b="1" spc="-20" dirty="0" smtClean="0">
                <a:solidFill>
                  <a:srgbClr val="1E374E"/>
                </a:solidFill>
                <a:latin typeface="Aptos"/>
                <a:cs typeface="Times New Roman"/>
              </a:rPr>
              <a:t>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2078511" y="1353526"/>
            <a:ext cx="7294185" cy="509016"/>
          </a:xfrm>
          <a:prstGeom prst="rect">
            <a:avLst/>
          </a:prstGeom>
        </p:spPr>
        <p:txBody>
          <a:bodyPr wrap="square" lIns="0" tIns="7111" rIns="0" bIns="0" rtlCol="0">
            <a:noAutofit/>
          </a:bodyPr>
          <a:lstStyle/>
          <a:p>
            <a:pPr marL="12700" marR="9205">
              <a:lnSpc>
                <a:spcPts val="1120"/>
              </a:lnSpc>
              <a:spcAft>
                <a:spcPts val="300"/>
              </a:spcAft>
            </a:pPr>
            <a:r>
              <a:rPr sz="1200" b="1" spc="-6" dirty="0" smtClean="0">
                <a:solidFill>
                  <a:srgbClr val="262C32"/>
                </a:solidFill>
                <a:latin typeface="Aptos"/>
                <a:cs typeface="Arial"/>
              </a:rPr>
              <a:t>ATENCION:  El !imitador de la Compañía (generalmente situado en una</a:t>
            </a:r>
            <a:endParaRPr sz="1000">
              <a:latin typeface="Arial"/>
              <a:cs typeface="Arial"/>
            </a:endParaRPr>
          </a:p>
          <a:p>
            <a:pPr marL="15747" indent="0">
              <a:lnSpc>
                <a:spcPts val="1390"/>
              </a:lnSpc>
              <a:spcBef>
                <a:spcPts val="103"/>
              </a:spcBef>
              <a:spcAft>
                <a:spcPts val="300"/>
              </a:spcAft>
            </a:pPr>
            <a:r>
              <a:rPr sz="1200" b="1" spc="-25" dirty="0" smtClean="0">
                <a:solidFill>
                  <a:srgbClr val="262C32"/>
                </a:solidFill>
                <a:latin typeface="Aptos"/>
                <a:cs typeface="Arial"/>
              </a:rPr>
              <a:t>c</a:t>
            </a:r>
            <a:r>
              <a:rPr sz="1200" b="1" spc="-19" dirty="0" smtClean="0">
                <a:solidFill>
                  <a:srgbClr val="262C32"/>
                </a:solidFill>
                <a:latin typeface="Aptos"/>
                <a:cs typeface="Arial"/>
              </a:rPr>
              <a:t>a</a:t>
            </a:r>
            <a:r>
              <a:rPr sz="1200" b="1" spc="-14" dirty="0" smtClean="0">
                <a:solidFill>
                  <a:srgbClr val="262C32"/>
                </a:solidFill>
                <a:latin typeface="Aptos"/>
                <a:cs typeface="Arial"/>
              </a:rPr>
              <a:t>j</a:t>
            </a:r>
            <a:r>
              <a:rPr sz="1200" b="1" spc="0" dirty="0" smtClean="0">
                <a:solidFill>
                  <a:srgbClr val="262C32"/>
                </a:solidFill>
                <a:latin typeface="Aptos"/>
                <a:cs typeface="Arial"/>
              </a:rPr>
              <a:t>a</a:t>
            </a:r>
            <a:r>
              <a:rPr sz="1200" b="1" spc="93" dirty="0" smtClean="0">
                <a:solidFill>
                  <a:srgbClr val="262C32"/>
                </a:solidFill>
                <a:latin typeface="Aptos"/>
                <a:cs typeface="Arial"/>
              </a:rPr>
              <a:t> </a:t>
            </a:r>
            <a:r>
              <a:rPr sz="1200" b="1" spc="-29" dirty="0" smtClean="0">
                <a:solidFill>
                  <a:srgbClr val="262C32"/>
                </a:solidFill>
                <a:latin typeface="Aptos"/>
                <a:cs typeface="Arial"/>
              </a:rPr>
              <a:t>p</a:t>
            </a:r>
            <a:r>
              <a:rPr sz="1200" b="1" spc="-14" dirty="0" smtClean="0">
                <a:solidFill>
                  <a:srgbClr val="262C32"/>
                </a:solidFill>
                <a:latin typeface="Aptos"/>
                <a:cs typeface="Arial"/>
              </a:rPr>
              <a:t>r</a:t>
            </a:r>
            <a:r>
              <a:rPr sz="1200" b="1" spc="-19" dirty="0" smtClean="0">
                <a:solidFill>
                  <a:srgbClr val="262C32"/>
                </a:solidFill>
                <a:latin typeface="Aptos"/>
                <a:cs typeface="Arial"/>
              </a:rPr>
              <a:t>e</a:t>
            </a:r>
            <a:r>
              <a:rPr sz="1200" b="1" spc="-29" dirty="0" smtClean="0">
                <a:solidFill>
                  <a:srgbClr val="262C32"/>
                </a:solidFill>
                <a:latin typeface="Aptos"/>
                <a:cs typeface="Arial"/>
              </a:rPr>
              <a:t>c</a:t>
            </a:r>
            <a:r>
              <a:rPr sz="1200" b="1" spc="-9" dirty="0" smtClean="0">
                <a:solidFill>
                  <a:srgbClr val="262C32"/>
                </a:solidFill>
                <a:latin typeface="Aptos"/>
                <a:cs typeface="Arial"/>
              </a:rPr>
              <a:t>i</a:t>
            </a:r>
            <a:r>
              <a:rPr sz="1200" b="1" spc="-29" dirty="0" smtClean="0">
                <a:solidFill>
                  <a:srgbClr val="262C32"/>
                </a:solidFill>
                <a:latin typeface="Aptos"/>
                <a:cs typeface="Arial"/>
              </a:rPr>
              <a:t>n</a:t>
            </a:r>
            <a:r>
              <a:rPr sz="1200" b="1" spc="-14" dirty="0" smtClean="0">
                <a:solidFill>
                  <a:srgbClr val="262C32"/>
                </a:solidFill>
                <a:latin typeface="Aptos"/>
                <a:cs typeface="Arial"/>
              </a:rPr>
              <a:t>t</a:t>
            </a:r>
            <a:r>
              <a:rPr sz="1200" b="1" spc="-25" dirty="0" smtClean="0">
                <a:solidFill>
                  <a:srgbClr val="262C32"/>
                </a:solidFill>
                <a:latin typeface="Aptos"/>
                <a:cs typeface="Arial"/>
              </a:rPr>
              <a:t>a</a:t>
            </a:r>
            <a:r>
              <a:rPr sz="1200" b="1" spc="-29" dirty="0" smtClean="0">
                <a:solidFill>
                  <a:srgbClr val="262C32"/>
                </a:solidFill>
                <a:latin typeface="Aptos"/>
                <a:cs typeface="Arial"/>
              </a:rPr>
              <a:t>d</a:t>
            </a:r>
            <a:r>
              <a:rPr sz="1200" b="1" spc="-25" dirty="0" smtClean="0">
                <a:solidFill>
                  <a:srgbClr val="262C32"/>
                </a:solidFill>
                <a:latin typeface="Aptos"/>
                <a:cs typeface="Arial"/>
              </a:rPr>
              <a:t>a</a:t>
            </a:r>
            <a:r>
              <a:rPr sz="1200" b="1" spc="0" dirty="0" smtClean="0">
                <a:solidFill>
                  <a:srgbClr val="262C32"/>
                </a:solidFill>
                <a:latin typeface="Aptos"/>
                <a:cs typeface="Arial"/>
              </a:rPr>
              <a:t>)</a:t>
            </a:r>
            <a:r>
              <a:rPr sz="1200" b="1" spc="232" dirty="0" smtClean="0">
                <a:solidFill>
                  <a:srgbClr val="262C32"/>
                </a:solidFill>
                <a:latin typeface="Aptos"/>
                <a:cs typeface="Arial"/>
              </a:rPr>
              <a:t> </a:t>
            </a:r>
            <a:r>
              <a:rPr sz="1200" b="1" spc="-25" dirty="0" smtClean="0">
                <a:solidFill>
                  <a:srgbClr val="262C32"/>
                </a:solidFill>
                <a:latin typeface="Aptos"/>
                <a:cs typeface="Arial"/>
              </a:rPr>
              <a:t>n</a:t>
            </a:r>
            <a:r>
              <a:rPr sz="1200" b="1" spc="0" dirty="0" smtClean="0">
                <a:solidFill>
                  <a:srgbClr val="262C32"/>
                </a:solidFill>
                <a:latin typeface="Aptos"/>
                <a:cs typeface="Arial"/>
              </a:rPr>
              <a:t>o</a:t>
            </a:r>
            <a:r>
              <a:rPr sz="1200" b="1" spc="-5" dirty="0" smtClean="0">
                <a:solidFill>
                  <a:srgbClr val="262C32"/>
                </a:solidFill>
                <a:latin typeface="Aptos"/>
                <a:cs typeface="Arial"/>
              </a:rPr>
              <a:t> </a:t>
            </a:r>
            <a:r>
              <a:rPr sz="1200" b="1" spc="-19" dirty="0" smtClean="0">
                <a:solidFill>
                  <a:srgbClr val="262C32"/>
                </a:solidFill>
                <a:latin typeface="Aptos"/>
                <a:cs typeface="Arial"/>
              </a:rPr>
              <a:t>s</a:t>
            </a:r>
            <a:r>
              <a:rPr sz="1200" b="1" spc="-14" dirty="0" smtClean="0">
                <a:solidFill>
                  <a:srgbClr val="262C32"/>
                </a:solidFill>
                <a:latin typeface="Aptos"/>
                <a:cs typeface="Arial"/>
              </a:rPr>
              <a:t>i</a:t>
            </a:r>
            <a:r>
              <a:rPr sz="1200" b="1" spc="0" dirty="0" smtClean="0">
                <a:solidFill>
                  <a:srgbClr val="262C32"/>
                </a:solidFill>
                <a:latin typeface="Aptos"/>
                <a:cs typeface="Arial"/>
              </a:rPr>
              <a:t>r</a:t>
            </a:r>
            <a:r>
              <a:rPr sz="1200" b="1" spc="-39" dirty="0" smtClean="0">
                <a:solidFill>
                  <a:srgbClr val="262C32"/>
                </a:solidFill>
                <a:latin typeface="Aptos"/>
                <a:cs typeface="Arial"/>
              </a:rPr>
              <a:t>v</a:t>
            </a:r>
            <a:r>
              <a:rPr sz="1200" b="1" spc="0" dirty="0" smtClean="0">
                <a:solidFill>
                  <a:srgbClr val="262C32"/>
                </a:solidFill>
                <a:latin typeface="Aptos"/>
                <a:cs typeface="Arial"/>
              </a:rPr>
              <a:t>e</a:t>
            </a:r>
            <a:r>
              <a:rPr sz="1200" b="1" spc="83" dirty="0" smtClean="0">
                <a:solidFill>
                  <a:srgbClr val="262C32"/>
                </a:solidFill>
                <a:latin typeface="Aptos"/>
                <a:cs typeface="Arial"/>
              </a:rPr>
              <a:t> </a:t>
            </a:r>
            <a:r>
              <a:rPr sz="1200" b="1" spc="-25" dirty="0" smtClean="0">
                <a:solidFill>
                  <a:srgbClr val="262C32"/>
                </a:solidFill>
                <a:latin typeface="Aptos"/>
                <a:cs typeface="Arial"/>
              </a:rPr>
              <a:t>c</a:t>
            </a:r>
            <a:r>
              <a:rPr sz="1200" b="1" spc="-29" dirty="0" smtClean="0">
                <a:solidFill>
                  <a:srgbClr val="262C32"/>
                </a:solidFill>
                <a:latin typeface="Aptos"/>
                <a:cs typeface="Arial"/>
              </a:rPr>
              <a:t>o</a:t>
            </a:r>
            <a:r>
              <a:rPr sz="1200" b="1" spc="-44" dirty="0" smtClean="0">
                <a:solidFill>
                  <a:srgbClr val="262C32"/>
                </a:solidFill>
                <a:latin typeface="Aptos"/>
                <a:cs typeface="Arial"/>
              </a:rPr>
              <a:t>m</a:t>
            </a:r>
            <a:r>
              <a:rPr sz="1200" b="1" spc="0" dirty="0" smtClean="0">
                <a:solidFill>
                  <a:srgbClr val="262C32"/>
                </a:solidFill>
                <a:latin typeface="Aptos"/>
                <a:cs typeface="Arial"/>
              </a:rPr>
              <a:t>o</a:t>
            </a:r>
            <a:r>
              <a:rPr sz="1200" b="1" spc="130" dirty="0" smtClean="0">
                <a:solidFill>
                  <a:srgbClr val="262C32"/>
                </a:solidFill>
                <a:latin typeface="Aptos"/>
                <a:cs typeface="Arial"/>
              </a:rPr>
              <a:t> </a:t>
            </a:r>
            <a:r>
              <a:rPr sz="1200" b="1" spc="-82" dirty="0" smtClean="0">
                <a:solidFill>
                  <a:srgbClr val="262C32"/>
                </a:solidFill>
                <a:latin typeface="Aptos"/>
                <a:cs typeface="Arial"/>
              </a:rPr>
              <a:t>i</a:t>
            </a:r>
            <a:r>
              <a:rPr sz="1200" b="1" spc="-11" dirty="0" smtClean="0">
                <a:solidFill>
                  <a:srgbClr val="262C32"/>
                </a:solidFill>
                <a:latin typeface="Aptos"/>
                <a:cs typeface="Arial"/>
              </a:rPr>
              <a:t>n</a:t>
            </a:r>
            <a:r>
              <a:rPr sz="1200" b="1" spc="28" dirty="0" smtClean="0">
                <a:solidFill>
                  <a:srgbClr val="262C32"/>
                </a:solidFill>
                <a:latin typeface="Aptos"/>
                <a:cs typeface="Arial"/>
              </a:rPr>
              <a:t>t</a:t>
            </a:r>
            <a:r>
              <a:rPr sz="1200" b="1" spc="-2" dirty="0" smtClean="0">
                <a:solidFill>
                  <a:srgbClr val="262C32"/>
                </a:solidFill>
                <a:latin typeface="Aptos"/>
                <a:cs typeface="Arial"/>
              </a:rPr>
              <a:t>e</a:t>
            </a:r>
            <a:r>
              <a:rPr sz="1200" b="1" spc="18" dirty="0" smtClean="0">
                <a:solidFill>
                  <a:srgbClr val="262C32"/>
                </a:solidFill>
                <a:latin typeface="Aptos"/>
                <a:cs typeface="Arial"/>
              </a:rPr>
              <a:t>r</a:t>
            </a:r>
            <a:r>
              <a:rPr sz="1200" b="1" spc="-3" dirty="0" smtClean="0">
                <a:solidFill>
                  <a:srgbClr val="262C32"/>
                </a:solidFill>
                <a:latin typeface="Aptos"/>
                <a:cs typeface="Arial"/>
              </a:rPr>
              <a:t>r</a:t>
            </a:r>
            <a:r>
              <a:rPr sz="1200" b="1" spc="-36" dirty="0" smtClean="0">
                <a:solidFill>
                  <a:srgbClr val="262C32"/>
                </a:solidFill>
                <a:latin typeface="Aptos"/>
                <a:cs typeface="Arial"/>
              </a:rPr>
              <a:t>u</a:t>
            </a:r>
            <a:r>
              <a:rPr sz="1200" b="1" spc="12" dirty="0" smtClean="0">
                <a:solidFill>
                  <a:srgbClr val="262C32"/>
                </a:solidFill>
                <a:latin typeface="Aptos"/>
                <a:cs typeface="Arial"/>
              </a:rPr>
              <a:t>p</a:t>
            </a:r>
            <a:r>
              <a:rPr sz="1200" b="1" spc="4" dirty="0" smtClean="0">
                <a:solidFill>
                  <a:srgbClr val="262C32"/>
                </a:solidFill>
                <a:latin typeface="Aptos"/>
                <a:cs typeface="Arial"/>
              </a:rPr>
              <a:t>t</a:t>
            </a:r>
            <a:r>
              <a:rPr sz="1200" b="1" spc="12" dirty="0" smtClean="0">
                <a:solidFill>
                  <a:srgbClr val="262C32"/>
                </a:solidFill>
                <a:latin typeface="Aptos"/>
                <a:cs typeface="Arial"/>
              </a:rPr>
              <a:t>o</a:t>
            </a:r>
            <a:r>
              <a:rPr sz="1200" b="1" spc="10" dirty="0" smtClean="0">
                <a:solidFill>
                  <a:srgbClr val="262C32"/>
                </a:solidFill>
                <a:latin typeface="Aptos"/>
                <a:cs typeface="Arial"/>
              </a:rPr>
              <a:t>r</a:t>
            </a:r>
            <a:r>
              <a:rPr sz="1200" b="1" spc="19" dirty="0" smtClean="0">
                <a:solidFill>
                  <a:srgbClr val="262C32"/>
                </a:solidFill>
                <a:latin typeface="Aptos"/>
                <a:cs typeface="Arial"/>
              </a:rPr>
              <a:t> </a:t>
            </a:r>
            <a:r>
              <a:rPr sz="1200" b="1" spc="-60" dirty="0" smtClean="0">
                <a:solidFill>
                  <a:srgbClr val="262C32"/>
                </a:solidFill>
                <a:latin typeface="Aptos"/>
                <a:cs typeface="Arial"/>
              </a:rPr>
              <a:t>g</a:t>
            </a:r>
            <a:r>
              <a:rPr sz="1200" b="1" spc="20" dirty="0" smtClean="0">
                <a:solidFill>
                  <a:srgbClr val="262C32"/>
                </a:solidFill>
                <a:latin typeface="Aptos"/>
                <a:cs typeface="Arial"/>
              </a:rPr>
              <a:t>e</a:t>
            </a:r>
            <a:r>
              <a:rPr sz="1200" b="1" spc="-36" dirty="0" smtClean="0">
                <a:solidFill>
                  <a:srgbClr val="262C32"/>
                </a:solidFill>
                <a:latin typeface="Aptos"/>
                <a:cs typeface="Arial"/>
              </a:rPr>
              <a:t>n</a:t>
            </a:r>
            <a:r>
              <a:rPr sz="1200" b="1" spc="41" dirty="0" smtClean="0">
                <a:solidFill>
                  <a:srgbClr val="262C32"/>
                </a:solidFill>
                <a:latin typeface="Aptos"/>
                <a:cs typeface="Arial"/>
              </a:rPr>
              <a:t>e</a:t>
            </a:r>
            <a:r>
              <a:rPr sz="1200" b="1" spc="-3" dirty="0" smtClean="0">
                <a:solidFill>
                  <a:srgbClr val="262C32"/>
                </a:solidFill>
                <a:latin typeface="Aptos"/>
                <a:cs typeface="Arial"/>
              </a:rPr>
              <a:t>r</a:t>
            </a:r>
            <a:r>
              <a:rPr sz="1200" b="1" spc="-2" dirty="0" smtClean="0">
                <a:solidFill>
                  <a:srgbClr val="262C32"/>
                </a:solidFill>
                <a:latin typeface="Aptos"/>
                <a:cs typeface="Arial"/>
              </a:rPr>
              <a:t>a</a:t>
            </a:r>
            <a:r>
              <a:rPr sz="1200" b="1" spc="-77" dirty="0" smtClean="0">
                <a:solidFill>
                  <a:srgbClr val="262C32"/>
                </a:solidFill>
                <a:latin typeface="Aptos"/>
                <a:cs typeface="Arial"/>
              </a:rPr>
              <a:t>l</a:t>
            </a:r>
            <a:r>
              <a:rPr sz="1200" b="1" spc="0" dirty="0" smtClean="0">
                <a:solidFill>
                  <a:srgbClr val="262C32"/>
                </a:solidFill>
                <a:latin typeface="Aptos"/>
                <a:cs typeface="Arial"/>
              </a:rPr>
              <a:t> </a:t>
            </a:r>
            <a:r>
              <a:rPr sz="1200" b="1" spc="-129" dirty="0" smtClean="0">
                <a:solidFill>
                  <a:srgbClr val="262C32"/>
                </a:solidFill>
                <a:latin typeface="Aptos"/>
                <a:cs typeface="Arial"/>
              </a:rPr>
              <a:t> </a:t>
            </a:r>
            <a:r>
              <a:rPr sz="1200" b="1" spc="-25" dirty="0" smtClean="0">
                <a:solidFill>
                  <a:srgbClr val="262C32"/>
                </a:solidFill>
                <a:latin typeface="Aptos"/>
                <a:cs typeface="Arial"/>
              </a:rPr>
              <a:t>p</a:t>
            </a:r>
            <a:r>
              <a:rPr sz="1200" b="1" spc="-29" dirty="0" smtClean="0">
                <a:solidFill>
                  <a:srgbClr val="262C32"/>
                </a:solidFill>
                <a:latin typeface="Aptos"/>
                <a:cs typeface="Arial"/>
              </a:rPr>
              <a:t>o</a:t>
            </a:r>
            <a:r>
              <a:rPr sz="1200" b="1" spc="-19" dirty="0" smtClean="0">
                <a:solidFill>
                  <a:srgbClr val="262C32"/>
                </a:solidFill>
                <a:latin typeface="Aptos"/>
                <a:cs typeface="Arial"/>
              </a:rPr>
              <a:t>r</a:t>
            </a:r>
            <a:r>
              <a:rPr sz="1200" b="1" spc="-29" dirty="0" smtClean="0">
                <a:solidFill>
                  <a:srgbClr val="262C32"/>
                </a:solidFill>
                <a:latin typeface="Aptos"/>
                <a:cs typeface="Arial"/>
              </a:rPr>
              <a:t>qu</a:t>
            </a:r>
            <a:r>
              <a:rPr sz="1200" b="1" spc="0" dirty="0" smtClean="0">
                <a:solidFill>
                  <a:srgbClr val="262C32"/>
                </a:solidFill>
                <a:latin typeface="Aptos"/>
                <a:cs typeface="Arial"/>
              </a:rPr>
              <a:t>e</a:t>
            </a:r>
            <a:r>
              <a:rPr sz="1200" b="1" spc="143" dirty="0" smtClean="0">
                <a:solidFill>
                  <a:srgbClr val="262C32"/>
                </a:solidFill>
                <a:latin typeface="Aptos"/>
                <a:cs typeface="Arial"/>
              </a:rPr>
              <a:t> </a:t>
            </a:r>
            <a:r>
              <a:rPr sz="1200" b="1" spc="-105" dirty="0" smtClean="0">
                <a:solidFill>
                  <a:srgbClr val="262C32"/>
                </a:solidFill>
                <a:latin typeface="Aptos"/>
                <a:cs typeface="Arial"/>
              </a:rPr>
              <a:t>n</a:t>
            </a:r>
            <a:r>
              <a:rPr sz="1200" b="1" spc="37" dirty="0" smtClean="0">
                <a:solidFill>
                  <a:srgbClr val="262C32"/>
                </a:solidFill>
                <a:latin typeface="Aptos"/>
                <a:cs typeface="Arial"/>
              </a:rPr>
              <a:t>o</a:t>
            </a:r>
            <a:r>
              <a:rPr sz="1200" b="1" spc="18" dirty="0" smtClean="0">
                <a:solidFill>
                  <a:srgbClr val="262C32"/>
                </a:solidFill>
                <a:latin typeface="Aptos"/>
                <a:cs typeface="Arial"/>
              </a:rPr>
              <a:t>r</a:t>
            </a:r>
            <a:r>
              <a:rPr sz="1200" b="1" spc="-48" dirty="0" smtClean="0">
                <a:solidFill>
                  <a:srgbClr val="262C32"/>
                </a:solidFill>
                <a:latin typeface="Aptos"/>
                <a:cs typeface="Arial"/>
              </a:rPr>
              <a:t>m</a:t>
            </a:r>
            <a:r>
              <a:rPr sz="1200" b="1" spc="20" dirty="0" smtClean="0">
                <a:solidFill>
                  <a:srgbClr val="262C32"/>
                </a:solidFill>
                <a:latin typeface="Aptos"/>
                <a:cs typeface="Arial"/>
              </a:rPr>
              <a:t>a</a:t>
            </a:r>
            <a:r>
              <a:rPr sz="1200" b="1" spc="-14" dirty="0" smtClean="0">
                <a:solidFill>
                  <a:srgbClr val="262C32"/>
                </a:solidFill>
                <a:latin typeface="Aptos"/>
                <a:cs typeface="Arial"/>
              </a:rPr>
              <a:t>l</a:t>
            </a:r>
            <a:r>
              <a:rPr sz="1200" b="1" spc="-27" dirty="0" smtClean="0">
                <a:solidFill>
                  <a:srgbClr val="262C32"/>
                </a:solidFill>
                <a:latin typeface="Aptos"/>
                <a:cs typeface="Arial"/>
              </a:rPr>
              <a:t>m</a:t>
            </a:r>
            <a:r>
              <a:rPr sz="1200" b="1" spc="41" dirty="0" smtClean="0">
                <a:solidFill>
                  <a:srgbClr val="262C32"/>
                </a:solidFill>
                <a:latin typeface="Aptos"/>
                <a:cs typeface="Arial"/>
              </a:rPr>
              <a:t>e</a:t>
            </a:r>
            <a:r>
              <a:rPr sz="1200" b="1" spc="-36" dirty="0" smtClean="0">
                <a:solidFill>
                  <a:srgbClr val="262C32"/>
                </a:solidFill>
                <a:latin typeface="Aptos"/>
                <a:cs typeface="Arial"/>
              </a:rPr>
              <a:t>n</a:t>
            </a:r>
            <a:r>
              <a:rPr sz="1200" b="1" spc="28" dirty="0" smtClean="0">
                <a:solidFill>
                  <a:srgbClr val="262C32"/>
                </a:solidFill>
                <a:latin typeface="Aptos"/>
                <a:cs typeface="Arial"/>
              </a:rPr>
              <a:t>t</a:t>
            </a:r>
            <a:r>
              <a:rPr sz="1200" b="1" spc="-27" dirty="0" smtClean="0">
                <a:solidFill>
                  <a:srgbClr val="262C32"/>
                </a:solidFill>
                <a:latin typeface="Aptos"/>
                <a:cs typeface="Arial"/>
              </a:rPr>
              <a:t>e</a:t>
            </a:r>
            <a:r>
              <a:rPr sz="1200" b="1" spc="-13" dirty="0" smtClean="0">
                <a:solidFill>
                  <a:srgbClr val="262C32"/>
                </a:solidFill>
                <a:latin typeface="Aptos"/>
                <a:cs typeface="Arial"/>
              </a:rPr>
              <a:t> </a:t>
            </a:r>
            <a:r>
              <a:rPr sz="1200" b="1" spc="-25" dirty="0" smtClean="0">
                <a:solidFill>
                  <a:srgbClr val="262C32"/>
                </a:solidFill>
                <a:latin typeface="Aptos"/>
                <a:cs typeface="Arial"/>
              </a:rPr>
              <a:t>s</a:t>
            </a:r>
            <a:r>
              <a:rPr sz="1200" b="1" spc="-29" dirty="0" smtClean="0">
                <a:solidFill>
                  <a:srgbClr val="262C32"/>
                </a:solidFill>
                <a:latin typeface="Aptos"/>
                <a:cs typeface="Arial"/>
              </a:rPr>
              <a:t>ó</a:t>
            </a:r>
            <a:r>
              <a:rPr sz="1200" b="1" spc="-9" dirty="0" smtClean="0">
                <a:solidFill>
                  <a:srgbClr val="262C32"/>
                </a:solidFill>
                <a:latin typeface="Aptos"/>
                <a:cs typeface="Arial"/>
              </a:rPr>
              <a:t>l</a:t>
            </a:r>
            <a:r>
              <a:rPr sz="1200" b="1" spc="0" dirty="0" smtClean="0">
                <a:solidFill>
                  <a:srgbClr val="262C32"/>
                </a:solidFill>
                <a:latin typeface="Aptos"/>
                <a:cs typeface="Arial"/>
              </a:rPr>
              <a:t>o</a:t>
            </a:r>
            <a:r>
              <a:rPr sz="1200" b="1" spc="62" dirty="0" smtClean="0">
                <a:solidFill>
                  <a:srgbClr val="262C32"/>
                </a:solidFill>
                <a:latin typeface="Aptos"/>
                <a:cs typeface="Arial"/>
              </a:rPr>
              <a:t> </a:t>
            </a:r>
            <a:r>
              <a:rPr sz="1200" b="1" spc="-19" dirty="0" smtClean="0">
                <a:solidFill>
                  <a:srgbClr val="262C32"/>
                </a:solidFill>
                <a:latin typeface="Aptos"/>
                <a:cs typeface="Arial"/>
              </a:rPr>
              <a:t>c</a:t>
            </a:r>
            <a:r>
              <a:rPr sz="1200" b="1" spc="-29" dirty="0" smtClean="0">
                <a:solidFill>
                  <a:srgbClr val="262C32"/>
                </a:solidFill>
                <a:latin typeface="Aptos"/>
                <a:cs typeface="Arial"/>
              </a:rPr>
              <a:t>o</a:t>
            </a:r>
            <a:r>
              <a:rPr sz="1200" b="1" spc="0" dirty="0" smtClean="0">
                <a:solidFill>
                  <a:srgbClr val="262C32"/>
                </a:solidFill>
                <a:latin typeface="Aptos"/>
                <a:cs typeface="Arial"/>
              </a:rPr>
              <a:t>r</a:t>
            </a:r>
            <a:r>
              <a:rPr sz="1200" b="1" spc="-29" dirty="0" smtClean="0">
                <a:solidFill>
                  <a:srgbClr val="262C32"/>
                </a:solidFill>
                <a:latin typeface="Aptos"/>
                <a:cs typeface="Arial"/>
              </a:rPr>
              <a:t>t</a:t>
            </a:r>
            <a:r>
              <a:rPr sz="1200" b="1" spc="0" dirty="0" smtClean="0">
                <a:solidFill>
                  <a:srgbClr val="262C32"/>
                </a:solidFill>
                <a:latin typeface="Aptos"/>
                <a:cs typeface="Arial"/>
              </a:rPr>
              <a:t>a</a:t>
            </a:r>
            <a:r>
              <a:rPr sz="1200" b="1" spc="123" dirty="0" smtClean="0">
                <a:solidFill>
                  <a:srgbClr val="262C32"/>
                </a:solidFill>
                <a:latin typeface="Aptos"/>
                <a:cs typeface="Arial"/>
              </a:rPr>
              <a:t> </a:t>
            </a:r>
            <a:r>
              <a:rPr sz="1200" b="1" spc="-25" dirty="0" smtClean="0">
                <a:solidFill>
                  <a:srgbClr val="262C32"/>
                </a:solidFill>
                <a:latin typeface="Aptos"/>
                <a:cs typeface="Arial"/>
              </a:rPr>
              <a:t>u</a:t>
            </a:r>
            <a:r>
              <a:rPr sz="1200" b="1" spc="-29" dirty="0" smtClean="0">
                <a:solidFill>
                  <a:srgbClr val="262C32"/>
                </a:solidFill>
                <a:latin typeface="Aptos"/>
                <a:cs typeface="Arial"/>
              </a:rPr>
              <a:t>n</a:t>
            </a:r>
            <a:r>
              <a:rPr sz="1200" b="1" spc="0" dirty="0" smtClean="0">
                <a:solidFill>
                  <a:srgbClr val="262C32"/>
                </a:solidFill>
                <a:latin typeface="Aptos"/>
                <a:cs typeface="Arial"/>
              </a:rPr>
              <a:t>o</a:t>
            </a:r>
            <a:r>
              <a:rPr sz="1200" b="1" spc="11" dirty="0" smtClean="0">
                <a:solidFill>
                  <a:srgbClr val="262C32"/>
                </a:solidFill>
                <a:latin typeface="Aptos"/>
                <a:cs typeface="Arial"/>
              </a:rPr>
              <a:t> </a:t>
            </a:r>
            <a:r>
              <a:rPr sz="1200" b="1" spc="-29" dirty="0" smtClean="0">
                <a:solidFill>
                  <a:srgbClr val="262C32"/>
                </a:solidFill>
                <a:latin typeface="Aptos"/>
                <a:cs typeface="Arial"/>
              </a:rPr>
              <a:t>d</a:t>
            </a:r>
            <a:r>
              <a:rPr sz="1200" b="1" spc="0" dirty="0" smtClean="0">
                <a:solidFill>
                  <a:srgbClr val="262C32"/>
                </a:solidFill>
                <a:latin typeface="Aptos"/>
                <a:cs typeface="Arial"/>
              </a:rPr>
              <a:t>e</a:t>
            </a:r>
            <a:r>
              <a:rPr sz="1200" b="1" spc="73" dirty="0" smtClean="0">
                <a:solidFill>
                  <a:srgbClr val="262C32"/>
                </a:solidFill>
                <a:latin typeface="Aptos"/>
                <a:cs typeface="Arial"/>
              </a:rPr>
              <a:t> </a:t>
            </a:r>
            <a:r>
              <a:rPr sz="1200" b="1" spc="-82" dirty="0" smtClean="0">
                <a:solidFill>
                  <a:srgbClr val="262C32"/>
                </a:solidFill>
                <a:latin typeface="Aptos"/>
                <a:cs typeface="Arial"/>
              </a:rPr>
              <a:t>l</a:t>
            </a:r>
            <a:r>
              <a:rPr sz="1200" b="1" spc="12" dirty="0" smtClean="0">
                <a:solidFill>
                  <a:srgbClr val="262C32"/>
                </a:solidFill>
                <a:latin typeface="Aptos"/>
                <a:cs typeface="Arial"/>
              </a:rPr>
              <a:t>o</a:t>
            </a:r>
            <a:r>
              <a:rPr sz="1200" b="1" spc="-27" dirty="0" smtClean="0">
                <a:solidFill>
                  <a:srgbClr val="262C32"/>
                </a:solidFill>
                <a:latin typeface="Aptos"/>
                <a:cs typeface="Arial"/>
              </a:rPr>
              <a:t>s</a:t>
            </a:r>
            <a:r>
              <a:rPr sz="1200" b="1" spc="59" dirty="0" smtClean="0">
                <a:solidFill>
                  <a:srgbClr val="262C32"/>
                </a:solidFill>
                <a:latin typeface="Aptos"/>
                <a:cs typeface="Arial"/>
              </a:rPr>
              <a:t> </a:t>
            </a:r>
            <a:r>
              <a:rPr sz="1200" b="1" spc="-29" dirty="0" smtClean="0">
                <a:solidFill>
                  <a:srgbClr val="262C32"/>
                </a:solidFill>
                <a:latin typeface="Aptos"/>
                <a:cs typeface="Arial"/>
              </a:rPr>
              <a:t>do</a:t>
            </a:r>
            <a:r>
              <a:rPr sz="1200" b="1" spc="0" dirty="0" smtClean="0">
                <a:solidFill>
                  <a:srgbClr val="262C32"/>
                </a:solidFill>
                <a:latin typeface="Aptos"/>
                <a:cs typeface="Arial"/>
              </a:rPr>
              <a:t>s</a:t>
            </a:r>
            <a:r>
              <a:rPr sz="1200" b="1" spc="91" dirty="0" smtClean="0">
                <a:solidFill>
                  <a:srgbClr val="262C32"/>
                </a:solidFill>
                <a:latin typeface="Aptos"/>
                <a:cs typeface="Arial"/>
              </a:rPr>
              <a:t> </a:t>
            </a:r>
            <a:r>
              <a:rPr sz="1200" b="1" spc="-79" dirty="0" smtClean="0">
                <a:solidFill>
                  <a:srgbClr val="262C32"/>
                </a:solidFill>
                <a:latin typeface="Aptos"/>
                <a:cs typeface="Arial"/>
              </a:rPr>
              <a:t>p</a:t>
            </a:r>
            <a:r>
              <a:rPr sz="1200" b="1" spc="37" dirty="0" smtClean="0">
                <a:solidFill>
                  <a:srgbClr val="262C32"/>
                </a:solidFill>
                <a:latin typeface="Aptos"/>
                <a:cs typeface="Arial"/>
              </a:rPr>
              <a:t>o</a:t>
            </a:r>
            <a:r>
              <a:rPr sz="1200" b="1" spc="-34" dirty="0" smtClean="0">
                <a:solidFill>
                  <a:srgbClr val="262C32"/>
                </a:solidFill>
                <a:latin typeface="Aptos"/>
                <a:cs typeface="Arial"/>
              </a:rPr>
              <a:t>l</a:t>
            </a:r>
            <a:r>
              <a:rPr sz="1200" b="1" spc="12" dirty="0" smtClean="0">
                <a:solidFill>
                  <a:srgbClr val="262C32"/>
                </a:solidFill>
                <a:latin typeface="Aptos"/>
                <a:cs typeface="Arial"/>
              </a:rPr>
              <a:t>o</a:t>
            </a:r>
            <a:r>
              <a:rPr sz="1200" b="1" spc="20" dirty="0" smtClean="0">
                <a:solidFill>
                  <a:srgbClr val="262C32"/>
                </a:solidFill>
                <a:latin typeface="Aptos"/>
                <a:cs typeface="Arial"/>
              </a:rPr>
              <a:t>s</a:t>
            </a:r>
            <a:r>
              <a:rPr sz="1200" b="1" spc="-77" dirty="0" smtClean="0">
                <a:solidFill>
                  <a:srgbClr val="262C32"/>
                </a:solidFill>
                <a:latin typeface="Aptos"/>
                <a:cs typeface="Arial"/>
              </a:rPr>
              <a:t>.</a:t>
            </a:r>
            <a:endParaRPr sz="1000">
              <a:latin typeface="Arial"/>
              <a:cs typeface="Arial"/>
            </a:endParaRPr>
          </a:p>
        </p:txBody>
      </p:sp>
      <p:sp>
        <p:nvSpPr>
          <p:cNvPr id="5" name="object 5"/>
          <p:cNvSpPr txBox="1"/>
          <p:nvPr/>
        </p:nvSpPr>
        <p:spPr>
          <a:xfrm>
            <a:off x="2088708" y="2136862"/>
            <a:ext cx="7471486" cy="2785872"/>
          </a:xfrm>
          <a:prstGeom prst="rect">
            <a:avLst/>
          </a:prstGeom>
        </p:spPr>
        <p:txBody>
          <a:bodyPr wrap="square" lIns="0" tIns="7111" rIns="0" bIns="0" rtlCol="0">
            <a:noAutofit/>
          </a:bodyPr>
          <a:lstStyle/>
          <a:p>
            <a:pPr marL="12700" marR="9205">
              <a:lnSpc>
                <a:spcPts val="1120"/>
              </a:lnSpc>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El cuadro general debe disponer de un interruptor diferencial de 30 mA </a:t>
            </a:r>
            <a:r>
              <a:rPr sz="1200" spc="-2" dirty="0" smtClean="0">
                <a:solidFill>
                  <a:srgbClr val="262C32"/>
                </a:solidFill>
                <a:latin typeface="Aptos"/>
                <a:cs typeface="Arial"/>
              </a:rPr>
              <a:t>(</a:t>
            </a:r>
            <a:r>
              <a:rPr sz="1200" spc="-2" dirty="0" smtClean="0">
                <a:solidFill>
                  <a:srgbClr val="262C32"/>
                </a:solidFill>
                <a:latin typeface="Aptos"/>
                <a:cs typeface="Arial"/>
              </a:rPr>
              <a:t>0</a:t>
            </a:r>
            <a:r>
              <a:rPr sz="1200" spc="-2" dirty="0" smtClean="0">
                <a:solidFill>
                  <a:srgbClr val="262C32"/>
                </a:solidFill>
                <a:latin typeface="Aptos"/>
                <a:cs typeface="Arial"/>
              </a:rPr>
              <a:t>,</a:t>
            </a:r>
            <a:r>
              <a:rPr sz="1200" spc="-2" dirty="0" smtClean="0">
                <a:solidFill>
                  <a:srgbClr val="262C32"/>
                </a:solidFill>
                <a:latin typeface="Aptos"/>
                <a:cs typeface="Arial"/>
              </a:rPr>
              <a:t>03</a:t>
            </a:r>
            <a:endParaRPr sz="1000">
              <a:latin typeface="Arial"/>
              <a:cs typeface="Arial"/>
            </a:endParaRPr>
          </a:p>
          <a:p>
            <a:pPr marL="98044" marR="155930" indent="-3048">
              <a:lnSpc>
                <a:spcPts val="1149"/>
              </a:lnSpc>
              <a:spcBef>
                <a:spcPts val="209"/>
              </a:spcBef>
              <a:spcAft>
                <a:spcPts val="300"/>
              </a:spcAft>
            </a:pPr>
            <a:r>
              <a:rPr sz="1200" spc="0" dirty="0" smtClean="0">
                <a:solidFill>
                  <a:srgbClr val="262C32"/>
                </a:solidFill>
                <a:latin typeface="Aptos"/>
                <a:cs typeface="Arial"/>
              </a:rPr>
              <a:t>A) que corta la corriente de toda la casa y que </a:t>
            </a:r>
            <a:r>
              <a:rPr sz="1200" spc="0" dirty="0" smtClean="0">
                <a:solidFill>
                  <a:srgbClr val="262C32"/>
                </a:solidFill>
                <a:latin typeface="Aptos"/>
                <a:cs typeface="Arial"/>
              </a:rPr>
              <a:t>"</a:t>
            </a:r>
            <a:r>
              <a:rPr sz="1200" spc="0" dirty="0" smtClean="0">
                <a:solidFill>
                  <a:srgbClr val="262C32"/>
                </a:solidFill>
                <a:latin typeface="Aptos"/>
                <a:cs typeface="Arial"/>
              </a:rPr>
              <a:t>salta</a:t>
            </a:r>
            <a:r>
              <a:rPr sz="1200" spc="0" dirty="0" smtClean="0">
                <a:solidFill>
                  <a:srgbClr val="262C32"/>
                </a:solidFill>
                <a:latin typeface="Aptos"/>
                <a:cs typeface="Arial"/>
              </a:rPr>
              <a:t>" </a:t>
            </a:r>
            <a:r>
              <a:rPr sz="1200" spc="0" dirty="0" smtClean="0">
                <a:solidFill>
                  <a:srgbClr val="262C32"/>
                </a:solidFill>
                <a:latin typeface="Aptos"/>
                <a:cs typeface="Arial"/>
              </a:rPr>
              <a:t>en caso de defecto a </a:t>
            </a:r>
            <a:endParaRPr sz="1000">
              <a:latin typeface="Arial"/>
              <a:cs typeface="Arial"/>
            </a:endParaRPr>
          </a:p>
          <a:p>
            <a:pPr marL="98044" marR="155930">
              <a:lnSpc>
                <a:spcPts val="1149"/>
              </a:lnSpc>
              <a:spcBef>
                <a:spcPts val="242"/>
              </a:spcBef>
              <a:spcAft>
                <a:spcPts val="300"/>
              </a:spcAft>
            </a:pPr>
            <a:r>
              <a:rPr sz="1200" spc="-5" dirty="0" smtClean="0">
                <a:solidFill>
                  <a:srgbClr val="262C32"/>
                </a:solidFill>
                <a:latin typeface="Aptos"/>
                <a:cs typeface="Arial"/>
              </a:rPr>
              <a:t>tierra (derivación)</a:t>
            </a:r>
            <a:r>
              <a:rPr sz="1200" spc="-5" dirty="0" smtClean="0">
                <a:solidFill>
                  <a:srgbClr val="262C32"/>
                </a:solidFill>
                <a:latin typeface="Aptos"/>
                <a:cs typeface="Arial"/>
              </a:rPr>
              <a:t>.</a:t>
            </a:r>
            <a:endParaRPr sz="1000">
              <a:latin typeface="Arial"/>
              <a:cs typeface="Arial"/>
            </a:endParaRPr>
          </a:p>
          <a:p>
            <a:pPr marL="98044" indent="-85343">
              <a:lnSpc>
                <a:spcPts val="1149"/>
              </a:lnSpc>
              <a:spcBef>
                <a:spcPts val="537"/>
              </a:spcBef>
              <a:spcAft>
                <a:spcPts val="300"/>
              </a:spcAft>
            </a:pPr>
            <a:r>
              <a:rPr sz="1200" spc="-59" dirty="0" smtClean="0">
                <a:solidFill>
                  <a:srgbClr val="262C32"/>
                </a:solidFill>
                <a:latin typeface="Aptos"/>
                <a:cs typeface="Arial"/>
              </a:rPr>
              <a:t>-</a:t>
            </a:r>
            <a:r>
              <a:rPr sz="1200" spc="49" dirty="0" smtClean="0">
                <a:solidFill>
                  <a:srgbClr val="262C32"/>
                </a:solidFill>
                <a:latin typeface="Aptos"/>
                <a:cs typeface="Arial"/>
              </a:rPr>
              <a:t> </a:t>
            </a:r>
            <a:r>
              <a:rPr sz="1200" spc="-25" dirty="0" smtClean="0">
                <a:solidFill>
                  <a:srgbClr val="262C32"/>
                </a:solidFill>
                <a:latin typeface="Aptos"/>
                <a:cs typeface="Arial"/>
              </a:rPr>
              <a:t>Co</a:t>
            </a:r>
            <a:r>
              <a:rPr sz="1200" spc="-34" dirty="0" smtClean="0">
                <a:solidFill>
                  <a:srgbClr val="262C32"/>
                </a:solidFill>
                <a:latin typeface="Aptos"/>
                <a:cs typeface="Arial"/>
              </a:rPr>
              <a:t>m</a:t>
            </a:r>
            <a:r>
              <a:rPr sz="1200" spc="-19" dirty="0" smtClean="0">
                <a:solidFill>
                  <a:srgbClr val="262C32"/>
                </a:solidFill>
                <a:latin typeface="Aptos"/>
                <a:cs typeface="Arial"/>
              </a:rPr>
              <a:t>p</a:t>
            </a:r>
            <a:r>
              <a:rPr sz="1200" spc="0" dirty="0" smtClean="0">
                <a:solidFill>
                  <a:srgbClr val="262C32"/>
                </a:solidFill>
                <a:latin typeface="Aptos"/>
                <a:cs typeface="Arial"/>
              </a:rPr>
              <a:t>r</a:t>
            </a:r>
            <a:r>
              <a:rPr sz="1200" spc="-34" dirty="0" smtClean="0">
                <a:solidFill>
                  <a:srgbClr val="262C32"/>
                </a:solidFill>
                <a:latin typeface="Aptos"/>
                <a:cs typeface="Arial"/>
              </a:rPr>
              <a:t>o</a:t>
            </a:r>
            <a:r>
              <a:rPr sz="1200" spc="-14" dirty="0" smtClean="0">
                <a:solidFill>
                  <a:srgbClr val="262C32"/>
                </a:solidFill>
                <a:latin typeface="Aptos"/>
                <a:cs typeface="Arial"/>
              </a:rPr>
              <a:t>b</a:t>
            </a:r>
            <a:r>
              <a:rPr sz="1200" spc="-19" dirty="0" smtClean="0">
                <a:solidFill>
                  <a:srgbClr val="262C32"/>
                </a:solidFill>
                <a:latin typeface="Aptos"/>
                <a:cs typeface="Arial"/>
              </a:rPr>
              <a:t>a</a:t>
            </a:r>
            <a:r>
              <a:rPr sz="1200" spc="0" dirty="0" smtClean="0">
                <a:solidFill>
                  <a:srgbClr val="262C32"/>
                </a:solidFill>
                <a:latin typeface="Aptos"/>
                <a:cs typeface="Arial"/>
              </a:rPr>
              <a:t>r</a:t>
            </a:r>
            <a:r>
              <a:rPr sz="1200" spc="150" dirty="0" smtClean="0">
                <a:solidFill>
                  <a:srgbClr val="262C32"/>
                </a:solidFill>
                <a:latin typeface="Aptos"/>
                <a:cs typeface="Arial"/>
              </a:rPr>
              <a:t> </a:t>
            </a:r>
            <a:r>
              <a:rPr sz="1200" spc="-19" dirty="0" smtClean="0">
                <a:solidFill>
                  <a:srgbClr val="262C32"/>
                </a:solidFill>
                <a:latin typeface="Aptos"/>
                <a:cs typeface="Arial"/>
              </a:rPr>
              <a:t>s</a:t>
            </a:r>
            <a:r>
              <a:rPr sz="1200" spc="0" dirty="0" smtClean="0">
                <a:solidFill>
                  <a:srgbClr val="262C32"/>
                </a:solidFill>
                <a:latin typeface="Aptos"/>
                <a:cs typeface="Arial"/>
              </a:rPr>
              <a:t>u</a:t>
            </a:r>
            <a:r>
              <a:rPr sz="1200" spc="-16" dirty="0" smtClean="0">
                <a:solidFill>
                  <a:srgbClr val="262C32"/>
                </a:solidFill>
                <a:latin typeface="Aptos"/>
                <a:cs typeface="Arial"/>
              </a:rPr>
              <a:t> </a:t>
            </a:r>
            <a:r>
              <a:rPr sz="1200" spc="-2" dirty="0" smtClean="0">
                <a:solidFill>
                  <a:srgbClr val="262C32"/>
                </a:solidFill>
                <a:latin typeface="Aptos"/>
                <a:cs typeface="Arial"/>
              </a:rPr>
              <a:t>f</a:t>
            </a:r>
            <a:r>
              <a:rPr sz="1200" spc="0" dirty="0" smtClean="0">
                <a:solidFill>
                  <a:srgbClr val="262C32"/>
                </a:solidFill>
                <a:latin typeface="Aptos"/>
                <a:cs typeface="Arial"/>
              </a:rPr>
              <a:t>un</a:t>
            </a:r>
            <a:r>
              <a:rPr sz="1200" spc="14" dirty="0" smtClean="0">
                <a:solidFill>
                  <a:srgbClr val="262C32"/>
                </a:solidFill>
                <a:latin typeface="Aptos"/>
                <a:cs typeface="Arial"/>
              </a:rPr>
              <a:t>c</a:t>
            </a:r>
            <a:r>
              <a:rPr sz="1200" spc="-19" dirty="0" smtClean="0">
                <a:solidFill>
                  <a:srgbClr val="262C32"/>
                </a:solidFill>
                <a:latin typeface="Aptos"/>
                <a:cs typeface="Arial"/>
              </a:rPr>
              <a:t>i</a:t>
            </a:r>
            <a:r>
              <a:rPr sz="1200" spc="-9" dirty="0" smtClean="0">
                <a:solidFill>
                  <a:srgbClr val="262C32"/>
                </a:solidFill>
                <a:latin typeface="Aptos"/>
                <a:cs typeface="Arial"/>
              </a:rPr>
              <a:t>o</a:t>
            </a:r>
            <a:r>
              <a:rPr sz="1200" spc="0" dirty="0" smtClean="0">
                <a:solidFill>
                  <a:srgbClr val="262C32"/>
                </a:solidFill>
                <a:latin typeface="Aptos"/>
                <a:cs typeface="Arial"/>
              </a:rPr>
              <a:t>n</a:t>
            </a:r>
            <a:r>
              <a:rPr sz="1200" spc="-4" dirty="0" smtClean="0">
                <a:solidFill>
                  <a:srgbClr val="262C32"/>
                </a:solidFill>
                <a:latin typeface="Aptos"/>
                <a:cs typeface="Arial"/>
              </a:rPr>
              <a:t>a</a:t>
            </a:r>
            <a:r>
              <a:rPr sz="1200" spc="-11" dirty="0" smtClean="0">
                <a:solidFill>
                  <a:srgbClr val="262C32"/>
                </a:solidFill>
                <a:latin typeface="Aptos"/>
                <a:cs typeface="Arial"/>
              </a:rPr>
              <a:t>m</a:t>
            </a:r>
            <a:r>
              <a:rPr sz="1200" spc="-4" dirty="0" smtClean="0">
                <a:solidFill>
                  <a:srgbClr val="262C32"/>
                </a:solidFill>
                <a:latin typeface="Aptos"/>
                <a:cs typeface="Arial"/>
              </a:rPr>
              <a:t>ien</a:t>
            </a:r>
            <a:r>
              <a:rPr sz="1200" spc="-7" dirty="0" smtClean="0">
                <a:solidFill>
                  <a:srgbClr val="262C32"/>
                </a:solidFill>
                <a:latin typeface="Aptos"/>
                <a:cs typeface="Arial"/>
              </a:rPr>
              <a:t>t</a:t>
            </a:r>
            <a:r>
              <a:rPr sz="1200" spc="15" dirty="0" smtClean="0">
                <a:solidFill>
                  <a:srgbClr val="262C32"/>
                </a:solidFill>
                <a:latin typeface="Aptos"/>
                <a:cs typeface="Arial"/>
              </a:rPr>
              <a:t>o</a:t>
            </a:r>
            <a:r>
              <a:rPr sz="1200" spc="49"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1" dirty="0" smtClean="0">
                <a:solidFill>
                  <a:srgbClr val="262C32"/>
                </a:solidFill>
                <a:latin typeface="Aptos"/>
                <a:cs typeface="Arial"/>
              </a:rPr>
              <a:t> </a:t>
            </a:r>
            <a:r>
              <a:rPr sz="1200" spc="0" dirty="0" smtClean="0">
                <a:solidFill>
                  <a:srgbClr val="262C32"/>
                </a:solidFill>
                <a:latin typeface="Aptos"/>
                <a:cs typeface="Arial"/>
              </a:rPr>
              <a:t>f</a:t>
            </a:r>
            <a:r>
              <a:rPr sz="1200" spc="-34" dirty="0" smtClean="0">
                <a:solidFill>
                  <a:srgbClr val="262C32"/>
                </a:solidFill>
                <a:latin typeface="Aptos"/>
                <a:cs typeface="Arial"/>
              </a:rPr>
              <a:t>o</a:t>
            </a:r>
            <a:r>
              <a:rPr sz="1200" spc="-14" dirty="0" smtClean="0">
                <a:solidFill>
                  <a:srgbClr val="262C32"/>
                </a:solidFill>
                <a:latin typeface="Aptos"/>
                <a:cs typeface="Arial"/>
              </a:rPr>
              <a:t>r</a:t>
            </a:r>
            <a:r>
              <a:rPr sz="1200" spc="-34" dirty="0" smtClean="0">
                <a:solidFill>
                  <a:srgbClr val="262C32"/>
                </a:solidFill>
                <a:latin typeface="Aptos"/>
                <a:cs typeface="Arial"/>
              </a:rPr>
              <a:t>m</a:t>
            </a:r>
            <a:r>
              <a:rPr sz="1200" spc="0" dirty="0" smtClean="0">
                <a:solidFill>
                  <a:srgbClr val="262C32"/>
                </a:solidFill>
                <a:latin typeface="Aptos"/>
                <a:cs typeface="Arial"/>
              </a:rPr>
              <a:t>a</a:t>
            </a:r>
            <a:r>
              <a:rPr sz="1200" spc="149"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e</a:t>
            </a:r>
            <a:r>
              <a:rPr sz="1200" spc="-14" dirty="0" smtClean="0">
                <a:solidFill>
                  <a:srgbClr val="262C32"/>
                </a:solidFill>
                <a:latin typeface="Aptos"/>
                <a:cs typeface="Arial"/>
              </a:rPr>
              <a:t>r</a:t>
            </a:r>
            <a:r>
              <a:rPr sz="1200" spc="-9" dirty="0" smtClean="0">
                <a:solidFill>
                  <a:srgbClr val="262C32"/>
                </a:solidFill>
                <a:latin typeface="Aptos"/>
                <a:cs typeface="Arial"/>
              </a:rPr>
              <a:t>i</a:t>
            </a:r>
            <a:r>
              <a:rPr sz="1200" spc="-19" dirty="0" smtClean="0">
                <a:solidFill>
                  <a:srgbClr val="262C32"/>
                </a:solidFill>
                <a:latin typeface="Aptos"/>
                <a:cs typeface="Arial"/>
              </a:rPr>
              <a:t>ód</a:t>
            </a:r>
            <a:r>
              <a:rPr sz="1200" spc="-9" dirty="0" smtClean="0">
                <a:solidFill>
                  <a:srgbClr val="262C32"/>
                </a:solidFill>
                <a:latin typeface="Aptos"/>
                <a:cs typeface="Arial"/>
              </a:rPr>
              <a:t>i</a:t>
            </a:r>
            <a:r>
              <a:rPr sz="1200" spc="-19" dirty="0" smtClean="0">
                <a:solidFill>
                  <a:srgbClr val="262C32"/>
                </a:solidFill>
                <a:latin typeface="Aptos"/>
                <a:cs typeface="Arial"/>
              </a:rPr>
              <a:t>c</a:t>
            </a:r>
            <a:r>
              <a:rPr sz="1200" spc="0" dirty="0" smtClean="0">
                <a:solidFill>
                  <a:srgbClr val="262C32"/>
                </a:solidFill>
                <a:latin typeface="Aptos"/>
                <a:cs typeface="Arial"/>
              </a:rPr>
              <a:t>a</a:t>
            </a:r>
            <a:r>
              <a:rPr sz="1200" spc="115" dirty="0" smtClean="0">
                <a:solidFill>
                  <a:srgbClr val="262C32"/>
                </a:solidFill>
                <a:latin typeface="Aptos"/>
                <a:cs typeface="Arial"/>
              </a:rPr>
              <a:t> </a:t>
            </a:r>
            <a:r>
              <a:rPr sz="1200" spc="-19" dirty="0" smtClean="0">
                <a:solidFill>
                  <a:srgbClr val="262C32"/>
                </a:solidFill>
                <a:latin typeface="Aptos"/>
                <a:cs typeface="Arial"/>
              </a:rPr>
              <a:t>p</a:t>
            </a:r>
            <a:r>
              <a:rPr sz="1200" spc="-14" dirty="0" smtClean="0">
                <a:solidFill>
                  <a:srgbClr val="262C32"/>
                </a:solidFill>
                <a:latin typeface="Aptos"/>
                <a:cs typeface="Arial"/>
              </a:rPr>
              <a:t>u</a:t>
            </a:r>
            <a:r>
              <a:rPr sz="1200" spc="-9" dirty="0" smtClean="0">
                <a:solidFill>
                  <a:srgbClr val="262C32"/>
                </a:solidFill>
                <a:latin typeface="Aptos"/>
                <a:cs typeface="Arial"/>
              </a:rPr>
              <a:t>l</a:t>
            </a:r>
            <a:r>
              <a:rPr sz="1200" spc="-19" dirty="0" smtClean="0">
                <a:solidFill>
                  <a:srgbClr val="262C32"/>
                </a:solidFill>
                <a:latin typeface="Aptos"/>
                <a:cs typeface="Arial"/>
              </a:rPr>
              <a:t>sa</a:t>
            </a:r>
            <a:r>
              <a:rPr sz="1200" spc="-14" dirty="0" smtClean="0">
                <a:solidFill>
                  <a:srgbClr val="262C32"/>
                </a:solidFill>
                <a:latin typeface="Aptos"/>
                <a:cs typeface="Arial"/>
              </a:rPr>
              <a:t>n</a:t>
            </a:r>
            <a:r>
              <a:rPr sz="1200" spc="-19" dirty="0" smtClean="0">
                <a:solidFill>
                  <a:srgbClr val="262C32"/>
                </a:solidFill>
                <a:latin typeface="Aptos"/>
                <a:cs typeface="Arial"/>
              </a:rPr>
              <a:t>d</a:t>
            </a:r>
            <a:r>
              <a:rPr sz="1200" spc="0" dirty="0" smtClean="0">
                <a:solidFill>
                  <a:srgbClr val="262C32"/>
                </a:solidFill>
                <a:latin typeface="Aptos"/>
                <a:cs typeface="Arial"/>
              </a:rPr>
              <a:t>o</a:t>
            </a:r>
            <a:r>
              <a:rPr sz="1200" spc="103" dirty="0" smtClean="0">
                <a:solidFill>
                  <a:srgbClr val="262C32"/>
                </a:solidFill>
                <a:latin typeface="Aptos"/>
                <a:cs typeface="Arial"/>
              </a:rPr>
              <a:t> </a:t>
            </a:r>
            <a:r>
              <a:rPr sz="1200" spc="-53" dirty="0" smtClean="0">
                <a:solidFill>
                  <a:srgbClr val="262C32"/>
                </a:solidFill>
                <a:latin typeface="Aptos"/>
                <a:cs typeface="Arial"/>
              </a:rPr>
              <a:t>e</a:t>
            </a:r>
            <a:r>
              <a:rPr sz="1200" spc="-73" dirty="0" smtClean="0">
                <a:solidFill>
                  <a:srgbClr val="262C32"/>
                </a:solidFill>
                <a:latin typeface="Aptos"/>
                <a:cs typeface="Arial"/>
              </a:rPr>
              <a:t>l</a:t>
            </a:r>
            <a:r>
              <a:rPr sz="1200" spc="0" dirty="0" smtClean="0">
                <a:solidFill>
                  <a:srgbClr val="262C32"/>
                </a:solidFill>
                <a:latin typeface="Aptos"/>
                <a:cs typeface="Arial"/>
              </a:rPr>
              <a:t> </a:t>
            </a:r>
            <a:r>
              <a:rPr sz="1200" spc="-125" dirty="0" smtClean="0">
                <a:solidFill>
                  <a:srgbClr val="262C32"/>
                </a:solidFill>
                <a:latin typeface="Aptos"/>
                <a:cs typeface="Arial"/>
              </a:rPr>
              <a:t> </a:t>
            </a:r>
            <a:r>
              <a:rPr sz="1200" spc="-14" dirty="0" smtClean="0">
                <a:solidFill>
                  <a:srgbClr val="262C32"/>
                </a:solidFill>
                <a:latin typeface="Aptos"/>
                <a:cs typeface="Arial"/>
              </a:rPr>
              <a:t>b</a:t>
            </a:r>
            <a:r>
              <a:rPr sz="1200" spc="-19" dirty="0" smtClean="0">
                <a:solidFill>
                  <a:srgbClr val="262C32"/>
                </a:solidFill>
                <a:latin typeface="Aptos"/>
                <a:cs typeface="Arial"/>
              </a:rPr>
              <a:t>o</a:t>
            </a:r>
            <a:r>
              <a:rPr sz="1200" spc="-9" dirty="0" smtClean="0">
                <a:solidFill>
                  <a:srgbClr val="262C32"/>
                </a:solidFill>
                <a:latin typeface="Aptos"/>
                <a:cs typeface="Arial"/>
              </a:rPr>
              <a:t>t</a:t>
            </a:r>
            <a:r>
              <a:rPr sz="1200" spc="-19" dirty="0" smtClean="0">
                <a:solidFill>
                  <a:srgbClr val="262C32"/>
                </a:solidFill>
                <a:latin typeface="Aptos"/>
                <a:cs typeface="Arial"/>
              </a:rPr>
              <a:t>ó</a:t>
            </a:r>
            <a:r>
              <a:rPr sz="1200" spc="0" dirty="0" smtClean="0">
                <a:solidFill>
                  <a:srgbClr val="262C32"/>
                </a:solidFill>
                <a:latin typeface="Aptos"/>
                <a:cs typeface="Arial"/>
              </a:rPr>
              <a:t>n</a:t>
            </a:r>
            <a:r>
              <a:rPr sz="1200" spc="23" dirty="0" smtClean="0">
                <a:solidFill>
                  <a:srgbClr val="262C32"/>
                </a:solidFill>
                <a:latin typeface="Aptos"/>
                <a:cs typeface="Arial"/>
              </a:rPr>
              <a:t> </a:t>
            </a:r>
            <a:r>
              <a:rPr sz="1200" spc="-19" dirty="0" smtClean="0">
                <a:solidFill>
                  <a:srgbClr val="262C32"/>
                </a:solidFill>
                <a:latin typeface="Aptos"/>
                <a:cs typeface="Arial"/>
              </a:rPr>
              <a:t>qu</a:t>
            </a:r>
            <a:r>
              <a:rPr sz="1200" spc="0" dirty="0" smtClean="0">
                <a:solidFill>
                  <a:srgbClr val="262C32"/>
                </a:solidFill>
                <a:latin typeface="Aptos"/>
                <a:cs typeface="Arial"/>
              </a:rPr>
              <a:t>e</a:t>
            </a:r>
            <a:r>
              <a:rPr sz="1200" spc="62" dirty="0" smtClean="0">
                <a:solidFill>
                  <a:srgbClr val="262C32"/>
                </a:solidFill>
                <a:latin typeface="Aptos"/>
                <a:cs typeface="Arial"/>
              </a:rPr>
              <a:t> </a:t>
            </a:r>
            <a:r>
              <a:rPr sz="1200" spc="-53" dirty="0" smtClean="0">
                <a:solidFill>
                  <a:srgbClr val="262C32"/>
                </a:solidFill>
                <a:latin typeface="Aptos"/>
                <a:cs typeface="Arial"/>
              </a:rPr>
              <a:t>l</a:t>
            </a:r>
            <a:r>
              <a:rPr sz="1200" spc="-32" dirty="0" smtClean="0">
                <a:solidFill>
                  <a:srgbClr val="262C32"/>
                </a:solidFill>
                <a:latin typeface="Aptos"/>
                <a:cs typeface="Arial"/>
              </a:rPr>
              <a:t>l</a:t>
            </a:r>
            <a:r>
              <a:rPr sz="1200" spc="-3" dirty="0" smtClean="0">
                <a:solidFill>
                  <a:srgbClr val="262C32"/>
                </a:solidFill>
                <a:latin typeface="Aptos"/>
                <a:cs typeface="Arial"/>
              </a:rPr>
              <a:t>e</a:t>
            </a:r>
            <a:r>
              <a:rPr sz="1200" spc="30" dirty="0" smtClean="0">
                <a:solidFill>
                  <a:srgbClr val="262C32"/>
                </a:solidFill>
                <a:latin typeface="Aptos"/>
                <a:cs typeface="Arial"/>
              </a:rPr>
              <a:t>v</a:t>
            </a:r>
            <a:r>
              <a:rPr sz="1200" spc="-33" dirty="0" smtClean="0">
                <a:solidFill>
                  <a:srgbClr val="262C32"/>
                </a:solidFill>
                <a:latin typeface="Aptos"/>
                <a:cs typeface="Arial"/>
              </a:rPr>
              <a:t>a</a:t>
            </a:r>
            <a:r>
              <a:rPr sz="1200" spc="-16" dirty="0" smtClean="0">
                <a:solidFill>
                  <a:srgbClr val="262C32"/>
                </a:solidFill>
                <a:latin typeface="Aptos"/>
                <a:cs typeface="Arial"/>
              </a:rPr>
              <a:t> </a:t>
            </a:r>
            <a:endParaRPr sz="1000">
              <a:latin typeface="Arial"/>
              <a:cs typeface="Arial"/>
            </a:endParaRPr>
          </a:p>
          <a:p>
            <a:pPr marL="98044">
              <a:lnSpc>
                <a:spcPts val="1149"/>
              </a:lnSpc>
              <a:spcBef>
                <a:spcPts val="254"/>
              </a:spcBef>
              <a:spcAft>
                <a:spcPts val="300"/>
              </a:spcAft>
            </a:pPr>
            <a:r>
              <a:rPr sz="1200" spc="-5" dirty="0" smtClean="0">
                <a:solidFill>
                  <a:srgbClr val="262C32"/>
                </a:solidFill>
                <a:latin typeface="Aptos"/>
                <a:cs typeface="Arial"/>
              </a:rPr>
              <a:t>incorporado</a:t>
            </a:r>
            <a:r>
              <a:rPr sz="1200" spc="-5" dirty="0" smtClean="0">
                <a:solidFill>
                  <a:srgbClr val="262C32"/>
                </a:solidFill>
                <a:latin typeface="Aptos"/>
                <a:cs typeface="Arial"/>
              </a:rPr>
              <a:t>.  </a:t>
            </a:r>
            <a:r>
              <a:rPr sz="1200" spc="-5" dirty="0" smtClean="0">
                <a:solidFill>
                  <a:srgbClr val="262C32"/>
                </a:solidFill>
                <a:latin typeface="Aptos"/>
                <a:cs typeface="Arial"/>
              </a:rPr>
              <a:t>Este aparato jamás debe eliminarse o </a:t>
            </a:r>
            <a:r>
              <a:rPr sz="1200" spc="-5" dirty="0" smtClean="0">
                <a:solidFill>
                  <a:srgbClr val="262C32"/>
                </a:solidFill>
                <a:latin typeface="Aptos"/>
                <a:cs typeface="Arial"/>
              </a:rPr>
              <a:t>"</a:t>
            </a:r>
            <a:r>
              <a:rPr sz="1200" spc="-5" dirty="0" smtClean="0">
                <a:solidFill>
                  <a:srgbClr val="262C32"/>
                </a:solidFill>
                <a:latin typeface="Aptos"/>
                <a:cs typeface="Arial"/>
              </a:rPr>
              <a:t>puentearse</a:t>
            </a:r>
            <a:r>
              <a:rPr sz="1200" spc="-5" dirty="0" smtClean="0">
                <a:solidFill>
                  <a:srgbClr val="262C32"/>
                </a:solidFill>
                <a:latin typeface="Aptos"/>
                <a:cs typeface="Arial"/>
              </a:rPr>
              <a:t>"</a:t>
            </a:r>
            <a:r>
              <a:rPr sz="1200" spc="-5" dirty="0" smtClean="0">
                <a:solidFill>
                  <a:srgbClr val="262C32"/>
                </a:solidFill>
                <a:latin typeface="Aptos"/>
                <a:cs typeface="Arial"/>
              </a:rPr>
              <a:t>; </a:t>
            </a:r>
            <a:r>
              <a:rPr sz="1200" spc="-5" dirty="0" smtClean="0">
                <a:solidFill>
                  <a:srgbClr val="262C32"/>
                </a:solidFill>
                <a:latin typeface="Aptos"/>
                <a:cs typeface="Arial"/>
              </a:rPr>
              <a:t>si salta es </a:t>
            </a:r>
            <a:endParaRPr sz="1000">
              <a:latin typeface="Arial"/>
              <a:cs typeface="Arial"/>
            </a:endParaRPr>
          </a:p>
          <a:p>
            <a:pPr marL="98044">
              <a:lnSpc>
                <a:spcPts val="1149"/>
              </a:lnSpc>
              <a:spcBef>
                <a:spcPts val="254"/>
              </a:spcBef>
              <a:spcAft>
                <a:spcPts val="300"/>
              </a:spcAft>
            </a:pPr>
            <a:r>
              <a:rPr sz="1200" spc="-11" dirty="0" smtClean="0">
                <a:solidFill>
                  <a:srgbClr val="262C32"/>
                </a:solidFill>
                <a:latin typeface="Aptos"/>
                <a:cs typeface="Arial"/>
              </a:rPr>
              <a:t>que existe una derivación y</a:t>
            </a:r>
            <a:r>
              <a:rPr sz="1200" spc="-11" dirty="0" smtClean="0">
                <a:solidFill>
                  <a:srgbClr val="262C32"/>
                </a:solidFill>
                <a:latin typeface="Aptos"/>
                <a:cs typeface="Arial"/>
              </a:rPr>
              <a:t>,  </a:t>
            </a:r>
            <a:r>
              <a:rPr sz="1200" spc="-11" dirty="0" smtClean="0">
                <a:solidFill>
                  <a:srgbClr val="262C32"/>
                </a:solidFill>
                <a:latin typeface="Aptos"/>
                <a:cs typeface="Arial"/>
              </a:rPr>
              <a:t>por tanto</a:t>
            </a:r>
            <a:r>
              <a:rPr sz="1200" spc="-11" dirty="0" smtClean="0">
                <a:solidFill>
                  <a:srgbClr val="262C32"/>
                </a:solidFill>
                <a:latin typeface="Aptos"/>
                <a:cs typeface="Arial"/>
              </a:rPr>
              <a:t>,  </a:t>
            </a:r>
            <a:r>
              <a:rPr sz="1200" spc="-11" dirty="0" smtClean="0">
                <a:solidFill>
                  <a:srgbClr val="262C32"/>
                </a:solidFill>
                <a:latin typeface="Aptos"/>
                <a:cs typeface="Arial"/>
              </a:rPr>
              <a:t>un peligro inminente.</a:t>
            </a:r>
            <a:endParaRPr sz="1000">
              <a:latin typeface="Arial"/>
              <a:cs typeface="Arial"/>
            </a:endParaRPr>
          </a:p>
          <a:p>
            <a:pPr marL="98044" marR="198074" indent="-85343">
              <a:lnSpc>
                <a:spcPts val="1149"/>
              </a:lnSpc>
              <a:spcBef>
                <a:spcPts val="53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Tanto las clavijas como los enchufes deben disponer de un conductor de </a:t>
            </a:r>
            <a:endParaRPr sz="1000">
              <a:latin typeface="Arial"/>
              <a:cs typeface="Arial"/>
            </a:endParaRPr>
          </a:p>
          <a:p>
            <a:pPr marL="98044" marR="198074">
              <a:lnSpc>
                <a:spcPts val="1149"/>
              </a:lnSpc>
              <a:spcBef>
                <a:spcPts val="249"/>
              </a:spcBef>
              <a:spcAft>
                <a:spcPts val="300"/>
              </a:spcAft>
            </a:pPr>
            <a:r>
              <a:rPr sz="1200" spc="-5" dirty="0" smtClean="0">
                <a:solidFill>
                  <a:srgbClr val="262C32"/>
                </a:solidFill>
                <a:latin typeface="Aptos"/>
                <a:cs typeface="Arial"/>
              </a:rPr>
              <a:t>"</a:t>
            </a:r>
            <a:r>
              <a:rPr sz="1200" spc="-5" dirty="0" smtClean="0">
                <a:solidFill>
                  <a:srgbClr val="262C32"/>
                </a:solidFill>
                <a:latin typeface="Aptos"/>
                <a:cs typeface="Arial"/>
              </a:rPr>
              <a:t>puesta a tierra</a:t>
            </a:r>
            <a:r>
              <a:rPr sz="1200" spc="-5" dirty="0" smtClean="0">
                <a:solidFill>
                  <a:srgbClr val="262C32"/>
                </a:solidFill>
                <a:latin typeface="Aptos"/>
                <a:cs typeface="Arial"/>
              </a:rPr>
              <a:t>"</a:t>
            </a:r>
            <a:r>
              <a:rPr sz="1200" spc="-5" dirty="0" smtClean="0">
                <a:solidFill>
                  <a:srgbClr val="262C32"/>
                </a:solidFill>
                <a:latin typeface="Aptos"/>
                <a:cs typeface="Arial"/>
              </a:rPr>
              <a:t>.  </a:t>
            </a:r>
            <a:r>
              <a:rPr sz="1200" spc="-5" dirty="0" smtClean="0">
                <a:solidFill>
                  <a:srgbClr val="262C32"/>
                </a:solidFill>
                <a:latin typeface="Aptos"/>
                <a:cs typeface="Arial"/>
              </a:rPr>
              <a:t>Este conductor deberá llegar a las carcasas de todos los </a:t>
            </a:r>
            <a:endParaRPr sz="1000">
              <a:latin typeface="Arial"/>
              <a:cs typeface="Arial"/>
            </a:endParaRPr>
          </a:p>
          <a:p>
            <a:pPr marL="98044" marR="198074">
              <a:lnSpc>
                <a:spcPts val="1149"/>
              </a:lnSpc>
              <a:spcBef>
                <a:spcPts val="249"/>
              </a:spcBef>
              <a:spcAft>
                <a:spcPts val="300"/>
              </a:spcAft>
            </a:pPr>
            <a:r>
              <a:rPr sz="1200" spc="-4" dirty="0" smtClean="0">
                <a:solidFill>
                  <a:srgbClr val="262C32"/>
                </a:solidFill>
                <a:latin typeface="Aptos"/>
                <a:cs typeface="Arial"/>
              </a:rPr>
              <a:t>aparatos electrodomésticos  que no lleven grabado el símbolo de doble </a:t>
            </a:r>
            <a:endParaRPr sz="1000">
              <a:latin typeface="Arial"/>
              <a:cs typeface="Arial"/>
            </a:endParaRPr>
          </a:p>
          <a:p>
            <a:pPr marL="98044" marR="198074">
              <a:lnSpc>
                <a:spcPts val="1149"/>
              </a:lnSpc>
              <a:spcBef>
                <a:spcPts val="249"/>
              </a:spcBef>
              <a:spcAft>
                <a:spcPts val="300"/>
              </a:spcAft>
            </a:pPr>
            <a:r>
              <a:rPr sz="1200" spc="-9" dirty="0" smtClean="0">
                <a:solidFill>
                  <a:srgbClr val="262C32"/>
                </a:solidFill>
                <a:latin typeface="Aptos"/>
                <a:cs typeface="Arial"/>
              </a:rPr>
              <a:t>aislamiento.</a:t>
            </a:r>
            <a:endParaRPr sz="1000">
              <a:latin typeface="Arial"/>
              <a:cs typeface="Arial"/>
            </a:endParaRPr>
          </a:p>
          <a:p>
            <a:pPr marL="104140" marR="297432" indent="-91439">
              <a:lnSpc>
                <a:spcPts val="1149"/>
              </a:lnSpc>
              <a:spcBef>
                <a:spcPts val="534"/>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Comprobar que las tuberías de agua y los desagües (baño</a:t>
            </a:r>
            <a:r>
              <a:rPr sz="1200" spc="-3" dirty="0" smtClean="0">
                <a:solidFill>
                  <a:srgbClr val="262C32"/>
                </a:solidFill>
                <a:latin typeface="Aptos"/>
                <a:cs typeface="Arial"/>
              </a:rPr>
              <a:t>, </a:t>
            </a:r>
            <a:r>
              <a:rPr sz="1200" spc="-3" dirty="0" smtClean="0">
                <a:solidFill>
                  <a:srgbClr val="262C32"/>
                </a:solidFill>
                <a:latin typeface="Aptos"/>
                <a:cs typeface="Arial"/>
              </a:rPr>
              <a:t>fregadero</a:t>
            </a:r>
            <a:r>
              <a:rPr sz="1200" spc="-3" dirty="0" smtClean="0">
                <a:solidFill>
                  <a:srgbClr val="262C32"/>
                </a:solidFill>
                <a:latin typeface="Aptos"/>
                <a:cs typeface="Arial"/>
              </a:rPr>
              <a:t>, </a:t>
            </a:r>
            <a:endParaRPr sz="1000">
              <a:latin typeface="Arial"/>
              <a:cs typeface="Arial"/>
            </a:endParaRPr>
          </a:p>
          <a:p>
            <a:pPr marL="104140" marR="297432">
              <a:lnSpc>
                <a:spcPts val="1149"/>
              </a:lnSpc>
              <a:spcBef>
                <a:spcPts val="242"/>
              </a:spcBef>
              <a:spcAft>
                <a:spcPts val="300"/>
              </a:spcAft>
            </a:pPr>
            <a:r>
              <a:rPr sz="1200" spc="-3" dirty="0" smtClean="0">
                <a:solidFill>
                  <a:srgbClr val="262C32"/>
                </a:solidFill>
                <a:latin typeface="Aptos"/>
                <a:cs typeface="Arial"/>
              </a:rPr>
              <a:t>lavabo</a:t>
            </a:r>
            <a:r>
              <a:rPr sz="1200" spc="-3" dirty="0" smtClean="0">
                <a:solidFill>
                  <a:srgbClr val="262C32"/>
                </a:solidFill>
                <a:latin typeface="Aptos"/>
                <a:cs typeface="Arial"/>
              </a:rPr>
              <a:t>, </a:t>
            </a:r>
            <a:r>
              <a:rPr sz="1200" spc="-3" dirty="0" smtClean="0">
                <a:solidFill>
                  <a:srgbClr val="262C32"/>
                </a:solidFill>
                <a:latin typeface="Aptos"/>
                <a:cs typeface="Arial"/>
              </a:rPr>
              <a:t>etc.) estén conectados entre sí y a tierra mediante un conductor.</a:t>
            </a:r>
            <a:endParaRPr sz="1000">
              <a:latin typeface="Arial"/>
              <a:cs typeface="Arial"/>
            </a:endParaRPr>
          </a:p>
          <a:p>
            <a:pPr marL="101091" marR="62500" indent="-88391">
              <a:lnSpc>
                <a:spcPts val="1149"/>
              </a:lnSpc>
              <a:spcBef>
                <a:spcPts val="537"/>
              </a:spcBef>
              <a:spcAft>
                <a:spcPts val="300"/>
              </a:spcAft>
            </a:pPr>
            <a:r>
              <a:rPr sz="1200" spc="-3" dirty="0" smtClean="0">
                <a:solidFill>
                  <a:srgbClr val="262C32"/>
                </a:solidFill>
                <a:latin typeface="Aptos"/>
                <a:cs typeface="Arial"/>
              </a:rPr>
              <a:t>- </a:t>
            </a:r>
            <a:r>
              <a:rPr sz="1200" spc="-3" dirty="0" smtClean="0">
                <a:solidFill>
                  <a:srgbClr val="262C32"/>
                </a:solidFill>
                <a:latin typeface="Aptos"/>
                <a:cs typeface="Arial"/>
              </a:rPr>
              <a:t>No manipular aparatos con tubos de rayos catódicos (monitores</a:t>
            </a:r>
            <a:r>
              <a:rPr sz="1200" spc="-3" dirty="0" smtClean="0">
                <a:solidFill>
                  <a:srgbClr val="262C32"/>
                </a:solidFill>
                <a:latin typeface="Aptos"/>
                <a:cs typeface="Arial"/>
              </a:rPr>
              <a:t>, </a:t>
            </a:r>
            <a:r>
              <a:rPr sz="1200" spc="-3" dirty="0" smtClean="0">
                <a:solidFill>
                  <a:srgbClr val="262C32"/>
                </a:solidFill>
                <a:latin typeface="Aptos"/>
                <a:cs typeface="Arial"/>
              </a:rPr>
              <a:t>televisores</a:t>
            </a:r>
            <a:r>
              <a:rPr sz="1200" spc="-3" dirty="0" smtClean="0">
                <a:solidFill>
                  <a:srgbClr val="262C32"/>
                </a:solidFill>
                <a:latin typeface="Aptos"/>
                <a:cs typeface="Arial"/>
              </a:rPr>
              <a:t>, </a:t>
            </a:r>
            <a:endParaRPr sz="1000">
              <a:latin typeface="Arial"/>
              <a:cs typeface="Arial"/>
            </a:endParaRPr>
          </a:p>
          <a:p>
            <a:pPr marL="101091" marR="62500">
              <a:lnSpc>
                <a:spcPts val="1149"/>
              </a:lnSpc>
              <a:spcBef>
                <a:spcPts val="242"/>
              </a:spcBef>
              <a:spcAft>
                <a:spcPts val="300"/>
              </a:spcAft>
            </a:pPr>
            <a:r>
              <a:rPr sz="1200" spc="0" dirty="0" smtClean="0">
                <a:solidFill>
                  <a:srgbClr val="262C32"/>
                </a:solidFill>
                <a:latin typeface="Aptos"/>
                <a:cs typeface="Arial"/>
              </a:rPr>
              <a:t>etc.) ya que en su interior existen tensiones de hasta 20.000 V que</a:t>
            </a:r>
            <a:endParaRPr sz="1000">
              <a:latin typeface="Arial"/>
              <a:cs typeface="Arial"/>
            </a:endParaRPr>
          </a:p>
          <a:p>
            <a:pPr marL="104139" marR="9205">
              <a:lnSpc>
                <a:spcPct val="95825"/>
              </a:lnSpc>
              <a:spcBef>
                <a:spcPts val="272"/>
              </a:spcBef>
              <a:spcAft>
                <a:spcPts val="300"/>
              </a:spcAft>
            </a:pPr>
            <a:r>
              <a:rPr sz="1200" spc="-3" dirty="0" smtClean="0">
                <a:solidFill>
                  <a:srgbClr val="262C32"/>
                </a:solidFill>
                <a:latin typeface="Aptos"/>
                <a:cs typeface="Arial"/>
              </a:rPr>
              <a:t>permanecen aún después de apagar el aparato.</a:t>
            </a:r>
            <a:endParaRPr sz="1000">
              <a:latin typeface="Arial"/>
              <a:cs typeface="Arial"/>
            </a:endParaRPr>
          </a:p>
        </p:txBody>
      </p:sp>
      <p:sp>
        <p:nvSpPr>
          <p:cNvPr id="4" name="object 4"/>
          <p:cNvSpPr txBox="1"/>
          <p:nvPr/>
        </p:nvSpPr>
        <p:spPr>
          <a:xfrm>
            <a:off x="2083609" y="5197054"/>
            <a:ext cx="7471775" cy="542544"/>
          </a:xfrm>
          <a:prstGeom prst="rect">
            <a:avLst/>
          </a:prstGeom>
        </p:spPr>
        <p:txBody>
          <a:bodyPr wrap="square" lIns="0" tIns="7111" rIns="0" bIns="0" rtlCol="0">
            <a:noAutofit/>
          </a:bodyPr>
          <a:lstStyle/>
          <a:p>
            <a:pPr marL="15748" marR="9205">
              <a:lnSpc>
                <a:spcPts val="1120"/>
              </a:lnSpc>
              <a:spcAft>
                <a:spcPts val="300"/>
              </a:spcAft>
            </a:pPr>
            <a:r>
              <a:rPr sz="1200" b="1" spc="-13" dirty="0" smtClean="0">
                <a:solidFill>
                  <a:srgbClr val="262C32"/>
                </a:solidFill>
                <a:latin typeface="Aptos"/>
                <a:cs typeface="Arial"/>
              </a:rPr>
              <a:t>Heridas</a:t>
            </a:r>
            <a:endParaRPr sz="1000">
              <a:latin typeface="Arial"/>
              <a:cs typeface="Arial"/>
            </a:endParaRPr>
          </a:p>
          <a:p>
            <a:pPr marL="12700" indent="6096">
              <a:lnSpc>
                <a:spcPts val="1390"/>
              </a:lnSpc>
              <a:spcBef>
                <a:spcPts val="368"/>
              </a:spcBef>
              <a:spcAft>
                <a:spcPts val="300"/>
              </a:spcAft>
            </a:pPr>
            <a:r>
              <a:rPr sz="1200" spc="-91" dirty="0" smtClean="0">
                <a:solidFill>
                  <a:srgbClr val="262C32"/>
                </a:solidFill>
                <a:latin typeface="Aptos"/>
                <a:cs typeface="Arial"/>
              </a:rPr>
              <a:t>E</a:t>
            </a:r>
            <a:r>
              <a:rPr sz="1200" spc="-73" dirty="0" smtClean="0">
                <a:solidFill>
                  <a:srgbClr val="262C32"/>
                </a:solidFill>
                <a:latin typeface="Aptos"/>
                <a:cs typeface="Arial"/>
              </a:rPr>
              <a:t>l</a:t>
            </a:r>
            <a:r>
              <a:rPr sz="1200" spc="125" dirty="0" smtClean="0">
                <a:solidFill>
                  <a:srgbClr val="262C32"/>
                </a:solidFill>
                <a:latin typeface="Aptos"/>
                <a:cs typeface="Arial"/>
              </a:rPr>
              <a:t> </a:t>
            </a:r>
            <a:r>
              <a:rPr sz="1200" spc="-19" dirty="0" smtClean="0">
                <a:solidFill>
                  <a:srgbClr val="262C32"/>
                </a:solidFill>
                <a:latin typeface="Aptos"/>
                <a:cs typeface="Arial"/>
              </a:rPr>
              <a:t>co</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14" dirty="0" smtClean="0">
                <a:solidFill>
                  <a:srgbClr val="262C32"/>
                </a:solidFill>
                <a:latin typeface="Aptos"/>
                <a:cs typeface="Arial"/>
              </a:rPr>
              <a:t>a</a:t>
            </a:r>
            <a:r>
              <a:rPr sz="1200" spc="-19" dirty="0" smtClean="0">
                <a:solidFill>
                  <a:srgbClr val="262C32"/>
                </a:solidFill>
                <a:latin typeface="Aptos"/>
                <a:cs typeface="Arial"/>
              </a:rPr>
              <a:t>c</a:t>
            </a:r>
            <a:r>
              <a:rPr sz="1200" spc="-9" dirty="0" smtClean="0">
                <a:solidFill>
                  <a:srgbClr val="262C32"/>
                </a:solidFill>
                <a:latin typeface="Aptos"/>
                <a:cs typeface="Arial"/>
              </a:rPr>
              <a:t>t</a:t>
            </a:r>
            <a:r>
              <a:rPr sz="1200" spc="0" dirty="0" smtClean="0">
                <a:solidFill>
                  <a:srgbClr val="262C32"/>
                </a:solidFill>
                <a:latin typeface="Aptos"/>
                <a:cs typeface="Arial"/>
              </a:rPr>
              <a:t>o</a:t>
            </a:r>
            <a:r>
              <a:rPr sz="1200" spc="95"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29" dirty="0" smtClean="0">
                <a:solidFill>
                  <a:srgbClr val="262C32"/>
                </a:solidFill>
                <a:latin typeface="Aptos"/>
                <a:cs typeface="Arial"/>
              </a:rPr>
              <a:t>m</a:t>
            </a:r>
            <a:r>
              <a:rPr sz="1200" spc="-19" dirty="0" smtClean="0">
                <a:solidFill>
                  <a:srgbClr val="262C32"/>
                </a:solidFill>
                <a:latin typeface="Aptos"/>
                <a:cs typeface="Arial"/>
              </a:rPr>
              <a:t>ano</a:t>
            </a:r>
            <a:r>
              <a:rPr sz="1200" spc="0" dirty="0" smtClean="0">
                <a:solidFill>
                  <a:srgbClr val="262C32"/>
                </a:solidFill>
                <a:latin typeface="Aptos"/>
                <a:cs typeface="Arial"/>
              </a:rPr>
              <a:t>s</a:t>
            </a:r>
            <a:r>
              <a:rPr sz="1200" spc="53" dirty="0" smtClean="0">
                <a:solidFill>
                  <a:srgbClr val="262C32"/>
                </a:solidFill>
                <a:latin typeface="Aptos"/>
                <a:cs typeface="Arial"/>
              </a:rPr>
              <a:t> </a:t>
            </a:r>
            <a:r>
              <a:rPr sz="1200" spc="0" dirty="0" smtClean="0">
                <a:solidFill>
                  <a:srgbClr val="262C32"/>
                </a:solidFill>
                <a:latin typeface="Aptos"/>
                <a:cs typeface="Arial"/>
              </a:rPr>
              <a:t>y</a:t>
            </a:r>
            <a:r>
              <a:rPr sz="1200" spc="39" dirty="0" smtClean="0">
                <a:solidFill>
                  <a:srgbClr val="262C32"/>
                </a:solidFill>
                <a:latin typeface="Aptos"/>
                <a:cs typeface="Arial"/>
              </a:rPr>
              <a:t> </a:t>
            </a:r>
            <a:r>
              <a:rPr sz="1200" spc="-53" dirty="0" smtClean="0">
                <a:solidFill>
                  <a:srgbClr val="262C32"/>
                </a:solidFill>
                <a:latin typeface="Aptos"/>
                <a:cs typeface="Arial"/>
              </a:rPr>
              <a:t>p</a:t>
            </a:r>
            <a:r>
              <a:rPr sz="1200" spc="-7" dirty="0" smtClean="0">
                <a:solidFill>
                  <a:srgbClr val="262C32"/>
                </a:solidFill>
                <a:latin typeface="Aptos"/>
                <a:cs typeface="Arial"/>
              </a:rPr>
              <a:t>i</a:t>
            </a:r>
            <a:r>
              <a:rPr sz="1200" spc="-3" dirty="0" smtClean="0">
                <a:solidFill>
                  <a:srgbClr val="262C32"/>
                </a:solidFill>
                <a:latin typeface="Aptos"/>
                <a:cs typeface="Arial"/>
              </a:rPr>
              <a:t>e</a:t>
            </a:r>
            <a:r>
              <a:rPr sz="1200" spc="30" dirty="0" smtClean="0">
                <a:solidFill>
                  <a:srgbClr val="262C32"/>
                </a:solidFill>
                <a:latin typeface="Aptos"/>
                <a:cs typeface="Arial"/>
              </a:rPr>
              <a:t>s</a:t>
            </a:r>
            <a:r>
              <a:rPr sz="1200" spc="-102" dirty="0" smtClean="0">
                <a:solidFill>
                  <a:srgbClr val="262C32"/>
                </a:solidFill>
                <a:latin typeface="Aptos"/>
                <a:cs typeface="Arial"/>
              </a:rPr>
              <a:t>,</a:t>
            </a:r>
            <a:r>
              <a:rPr sz="1200" spc="125" dirty="0" smtClean="0">
                <a:solidFill>
                  <a:srgbClr val="262C32"/>
                </a:solidFill>
                <a:latin typeface="Aptos"/>
                <a:cs typeface="Arial"/>
              </a:rPr>
              <a:t> </a:t>
            </a:r>
            <a:r>
              <a:rPr sz="1200" spc="-53" dirty="0" smtClean="0">
                <a:solidFill>
                  <a:srgbClr val="262C32"/>
                </a:solidFill>
                <a:latin typeface="Aptos"/>
                <a:cs typeface="Arial"/>
              </a:rPr>
              <a:t>g</a:t>
            </a:r>
            <a:r>
              <a:rPr sz="1200" spc="18" dirty="0" smtClean="0">
                <a:solidFill>
                  <a:srgbClr val="262C32"/>
                </a:solidFill>
                <a:latin typeface="Aptos"/>
                <a:cs typeface="Arial"/>
              </a:rPr>
              <a:t>e</a:t>
            </a:r>
            <a:r>
              <a:rPr sz="1200" spc="-26" dirty="0" smtClean="0">
                <a:solidFill>
                  <a:srgbClr val="262C32"/>
                </a:solidFill>
                <a:latin typeface="Aptos"/>
                <a:cs typeface="Arial"/>
              </a:rPr>
              <a:t>n</a:t>
            </a:r>
            <a:r>
              <a:rPr sz="1200" spc="18" dirty="0" smtClean="0">
                <a:solidFill>
                  <a:srgbClr val="262C32"/>
                </a:solidFill>
                <a:latin typeface="Aptos"/>
                <a:cs typeface="Arial"/>
              </a:rPr>
              <a:t>e</a:t>
            </a:r>
            <a:r>
              <a:rPr sz="1200" spc="0" dirty="0" smtClean="0">
                <a:solidFill>
                  <a:srgbClr val="262C32"/>
                </a:solidFill>
                <a:latin typeface="Aptos"/>
                <a:cs typeface="Arial"/>
              </a:rPr>
              <a:t>r</a:t>
            </a:r>
            <a:r>
              <a:rPr sz="1200" spc="-3" dirty="0" smtClean="0">
                <a:solidFill>
                  <a:srgbClr val="262C32"/>
                </a:solidFill>
                <a:latin typeface="Aptos"/>
                <a:cs typeface="Arial"/>
              </a:rPr>
              <a:t>a</a:t>
            </a:r>
            <a:r>
              <a:rPr sz="1200" spc="-7" dirty="0" smtClean="0">
                <a:solidFill>
                  <a:srgbClr val="262C32"/>
                </a:solidFill>
                <a:latin typeface="Aptos"/>
                <a:cs typeface="Arial"/>
              </a:rPr>
              <a:t>l</a:t>
            </a:r>
            <a:r>
              <a:rPr sz="1200" spc="-18" dirty="0" smtClean="0">
                <a:solidFill>
                  <a:srgbClr val="262C32"/>
                </a:solidFill>
                <a:latin typeface="Aptos"/>
                <a:cs typeface="Arial"/>
              </a:rPr>
              <a:t>m</a:t>
            </a:r>
            <a:r>
              <a:rPr sz="1200" spc="18" dirty="0" smtClean="0">
                <a:solidFill>
                  <a:srgbClr val="262C32"/>
                </a:solidFill>
                <a:latin typeface="Aptos"/>
                <a:cs typeface="Arial"/>
              </a:rPr>
              <a:t>e</a:t>
            </a:r>
            <a:r>
              <a:rPr sz="1200" spc="-26" dirty="0" smtClean="0">
                <a:solidFill>
                  <a:srgbClr val="262C32"/>
                </a:solidFill>
                <a:latin typeface="Aptos"/>
                <a:cs typeface="Arial"/>
              </a:rPr>
              <a:t>n</a:t>
            </a:r>
            <a:r>
              <a:rPr sz="1200" spc="37" dirty="0" smtClean="0">
                <a:solidFill>
                  <a:srgbClr val="262C32"/>
                </a:solidFill>
                <a:latin typeface="Aptos"/>
                <a:cs typeface="Arial"/>
              </a:rPr>
              <a:t>t</a:t>
            </a:r>
            <a:r>
              <a:rPr sz="1200" spc="-3" dirty="0" smtClean="0">
                <a:solidFill>
                  <a:srgbClr val="262C32"/>
                </a:solidFill>
                <a:latin typeface="Aptos"/>
                <a:cs typeface="Arial"/>
              </a:rPr>
              <a:t>e</a:t>
            </a:r>
            <a:r>
              <a:rPr sz="1200" spc="-77" dirty="0" smtClean="0">
                <a:solidFill>
                  <a:srgbClr val="262C32"/>
                </a:solidFill>
                <a:latin typeface="Aptos"/>
                <a:cs typeface="Arial"/>
              </a:rPr>
              <a:t>,</a:t>
            </a:r>
            <a:r>
              <a:rPr sz="1200" spc="125" dirty="0" smtClean="0">
                <a:solidFill>
                  <a:srgbClr val="262C32"/>
                </a:solidFill>
                <a:latin typeface="Aptos"/>
                <a:cs typeface="Arial"/>
              </a:rPr>
              <a:t> </a:t>
            </a:r>
            <a:r>
              <a:rPr sz="1200" spc="-19" dirty="0" smtClean="0">
                <a:solidFill>
                  <a:srgbClr val="262C32"/>
                </a:solidFill>
                <a:latin typeface="Aptos"/>
                <a:cs typeface="Arial"/>
              </a:rPr>
              <a:t>co</a:t>
            </a:r>
            <a:r>
              <a:rPr sz="1200" spc="0" dirty="0" smtClean="0">
                <a:solidFill>
                  <a:srgbClr val="262C32"/>
                </a:solidFill>
                <a:latin typeface="Aptos"/>
                <a:cs typeface="Arial"/>
              </a:rPr>
              <a:t>n</a:t>
            </a:r>
            <a:r>
              <a:rPr sz="1200" spc="20" dirty="0" smtClean="0">
                <a:solidFill>
                  <a:srgbClr val="262C32"/>
                </a:solidFill>
                <a:latin typeface="Aptos"/>
                <a:cs typeface="Arial"/>
              </a:rPr>
              <a:t> </a:t>
            </a:r>
            <a:r>
              <a:rPr sz="1200" spc="-14" dirty="0" smtClean="0">
                <a:solidFill>
                  <a:srgbClr val="262C32"/>
                </a:solidFill>
                <a:latin typeface="Aptos"/>
                <a:cs typeface="Arial"/>
              </a:rPr>
              <a:t>o</a:t>
            </a:r>
            <a:r>
              <a:rPr sz="1200" spc="-19" dirty="0" smtClean="0">
                <a:solidFill>
                  <a:srgbClr val="262C32"/>
                </a:solidFill>
                <a:latin typeface="Aptos"/>
                <a:cs typeface="Arial"/>
              </a:rPr>
              <a:t>b</a:t>
            </a:r>
            <a:r>
              <a:rPr sz="1200" spc="-9" dirty="0" smtClean="0">
                <a:solidFill>
                  <a:srgbClr val="262C32"/>
                </a:solidFill>
                <a:latin typeface="Aptos"/>
                <a:cs typeface="Arial"/>
              </a:rPr>
              <a:t>j</a:t>
            </a:r>
            <a:r>
              <a:rPr sz="1200" spc="-19" dirty="0" smtClean="0">
                <a:solidFill>
                  <a:srgbClr val="262C32"/>
                </a:solidFill>
                <a:latin typeface="Aptos"/>
                <a:cs typeface="Arial"/>
              </a:rPr>
              <a:t>e</a:t>
            </a:r>
            <a:r>
              <a:rPr sz="1200" spc="-9" dirty="0" smtClean="0">
                <a:solidFill>
                  <a:srgbClr val="262C32"/>
                </a:solidFill>
                <a:latin typeface="Aptos"/>
                <a:cs typeface="Arial"/>
              </a:rPr>
              <a:t>t</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102" dirty="0" smtClean="0">
                <a:solidFill>
                  <a:srgbClr val="262C32"/>
                </a:solidFill>
                <a:latin typeface="Aptos"/>
                <a:cs typeface="Arial"/>
              </a:rPr>
              <a:t> </a:t>
            </a:r>
            <a:r>
              <a:rPr sz="1200" spc="-19" dirty="0" smtClean="0">
                <a:solidFill>
                  <a:srgbClr val="262C32"/>
                </a:solidFill>
                <a:latin typeface="Aptos"/>
                <a:cs typeface="Arial"/>
              </a:rPr>
              <a:t>co</a:t>
            </a:r>
            <a:r>
              <a:rPr sz="1200" spc="0" dirty="0" smtClean="0">
                <a:solidFill>
                  <a:srgbClr val="262C32"/>
                </a:solidFill>
                <a:latin typeface="Aptos"/>
                <a:cs typeface="Arial"/>
              </a:rPr>
              <a:t>r</a:t>
            </a:r>
            <a:r>
              <a:rPr sz="1200" spc="-19" dirty="0" smtClean="0">
                <a:solidFill>
                  <a:srgbClr val="262C32"/>
                </a:solidFill>
                <a:latin typeface="Aptos"/>
                <a:cs typeface="Arial"/>
              </a:rPr>
              <a:t>ta</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14" dirty="0" smtClean="0">
                <a:solidFill>
                  <a:srgbClr val="262C32"/>
                </a:solidFill>
                <a:latin typeface="Aptos"/>
                <a:cs typeface="Arial"/>
              </a:rPr>
              <a:t>e</a:t>
            </a:r>
            <a:r>
              <a:rPr sz="1200" spc="0" dirty="0" smtClean="0">
                <a:solidFill>
                  <a:srgbClr val="262C32"/>
                </a:solidFill>
                <a:latin typeface="Aptos"/>
                <a:cs typeface="Arial"/>
              </a:rPr>
              <a:t>s</a:t>
            </a:r>
            <a:r>
              <a:rPr sz="1200" spc="135" dirty="0" smtClean="0">
                <a:solidFill>
                  <a:srgbClr val="262C32"/>
                </a:solidFill>
                <a:latin typeface="Aptos"/>
                <a:cs typeface="Arial"/>
              </a:rPr>
              <a:t> </a:t>
            </a:r>
            <a:r>
              <a:rPr sz="1200" spc="0" dirty="0" smtClean="0">
                <a:solidFill>
                  <a:srgbClr val="262C32"/>
                </a:solidFill>
                <a:latin typeface="Aptos"/>
                <a:cs typeface="Arial"/>
              </a:rPr>
              <a:t>o</a:t>
            </a:r>
            <a:r>
              <a:rPr sz="1200" spc="28" dirty="0" smtClean="0">
                <a:solidFill>
                  <a:srgbClr val="262C32"/>
                </a:solidFill>
                <a:latin typeface="Aptos"/>
                <a:cs typeface="Arial"/>
              </a:rPr>
              <a:t> </a:t>
            </a:r>
            <a:r>
              <a:rPr sz="1200" spc="-53" dirty="0" smtClean="0">
                <a:solidFill>
                  <a:srgbClr val="262C32"/>
                </a:solidFill>
                <a:latin typeface="Aptos"/>
                <a:cs typeface="Arial"/>
              </a:rPr>
              <a:t>p</a:t>
            </a:r>
            <a:r>
              <a:rPr sz="1200" spc="-26" dirty="0" smtClean="0">
                <a:solidFill>
                  <a:srgbClr val="262C32"/>
                </a:solidFill>
                <a:latin typeface="Aptos"/>
                <a:cs typeface="Arial"/>
              </a:rPr>
              <a:t>un</a:t>
            </a:r>
            <a:r>
              <a:rPr sz="1200" spc="30" dirty="0" smtClean="0">
                <a:solidFill>
                  <a:srgbClr val="262C32"/>
                </a:solidFill>
                <a:latin typeface="Aptos"/>
                <a:cs typeface="Arial"/>
              </a:rPr>
              <a:t>z</a:t>
            </a:r>
            <a:r>
              <a:rPr sz="1200" spc="-3" dirty="0" smtClean="0">
                <a:solidFill>
                  <a:srgbClr val="262C32"/>
                </a:solidFill>
                <a:latin typeface="Aptos"/>
                <a:cs typeface="Arial"/>
              </a:rPr>
              <a:t>a</a:t>
            </a:r>
            <a:r>
              <a:rPr sz="1200" spc="-26" dirty="0" smtClean="0">
                <a:solidFill>
                  <a:srgbClr val="262C32"/>
                </a:solidFill>
                <a:latin typeface="Aptos"/>
                <a:cs typeface="Arial"/>
              </a:rPr>
              <a:t>n</a:t>
            </a:r>
            <a:r>
              <a:rPr sz="1200" spc="37" dirty="0" smtClean="0">
                <a:solidFill>
                  <a:srgbClr val="262C32"/>
                </a:solidFill>
                <a:latin typeface="Aptos"/>
                <a:cs typeface="Arial"/>
              </a:rPr>
              <a:t>t</a:t>
            </a:r>
            <a:r>
              <a:rPr sz="1200" spc="-3" dirty="0" smtClean="0">
                <a:solidFill>
                  <a:srgbClr val="262C32"/>
                </a:solidFill>
                <a:latin typeface="Aptos"/>
                <a:cs typeface="Arial"/>
              </a:rPr>
              <a:t>e</a:t>
            </a:r>
            <a:r>
              <a:rPr sz="1200" spc="0" dirty="0" smtClean="0">
                <a:solidFill>
                  <a:srgbClr val="262C32"/>
                </a:solidFill>
                <a:latin typeface="Aptos"/>
                <a:cs typeface="Arial"/>
              </a:rPr>
              <a:t>s </a:t>
            </a:r>
            <a:r>
              <a:rPr sz="1200" spc="-19" dirty="0" smtClean="0">
                <a:solidFill>
                  <a:srgbClr val="262C32"/>
                </a:solidFill>
                <a:latin typeface="Aptos"/>
                <a:cs typeface="Arial"/>
              </a:rPr>
              <a:t>e</a:t>
            </a:r>
            <a:r>
              <a:rPr sz="1200" spc="0" dirty="0" smtClean="0">
                <a:solidFill>
                  <a:srgbClr val="262C32"/>
                </a:solidFill>
                <a:latin typeface="Aptos"/>
                <a:cs typeface="Arial"/>
              </a:rPr>
              <a:t>s</a:t>
            </a:r>
            <a:r>
              <a:rPr sz="1200" spc="31" dirty="0" smtClean="0">
                <a:solidFill>
                  <a:srgbClr val="262C32"/>
                </a:solidFill>
                <a:latin typeface="Aptos"/>
                <a:cs typeface="Arial"/>
              </a:rPr>
              <a:t> </a:t>
            </a:r>
            <a:r>
              <a:rPr sz="1200" spc="-53" dirty="0" smtClean="0">
                <a:solidFill>
                  <a:srgbClr val="262C32"/>
                </a:solidFill>
                <a:latin typeface="Aptos"/>
                <a:cs typeface="Arial"/>
              </a:rPr>
              <a:t>e</a:t>
            </a:r>
            <a:r>
              <a:rPr sz="1200" spc="-73" dirty="0" smtClean="0">
                <a:solidFill>
                  <a:srgbClr val="262C32"/>
                </a:solidFill>
                <a:latin typeface="Aptos"/>
                <a:cs typeface="Arial"/>
              </a:rPr>
              <a:t>l</a:t>
            </a:r>
            <a:r>
              <a:rPr sz="1200" spc="125" dirty="0" smtClean="0">
                <a:solidFill>
                  <a:srgbClr val="262C32"/>
                </a:solidFill>
                <a:latin typeface="Aptos"/>
                <a:cs typeface="Arial"/>
              </a:rPr>
              <a:t> </a:t>
            </a:r>
            <a:r>
              <a:rPr sz="1200" spc="-19" dirty="0" smtClean="0">
                <a:solidFill>
                  <a:srgbClr val="262C32"/>
                </a:solidFill>
                <a:latin typeface="Aptos"/>
                <a:cs typeface="Arial"/>
              </a:rPr>
              <a:t>ca</a:t>
            </a:r>
            <a:r>
              <a:rPr sz="1200" spc="-14" dirty="0" smtClean="0">
                <a:solidFill>
                  <a:srgbClr val="262C32"/>
                </a:solidFill>
                <a:latin typeface="Aptos"/>
                <a:cs typeface="Arial"/>
              </a:rPr>
              <a:t>u</a:t>
            </a:r>
            <a:r>
              <a:rPr sz="1200" spc="-19" dirty="0" smtClean="0">
                <a:solidFill>
                  <a:srgbClr val="262C32"/>
                </a:solidFill>
                <a:latin typeface="Aptos"/>
                <a:cs typeface="Arial"/>
              </a:rPr>
              <a:t>sa</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0" dirty="0" smtClean="0">
                <a:solidFill>
                  <a:srgbClr val="262C32"/>
                </a:solidFill>
                <a:latin typeface="Aptos"/>
                <a:cs typeface="Arial"/>
              </a:rPr>
              <a:t>e</a:t>
            </a:r>
            <a:r>
              <a:rPr sz="1200" spc="112"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20" dirty="0" smtClean="0">
                <a:solidFill>
                  <a:srgbClr val="262C32"/>
                </a:solidFill>
                <a:latin typeface="Aptos"/>
                <a:cs typeface="Arial"/>
              </a:rPr>
              <a:t> </a:t>
            </a:r>
            <a:r>
              <a:rPr sz="1200" spc="-19" dirty="0" smtClean="0">
                <a:solidFill>
                  <a:srgbClr val="262C32"/>
                </a:solidFill>
                <a:latin typeface="Aptos"/>
                <a:cs typeface="Arial"/>
              </a:rPr>
              <a:t>co</a:t>
            </a:r>
            <a:r>
              <a:rPr sz="1200" spc="0" dirty="0" smtClean="0">
                <a:solidFill>
                  <a:srgbClr val="262C32"/>
                </a:solidFill>
                <a:latin typeface="Aptos"/>
                <a:cs typeface="Arial"/>
              </a:rPr>
              <a:t>r</a:t>
            </a:r>
            <a:r>
              <a:rPr sz="1200" spc="-19" dirty="0" smtClean="0">
                <a:solidFill>
                  <a:srgbClr val="262C32"/>
                </a:solidFill>
                <a:latin typeface="Aptos"/>
                <a:cs typeface="Arial"/>
              </a:rPr>
              <a:t>t</a:t>
            </a:r>
            <a:r>
              <a:rPr sz="1200" spc="-14" dirty="0" smtClean="0">
                <a:solidFill>
                  <a:srgbClr val="262C32"/>
                </a:solidFill>
                <a:latin typeface="Aptos"/>
                <a:cs typeface="Arial"/>
              </a:rPr>
              <a:t>e</a:t>
            </a:r>
            <a:r>
              <a:rPr sz="1200" spc="0" dirty="0" smtClean="0">
                <a:solidFill>
                  <a:srgbClr val="262C32"/>
                </a:solidFill>
                <a:latin typeface="Aptos"/>
                <a:cs typeface="Arial"/>
              </a:rPr>
              <a:t>s</a:t>
            </a:r>
            <a:r>
              <a:rPr sz="1200" spc="54" dirty="0" smtClean="0">
                <a:solidFill>
                  <a:srgbClr val="262C32"/>
                </a:solidFill>
                <a:latin typeface="Aptos"/>
                <a:cs typeface="Arial"/>
              </a:rPr>
              <a:t> </a:t>
            </a:r>
            <a:r>
              <a:rPr sz="1200" spc="0" dirty="0" smtClean="0">
                <a:solidFill>
                  <a:srgbClr val="262C32"/>
                </a:solidFill>
                <a:latin typeface="Aptos"/>
                <a:cs typeface="Arial"/>
              </a:rPr>
              <a:t>y</a:t>
            </a:r>
            <a:r>
              <a:rPr sz="1200" spc="39" dirty="0" smtClean="0">
                <a:solidFill>
                  <a:srgbClr val="262C32"/>
                </a:solidFill>
                <a:latin typeface="Aptos"/>
                <a:cs typeface="Arial"/>
              </a:rPr>
              <a:t> </a:t>
            </a:r>
            <a:r>
              <a:rPr sz="1200" spc="-53" dirty="0" smtClean="0">
                <a:solidFill>
                  <a:srgbClr val="262C32"/>
                </a:solidFill>
                <a:latin typeface="Aptos"/>
                <a:cs typeface="Arial"/>
              </a:rPr>
              <a:t>p</a:t>
            </a:r>
            <a:r>
              <a:rPr sz="1200" spc="-7" dirty="0" smtClean="0">
                <a:solidFill>
                  <a:srgbClr val="262C32"/>
                </a:solidFill>
                <a:latin typeface="Aptos"/>
                <a:cs typeface="Arial"/>
              </a:rPr>
              <a:t>i</a:t>
            </a:r>
            <a:r>
              <a:rPr sz="1200" spc="-26" dirty="0" smtClean="0">
                <a:solidFill>
                  <a:srgbClr val="262C32"/>
                </a:solidFill>
                <a:latin typeface="Aptos"/>
                <a:cs typeface="Arial"/>
              </a:rPr>
              <a:t>n</a:t>
            </a:r>
            <a:r>
              <a:rPr sz="1200" spc="50" dirty="0" smtClean="0">
                <a:solidFill>
                  <a:srgbClr val="262C32"/>
                </a:solidFill>
                <a:latin typeface="Aptos"/>
                <a:cs typeface="Arial"/>
              </a:rPr>
              <a:t>c</a:t>
            </a:r>
            <a:r>
              <a:rPr sz="1200" spc="-53" dirty="0" smtClean="0">
                <a:solidFill>
                  <a:srgbClr val="262C32"/>
                </a:solidFill>
                <a:latin typeface="Aptos"/>
                <a:cs typeface="Arial"/>
              </a:rPr>
              <a:t>h</a:t>
            </a:r>
            <a:r>
              <a:rPr sz="1200" spc="-3" dirty="0" smtClean="0">
                <a:solidFill>
                  <a:srgbClr val="262C32"/>
                </a:solidFill>
                <a:latin typeface="Aptos"/>
                <a:cs typeface="Arial"/>
              </a:rPr>
              <a:t>a</a:t>
            </a:r>
            <a:r>
              <a:rPr sz="1200" spc="30" dirty="0" smtClean="0">
                <a:solidFill>
                  <a:srgbClr val="262C32"/>
                </a:solidFill>
                <a:latin typeface="Aptos"/>
                <a:cs typeface="Arial"/>
              </a:rPr>
              <a:t>z</a:t>
            </a:r>
            <a:r>
              <a:rPr sz="1200" spc="-3" dirty="0" smtClean="0">
                <a:solidFill>
                  <a:srgbClr val="262C32"/>
                </a:solidFill>
                <a:latin typeface="Aptos"/>
                <a:cs typeface="Arial"/>
              </a:rPr>
              <a:t>o</a:t>
            </a:r>
            <a:r>
              <a:rPr sz="1200" spc="30" dirty="0" smtClean="0">
                <a:solidFill>
                  <a:srgbClr val="262C32"/>
                </a:solidFill>
                <a:latin typeface="Aptos"/>
                <a:cs typeface="Arial"/>
              </a:rPr>
              <a:t>s</a:t>
            </a:r>
            <a:r>
              <a:rPr sz="1200" spc="-102"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2083609" y="6016966"/>
            <a:ext cx="7450715" cy="1149096"/>
          </a:xfrm>
          <a:prstGeom prst="rect">
            <a:avLst/>
          </a:prstGeom>
        </p:spPr>
        <p:txBody>
          <a:bodyPr wrap="square" lIns="0" tIns="7111" rIns="0" bIns="0" rtlCol="0">
            <a:noAutofit/>
          </a:bodyPr>
          <a:lstStyle/>
          <a:p>
            <a:pPr marL="12700" marR="9205">
              <a:lnSpc>
                <a:spcPts val="1120"/>
              </a:lnSpc>
              <a:spcAft>
                <a:spcPts val="300"/>
              </a:spcAft>
            </a:pPr>
            <a:r>
              <a:rPr sz="1200" b="1" spc="-3" dirty="0" smtClean="0">
                <a:solidFill>
                  <a:srgbClr val="262C32"/>
                </a:solidFill>
                <a:latin typeface="Aptos"/>
                <a:cs typeface="Arial"/>
              </a:rPr>
              <a:t>• </a:t>
            </a:r>
            <a:r>
              <a:rPr sz="1200" b="1" spc="-3" dirty="0" smtClean="0">
                <a:solidFill>
                  <a:srgbClr val="262C32"/>
                </a:solidFill>
                <a:latin typeface="Aptos"/>
                <a:cs typeface="Arial"/>
              </a:rPr>
              <a:t>Causas más comunes</a:t>
            </a:r>
            <a:endParaRPr sz="1000">
              <a:latin typeface="Arial"/>
              <a:cs typeface="Arial"/>
            </a:endParaRPr>
          </a:p>
          <a:p>
            <a:pPr marL="104140" marR="9205">
              <a:lnSpc>
                <a:spcPct val="95825"/>
              </a:lnSpc>
              <a:spcBef>
                <a:spcPts val="47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Dejar al alcance objetos cortantes o punzantes</a:t>
            </a:r>
            <a:r>
              <a:rPr sz="1200" spc="-2" dirty="0" smtClean="0">
                <a:solidFill>
                  <a:srgbClr val="262C32"/>
                </a:solidFill>
                <a:latin typeface="Aptos"/>
                <a:cs typeface="Arial"/>
              </a:rPr>
              <a:t>.</a:t>
            </a:r>
            <a:endParaRPr sz="1000">
              <a:latin typeface="Arial"/>
              <a:cs typeface="Arial"/>
            </a:endParaRPr>
          </a:p>
          <a:p>
            <a:pPr marL="195579" marR="27431" indent="-91439">
              <a:lnSpc>
                <a:spcPts val="1149"/>
              </a:lnSpc>
              <a:spcBef>
                <a:spcPts val="530"/>
              </a:spcBef>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No guardar adecuadamente  los objetos cortantes o punzantes una vez que </a:t>
            </a:r>
            <a:endParaRPr sz="1000">
              <a:latin typeface="Arial"/>
              <a:cs typeface="Arial"/>
            </a:endParaRPr>
          </a:p>
          <a:p>
            <a:pPr marL="195579" marR="27431">
              <a:lnSpc>
                <a:spcPts val="1149"/>
              </a:lnSpc>
              <a:spcBef>
                <a:spcPts val="242"/>
              </a:spcBef>
              <a:spcAft>
                <a:spcPts val="300"/>
              </a:spcAft>
            </a:pPr>
            <a:r>
              <a:rPr sz="1200" spc="-7" dirty="0" smtClean="0">
                <a:solidFill>
                  <a:srgbClr val="262C32"/>
                </a:solidFill>
                <a:latin typeface="Aptos"/>
                <a:cs typeface="Arial"/>
              </a:rPr>
              <a:t>han sido utilizados.</a:t>
            </a:r>
            <a:endParaRPr sz="1000">
              <a:latin typeface="Arial"/>
              <a:cs typeface="Arial"/>
            </a:endParaRPr>
          </a:p>
          <a:p>
            <a:pPr marL="192531" indent="-88391">
              <a:lnSpc>
                <a:spcPts val="1420"/>
              </a:lnSpc>
              <a:spcBef>
                <a:spcPts val="408"/>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No utilizar una protección que impida el contacto directo con el elemento de corte (rejilla de ventilador</a:t>
            </a:r>
            <a:r>
              <a:rPr sz="1200" spc="-1" dirty="0" smtClean="0">
                <a:solidFill>
                  <a:srgbClr val="262C32"/>
                </a:solidFill>
                <a:latin typeface="Aptos"/>
                <a:cs typeface="Arial"/>
              </a:rPr>
              <a:t>, </a:t>
            </a:r>
            <a:r>
              <a:rPr sz="1200" spc="-1" dirty="0" smtClean="0">
                <a:solidFill>
                  <a:srgbClr val="262C32"/>
                </a:solidFill>
                <a:latin typeface="Aptos"/>
                <a:cs typeface="Arial"/>
              </a:rPr>
              <a:t>funda de cuchillo</a:t>
            </a:r>
            <a:r>
              <a:rPr sz="1200" spc="-1" dirty="0" smtClean="0">
                <a:solidFill>
                  <a:srgbClr val="262C32"/>
                </a:solidFill>
                <a:latin typeface="Aptos"/>
                <a:cs typeface="Arial"/>
              </a:rPr>
              <a:t>, </a:t>
            </a:r>
            <a:r>
              <a:rPr sz="1200" spc="-1" dirty="0" smtClean="0">
                <a:solidFill>
                  <a:srgbClr val="262C32"/>
                </a:solidFill>
                <a:latin typeface="Aptos"/>
                <a:cs typeface="Arial"/>
              </a:rPr>
              <a:t>etc</a:t>
            </a:r>
            <a:r>
              <a:rPr sz="1200" spc="-1" dirty="0" smtClean="0">
                <a:solidFill>
                  <a:srgbClr val="262C32"/>
                </a:solidFill>
                <a:latin typeface="Aptos"/>
                <a:cs typeface="Arial"/>
              </a:rPr>
              <a:t>.</a:t>
            </a:r>
            <a:r>
              <a:rPr sz="1200" spc="-1" dirty="0" smtClean="0">
                <a:solidFill>
                  <a:srgbClr val="262C32"/>
                </a:solidFill>
                <a:latin typeface="Aptos"/>
                <a:cs typeface="Arial"/>
              </a:rPr>
              <a:t>).</a:t>
            </a:r>
            <a:endParaRPr sz="10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spc="-79" dirty="0" smtClean="0">
                <a:solidFill>
                  <a:srgbClr val="342F31"/>
                </a:solidFill>
                <a:latin typeface="Times New Roman"/>
                <a:cs typeface="Times New Roman"/>
              </a:rPr>
              <a:t>161</a:t>
            </a:r>
            <a:endParaRPr sz="600">
              <a:latin typeface="Times New Roman"/>
              <a:cs typeface="Times New Roman"/>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236595" y="1353526"/>
            <a:ext cx="7149832" cy="722376"/>
          </a:xfrm>
          <a:prstGeom prst="rect">
            <a:avLst/>
          </a:prstGeom>
        </p:spPr>
        <p:txBody>
          <a:bodyPr wrap="square" lIns="0" tIns="7111" rIns="0" bIns="0" rtlCol="0">
            <a:noAutofit/>
          </a:bodyPr>
          <a:lstStyle/>
          <a:p>
            <a:pPr marL="12700">
              <a:lnSpc>
                <a:spcPts val="1120"/>
              </a:lnSpc>
              <a:spcAft>
                <a:spcPts val="300"/>
              </a:spcAft>
            </a:pPr>
            <a:r>
              <a:rPr sz="1200" spc="-4" dirty="0" smtClean="0">
                <a:solidFill>
                  <a:srgbClr val="262C32"/>
                </a:solidFill>
                <a:latin typeface="Aptos"/>
                <a:cs typeface="Arial"/>
              </a:rPr>
              <a:t>- </a:t>
            </a:r>
            <a:r>
              <a:rPr sz="1200" spc="-4" dirty="0" smtClean="0">
                <a:solidFill>
                  <a:srgbClr val="262C32"/>
                </a:solidFill>
                <a:latin typeface="Aptos"/>
                <a:cs typeface="Arial"/>
              </a:rPr>
              <a:t>No haber reparado o desechado aquellos objetos (vasos</a:t>
            </a:r>
            <a:r>
              <a:rPr sz="1200" spc="-4" dirty="0" smtClean="0">
                <a:solidFill>
                  <a:srgbClr val="262C32"/>
                </a:solidFill>
                <a:latin typeface="Aptos"/>
                <a:cs typeface="Arial"/>
              </a:rPr>
              <a:t>,  </a:t>
            </a:r>
            <a:r>
              <a:rPr sz="1200" spc="-4" dirty="0" smtClean="0">
                <a:solidFill>
                  <a:srgbClr val="262C32"/>
                </a:solidFill>
                <a:latin typeface="Aptos"/>
                <a:cs typeface="Arial"/>
              </a:rPr>
              <a:t>platos</a:t>
            </a:r>
            <a:r>
              <a:rPr sz="1200" spc="-4" dirty="0" smtClean="0">
                <a:solidFill>
                  <a:srgbClr val="262C32"/>
                </a:solidFill>
                <a:latin typeface="Aptos"/>
                <a:cs typeface="Arial"/>
              </a:rPr>
              <a:t>, </a:t>
            </a:r>
            <a:r>
              <a:rPr sz="1200" spc="-4" dirty="0" smtClean="0">
                <a:solidFill>
                  <a:srgbClr val="262C32"/>
                </a:solidFill>
                <a:latin typeface="Aptos"/>
                <a:cs typeface="Arial"/>
              </a:rPr>
              <a:t>etc.) que</a:t>
            </a:r>
            <a:endParaRPr sz="1000">
              <a:latin typeface="Arial"/>
              <a:cs typeface="Arial"/>
            </a:endParaRPr>
          </a:p>
          <a:p>
            <a:pPr marL="101092" marR="19050">
              <a:lnSpc>
                <a:spcPct val="95825"/>
              </a:lnSpc>
              <a:spcBef>
                <a:spcPts val="209"/>
              </a:spcBef>
              <a:spcAft>
                <a:spcPts val="300"/>
              </a:spcAft>
            </a:pPr>
            <a:r>
              <a:rPr sz="1200" spc="-2" dirty="0" smtClean="0">
                <a:solidFill>
                  <a:srgbClr val="262C32"/>
                </a:solidFill>
                <a:latin typeface="Aptos"/>
                <a:cs typeface="Arial"/>
              </a:rPr>
              <a:t>con el uso se han convertido en parcialmente cortantes.</a:t>
            </a:r>
            <a:endParaRPr sz="1000">
              <a:latin typeface="Arial"/>
              <a:cs typeface="Arial"/>
            </a:endParaRPr>
          </a:p>
          <a:p>
            <a:pPr marL="98043" marR="268924" indent="-85343">
              <a:lnSpc>
                <a:spcPts val="1390"/>
              </a:lnSpc>
              <a:spcBef>
                <a:spcPts val="424"/>
              </a:spcBef>
              <a:spcAft>
                <a:spcPts val="300"/>
              </a:spcAft>
            </a:pPr>
            <a:r>
              <a:rPr sz="1200" dirty="0" smtClean="0">
                <a:solidFill>
                  <a:srgbClr val="262C32"/>
                </a:solidFill>
                <a:latin typeface="Aptos"/>
                <a:cs typeface="Arial"/>
              </a:rPr>
              <a:t>-</a:t>
            </a:r>
            <a:r>
              <a:rPr sz="1200" spc="-11" dirty="0" smtClean="0">
                <a:solidFill>
                  <a:srgbClr val="262C32"/>
                </a:solidFill>
                <a:latin typeface="Aptos"/>
                <a:cs typeface="Arial"/>
              </a:rPr>
              <a:t> </a:t>
            </a:r>
            <a:r>
              <a:rPr sz="1200" spc="-14" dirty="0" smtClean="0">
                <a:solidFill>
                  <a:srgbClr val="262C32"/>
                </a:solidFill>
                <a:latin typeface="Aptos"/>
                <a:cs typeface="Arial"/>
              </a:rPr>
              <a:t>S</a:t>
            </a:r>
            <a:r>
              <a:rPr sz="1200" spc="-4" dirty="0" smtClean="0">
                <a:solidFill>
                  <a:srgbClr val="262C32"/>
                </a:solidFill>
                <a:latin typeface="Aptos"/>
                <a:cs typeface="Arial"/>
              </a:rPr>
              <a:t>i</a:t>
            </a:r>
            <a:r>
              <a:rPr sz="1200" spc="-9" dirty="0" smtClean="0">
                <a:solidFill>
                  <a:srgbClr val="262C32"/>
                </a:solidFill>
                <a:latin typeface="Aptos"/>
                <a:cs typeface="Arial"/>
              </a:rPr>
              <a:t>t</a:t>
            </a:r>
            <a:r>
              <a:rPr sz="1200" spc="-14" dirty="0" smtClean="0">
                <a:solidFill>
                  <a:srgbClr val="262C32"/>
                </a:solidFill>
                <a:latin typeface="Aptos"/>
                <a:cs typeface="Arial"/>
              </a:rPr>
              <a:t>ua</a:t>
            </a:r>
            <a:r>
              <a:rPr sz="1200" spc="0" dirty="0" smtClean="0">
                <a:solidFill>
                  <a:srgbClr val="262C32"/>
                </a:solidFill>
                <a:latin typeface="Aptos"/>
                <a:cs typeface="Arial"/>
              </a:rPr>
              <a:t>r</a:t>
            </a:r>
            <a:r>
              <a:rPr sz="1200" spc="74" dirty="0" smtClean="0">
                <a:solidFill>
                  <a:srgbClr val="262C32"/>
                </a:solidFill>
                <a:latin typeface="Aptos"/>
                <a:cs typeface="Arial"/>
              </a:rPr>
              <a:t> </a:t>
            </a:r>
            <a:r>
              <a:rPr sz="1200" spc="-14" dirty="0" smtClean="0">
                <a:solidFill>
                  <a:srgbClr val="262C32"/>
                </a:solidFill>
                <a:latin typeface="Aptos"/>
                <a:cs typeface="Arial"/>
              </a:rPr>
              <a:t>p</a:t>
            </a:r>
            <a:r>
              <a:rPr sz="1200" spc="-4" dirty="0" smtClean="0">
                <a:solidFill>
                  <a:srgbClr val="262C32"/>
                </a:solidFill>
                <a:latin typeface="Aptos"/>
                <a:cs typeface="Arial"/>
              </a:rPr>
              <a:t>l</a:t>
            </a:r>
            <a:r>
              <a:rPr sz="1200" spc="-14" dirty="0" smtClean="0">
                <a:solidFill>
                  <a:srgbClr val="262C32"/>
                </a:solidFill>
                <a:latin typeface="Aptos"/>
                <a:cs typeface="Arial"/>
              </a:rPr>
              <a:t>a</a:t>
            </a:r>
            <a:r>
              <a:rPr sz="1200" spc="-9" dirty="0" smtClean="0">
                <a:solidFill>
                  <a:srgbClr val="262C32"/>
                </a:solidFill>
                <a:latin typeface="Aptos"/>
                <a:cs typeface="Arial"/>
              </a:rPr>
              <a:t>nt</a:t>
            </a:r>
            <a:r>
              <a:rPr sz="1200" spc="-14" dirty="0" smtClean="0">
                <a:solidFill>
                  <a:srgbClr val="262C32"/>
                </a:solidFill>
                <a:latin typeface="Aptos"/>
                <a:cs typeface="Arial"/>
              </a:rPr>
              <a:t>a</a:t>
            </a:r>
            <a:r>
              <a:rPr sz="1200" spc="0" dirty="0" smtClean="0">
                <a:solidFill>
                  <a:srgbClr val="262C32"/>
                </a:solidFill>
                <a:latin typeface="Aptos"/>
                <a:cs typeface="Arial"/>
              </a:rPr>
              <a:t>s</a:t>
            </a:r>
            <a:r>
              <a:rPr sz="1200" spc="73" dirty="0" smtClean="0">
                <a:solidFill>
                  <a:srgbClr val="262C32"/>
                </a:solidFill>
                <a:latin typeface="Aptos"/>
                <a:cs typeface="Arial"/>
              </a:rPr>
              <a:t> </a:t>
            </a:r>
            <a:r>
              <a:rPr sz="1200" spc="-14" dirty="0" smtClean="0">
                <a:solidFill>
                  <a:srgbClr val="262C32"/>
                </a:solidFill>
                <a:latin typeface="Aptos"/>
                <a:cs typeface="Arial"/>
              </a:rPr>
              <a:t>p</a:t>
            </a:r>
            <a:r>
              <a:rPr sz="1200" spc="-9" dirty="0" smtClean="0">
                <a:solidFill>
                  <a:srgbClr val="262C32"/>
                </a:solidFill>
                <a:latin typeface="Aptos"/>
                <a:cs typeface="Arial"/>
              </a:rPr>
              <a:t>u</a:t>
            </a:r>
            <a:r>
              <a:rPr sz="1200" spc="-14" dirty="0" smtClean="0">
                <a:solidFill>
                  <a:srgbClr val="262C32"/>
                </a:solidFill>
                <a:latin typeface="Aptos"/>
                <a:cs typeface="Arial"/>
              </a:rPr>
              <a:t>n</a:t>
            </a:r>
            <a:r>
              <a:rPr sz="1200" spc="-9" dirty="0" smtClean="0">
                <a:solidFill>
                  <a:srgbClr val="262C32"/>
                </a:solidFill>
                <a:latin typeface="Aptos"/>
                <a:cs typeface="Arial"/>
              </a:rPr>
              <a:t>z</a:t>
            </a:r>
            <a:r>
              <a:rPr sz="1200" spc="-14" dirty="0" smtClean="0">
                <a:solidFill>
                  <a:srgbClr val="262C32"/>
                </a:solidFill>
                <a:latin typeface="Aptos"/>
                <a:cs typeface="Arial"/>
              </a:rPr>
              <a:t>a</a:t>
            </a:r>
            <a:r>
              <a:rPr sz="1200" spc="-9" dirty="0" smtClean="0">
                <a:solidFill>
                  <a:srgbClr val="262C32"/>
                </a:solidFill>
                <a:latin typeface="Aptos"/>
                <a:cs typeface="Arial"/>
              </a:rPr>
              <a:t>nte</a:t>
            </a:r>
            <a:r>
              <a:rPr sz="1200" spc="0" dirty="0" smtClean="0">
                <a:solidFill>
                  <a:srgbClr val="262C32"/>
                </a:solidFill>
                <a:latin typeface="Aptos"/>
                <a:cs typeface="Arial"/>
              </a:rPr>
              <a:t>s</a:t>
            </a:r>
            <a:r>
              <a:rPr sz="1200" spc="82" dirty="0" smtClean="0">
                <a:solidFill>
                  <a:srgbClr val="262C32"/>
                </a:solidFill>
                <a:latin typeface="Aptos"/>
                <a:cs typeface="Arial"/>
              </a:rPr>
              <a:t> </a:t>
            </a:r>
            <a:r>
              <a:rPr sz="1200" spc="-9" dirty="0" smtClean="0">
                <a:solidFill>
                  <a:srgbClr val="262C32"/>
                </a:solidFill>
                <a:latin typeface="Aptos"/>
                <a:cs typeface="Arial"/>
              </a:rPr>
              <a:t>(c</a:t>
            </a:r>
            <a:r>
              <a:rPr sz="1200" spc="-14" dirty="0" smtClean="0">
                <a:solidFill>
                  <a:srgbClr val="262C32"/>
                </a:solidFill>
                <a:latin typeface="Aptos"/>
                <a:cs typeface="Arial"/>
              </a:rPr>
              <a:t>a</a:t>
            </a:r>
            <a:r>
              <a:rPr sz="1200" spc="-9" dirty="0" smtClean="0">
                <a:solidFill>
                  <a:srgbClr val="262C32"/>
                </a:solidFill>
                <a:latin typeface="Aptos"/>
                <a:cs typeface="Arial"/>
              </a:rPr>
              <a:t>ctus</a:t>
            </a:r>
            <a:r>
              <a:rPr sz="1200" spc="0" dirty="0" smtClean="0">
                <a:solidFill>
                  <a:srgbClr val="262C32"/>
                </a:solidFill>
                <a:latin typeface="Aptos"/>
                <a:cs typeface="Arial"/>
              </a:rPr>
              <a:t>)</a:t>
            </a:r>
            <a:r>
              <a:rPr sz="1200" spc="60" dirty="0" smtClean="0">
                <a:solidFill>
                  <a:srgbClr val="262C32"/>
                </a:solidFill>
                <a:latin typeface="Aptos"/>
                <a:cs typeface="Arial"/>
              </a:rPr>
              <a:t> </a:t>
            </a:r>
            <a:r>
              <a:rPr sz="1200" spc="-9" dirty="0" smtClean="0">
                <a:solidFill>
                  <a:srgbClr val="262C32"/>
                </a:solidFill>
                <a:latin typeface="Aptos"/>
                <a:cs typeface="Arial"/>
              </a:rPr>
              <a:t>e</a:t>
            </a:r>
            <a:r>
              <a:rPr sz="1200" spc="0" dirty="0" smtClean="0">
                <a:solidFill>
                  <a:srgbClr val="262C32"/>
                </a:solidFill>
                <a:latin typeface="Aptos"/>
                <a:cs typeface="Arial"/>
              </a:rPr>
              <a:t>n</a:t>
            </a:r>
            <a:r>
              <a:rPr sz="1200" spc="-7" dirty="0" smtClean="0">
                <a:solidFill>
                  <a:srgbClr val="262C32"/>
                </a:solidFill>
                <a:latin typeface="Aptos"/>
                <a:cs typeface="Arial"/>
              </a:rPr>
              <a:t> </a:t>
            </a:r>
            <a:r>
              <a:rPr sz="1200" spc="-9" dirty="0" smtClean="0">
                <a:solidFill>
                  <a:srgbClr val="262C32"/>
                </a:solidFill>
                <a:latin typeface="Aptos"/>
                <a:cs typeface="Arial"/>
              </a:rPr>
              <a:t>z</a:t>
            </a:r>
            <a:r>
              <a:rPr sz="1200" spc="-14" dirty="0" smtClean="0">
                <a:solidFill>
                  <a:srgbClr val="262C32"/>
                </a:solidFill>
                <a:latin typeface="Aptos"/>
                <a:cs typeface="Arial"/>
              </a:rPr>
              <a:t>o</a:t>
            </a:r>
            <a:r>
              <a:rPr sz="1200" spc="-9" dirty="0" smtClean="0">
                <a:solidFill>
                  <a:srgbClr val="262C32"/>
                </a:solidFill>
                <a:latin typeface="Aptos"/>
                <a:cs typeface="Arial"/>
              </a:rPr>
              <a:t>n</a:t>
            </a:r>
            <a:r>
              <a:rPr sz="1200" spc="-14" dirty="0" smtClean="0">
                <a:solidFill>
                  <a:srgbClr val="262C32"/>
                </a:solidFill>
                <a:latin typeface="Aptos"/>
                <a:cs typeface="Arial"/>
              </a:rPr>
              <a:t>a</a:t>
            </a:r>
            <a:r>
              <a:rPr sz="1200" spc="0" dirty="0" smtClean="0">
                <a:solidFill>
                  <a:srgbClr val="262C32"/>
                </a:solidFill>
                <a:latin typeface="Aptos"/>
                <a:cs typeface="Arial"/>
              </a:rPr>
              <a:t>s</a:t>
            </a:r>
            <a:r>
              <a:rPr sz="1200" spc="82" dirty="0" smtClean="0">
                <a:solidFill>
                  <a:srgbClr val="262C32"/>
                </a:solidFill>
                <a:latin typeface="Aptos"/>
                <a:cs typeface="Arial"/>
              </a:rPr>
              <a:t> </a:t>
            </a:r>
            <a:r>
              <a:rPr sz="1200" spc="-14" dirty="0" smtClean="0">
                <a:solidFill>
                  <a:srgbClr val="262C32"/>
                </a:solidFill>
                <a:latin typeface="Aptos"/>
                <a:cs typeface="Arial"/>
              </a:rPr>
              <a:t>d</a:t>
            </a:r>
            <a:r>
              <a:rPr sz="1200" spc="0" dirty="0" smtClean="0">
                <a:solidFill>
                  <a:srgbClr val="262C32"/>
                </a:solidFill>
                <a:latin typeface="Aptos"/>
                <a:cs typeface="Arial"/>
              </a:rPr>
              <a:t>e</a:t>
            </a:r>
            <a:r>
              <a:rPr sz="1200" spc="39" dirty="0" smtClean="0">
                <a:solidFill>
                  <a:srgbClr val="262C32"/>
                </a:solidFill>
                <a:latin typeface="Aptos"/>
                <a:cs typeface="Arial"/>
              </a:rPr>
              <a:t> </a:t>
            </a:r>
            <a:r>
              <a:rPr sz="1200" spc="-14" dirty="0" smtClean="0">
                <a:solidFill>
                  <a:srgbClr val="262C32"/>
                </a:solidFill>
                <a:latin typeface="Aptos"/>
                <a:cs typeface="Arial"/>
              </a:rPr>
              <a:t>pa</a:t>
            </a:r>
            <a:r>
              <a:rPr sz="1200" spc="-9" dirty="0" smtClean="0">
                <a:solidFill>
                  <a:srgbClr val="262C32"/>
                </a:solidFill>
                <a:latin typeface="Aptos"/>
                <a:cs typeface="Arial"/>
              </a:rPr>
              <a:t>s</a:t>
            </a:r>
            <a:r>
              <a:rPr sz="1200" spc="0" dirty="0" smtClean="0">
                <a:solidFill>
                  <a:srgbClr val="262C32"/>
                </a:solidFill>
                <a:latin typeface="Aptos"/>
                <a:cs typeface="Arial"/>
              </a:rPr>
              <a:t>o</a:t>
            </a:r>
            <a:r>
              <a:rPr sz="1200" spc="-26" dirty="0" smtClean="0">
                <a:solidFill>
                  <a:srgbClr val="262C32"/>
                </a:solidFill>
                <a:latin typeface="Aptos"/>
                <a:cs typeface="Arial"/>
              </a:rPr>
              <a:t> </a:t>
            </a:r>
            <a:r>
              <a:rPr sz="1200" spc="0" dirty="0" smtClean="0">
                <a:solidFill>
                  <a:srgbClr val="262C32"/>
                </a:solidFill>
                <a:latin typeface="Aptos"/>
                <a:cs typeface="Arial"/>
              </a:rPr>
              <a:t>f</a:t>
            </a:r>
            <a:r>
              <a:rPr sz="1200" spc="-14" dirty="0" smtClean="0">
                <a:solidFill>
                  <a:srgbClr val="262C32"/>
                </a:solidFill>
                <a:latin typeface="Aptos"/>
                <a:cs typeface="Arial"/>
              </a:rPr>
              <a:t>r</a:t>
            </a:r>
            <a:r>
              <a:rPr sz="1200" spc="-9" dirty="0" smtClean="0">
                <a:solidFill>
                  <a:srgbClr val="262C32"/>
                </a:solidFill>
                <a:latin typeface="Aptos"/>
                <a:cs typeface="Arial"/>
              </a:rPr>
              <a:t>ecu</a:t>
            </a:r>
            <a:r>
              <a:rPr sz="1200" spc="-14" dirty="0" smtClean="0">
                <a:solidFill>
                  <a:srgbClr val="262C32"/>
                </a:solidFill>
                <a:latin typeface="Aptos"/>
                <a:cs typeface="Arial"/>
              </a:rPr>
              <a:t>e</a:t>
            </a:r>
            <a:r>
              <a:rPr sz="1200" spc="-9" dirty="0" smtClean="0">
                <a:solidFill>
                  <a:srgbClr val="262C32"/>
                </a:solidFill>
                <a:latin typeface="Aptos"/>
                <a:cs typeface="Arial"/>
              </a:rPr>
              <a:t>nt</a:t>
            </a:r>
            <a:r>
              <a:rPr sz="1200" spc="0" dirty="0" smtClean="0">
                <a:solidFill>
                  <a:srgbClr val="262C32"/>
                </a:solidFill>
                <a:latin typeface="Aptos"/>
                <a:cs typeface="Arial"/>
              </a:rPr>
              <a:t>e</a:t>
            </a:r>
            <a:r>
              <a:rPr sz="1200" spc="104" dirty="0" smtClean="0">
                <a:solidFill>
                  <a:srgbClr val="262C32"/>
                </a:solidFill>
                <a:latin typeface="Aptos"/>
                <a:cs typeface="Arial"/>
              </a:rPr>
              <a:t> </a:t>
            </a:r>
            <a:r>
              <a:rPr sz="1200" spc="0" dirty="0" smtClean="0">
                <a:solidFill>
                  <a:srgbClr val="262C32"/>
                </a:solidFill>
                <a:latin typeface="Aptos"/>
                <a:cs typeface="Arial"/>
              </a:rPr>
              <a:t>o</a:t>
            </a:r>
            <a:r>
              <a:rPr sz="1200" spc="55" dirty="0" smtClean="0">
                <a:solidFill>
                  <a:srgbClr val="262C32"/>
                </a:solidFill>
                <a:latin typeface="Aptos"/>
                <a:cs typeface="Arial"/>
              </a:rPr>
              <a:t> </a:t>
            </a:r>
            <a:r>
              <a:rPr sz="1200" spc="-14" dirty="0" smtClean="0">
                <a:solidFill>
                  <a:srgbClr val="262C32"/>
                </a:solidFill>
                <a:latin typeface="Aptos"/>
                <a:cs typeface="Arial"/>
              </a:rPr>
              <a:t>po</a:t>
            </a:r>
            <a:r>
              <a:rPr sz="1200" spc="-9" dirty="0" smtClean="0">
                <a:solidFill>
                  <a:srgbClr val="262C32"/>
                </a:solidFill>
                <a:latin typeface="Aptos"/>
                <a:cs typeface="Arial"/>
              </a:rPr>
              <a:t>c</a:t>
            </a:r>
            <a:r>
              <a:rPr sz="1200" spc="0" dirty="0" smtClean="0">
                <a:solidFill>
                  <a:srgbClr val="262C32"/>
                </a:solidFill>
                <a:latin typeface="Aptos"/>
                <a:cs typeface="Arial"/>
              </a:rPr>
              <a:t>o </a:t>
            </a:r>
            <a:r>
              <a:rPr sz="1200" spc="4" dirty="0" smtClean="0">
                <a:solidFill>
                  <a:srgbClr val="262C32"/>
                </a:solidFill>
                <a:latin typeface="Aptos"/>
                <a:cs typeface="Arial"/>
              </a:rPr>
              <a:t>v</a:t>
            </a:r>
            <a:r>
              <a:rPr sz="1200" spc="-29" dirty="0" smtClean="0">
                <a:solidFill>
                  <a:srgbClr val="262C32"/>
                </a:solidFill>
                <a:latin typeface="Aptos"/>
                <a:cs typeface="Arial"/>
              </a:rPr>
              <a:t>i</a:t>
            </a:r>
            <a:r>
              <a:rPr sz="1200" spc="29" dirty="0" smtClean="0">
                <a:solidFill>
                  <a:srgbClr val="262C32"/>
                </a:solidFill>
                <a:latin typeface="Aptos"/>
                <a:cs typeface="Arial"/>
              </a:rPr>
              <a:t>s</a:t>
            </a:r>
            <a:r>
              <a:rPr sz="1200" spc="-29" dirty="0" smtClean="0">
                <a:solidFill>
                  <a:srgbClr val="262C32"/>
                </a:solidFill>
                <a:latin typeface="Aptos"/>
                <a:cs typeface="Arial"/>
              </a:rPr>
              <a:t>i</a:t>
            </a:r>
            <a:r>
              <a:rPr sz="1200" spc="17" dirty="0" smtClean="0">
                <a:solidFill>
                  <a:srgbClr val="262C32"/>
                </a:solidFill>
                <a:latin typeface="Aptos"/>
                <a:cs typeface="Arial"/>
              </a:rPr>
              <a:t>b</a:t>
            </a:r>
            <a:r>
              <a:rPr sz="1200" spc="-29" dirty="0" smtClean="0">
                <a:solidFill>
                  <a:srgbClr val="262C32"/>
                </a:solidFill>
                <a:latin typeface="Aptos"/>
                <a:cs typeface="Arial"/>
              </a:rPr>
              <a:t>l</a:t>
            </a:r>
            <a:r>
              <a:rPr sz="1200" spc="45" dirty="0" smtClean="0">
                <a:solidFill>
                  <a:srgbClr val="262C32"/>
                </a:solidFill>
                <a:latin typeface="Aptos"/>
                <a:cs typeface="Arial"/>
              </a:rPr>
              <a:t>e</a:t>
            </a:r>
            <a:r>
              <a:rPr sz="1200" spc="-105" dirty="0" smtClean="0">
                <a:solidFill>
                  <a:srgbClr val="262C32"/>
                </a:solidFill>
                <a:latin typeface="Aptos"/>
                <a:cs typeface="Arial"/>
              </a:rPr>
              <a:t>.</a:t>
            </a:r>
            <a:endParaRPr sz="1000">
              <a:latin typeface="Arial"/>
              <a:cs typeface="Arial"/>
            </a:endParaRPr>
          </a:p>
        </p:txBody>
      </p:sp>
      <p:sp>
        <p:nvSpPr>
          <p:cNvPr id="3" name="object 3"/>
          <p:cNvSpPr txBox="1"/>
          <p:nvPr/>
        </p:nvSpPr>
        <p:spPr>
          <a:xfrm>
            <a:off x="2083609" y="2350222"/>
            <a:ext cx="7347543" cy="1895856"/>
          </a:xfrm>
          <a:prstGeom prst="rect">
            <a:avLst/>
          </a:prstGeom>
        </p:spPr>
        <p:txBody>
          <a:bodyPr wrap="square" lIns="0" tIns="7111" rIns="0" bIns="0" rtlCol="0">
            <a:noAutofit/>
          </a:bodyPr>
          <a:lstStyle/>
          <a:p>
            <a:pPr marL="12700" marR="9205">
              <a:lnSpc>
                <a:spcPts val="1120"/>
              </a:lnSpc>
              <a:spcAft>
                <a:spcPts val="300"/>
              </a:spcAft>
            </a:pPr>
            <a:r>
              <a:rPr sz="1200" b="1" spc="-3" dirty="0" smtClean="0">
                <a:solidFill>
                  <a:srgbClr val="262C32"/>
                </a:solidFill>
                <a:latin typeface="Aptos"/>
                <a:cs typeface="Arial"/>
              </a:rPr>
              <a:t>• </a:t>
            </a:r>
            <a:r>
              <a:rPr sz="1200" b="1" spc="-3" dirty="0" smtClean="0">
                <a:solidFill>
                  <a:srgbClr val="262C32"/>
                </a:solidFill>
                <a:latin typeface="Aptos"/>
                <a:cs typeface="Arial"/>
              </a:rPr>
              <a:t>Consejos de prevención</a:t>
            </a:r>
            <a:endParaRPr sz="1000">
              <a:latin typeface="Arial"/>
              <a:cs typeface="Arial"/>
            </a:endParaRPr>
          </a:p>
          <a:p>
            <a:pPr marL="192531" marR="333076" indent="-88391">
              <a:lnSpc>
                <a:spcPts val="1149"/>
              </a:lnSpc>
              <a:spcBef>
                <a:spcPts val="474"/>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Proteger</a:t>
            </a:r>
            <a:r>
              <a:rPr sz="1200" spc="-2" dirty="0" smtClean="0">
                <a:solidFill>
                  <a:srgbClr val="262C32"/>
                </a:solidFill>
                <a:latin typeface="Aptos"/>
                <a:cs typeface="Arial"/>
              </a:rPr>
              <a:t>, </a:t>
            </a:r>
            <a:r>
              <a:rPr sz="1200" spc="-2" dirty="0" smtClean="0">
                <a:solidFill>
                  <a:srgbClr val="262C32"/>
                </a:solidFill>
                <a:latin typeface="Aptos"/>
                <a:cs typeface="Arial"/>
              </a:rPr>
              <a:t>alejar o eliminar en lo posible del alcance de las personas </a:t>
            </a:r>
            <a:endParaRPr sz="1000">
              <a:latin typeface="Arial"/>
              <a:cs typeface="Arial"/>
            </a:endParaRPr>
          </a:p>
          <a:p>
            <a:pPr marL="192531" marR="333076">
              <a:lnSpc>
                <a:spcPts val="1149"/>
              </a:lnSpc>
              <a:spcBef>
                <a:spcPts val="249"/>
              </a:spcBef>
              <a:spcAft>
                <a:spcPts val="300"/>
              </a:spcAft>
            </a:pPr>
            <a:r>
              <a:rPr sz="1200" spc="-1" dirty="0" smtClean="0">
                <a:solidFill>
                  <a:srgbClr val="262C32"/>
                </a:solidFill>
                <a:latin typeface="Aptos"/>
                <a:cs typeface="Arial"/>
              </a:rPr>
              <a:t>mayores con déficits acentuados aquellos objetos que presenten </a:t>
            </a:r>
            <a:endParaRPr sz="1000">
              <a:latin typeface="Arial"/>
              <a:cs typeface="Arial"/>
            </a:endParaRPr>
          </a:p>
          <a:p>
            <a:pPr marL="192531" marR="333076">
              <a:lnSpc>
                <a:spcPts val="1149"/>
              </a:lnSpc>
              <a:spcBef>
                <a:spcPts val="249"/>
              </a:spcBef>
              <a:spcAft>
                <a:spcPts val="300"/>
              </a:spcAft>
            </a:pPr>
            <a:r>
              <a:rPr sz="1200" spc="-3" dirty="0" smtClean="0">
                <a:solidFill>
                  <a:srgbClr val="262C32"/>
                </a:solidFill>
                <a:latin typeface="Aptos"/>
                <a:cs typeface="Arial"/>
              </a:rPr>
              <a:t>superficies o aristas vivas (cuchillos</a:t>
            </a:r>
            <a:r>
              <a:rPr sz="1200" spc="-3" dirty="0" smtClean="0">
                <a:solidFill>
                  <a:srgbClr val="262C32"/>
                </a:solidFill>
                <a:latin typeface="Aptos"/>
                <a:cs typeface="Arial"/>
              </a:rPr>
              <a:t>, </a:t>
            </a:r>
            <a:r>
              <a:rPr sz="1200" spc="-3" dirty="0" smtClean="0">
                <a:solidFill>
                  <a:srgbClr val="262C32"/>
                </a:solidFill>
                <a:latin typeface="Aptos"/>
                <a:cs typeface="Arial"/>
              </a:rPr>
              <a:t>aspas de ventilador</a:t>
            </a:r>
            <a:r>
              <a:rPr sz="1200" spc="-3" dirty="0" smtClean="0">
                <a:solidFill>
                  <a:srgbClr val="262C32"/>
                </a:solidFill>
                <a:latin typeface="Aptos"/>
                <a:cs typeface="Arial"/>
              </a:rPr>
              <a:t>, </a:t>
            </a:r>
            <a:r>
              <a:rPr sz="1200" spc="-3" dirty="0" smtClean="0">
                <a:solidFill>
                  <a:srgbClr val="262C32"/>
                </a:solidFill>
                <a:latin typeface="Aptos"/>
                <a:cs typeface="Arial"/>
              </a:rPr>
              <a:t>trituradora, </a:t>
            </a:r>
            <a:endParaRPr sz="1000">
              <a:latin typeface="Arial"/>
              <a:cs typeface="Arial"/>
            </a:endParaRPr>
          </a:p>
          <a:p>
            <a:pPr marL="192531" marR="333076">
              <a:lnSpc>
                <a:spcPts val="1149"/>
              </a:lnSpc>
              <a:spcBef>
                <a:spcPts val="249"/>
              </a:spcBef>
              <a:spcAft>
                <a:spcPts val="300"/>
              </a:spcAft>
            </a:pPr>
            <a:r>
              <a:rPr sz="1200" spc="-2" dirty="0" smtClean="0">
                <a:solidFill>
                  <a:srgbClr val="262C32"/>
                </a:solidFill>
                <a:latin typeface="Aptos"/>
                <a:cs typeface="Arial"/>
              </a:rPr>
              <a:t>cuchillas de afeitar, agujas de coser o de punto</a:t>
            </a:r>
            <a:r>
              <a:rPr sz="1200" spc="-2" dirty="0" smtClean="0">
                <a:solidFill>
                  <a:srgbClr val="262C32"/>
                </a:solidFill>
                <a:latin typeface="Aptos"/>
                <a:cs typeface="Arial"/>
              </a:rPr>
              <a:t>, </a:t>
            </a:r>
            <a:r>
              <a:rPr sz="1200" spc="-2" dirty="0" smtClean="0">
                <a:solidFill>
                  <a:srgbClr val="262C32"/>
                </a:solidFill>
                <a:latin typeface="Aptos"/>
                <a:cs typeface="Arial"/>
              </a:rPr>
              <a:t>tijeras, etc.)</a:t>
            </a:r>
            <a:r>
              <a:rPr sz="1200" spc="-2" dirty="0" smtClean="0">
                <a:solidFill>
                  <a:srgbClr val="262C32"/>
                </a:solidFill>
                <a:latin typeface="Aptos"/>
                <a:cs typeface="Arial"/>
              </a:rPr>
              <a:t>.</a:t>
            </a:r>
            <a:endParaRPr sz="1000">
              <a:latin typeface="Arial"/>
              <a:cs typeface="Arial"/>
            </a:endParaRPr>
          </a:p>
          <a:p>
            <a:pPr marL="195579" marR="167" indent="-91439">
              <a:lnSpc>
                <a:spcPts val="1149"/>
              </a:lnSpc>
              <a:spcBef>
                <a:spcPts val="534"/>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Colocar las herramientas en cajones con las puntas o elementos cortantes </a:t>
            </a:r>
            <a:endParaRPr sz="1000">
              <a:latin typeface="Arial"/>
              <a:cs typeface="Arial"/>
            </a:endParaRPr>
          </a:p>
          <a:p>
            <a:pPr marL="195579" marR="167">
              <a:lnSpc>
                <a:spcPts val="1149"/>
              </a:lnSpc>
              <a:spcBef>
                <a:spcPts val="265"/>
              </a:spcBef>
              <a:spcAft>
                <a:spcPts val="300"/>
              </a:spcAft>
            </a:pPr>
            <a:r>
              <a:rPr sz="1200" spc="-10" dirty="0" smtClean="0">
                <a:solidFill>
                  <a:srgbClr val="262C32"/>
                </a:solidFill>
                <a:latin typeface="Aptos"/>
                <a:cs typeface="Arial"/>
              </a:rPr>
              <a:t>hacia dentro</a:t>
            </a:r>
            <a:r>
              <a:rPr sz="1200" spc="-10" dirty="0" smtClean="0">
                <a:solidFill>
                  <a:srgbClr val="262C32"/>
                </a:solidFill>
                <a:latin typeface="Aptos"/>
                <a:cs typeface="Arial"/>
              </a:rPr>
              <a:t>.</a:t>
            </a:r>
            <a:endParaRPr sz="1000">
              <a:latin typeface="Arial"/>
              <a:cs typeface="Arial"/>
            </a:endParaRPr>
          </a:p>
          <a:p>
            <a:pPr marL="104139" marR="9205">
              <a:lnSpc>
                <a:spcPct val="95825"/>
              </a:lnSpc>
              <a:spcBef>
                <a:spcPts val="535"/>
              </a:spcBef>
              <a:spcAft>
                <a:spcPts val="300"/>
              </a:spcAft>
            </a:pPr>
            <a:r>
              <a:rPr sz="1200" spc="-2" dirty="0" smtClean="0">
                <a:solidFill>
                  <a:srgbClr val="262C32"/>
                </a:solidFill>
                <a:latin typeface="Aptos"/>
                <a:cs typeface="Arial"/>
              </a:rPr>
              <a:t>- </a:t>
            </a:r>
            <a:r>
              <a:rPr sz="1200" spc="-2" dirty="0" smtClean="0">
                <a:solidFill>
                  <a:srgbClr val="262C32"/>
                </a:solidFill>
                <a:latin typeface="Aptos"/>
                <a:cs typeface="Arial"/>
              </a:rPr>
              <a:t>Revisar y eliminar platos y vasos rotos o descantillados</a:t>
            </a:r>
            <a:r>
              <a:rPr sz="1200" spc="-2" dirty="0" smtClean="0">
                <a:solidFill>
                  <a:srgbClr val="262C32"/>
                </a:solidFill>
                <a:latin typeface="Aptos"/>
                <a:cs typeface="Arial"/>
              </a:rPr>
              <a:t>.</a:t>
            </a:r>
            <a:endParaRPr sz="1000">
              <a:latin typeface="Arial"/>
              <a:cs typeface="Arial"/>
            </a:endParaRPr>
          </a:p>
          <a:p>
            <a:pPr marL="192531" indent="-88391">
              <a:lnSpc>
                <a:spcPts val="1390"/>
              </a:lnSpc>
              <a:spcBef>
                <a:spcPts val="424"/>
              </a:spcBef>
              <a:spcAft>
                <a:spcPts val="300"/>
              </a:spcAft>
            </a:pPr>
            <a:r>
              <a:rPr sz="1200" spc="-1" dirty="0" smtClean="0">
                <a:solidFill>
                  <a:srgbClr val="262C32"/>
                </a:solidFill>
                <a:latin typeface="Aptos"/>
                <a:cs typeface="Arial"/>
              </a:rPr>
              <a:t>- </a:t>
            </a:r>
            <a:r>
              <a:rPr sz="1200" spc="-1" dirty="0" smtClean="0">
                <a:solidFill>
                  <a:srgbClr val="262C32"/>
                </a:solidFill>
                <a:latin typeface="Aptos"/>
                <a:cs typeface="Arial"/>
              </a:rPr>
              <a:t>Situar las plantas punzantes en lugares visibles y fuera del alcance fortuito de las personas mayores con déficits acentuados.</a:t>
            </a:r>
            <a:endParaRPr sz="10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b="1" spc="-71" dirty="0" smtClean="0">
                <a:solidFill>
                  <a:srgbClr val="231F21"/>
                </a:solidFill>
                <a:latin typeface="Times New Roman"/>
                <a:cs typeface="Times New Roman"/>
              </a:rPr>
              <a:t>162</a:t>
            </a:r>
            <a:endParaRPr sz="600">
              <a:latin typeface="Times New Roman"/>
              <a:cs typeface="Times New Roman"/>
            </a:endParaRPr>
          </a:p>
        </p:txBody>
      </p:sp>
      <p:pic>
        <p:nvPicPr>
          <p:cNvPr id="7" name="Picture 6"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2083610" y="1359085"/>
            <a:ext cx="2602037" cy="203200"/>
          </a:xfrm>
          <a:prstGeom prst="rect">
            <a:avLst/>
          </a:prstGeom>
        </p:spPr>
        <p:txBody>
          <a:bodyPr wrap="square" lIns="0" tIns="9715" rIns="0" bIns="0" rtlCol="0">
            <a:noAutofit/>
          </a:bodyPr>
          <a:lstStyle/>
          <a:p>
            <a:pPr marL="12700">
              <a:lnSpc>
                <a:spcPts val="1530"/>
              </a:lnSpc>
              <a:spcAft>
                <a:spcPts val="300"/>
              </a:spcAft>
            </a:pPr>
            <a:r>
              <a:rPr sz="1600" b="1" spc="-58" dirty="0" smtClean="0">
                <a:solidFill>
                  <a:srgbClr val="1E374E"/>
                </a:solidFill>
                <a:latin typeface="Aptos"/>
                <a:cs typeface="Times New Roman"/>
              </a:rPr>
              <a:t>¿Es seguro  su hogar?</a:t>
            </a:r>
            <a:endParaRPr sz="1400">
              <a:latin typeface="Times New Roman"/>
              <a:cs typeface="Times New Roman"/>
            </a:endParaRPr>
          </a:p>
        </p:txBody>
      </p:sp>
      <p:sp>
        <p:nvSpPr>
          <p:cNvPr id="5" name="object 5"/>
          <p:cNvSpPr txBox="1"/>
          <p:nvPr/>
        </p:nvSpPr>
        <p:spPr>
          <a:xfrm>
            <a:off x="2083609" y="1829014"/>
            <a:ext cx="7302828" cy="1075944"/>
          </a:xfrm>
          <a:prstGeom prst="rect">
            <a:avLst/>
          </a:prstGeom>
        </p:spPr>
        <p:txBody>
          <a:bodyPr wrap="square" lIns="0" tIns="7111" rIns="0" bIns="0" rtlCol="0">
            <a:noAutofit/>
          </a:bodyPr>
          <a:lstStyle/>
          <a:p>
            <a:pPr marL="15748" marR="9205">
              <a:lnSpc>
                <a:spcPts val="1120"/>
              </a:lnSpc>
              <a:spcAft>
                <a:spcPts val="300"/>
              </a:spcAft>
            </a:pPr>
            <a:r>
              <a:rPr sz="1200" spc="0" dirty="0" smtClean="0">
                <a:solidFill>
                  <a:srgbClr val="262C32"/>
                </a:solidFill>
                <a:latin typeface="Aptos"/>
                <a:cs typeface="Arial"/>
              </a:rPr>
              <a:t>Le invitamos a repasar sus hábitos en casa </a:t>
            </a:r>
            <a:r>
              <a:rPr sz="1200" spc="0" dirty="0" smtClean="0">
                <a:solidFill>
                  <a:srgbClr val="262C32"/>
                </a:solidFill>
                <a:latin typeface="Aptos"/>
                <a:cs typeface="Arial"/>
              </a:rPr>
              <a:t>y </a:t>
            </a:r>
            <a:r>
              <a:rPr sz="1200" spc="0" dirty="0" smtClean="0">
                <a:solidFill>
                  <a:srgbClr val="262C32"/>
                </a:solidFill>
                <a:latin typeface="Aptos"/>
                <a:cs typeface="Arial"/>
              </a:rPr>
              <a:t>descubrir los riesgos de su</a:t>
            </a:r>
            <a:endParaRPr sz="1000">
              <a:latin typeface="Arial"/>
              <a:cs typeface="Arial"/>
            </a:endParaRPr>
          </a:p>
          <a:p>
            <a:pPr marL="12700" indent="3048">
              <a:lnSpc>
                <a:spcPts val="1149"/>
              </a:lnSpc>
              <a:spcBef>
                <a:spcPts val="184"/>
              </a:spcBef>
              <a:spcAft>
                <a:spcPts val="300"/>
              </a:spcAft>
            </a:pPr>
            <a:r>
              <a:rPr sz="1200" spc="-6" dirty="0" smtClean="0">
                <a:solidFill>
                  <a:srgbClr val="262C32"/>
                </a:solidFill>
                <a:latin typeface="Aptos"/>
                <a:cs typeface="Arial"/>
              </a:rPr>
              <a:t>hogar</a:t>
            </a:r>
            <a:r>
              <a:rPr sz="1200" spc="-6" dirty="0" smtClean="0">
                <a:solidFill>
                  <a:srgbClr val="262C32"/>
                </a:solidFill>
                <a:latin typeface="Aptos"/>
                <a:cs typeface="Arial"/>
              </a:rPr>
              <a:t>. </a:t>
            </a:r>
            <a:r>
              <a:rPr sz="1200" spc="-6" dirty="0" smtClean="0">
                <a:solidFill>
                  <a:srgbClr val="262C32"/>
                </a:solidFill>
                <a:latin typeface="Aptos"/>
                <a:cs typeface="Arial"/>
              </a:rPr>
              <a:t>Así, si existe algún riesgo (cuando la respuesta sea un "NO"),  podrá </a:t>
            </a:r>
            <a:endParaRPr sz="1000">
              <a:latin typeface="Arial"/>
              <a:cs typeface="Arial"/>
            </a:endParaRPr>
          </a:p>
          <a:p>
            <a:pPr marL="12700">
              <a:lnSpc>
                <a:spcPts val="1149"/>
              </a:lnSpc>
              <a:spcBef>
                <a:spcPts val="242"/>
              </a:spcBef>
              <a:spcAft>
                <a:spcPts val="300"/>
              </a:spcAft>
            </a:pPr>
            <a:r>
              <a:rPr sz="1200" spc="-53" dirty="0" smtClean="0">
                <a:solidFill>
                  <a:srgbClr val="262C32"/>
                </a:solidFill>
                <a:latin typeface="Aptos"/>
                <a:cs typeface="Arial"/>
              </a:rPr>
              <a:t>d</a:t>
            </a:r>
            <a:r>
              <a:rPr sz="1200" spc="-3" dirty="0" smtClean="0">
                <a:solidFill>
                  <a:srgbClr val="262C32"/>
                </a:solidFill>
                <a:latin typeface="Aptos"/>
                <a:cs typeface="Arial"/>
              </a:rPr>
              <a:t>e</a:t>
            </a:r>
            <a:r>
              <a:rPr sz="1200" spc="37" dirty="0" smtClean="0">
                <a:solidFill>
                  <a:srgbClr val="262C32"/>
                </a:solidFill>
                <a:latin typeface="Aptos"/>
                <a:cs typeface="Arial"/>
              </a:rPr>
              <a:t>t</a:t>
            </a:r>
            <a:r>
              <a:rPr sz="1200" spc="-26" dirty="0" smtClean="0">
                <a:solidFill>
                  <a:srgbClr val="262C32"/>
                </a:solidFill>
                <a:latin typeface="Aptos"/>
                <a:cs typeface="Arial"/>
              </a:rPr>
              <a:t>e</a:t>
            </a:r>
            <a:r>
              <a:rPr sz="1200" spc="5" dirty="0" smtClean="0">
                <a:solidFill>
                  <a:srgbClr val="262C32"/>
                </a:solidFill>
                <a:latin typeface="Aptos"/>
                <a:cs typeface="Arial"/>
              </a:rPr>
              <a:t>c</a:t>
            </a:r>
            <a:r>
              <a:rPr sz="1200" spc="12" dirty="0" smtClean="0">
                <a:solidFill>
                  <a:srgbClr val="262C32"/>
                </a:solidFill>
                <a:latin typeface="Aptos"/>
                <a:cs typeface="Arial"/>
              </a:rPr>
              <a:t>t</a:t>
            </a:r>
            <a:r>
              <a:rPr sz="1200" spc="-3" dirty="0" smtClean="0">
                <a:solidFill>
                  <a:srgbClr val="262C32"/>
                </a:solidFill>
                <a:latin typeface="Aptos"/>
                <a:cs typeface="Arial"/>
              </a:rPr>
              <a:t>a</a:t>
            </a:r>
            <a:r>
              <a:rPr sz="1200" spc="24" dirty="0" smtClean="0">
                <a:solidFill>
                  <a:srgbClr val="262C32"/>
                </a:solidFill>
                <a:latin typeface="Aptos"/>
                <a:cs typeface="Arial"/>
              </a:rPr>
              <a:t>r</a:t>
            </a:r>
            <a:r>
              <a:rPr sz="1200" spc="-53" dirty="0" smtClean="0">
                <a:solidFill>
                  <a:srgbClr val="262C32"/>
                </a:solidFill>
                <a:latin typeface="Aptos"/>
                <a:cs typeface="Arial"/>
              </a:rPr>
              <a:t>l</a:t>
            </a:r>
            <a:r>
              <a:rPr sz="1200" spc="15" dirty="0" smtClean="0">
                <a:solidFill>
                  <a:srgbClr val="262C32"/>
                </a:solidFill>
                <a:latin typeface="Aptos"/>
                <a:cs typeface="Arial"/>
              </a:rPr>
              <a:t>o</a:t>
            </a:r>
            <a:r>
              <a:rPr sz="1200" spc="59" dirty="0" smtClean="0">
                <a:solidFill>
                  <a:srgbClr val="262C32"/>
                </a:solidFill>
                <a:latin typeface="Aptos"/>
                <a:cs typeface="Arial"/>
              </a:rPr>
              <a:t> </a:t>
            </a:r>
            <a:r>
              <a:rPr sz="1200" spc="-9" dirty="0" smtClean="0">
                <a:solidFill>
                  <a:srgbClr val="262C32"/>
                </a:solidFill>
                <a:latin typeface="Aptos"/>
                <a:cs typeface="Arial"/>
              </a:rPr>
              <a:t>r</a:t>
            </a:r>
            <a:r>
              <a:rPr sz="1200" spc="-19" dirty="0" smtClean="0">
                <a:solidFill>
                  <a:srgbClr val="262C32"/>
                </a:solidFill>
                <a:latin typeface="Aptos"/>
                <a:cs typeface="Arial"/>
              </a:rPr>
              <a:t>áp</a:t>
            </a:r>
            <a:r>
              <a:rPr sz="1200" spc="-9" dirty="0" smtClean="0">
                <a:solidFill>
                  <a:srgbClr val="262C32"/>
                </a:solidFill>
                <a:latin typeface="Aptos"/>
                <a:cs typeface="Arial"/>
              </a:rPr>
              <a:t>i</a:t>
            </a:r>
            <a:r>
              <a:rPr sz="1200" spc="-19" dirty="0" smtClean="0">
                <a:solidFill>
                  <a:srgbClr val="262C32"/>
                </a:solidFill>
                <a:latin typeface="Aptos"/>
                <a:cs typeface="Arial"/>
              </a:rPr>
              <a:t>da</a:t>
            </a:r>
            <a:r>
              <a:rPr sz="1200" spc="-34" dirty="0" smtClean="0">
                <a:solidFill>
                  <a:srgbClr val="262C32"/>
                </a:solidFill>
                <a:latin typeface="Aptos"/>
                <a:cs typeface="Arial"/>
              </a:rPr>
              <a:t>m</a:t>
            </a:r>
            <a:r>
              <a:rPr sz="1200" spc="-19" dirty="0" smtClean="0">
                <a:solidFill>
                  <a:srgbClr val="262C32"/>
                </a:solidFill>
                <a:latin typeface="Aptos"/>
                <a:cs typeface="Arial"/>
              </a:rPr>
              <a:t>e</a:t>
            </a:r>
            <a:r>
              <a:rPr sz="1200" spc="-14" dirty="0" smtClean="0">
                <a:solidFill>
                  <a:srgbClr val="262C32"/>
                </a:solidFill>
                <a:latin typeface="Aptos"/>
                <a:cs typeface="Arial"/>
              </a:rPr>
              <a:t>n</a:t>
            </a:r>
            <a:r>
              <a:rPr sz="1200" spc="-9" dirty="0" smtClean="0">
                <a:solidFill>
                  <a:srgbClr val="262C32"/>
                </a:solidFill>
                <a:latin typeface="Aptos"/>
                <a:cs typeface="Arial"/>
              </a:rPr>
              <a:t>t</a:t>
            </a:r>
            <a:r>
              <a:rPr sz="1200" spc="0" dirty="0" smtClean="0">
                <a:solidFill>
                  <a:srgbClr val="262C32"/>
                </a:solidFill>
                <a:latin typeface="Aptos"/>
                <a:cs typeface="Arial"/>
              </a:rPr>
              <a:t>e</a:t>
            </a:r>
            <a:r>
              <a:rPr sz="1200" spc="158" dirty="0" smtClean="0">
                <a:solidFill>
                  <a:srgbClr val="262C32"/>
                </a:solidFill>
                <a:latin typeface="Aptos"/>
                <a:cs typeface="Arial"/>
              </a:rPr>
              <a:t> </a:t>
            </a:r>
            <a:r>
              <a:rPr sz="1200" spc="0" dirty="0" smtClean="0">
                <a:solidFill>
                  <a:srgbClr val="262C32"/>
                </a:solidFill>
                <a:latin typeface="Aptos"/>
                <a:cs typeface="Arial"/>
              </a:rPr>
              <a:t>y</a:t>
            </a:r>
            <a:r>
              <a:rPr sz="1200" spc="90" dirty="0" smtClean="0">
                <a:solidFill>
                  <a:srgbClr val="262C32"/>
                </a:solidFill>
                <a:latin typeface="Aptos"/>
                <a:cs typeface="Arial"/>
              </a:rPr>
              <a:t> </a:t>
            </a:r>
            <a:r>
              <a:rPr sz="1200" spc="-44" dirty="0" smtClean="0">
                <a:solidFill>
                  <a:srgbClr val="262C32"/>
                </a:solidFill>
                <a:latin typeface="Aptos"/>
                <a:cs typeface="Arial"/>
              </a:rPr>
              <a:t>s</a:t>
            </a:r>
            <a:r>
              <a:rPr sz="1200" spc="-3" dirty="0" smtClean="0">
                <a:solidFill>
                  <a:srgbClr val="262C32"/>
                </a:solidFill>
                <a:latin typeface="Aptos"/>
                <a:cs typeface="Arial"/>
              </a:rPr>
              <a:t>ub</a:t>
            </a:r>
            <a:r>
              <a:rPr sz="1200" spc="5" dirty="0" smtClean="0">
                <a:solidFill>
                  <a:srgbClr val="262C32"/>
                </a:solidFill>
                <a:latin typeface="Aptos"/>
                <a:cs typeface="Arial"/>
              </a:rPr>
              <a:t>s</a:t>
            </a:r>
            <a:r>
              <a:rPr sz="1200" spc="-3" dirty="0" smtClean="0">
                <a:solidFill>
                  <a:srgbClr val="262C32"/>
                </a:solidFill>
                <a:latin typeface="Aptos"/>
                <a:cs typeface="Arial"/>
              </a:rPr>
              <a:t>ana</a:t>
            </a:r>
            <a:r>
              <a:rPr sz="1200" spc="50" dirty="0" smtClean="0">
                <a:solidFill>
                  <a:srgbClr val="262C32"/>
                </a:solidFill>
                <a:latin typeface="Aptos"/>
                <a:cs typeface="Arial"/>
              </a:rPr>
              <a:t>r</a:t>
            </a:r>
            <a:r>
              <a:rPr sz="1200" spc="-53" dirty="0" smtClean="0">
                <a:solidFill>
                  <a:srgbClr val="262C32"/>
                </a:solidFill>
                <a:latin typeface="Aptos"/>
                <a:cs typeface="Arial"/>
              </a:rPr>
              <a:t>l</a:t>
            </a:r>
            <a:r>
              <a:rPr sz="1200" spc="18" dirty="0" smtClean="0">
                <a:solidFill>
                  <a:srgbClr val="262C32"/>
                </a:solidFill>
                <a:latin typeface="Aptos"/>
                <a:cs typeface="Arial"/>
              </a:rPr>
              <a:t>o</a:t>
            </a:r>
            <a:r>
              <a:rPr sz="1200" spc="-77" dirty="0" smtClean="0">
                <a:solidFill>
                  <a:srgbClr val="262C32"/>
                </a:solidFill>
                <a:latin typeface="Aptos"/>
                <a:cs typeface="Arial"/>
              </a:rPr>
              <a:t>.</a:t>
            </a:r>
            <a:r>
              <a:rPr sz="1200" spc="125" dirty="0" smtClean="0">
                <a:solidFill>
                  <a:srgbClr val="262C32"/>
                </a:solidFill>
                <a:latin typeface="Aptos"/>
                <a:cs typeface="Arial"/>
              </a:rPr>
              <a:t> </a:t>
            </a:r>
            <a:r>
              <a:rPr sz="1200" spc="-39" dirty="0" smtClean="0">
                <a:solidFill>
                  <a:srgbClr val="262C32"/>
                </a:solidFill>
                <a:latin typeface="Aptos"/>
                <a:cs typeface="Arial"/>
              </a:rPr>
              <a:t>S</a:t>
            </a:r>
            <a:r>
              <a:rPr sz="1200" spc="-73" dirty="0" smtClean="0">
                <a:solidFill>
                  <a:srgbClr val="262C32"/>
                </a:solidFill>
                <a:latin typeface="Aptos"/>
                <a:cs typeface="Arial"/>
              </a:rPr>
              <a:t>i</a:t>
            </a:r>
            <a:r>
              <a:rPr sz="1200" spc="79" dirty="0" smtClean="0">
                <a:solidFill>
                  <a:srgbClr val="262C32"/>
                </a:solidFill>
                <a:latin typeface="Aptos"/>
                <a:cs typeface="Arial"/>
              </a:rPr>
              <a:t> </a:t>
            </a:r>
            <a:r>
              <a:rPr sz="1200" spc="-9" dirty="0" smtClean="0">
                <a:solidFill>
                  <a:srgbClr val="262C32"/>
                </a:solidFill>
                <a:latin typeface="Aptos"/>
                <a:cs typeface="Arial"/>
              </a:rPr>
              <a:t>t</a:t>
            </a:r>
            <a:r>
              <a:rPr sz="1200" spc="-19" dirty="0" smtClean="0">
                <a:solidFill>
                  <a:srgbClr val="262C32"/>
                </a:solidFill>
                <a:latin typeface="Aptos"/>
                <a:cs typeface="Arial"/>
              </a:rPr>
              <a:t>oda</a:t>
            </a:r>
            <a:r>
              <a:rPr sz="1200" spc="0" dirty="0" smtClean="0">
                <a:solidFill>
                  <a:srgbClr val="262C32"/>
                </a:solidFill>
                <a:latin typeface="Aptos"/>
                <a:cs typeface="Arial"/>
              </a:rPr>
              <a:t>s</a:t>
            </a:r>
            <a:r>
              <a:rPr sz="1200" spc="132" dirty="0" smtClean="0">
                <a:solidFill>
                  <a:srgbClr val="262C32"/>
                </a:solidFill>
                <a:latin typeface="Aptos"/>
                <a:cs typeface="Arial"/>
              </a:rPr>
              <a:t> </a:t>
            </a:r>
            <a:r>
              <a:rPr sz="1200" spc="-102" dirty="0" smtClean="0">
                <a:solidFill>
                  <a:srgbClr val="262C32"/>
                </a:solidFill>
                <a:latin typeface="Aptos"/>
                <a:cs typeface="Arial"/>
              </a:rPr>
              <a:t>l</a:t>
            </a:r>
            <a:r>
              <a:rPr sz="1200" spc="18" dirty="0" smtClean="0">
                <a:solidFill>
                  <a:srgbClr val="262C32"/>
                </a:solidFill>
                <a:latin typeface="Aptos"/>
                <a:cs typeface="Arial"/>
              </a:rPr>
              <a:t>a</a:t>
            </a:r>
            <a:r>
              <a:rPr sz="1200" spc="0" dirty="0" smtClean="0">
                <a:solidFill>
                  <a:srgbClr val="262C32"/>
                </a:solidFill>
                <a:latin typeface="Aptos"/>
                <a:cs typeface="Arial"/>
              </a:rPr>
              <a:t>s</a:t>
            </a:r>
            <a:r>
              <a:rPr sz="1200" spc="64" dirty="0" smtClean="0">
                <a:solidFill>
                  <a:srgbClr val="262C32"/>
                </a:solidFill>
                <a:latin typeface="Aptos"/>
                <a:cs typeface="Arial"/>
              </a:rPr>
              <a:t> </a:t>
            </a:r>
            <a:r>
              <a:rPr sz="1200" spc="-9" dirty="0" smtClean="0">
                <a:solidFill>
                  <a:srgbClr val="262C32"/>
                </a:solidFill>
                <a:latin typeface="Aptos"/>
                <a:cs typeface="Arial"/>
              </a:rPr>
              <a:t>r</a:t>
            </a:r>
            <a:r>
              <a:rPr sz="1200" spc="-14" dirty="0" smtClean="0">
                <a:solidFill>
                  <a:srgbClr val="262C32"/>
                </a:solidFill>
                <a:latin typeface="Aptos"/>
                <a:cs typeface="Arial"/>
              </a:rPr>
              <a:t>e</a:t>
            </a:r>
            <a:r>
              <a:rPr sz="1200" spc="-19" dirty="0" smtClean="0">
                <a:solidFill>
                  <a:srgbClr val="262C32"/>
                </a:solidFill>
                <a:latin typeface="Aptos"/>
                <a:cs typeface="Arial"/>
              </a:rPr>
              <a:t>sp</a:t>
            </a:r>
            <a:r>
              <a:rPr sz="1200" spc="-14" dirty="0" smtClean="0">
                <a:solidFill>
                  <a:srgbClr val="262C32"/>
                </a:solidFill>
                <a:latin typeface="Aptos"/>
                <a:cs typeface="Arial"/>
              </a:rPr>
              <a:t>u</a:t>
            </a:r>
            <a:r>
              <a:rPr sz="1200" spc="-19" dirty="0" smtClean="0">
                <a:solidFill>
                  <a:srgbClr val="262C32"/>
                </a:solidFill>
                <a:latin typeface="Aptos"/>
                <a:cs typeface="Arial"/>
              </a:rPr>
              <a:t>es</a:t>
            </a:r>
            <a:r>
              <a:rPr sz="1200" spc="-9" dirty="0" smtClean="0">
                <a:solidFill>
                  <a:srgbClr val="262C32"/>
                </a:solidFill>
                <a:latin typeface="Aptos"/>
                <a:cs typeface="Arial"/>
              </a:rPr>
              <a:t>t</a:t>
            </a:r>
            <a:r>
              <a:rPr sz="1200" spc="-14" dirty="0" smtClean="0">
                <a:solidFill>
                  <a:srgbClr val="262C32"/>
                </a:solidFill>
                <a:latin typeface="Aptos"/>
                <a:cs typeface="Arial"/>
              </a:rPr>
              <a:t>a</a:t>
            </a:r>
            <a:r>
              <a:rPr sz="1200" spc="0" dirty="0" smtClean="0">
                <a:solidFill>
                  <a:srgbClr val="262C32"/>
                </a:solidFill>
                <a:latin typeface="Aptos"/>
                <a:cs typeface="Arial"/>
              </a:rPr>
              <a:t>s</a:t>
            </a:r>
            <a:r>
              <a:rPr sz="1200" spc="150" dirty="0" smtClean="0">
                <a:solidFill>
                  <a:srgbClr val="262C32"/>
                </a:solidFill>
                <a:latin typeface="Aptos"/>
                <a:cs typeface="Arial"/>
              </a:rPr>
              <a:t> </a:t>
            </a:r>
            <a:r>
              <a:rPr sz="1200" spc="-19" dirty="0" smtClean="0">
                <a:solidFill>
                  <a:srgbClr val="262C32"/>
                </a:solidFill>
                <a:latin typeface="Aptos"/>
                <a:cs typeface="Arial"/>
              </a:rPr>
              <a:t>so</a:t>
            </a:r>
            <a:r>
              <a:rPr sz="1200" spc="0" dirty="0" smtClean="0">
                <a:solidFill>
                  <a:srgbClr val="262C32"/>
                </a:solidFill>
                <a:latin typeface="Aptos"/>
                <a:cs typeface="Arial"/>
              </a:rPr>
              <a:t>n</a:t>
            </a:r>
            <a:r>
              <a:rPr sz="1200" spc="17" dirty="0" smtClean="0">
                <a:solidFill>
                  <a:srgbClr val="262C32"/>
                </a:solidFill>
                <a:latin typeface="Aptos"/>
                <a:cs typeface="Arial"/>
              </a:rPr>
              <a:t> </a:t>
            </a:r>
            <a:r>
              <a:rPr sz="1200" spc="-66" dirty="0" smtClean="0">
                <a:solidFill>
                  <a:srgbClr val="262C32"/>
                </a:solidFill>
                <a:latin typeface="Aptos"/>
                <a:cs typeface="Arial"/>
              </a:rPr>
              <a:t>"</a:t>
            </a:r>
            <a:r>
              <a:rPr sz="1200" spc="27" dirty="0" smtClean="0">
                <a:solidFill>
                  <a:srgbClr val="262C32"/>
                </a:solidFill>
                <a:latin typeface="Aptos"/>
                <a:cs typeface="Arial"/>
              </a:rPr>
              <a:t>S</a:t>
            </a:r>
            <a:r>
              <a:rPr sz="1200" spc="-12" dirty="0" smtClean="0">
                <a:solidFill>
                  <a:srgbClr val="262C32"/>
                </a:solidFill>
                <a:latin typeface="Aptos"/>
                <a:cs typeface="Arial"/>
              </a:rPr>
              <a:t>í</a:t>
            </a:r>
            <a:r>
              <a:rPr sz="1200" spc="-17" dirty="0" smtClean="0">
                <a:solidFill>
                  <a:srgbClr val="262C32"/>
                </a:solidFill>
                <a:latin typeface="Aptos"/>
                <a:cs typeface="Arial"/>
              </a:rPr>
              <a:t>"</a:t>
            </a:r>
            <a:r>
              <a:rPr sz="1200" spc="-77" dirty="0" smtClean="0">
                <a:solidFill>
                  <a:srgbClr val="262C32"/>
                </a:solidFill>
                <a:latin typeface="Aptos"/>
                <a:cs typeface="Arial"/>
              </a:rPr>
              <a:t>,</a:t>
            </a:r>
            <a:r>
              <a:rPr sz="1200" spc="125" dirty="0" smtClean="0">
                <a:solidFill>
                  <a:srgbClr val="262C32"/>
                </a:solidFill>
                <a:latin typeface="Aptos"/>
                <a:cs typeface="Arial"/>
              </a:rPr>
              <a:t> </a:t>
            </a:r>
            <a:r>
              <a:rPr sz="1200" spc="-19" dirty="0" smtClean="0">
                <a:solidFill>
                  <a:srgbClr val="262C32"/>
                </a:solidFill>
                <a:latin typeface="Aptos"/>
                <a:cs typeface="Arial"/>
              </a:rPr>
              <a:t>p</a:t>
            </a:r>
            <a:r>
              <a:rPr sz="1200" spc="-14" dirty="0" smtClean="0">
                <a:solidFill>
                  <a:srgbClr val="262C32"/>
                </a:solidFill>
                <a:latin typeface="Aptos"/>
                <a:cs typeface="Arial"/>
              </a:rPr>
              <a:t>u</a:t>
            </a:r>
            <a:r>
              <a:rPr sz="1200" spc="-19" dirty="0" smtClean="0">
                <a:solidFill>
                  <a:srgbClr val="262C32"/>
                </a:solidFill>
                <a:latin typeface="Aptos"/>
                <a:cs typeface="Arial"/>
              </a:rPr>
              <a:t>ed</a:t>
            </a:r>
            <a:r>
              <a:rPr sz="1200" spc="0" dirty="0" smtClean="0">
                <a:solidFill>
                  <a:srgbClr val="262C32"/>
                </a:solidFill>
                <a:latin typeface="Aptos"/>
                <a:cs typeface="Arial"/>
              </a:rPr>
              <a:t>e </a:t>
            </a:r>
            <a:endParaRPr sz="1000">
              <a:latin typeface="Arial"/>
              <a:cs typeface="Arial"/>
            </a:endParaRPr>
          </a:p>
          <a:p>
            <a:pPr marL="12700">
              <a:lnSpc>
                <a:spcPts val="1149"/>
              </a:lnSpc>
              <a:spcBef>
                <a:spcPts val="242"/>
              </a:spcBef>
              <a:spcAft>
                <a:spcPts val="300"/>
              </a:spcAft>
            </a:pPr>
            <a:r>
              <a:rPr sz="1200" spc="-3" dirty="0" smtClean="0">
                <a:solidFill>
                  <a:srgbClr val="262C32"/>
                </a:solidFill>
                <a:latin typeface="Aptos"/>
                <a:cs typeface="Arial"/>
              </a:rPr>
              <a:t>considerar que vive en un hogar seguro.</a:t>
            </a:r>
            <a:endParaRPr sz="1000">
              <a:latin typeface="Arial"/>
              <a:cs typeface="Arial"/>
            </a:endParaRPr>
          </a:p>
          <a:p>
            <a:pPr marL="15747" marR="149082" indent="3048">
              <a:lnSpc>
                <a:spcPts val="1390"/>
              </a:lnSpc>
              <a:spcBef>
                <a:spcPts val="457"/>
              </a:spcBef>
              <a:spcAft>
                <a:spcPts val="300"/>
              </a:spcAft>
            </a:pPr>
            <a:r>
              <a:rPr sz="1200" spc="-2" dirty="0" smtClean="0">
                <a:solidFill>
                  <a:srgbClr val="262C32"/>
                </a:solidFill>
                <a:latin typeface="Aptos"/>
                <a:cs typeface="Arial"/>
              </a:rPr>
              <a:t>Revise las distintas estancias de su casa </a:t>
            </a:r>
            <a:r>
              <a:rPr sz="1200" spc="-2" dirty="0" smtClean="0">
                <a:solidFill>
                  <a:srgbClr val="262C32"/>
                </a:solidFill>
                <a:latin typeface="Aptos"/>
                <a:cs typeface="Arial"/>
              </a:rPr>
              <a:t>y </a:t>
            </a:r>
            <a:r>
              <a:rPr sz="1200" spc="-2" dirty="0" smtClean="0">
                <a:solidFill>
                  <a:srgbClr val="262C32"/>
                </a:solidFill>
                <a:latin typeface="Aptos"/>
                <a:cs typeface="Arial"/>
              </a:rPr>
              <a:t>adopte las medidas necesarias para que sea un lugar seguro.</a:t>
            </a:r>
            <a:endParaRPr sz="1000">
              <a:latin typeface="Arial"/>
              <a:cs typeface="Arial"/>
            </a:endParaRPr>
          </a:p>
        </p:txBody>
      </p:sp>
      <p:sp>
        <p:nvSpPr>
          <p:cNvPr id="4" name="object 4"/>
          <p:cNvSpPr txBox="1"/>
          <p:nvPr/>
        </p:nvSpPr>
        <p:spPr>
          <a:xfrm>
            <a:off x="2302889" y="3032974"/>
            <a:ext cx="1847493" cy="152400"/>
          </a:xfrm>
          <a:prstGeom prst="rect">
            <a:avLst/>
          </a:prstGeom>
        </p:spPr>
        <p:txBody>
          <a:bodyPr wrap="square" lIns="0" tIns="7111" rIns="0" bIns="0" rtlCol="0">
            <a:noAutofit/>
          </a:bodyPr>
          <a:lstStyle/>
          <a:p>
            <a:pPr marL="12700">
              <a:lnSpc>
                <a:spcPts val="1120"/>
              </a:lnSpc>
              <a:spcAft>
                <a:spcPts val="300"/>
              </a:spcAft>
            </a:pPr>
            <a:r>
              <a:rPr sz="1200" b="1" spc="-5" dirty="0" smtClean="0">
                <a:solidFill>
                  <a:srgbClr val="262C32"/>
                </a:solidFill>
                <a:latin typeface="Aptos"/>
                <a:cs typeface="Arial"/>
              </a:rPr>
              <a:t>Repase su cocina</a:t>
            </a:r>
            <a:endParaRPr sz="1000">
              <a:latin typeface="Arial"/>
              <a:cs typeface="Arial"/>
            </a:endParaRPr>
          </a:p>
        </p:txBody>
      </p:sp>
      <p:sp>
        <p:nvSpPr>
          <p:cNvPr id="3" name="object 3"/>
          <p:cNvSpPr txBox="1"/>
          <p:nvPr/>
        </p:nvSpPr>
        <p:spPr>
          <a:xfrm>
            <a:off x="2267192" y="3292054"/>
            <a:ext cx="4977812" cy="4099560"/>
          </a:xfrm>
          <a:prstGeom prst="rect">
            <a:avLst/>
          </a:prstGeom>
        </p:spPr>
        <p:txBody>
          <a:bodyPr wrap="square" lIns="0" tIns="7111" rIns="0" bIns="0" rtlCol="0">
            <a:noAutofit/>
          </a:bodyPr>
          <a:lstStyle/>
          <a:p>
            <a:pPr marL="12700" marR="9205">
              <a:lnSpc>
                <a:spcPts val="1120"/>
              </a:lnSpc>
              <a:spcAft>
                <a:spcPts val="300"/>
              </a:spcAft>
            </a:pPr>
            <a:r>
              <a:rPr sz="1200" spc="0" dirty="0" smtClean="0">
                <a:solidFill>
                  <a:srgbClr val="262C32"/>
                </a:solidFill>
                <a:latin typeface="Aptos"/>
                <a:cs typeface="Arial"/>
              </a:rPr>
              <a:t>Al cocinar ¿procura que los mangos de los cazos</a:t>
            </a:r>
            <a:endParaRPr sz="1000">
              <a:latin typeface="Arial"/>
              <a:cs typeface="Arial"/>
            </a:endParaRPr>
          </a:p>
          <a:p>
            <a:pPr marL="15748" marR="9205">
              <a:lnSpc>
                <a:spcPts val="1105"/>
              </a:lnSpc>
              <a:spcAft>
                <a:spcPts val="300"/>
              </a:spcAft>
            </a:pPr>
            <a:r>
              <a:rPr sz="1200" dirty="0" smtClean="0">
                <a:solidFill>
                  <a:srgbClr val="262C32"/>
                </a:solidFill>
                <a:latin typeface="Aptos"/>
                <a:cs typeface="Arial"/>
              </a:rPr>
              <a:t>y </a:t>
            </a:r>
            <a:r>
              <a:rPr sz="1200" dirty="0" smtClean="0">
                <a:solidFill>
                  <a:srgbClr val="262C32"/>
                </a:solidFill>
                <a:latin typeface="Aptos"/>
                <a:cs typeface="Arial"/>
              </a:rPr>
              <a:t>sartenes no sobresalgan de la cocina?</a:t>
            </a:r>
            <a:endParaRPr sz="1000">
              <a:latin typeface="Arial"/>
              <a:cs typeface="Arial"/>
            </a:endParaRPr>
          </a:p>
          <a:p>
            <a:pPr marL="18796" marR="618743">
              <a:lnSpc>
                <a:spcPts val="1100"/>
              </a:lnSpc>
              <a:spcBef>
                <a:spcPts val="489"/>
              </a:spcBef>
              <a:spcAft>
                <a:spcPts val="300"/>
              </a:spcAft>
            </a:pPr>
            <a:r>
              <a:rPr sz="1200" spc="-8" dirty="0" smtClean="0">
                <a:solidFill>
                  <a:srgbClr val="262C32"/>
                </a:solidFill>
                <a:latin typeface="Aptos"/>
                <a:cs typeface="Arial"/>
              </a:rPr>
              <a:t>Si se derrama algo en el suelo,  ¿lo limpia inmediatamente?</a:t>
            </a:r>
            <a:endParaRPr sz="1000">
              <a:latin typeface="Arial"/>
              <a:cs typeface="Arial"/>
            </a:endParaRPr>
          </a:p>
          <a:p>
            <a:pPr marL="15748" marR="722375" indent="6095">
              <a:lnSpc>
                <a:spcPts val="1080"/>
              </a:lnSpc>
              <a:spcBef>
                <a:spcPts val="523"/>
              </a:spcBef>
              <a:spcAft>
                <a:spcPts val="300"/>
              </a:spcAft>
            </a:pPr>
            <a:r>
              <a:rPr sz="1200" spc="-19" dirty="0" smtClean="0">
                <a:solidFill>
                  <a:srgbClr val="262C32"/>
                </a:solidFill>
                <a:latin typeface="Aptos"/>
                <a:cs typeface="Arial"/>
              </a:rPr>
              <a:t>¿</a:t>
            </a:r>
            <a:r>
              <a:rPr sz="1200" spc="-25" dirty="0" smtClean="0">
                <a:solidFill>
                  <a:srgbClr val="262C32"/>
                </a:solidFill>
                <a:latin typeface="Aptos"/>
                <a:cs typeface="Arial"/>
              </a:rPr>
              <a:t>G</a:t>
            </a:r>
            <a:r>
              <a:rPr sz="1200" spc="-19" dirty="0" smtClean="0">
                <a:solidFill>
                  <a:srgbClr val="262C32"/>
                </a:solidFill>
                <a:latin typeface="Aptos"/>
                <a:cs typeface="Arial"/>
              </a:rPr>
              <a:t>ua</a:t>
            </a:r>
            <a:r>
              <a:rPr sz="1200" spc="-14" dirty="0" smtClean="0">
                <a:solidFill>
                  <a:srgbClr val="262C32"/>
                </a:solidFill>
                <a:latin typeface="Aptos"/>
                <a:cs typeface="Arial"/>
              </a:rPr>
              <a:t>rd</a:t>
            </a:r>
            <a:r>
              <a:rPr sz="1200" spc="0" dirty="0" smtClean="0">
                <a:solidFill>
                  <a:srgbClr val="262C32"/>
                </a:solidFill>
                <a:latin typeface="Aptos"/>
                <a:cs typeface="Arial"/>
              </a:rPr>
              <a:t>a</a:t>
            </a:r>
            <a:r>
              <a:rPr sz="1200" spc="94" dirty="0" smtClean="0">
                <a:solidFill>
                  <a:srgbClr val="262C32"/>
                </a:solidFill>
                <a:latin typeface="Aptos"/>
                <a:cs typeface="Arial"/>
              </a:rPr>
              <a:t> </a:t>
            </a:r>
            <a:r>
              <a:rPr sz="1200" spc="-78" dirty="0" smtClean="0">
                <a:solidFill>
                  <a:srgbClr val="262C32"/>
                </a:solidFill>
                <a:latin typeface="Aptos"/>
                <a:cs typeface="Arial"/>
              </a:rPr>
              <a:t>l</a:t>
            </a:r>
            <a:r>
              <a:rPr sz="1200" spc="18" dirty="0" smtClean="0">
                <a:solidFill>
                  <a:srgbClr val="262C32"/>
                </a:solidFill>
                <a:latin typeface="Aptos"/>
                <a:cs typeface="Arial"/>
              </a:rPr>
              <a:t>o</a:t>
            </a:r>
            <a:r>
              <a:rPr sz="1200" spc="-25" dirty="0" smtClean="0">
                <a:solidFill>
                  <a:srgbClr val="262C32"/>
                </a:solidFill>
                <a:latin typeface="Aptos"/>
                <a:cs typeface="Arial"/>
              </a:rPr>
              <a:t>s</a:t>
            </a:r>
            <a:r>
              <a:rPr sz="1200" spc="64" dirty="0" smtClean="0">
                <a:solidFill>
                  <a:srgbClr val="262C32"/>
                </a:solidFill>
                <a:latin typeface="Aptos"/>
                <a:cs typeface="Arial"/>
              </a:rPr>
              <a:t> </a:t>
            </a:r>
            <a:r>
              <a:rPr sz="1200" spc="-19" dirty="0" smtClean="0">
                <a:solidFill>
                  <a:srgbClr val="262C32"/>
                </a:solidFill>
                <a:latin typeface="Aptos"/>
                <a:cs typeface="Arial"/>
              </a:rPr>
              <a:t>c</a:t>
            </a:r>
            <a:r>
              <a:rPr sz="1200" spc="-14" dirty="0" smtClean="0">
                <a:solidFill>
                  <a:srgbClr val="262C32"/>
                </a:solidFill>
                <a:latin typeface="Aptos"/>
                <a:cs typeface="Arial"/>
              </a:rPr>
              <a:t>u</a:t>
            </a:r>
            <a:r>
              <a:rPr sz="1200" spc="-19" dirty="0" smtClean="0">
                <a:solidFill>
                  <a:srgbClr val="262C32"/>
                </a:solidFill>
                <a:latin typeface="Aptos"/>
                <a:cs typeface="Arial"/>
              </a:rPr>
              <a:t>c</a:t>
            </a:r>
            <a:r>
              <a:rPr sz="1200" spc="-14" dirty="0" smtClean="0">
                <a:solidFill>
                  <a:srgbClr val="262C32"/>
                </a:solidFill>
                <a:latin typeface="Aptos"/>
                <a:cs typeface="Arial"/>
              </a:rPr>
              <a:t>h</a:t>
            </a:r>
            <a:r>
              <a:rPr sz="1200" spc="-9" dirty="0" smtClean="0">
                <a:solidFill>
                  <a:srgbClr val="262C32"/>
                </a:solidFill>
                <a:latin typeface="Aptos"/>
                <a:cs typeface="Arial"/>
              </a:rPr>
              <a:t>ill</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88" dirty="0" smtClean="0">
                <a:solidFill>
                  <a:srgbClr val="262C32"/>
                </a:solidFill>
                <a:latin typeface="Aptos"/>
                <a:cs typeface="Arial"/>
              </a:rPr>
              <a:t> </a:t>
            </a:r>
            <a:r>
              <a:rPr sz="1200" spc="-9" dirty="0" smtClean="0">
                <a:solidFill>
                  <a:srgbClr val="262C32"/>
                </a:solidFill>
                <a:latin typeface="Aptos"/>
                <a:cs typeface="Arial"/>
              </a:rPr>
              <a:t>f</a:t>
            </a:r>
            <a:r>
              <a:rPr sz="1200" spc="-19" dirty="0" smtClean="0">
                <a:solidFill>
                  <a:srgbClr val="262C32"/>
                </a:solidFill>
                <a:latin typeface="Aptos"/>
                <a:cs typeface="Arial"/>
              </a:rPr>
              <a:t>ue</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78" dirty="0" smtClean="0">
                <a:solidFill>
                  <a:srgbClr val="262C32"/>
                </a:solidFill>
                <a:latin typeface="Aptos"/>
                <a:cs typeface="Arial"/>
              </a:rPr>
              <a:t> </a:t>
            </a:r>
            <a:r>
              <a:rPr sz="1200" spc="-53" dirty="0" smtClean="0">
                <a:solidFill>
                  <a:srgbClr val="262C32"/>
                </a:solidFill>
                <a:latin typeface="Aptos"/>
                <a:cs typeface="Arial"/>
              </a:rPr>
              <a:t>d</a:t>
            </a:r>
            <a:r>
              <a:rPr sz="1200" spc="40" dirty="0" smtClean="0">
                <a:solidFill>
                  <a:srgbClr val="262C32"/>
                </a:solidFill>
                <a:latin typeface="Aptos"/>
                <a:cs typeface="Arial"/>
              </a:rPr>
              <a:t>e</a:t>
            </a:r>
            <a:r>
              <a:rPr sz="1200" spc="-73" dirty="0" smtClean="0">
                <a:solidFill>
                  <a:srgbClr val="262C32"/>
                </a:solidFill>
                <a:latin typeface="Aptos"/>
                <a:cs typeface="Arial"/>
              </a:rPr>
              <a:t>l</a:t>
            </a:r>
            <a:r>
              <a:rPr sz="1200" spc="100" dirty="0" smtClean="0">
                <a:solidFill>
                  <a:srgbClr val="262C32"/>
                </a:solidFill>
                <a:latin typeface="Aptos"/>
                <a:cs typeface="Arial"/>
              </a:rPr>
              <a:t> </a:t>
            </a:r>
            <a:r>
              <a:rPr sz="1200" spc="-53" dirty="0" smtClean="0">
                <a:solidFill>
                  <a:srgbClr val="262C32"/>
                </a:solidFill>
                <a:latin typeface="Aptos"/>
                <a:cs typeface="Arial"/>
              </a:rPr>
              <a:t>a</a:t>
            </a:r>
            <a:r>
              <a:rPr sz="1200" spc="-7" dirty="0" smtClean="0">
                <a:solidFill>
                  <a:srgbClr val="262C32"/>
                </a:solidFill>
                <a:latin typeface="Aptos"/>
                <a:cs typeface="Arial"/>
              </a:rPr>
              <a:t>l</a:t>
            </a:r>
            <a:r>
              <a:rPr sz="1200" spc="30" dirty="0" smtClean="0">
                <a:solidFill>
                  <a:srgbClr val="262C32"/>
                </a:solidFill>
                <a:latin typeface="Aptos"/>
                <a:cs typeface="Arial"/>
              </a:rPr>
              <a:t>c</a:t>
            </a:r>
            <a:r>
              <a:rPr sz="1200" spc="-26" dirty="0" smtClean="0">
                <a:solidFill>
                  <a:srgbClr val="262C32"/>
                </a:solidFill>
                <a:latin typeface="Aptos"/>
                <a:cs typeface="Arial"/>
              </a:rPr>
              <a:t>a</a:t>
            </a:r>
            <a:r>
              <a:rPr sz="1200" spc="-3" dirty="0" smtClean="0">
                <a:solidFill>
                  <a:srgbClr val="262C32"/>
                </a:solidFill>
                <a:latin typeface="Aptos"/>
                <a:cs typeface="Arial"/>
              </a:rPr>
              <a:t>n</a:t>
            </a:r>
            <a:r>
              <a:rPr sz="1200" spc="30" dirty="0" smtClean="0">
                <a:solidFill>
                  <a:srgbClr val="262C32"/>
                </a:solidFill>
                <a:latin typeface="Aptos"/>
                <a:cs typeface="Arial"/>
              </a:rPr>
              <a:t>c</a:t>
            </a:r>
            <a:r>
              <a:rPr sz="1200" spc="-33" dirty="0" smtClean="0">
                <a:solidFill>
                  <a:srgbClr val="262C32"/>
                </a:solidFill>
                <a:latin typeface="Aptos"/>
                <a:cs typeface="Arial"/>
              </a:rPr>
              <a:t>e</a:t>
            </a:r>
            <a:r>
              <a:rPr sz="1200" spc="-16"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78" dirty="0" smtClean="0">
                <a:solidFill>
                  <a:srgbClr val="262C32"/>
                </a:solidFill>
                <a:latin typeface="Aptos"/>
                <a:cs typeface="Arial"/>
              </a:rPr>
              <a:t>l</a:t>
            </a:r>
            <a:r>
              <a:rPr sz="1200" spc="18" dirty="0" smtClean="0">
                <a:solidFill>
                  <a:srgbClr val="262C32"/>
                </a:solidFill>
                <a:latin typeface="Aptos"/>
                <a:cs typeface="Arial"/>
              </a:rPr>
              <a:t>o</a:t>
            </a:r>
            <a:r>
              <a:rPr sz="1200" spc="-25" dirty="0" smtClean="0">
                <a:solidFill>
                  <a:srgbClr val="262C32"/>
                </a:solidFill>
                <a:latin typeface="Aptos"/>
                <a:cs typeface="Arial"/>
              </a:rPr>
              <a:t>s</a:t>
            </a:r>
            <a:r>
              <a:rPr sz="1200" spc="89" dirty="0" smtClean="0">
                <a:solidFill>
                  <a:srgbClr val="262C32"/>
                </a:solidFill>
                <a:latin typeface="Aptos"/>
                <a:cs typeface="Arial"/>
              </a:rPr>
              <a:t> </a:t>
            </a:r>
            <a:r>
              <a:rPr sz="1200" spc="-14" dirty="0" smtClean="0">
                <a:solidFill>
                  <a:srgbClr val="262C32"/>
                </a:solidFill>
                <a:latin typeface="Aptos"/>
                <a:cs typeface="Arial"/>
              </a:rPr>
              <a:t>n</a:t>
            </a:r>
            <a:r>
              <a:rPr sz="1200" spc="-9" dirty="0" smtClean="0">
                <a:solidFill>
                  <a:srgbClr val="262C32"/>
                </a:solidFill>
                <a:latin typeface="Aptos"/>
                <a:cs typeface="Arial"/>
              </a:rPr>
              <a:t>i</a:t>
            </a:r>
            <a:r>
              <a:rPr sz="1200" spc="-14" dirty="0" smtClean="0">
                <a:solidFill>
                  <a:srgbClr val="262C32"/>
                </a:solidFill>
                <a:latin typeface="Aptos"/>
                <a:cs typeface="Arial"/>
              </a:rPr>
              <a:t>ñ</a:t>
            </a:r>
            <a:r>
              <a:rPr sz="1200" spc="-19" dirty="0" smtClean="0">
                <a:solidFill>
                  <a:srgbClr val="262C32"/>
                </a:solidFill>
                <a:latin typeface="Aptos"/>
                <a:cs typeface="Arial"/>
              </a:rPr>
              <a:t>os</a:t>
            </a:r>
            <a:r>
              <a:rPr sz="1200" spc="0" dirty="0" smtClean="0">
                <a:solidFill>
                  <a:srgbClr val="262C32"/>
                </a:solidFill>
                <a:latin typeface="Aptos"/>
                <a:cs typeface="Arial"/>
              </a:rPr>
              <a:t>?</a:t>
            </a:r>
            <a:endParaRPr sz="1000">
              <a:latin typeface="Arial"/>
              <a:cs typeface="Arial"/>
            </a:endParaRPr>
          </a:p>
          <a:p>
            <a:pPr marL="15748" marR="351002" indent="6095">
              <a:lnSpc>
                <a:spcPts val="1100"/>
              </a:lnSpc>
              <a:spcBef>
                <a:spcPts val="512"/>
              </a:spcBef>
              <a:spcAft>
                <a:spcPts val="300"/>
              </a:spcAft>
            </a:pPr>
            <a:r>
              <a:rPr sz="1200" spc="-3" dirty="0" smtClean="0">
                <a:solidFill>
                  <a:srgbClr val="262C32"/>
                </a:solidFill>
                <a:latin typeface="Aptos"/>
                <a:cs typeface="Arial"/>
              </a:rPr>
              <a:t>¿Utiliza los pequeños electrodomésticos fuera del alcance de los niños?</a:t>
            </a:r>
            <a:endParaRPr sz="1000">
              <a:latin typeface="Arial"/>
              <a:cs typeface="Arial"/>
            </a:endParaRPr>
          </a:p>
          <a:p>
            <a:pPr marL="15747" marR="545419" indent="6096">
              <a:lnSpc>
                <a:spcPts val="1080"/>
              </a:lnSpc>
              <a:spcBef>
                <a:spcPts val="523"/>
              </a:spcBef>
              <a:spcAft>
                <a:spcPts val="300"/>
              </a:spcAft>
            </a:pPr>
            <a:r>
              <a:rPr sz="1200" spc="-80" dirty="0" smtClean="0">
                <a:solidFill>
                  <a:srgbClr val="262C32"/>
                </a:solidFill>
                <a:latin typeface="Aptos"/>
                <a:cs typeface="Arial"/>
              </a:rPr>
              <a:t>¿</a:t>
            </a:r>
            <a:r>
              <a:rPr sz="1200" spc="-3" dirty="0" smtClean="0">
                <a:solidFill>
                  <a:srgbClr val="262C32"/>
                </a:solidFill>
                <a:latin typeface="Aptos"/>
                <a:cs typeface="Arial"/>
              </a:rPr>
              <a:t>De</a:t>
            </a:r>
            <a:r>
              <a:rPr sz="1200" spc="5" dirty="0" smtClean="0">
                <a:solidFill>
                  <a:srgbClr val="262C32"/>
                </a:solidFill>
                <a:latin typeface="Aptos"/>
                <a:cs typeface="Arial"/>
              </a:rPr>
              <a:t>s</a:t>
            </a:r>
            <a:r>
              <a:rPr sz="1200" spc="18" dirty="0" smtClean="0">
                <a:solidFill>
                  <a:srgbClr val="262C32"/>
                </a:solidFill>
                <a:latin typeface="Aptos"/>
                <a:cs typeface="Arial"/>
              </a:rPr>
              <a:t>e</a:t>
            </a:r>
            <a:r>
              <a:rPr sz="1200" spc="-26" dirty="0" smtClean="0">
                <a:solidFill>
                  <a:srgbClr val="262C32"/>
                </a:solidFill>
                <a:latin typeface="Aptos"/>
                <a:cs typeface="Arial"/>
              </a:rPr>
              <a:t>n</a:t>
            </a:r>
            <a:r>
              <a:rPr sz="1200" spc="30" dirty="0" smtClean="0">
                <a:solidFill>
                  <a:srgbClr val="262C32"/>
                </a:solidFill>
                <a:latin typeface="Aptos"/>
                <a:cs typeface="Arial"/>
              </a:rPr>
              <a:t>c</a:t>
            </a:r>
            <a:r>
              <a:rPr sz="1200" spc="-26" dirty="0" smtClean="0">
                <a:solidFill>
                  <a:srgbClr val="262C32"/>
                </a:solidFill>
                <a:latin typeface="Aptos"/>
                <a:cs typeface="Arial"/>
              </a:rPr>
              <a:t>hu</a:t>
            </a:r>
            <a:r>
              <a:rPr sz="1200" spc="81" dirty="0" smtClean="0">
                <a:solidFill>
                  <a:srgbClr val="262C32"/>
                </a:solidFill>
                <a:latin typeface="Aptos"/>
                <a:cs typeface="Arial"/>
              </a:rPr>
              <a:t>f</a:t>
            </a:r>
            <a:r>
              <a:rPr sz="1200" spc="-83" dirty="0" smtClean="0">
                <a:solidFill>
                  <a:srgbClr val="262C32"/>
                </a:solidFill>
                <a:latin typeface="Aptos"/>
                <a:cs typeface="Arial"/>
              </a:rPr>
              <a:t>a</a:t>
            </a:r>
            <a:r>
              <a:rPr sz="1200" spc="114" dirty="0" smtClean="0">
                <a:solidFill>
                  <a:srgbClr val="262C32"/>
                </a:solidFill>
                <a:latin typeface="Aptos"/>
                <a:cs typeface="Arial"/>
              </a:rPr>
              <a:t> </a:t>
            </a:r>
            <a:r>
              <a:rPr sz="1200" spc="-102" dirty="0" smtClean="0">
                <a:solidFill>
                  <a:srgbClr val="262C32"/>
                </a:solidFill>
                <a:latin typeface="Aptos"/>
                <a:cs typeface="Arial"/>
              </a:rPr>
              <a:t>l</a:t>
            </a:r>
            <a:r>
              <a:rPr sz="1200" spc="18" dirty="0" smtClean="0">
                <a:solidFill>
                  <a:srgbClr val="262C32"/>
                </a:solidFill>
                <a:latin typeface="Aptos"/>
                <a:cs typeface="Arial"/>
              </a:rPr>
              <a:t>o</a:t>
            </a:r>
            <a:r>
              <a:rPr sz="1200" spc="0" dirty="0" smtClean="0">
                <a:solidFill>
                  <a:srgbClr val="262C32"/>
                </a:solidFill>
                <a:latin typeface="Aptos"/>
                <a:cs typeface="Arial"/>
              </a:rPr>
              <a:t>s</a:t>
            </a:r>
            <a:r>
              <a:rPr sz="1200" spc="39" dirty="0" smtClean="0">
                <a:solidFill>
                  <a:srgbClr val="262C32"/>
                </a:solidFill>
                <a:latin typeface="Aptos"/>
                <a:cs typeface="Arial"/>
              </a:rPr>
              <a:t> </a:t>
            </a:r>
            <a:r>
              <a:rPr sz="1200" spc="-14" dirty="0" smtClean="0">
                <a:solidFill>
                  <a:srgbClr val="262C32"/>
                </a:solidFill>
                <a:latin typeface="Aptos"/>
                <a:cs typeface="Arial"/>
              </a:rPr>
              <a:t>a</a:t>
            </a:r>
            <a:r>
              <a:rPr sz="1200" spc="-19" dirty="0" smtClean="0">
                <a:solidFill>
                  <a:srgbClr val="262C32"/>
                </a:solidFill>
                <a:latin typeface="Aptos"/>
                <a:cs typeface="Arial"/>
              </a:rPr>
              <a:t>pa</a:t>
            </a:r>
            <a:r>
              <a:rPr sz="1200" spc="-14" dirty="0" smtClean="0">
                <a:solidFill>
                  <a:srgbClr val="262C32"/>
                </a:solidFill>
                <a:latin typeface="Aptos"/>
                <a:cs typeface="Arial"/>
              </a:rPr>
              <a:t>r</a:t>
            </a:r>
            <a:r>
              <a:rPr sz="1200" spc="-19" dirty="0" smtClean="0">
                <a:solidFill>
                  <a:srgbClr val="262C32"/>
                </a:solidFill>
                <a:latin typeface="Aptos"/>
                <a:cs typeface="Arial"/>
              </a:rPr>
              <a:t>a</a:t>
            </a:r>
            <a:r>
              <a:rPr sz="1200" spc="-9" dirty="0" smtClean="0">
                <a:solidFill>
                  <a:srgbClr val="262C32"/>
                </a:solidFill>
                <a:latin typeface="Aptos"/>
                <a:cs typeface="Arial"/>
              </a:rPr>
              <a:t>t</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132" dirty="0" smtClean="0">
                <a:solidFill>
                  <a:srgbClr val="262C32"/>
                </a:solidFill>
                <a:latin typeface="Aptos"/>
                <a:cs typeface="Arial"/>
              </a:rPr>
              <a:t> </a:t>
            </a:r>
            <a:r>
              <a:rPr sz="1200" spc="-14" dirty="0" smtClean="0">
                <a:solidFill>
                  <a:srgbClr val="262C32"/>
                </a:solidFill>
                <a:latin typeface="Aptos"/>
                <a:cs typeface="Arial"/>
              </a:rPr>
              <a:t>e</a:t>
            </a:r>
            <a:r>
              <a:rPr sz="1200" spc="-9" dirty="0" smtClean="0">
                <a:solidFill>
                  <a:srgbClr val="262C32"/>
                </a:solidFill>
                <a:latin typeface="Aptos"/>
                <a:cs typeface="Arial"/>
              </a:rPr>
              <a:t>l</a:t>
            </a:r>
            <a:r>
              <a:rPr sz="1200" spc="-19" dirty="0" smtClean="0">
                <a:solidFill>
                  <a:srgbClr val="262C32"/>
                </a:solidFill>
                <a:latin typeface="Aptos"/>
                <a:cs typeface="Arial"/>
              </a:rPr>
              <a:t>éc</a:t>
            </a:r>
            <a:r>
              <a:rPr sz="1200" spc="-9" dirty="0" smtClean="0">
                <a:solidFill>
                  <a:srgbClr val="262C32"/>
                </a:solidFill>
                <a:latin typeface="Aptos"/>
                <a:cs typeface="Arial"/>
              </a:rPr>
              <a:t>t</a:t>
            </a:r>
            <a:r>
              <a:rPr sz="1200" spc="-14" dirty="0" smtClean="0">
                <a:solidFill>
                  <a:srgbClr val="262C32"/>
                </a:solidFill>
                <a:latin typeface="Aptos"/>
                <a:cs typeface="Arial"/>
              </a:rPr>
              <a:t>r</a:t>
            </a:r>
            <a:r>
              <a:rPr sz="1200" spc="-9" dirty="0" smtClean="0">
                <a:solidFill>
                  <a:srgbClr val="262C32"/>
                </a:solidFill>
                <a:latin typeface="Aptos"/>
                <a:cs typeface="Arial"/>
              </a:rPr>
              <a:t>i</a:t>
            </a:r>
            <a:r>
              <a:rPr sz="1200" spc="-19" dirty="0" smtClean="0">
                <a:solidFill>
                  <a:srgbClr val="262C32"/>
                </a:solidFill>
                <a:latin typeface="Aptos"/>
                <a:cs typeface="Arial"/>
              </a:rPr>
              <a:t>c</a:t>
            </a:r>
            <a:r>
              <a:rPr sz="1200" spc="-14" dirty="0" smtClean="0">
                <a:solidFill>
                  <a:srgbClr val="262C32"/>
                </a:solidFill>
                <a:latin typeface="Aptos"/>
                <a:cs typeface="Arial"/>
              </a:rPr>
              <a:t>o</a:t>
            </a:r>
            <a:r>
              <a:rPr sz="1200" spc="0" dirty="0" smtClean="0">
                <a:solidFill>
                  <a:srgbClr val="262C32"/>
                </a:solidFill>
                <a:latin typeface="Aptos"/>
                <a:cs typeface="Arial"/>
              </a:rPr>
              <a:t>s</a:t>
            </a:r>
            <a:r>
              <a:rPr sz="1200" spc="125" dirty="0" smtClean="0">
                <a:solidFill>
                  <a:srgbClr val="262C32"/>
                </a:solidFill>
                <a:latin typeface="Aptos"/>
                <a:cs typeface="Arial"/>
              </a:rPr>
              <a:t> </a:t>
            </a:r>
            <a:r>
              <a:rPr sz="1200" spc="-26" dirty="0" smtClean="0">
                <a:solidFill>
                  <a:srgbClr val="262C32"/>
                </a:solidFill>
                <a:latin typeface="Aptos"/>
                <a:cs typeface="Arial"/>
              </a:rPr>
              <a:t>an</a:t>
            </a:r>
            <a:r>
              <a:rPr sz="1200" spc="37" dirty="0" smtClean="0">
                <a:solidFill>
                  <a:srgbClr val="262C32"/>
                </a:solidFill>
                <a:latin typeface="Aptos"/>
                <a:cs typeface="Arial"/>
              </a:rPr>
              <a:t>t</a:t>
            </a:r>
            <a:r>
              <a:rPr sz="1200" spc="-26" dirty="0" smtClean="0">
                <a:solidFill>
                  <a:srgbClr val="262C32"/>
                </a:solidFill>
                <a:latin typeface="Aptos"/>
                <a:cs typeface="Arial"/>
              </a:rPr>
              <a:t>e</a:t>
            </a:r>
            <a:r>
              <a:rPr sz="1200" spc="0" dirty="0" smtClean="0">
                <a:solidFill>
                  <a:srgbClr val="262C32"/>
                </a:solidFill>
                <a:latin typeface="Aptos"/>
                <a:cs typeface="Arial"/>
              </a:rPr>
              <a:t>s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53" dirty="0" smtClean="0">
                <a:solidFill>
                  <a:srgbClr val="262C32"/>
                </a:solidFill>
                <a:latin typeface="Aptos"/>
                <a:cs typeface="Arial"/>
              </a:rPr>
              <a:t>l</a:t>
            </a:r>
            <a:r>
              <a:rPr sz="1200" spc="-7" dirty="0" smtClean="0">
                <a:solidFill>
                  <a:srgbClr val="262C32"/>
                </a:solidFill>
                <a:latin typeface="Aptos"/>
                <a:cs typeface="Arial"/>
              </a:rPr>
              <a:t>i</a:t>
            </a:r>
            <a:r>
              <a:rPr sz="1200" spc="5" dirty="0" smtClean="0">
                <a:solidFill>
                  <a:srgbClr val="262C32"/>
                </a:solidFill>
                <a:latin typeface="Aptos"/>
                <a:cs typeface="Arial"/>
              </a:rPr>
              <a:t>m</a:t>
            </a:r>
            <a:r>
              <a:rPr sz="1200" spc="18" dirty="0" smtClean="0">
                <a:solidFill>
                  <a:srgbClr val="262C32"/>
                </a:solidFill>
                <a:latin typeface="Aptos"/>
                <a:cs typeface="Arial"/>
              </a:rPr>
              <a:t>p</a:t>
            </a:r>
            <a:r>
              <a:rPr sz="1200" spc="-32" dirty="0" smtClean="0">
                <a:solidFill>
                  <a:srgbClr val="262C32"/>
                </a:solidFill>
                <a:latin typeface="Aptos"/>
                <a:cs typeface="Arial"/>
              </a:rPr>
              <a:t>i</a:t>
            </a:r>
            <a:r>
              <a:rPr sz="1200" spc="-3" dirty="0" smtClean="0">
                <a:solidFill>
                  <a:srgbClr val="262C32"/>
                </a:solidFill>
                <a:latin typeface="Aptos"/>
                <a:cs typeface="Arial"/>
              </a:rPr>
              <a:t>a</a:t>
            </a:r>
            <a:r>
              <a:rPr sz="1200" spc="50" dirty="0" smtClean="0">
                <a:solidFill>
                  <a:srgbClr val="262C32"/>
                </a:solidFill>
                <a:latin typeface="Aptos"/>
                <a:cs typeface="Arial"/>
              </a:rPr>
              <a:t>r</a:t>
            </a:r>
            <a:r>
              <a:rPr sz="1200" spc="-53" dirty="0" smtClean="0">
                <a:solidFill>
                  <a:srgbClr val="262C32"/>
                </a:solidFill>
                <a:latin typeface="Aptos"/>
                <a:cs typeface="Arial"/>
              </a:rPr>
              <a:t>l</a:t>
            </a:r>
            <a:r>
              <a:rPr sz="1200" spc="-3" dirty="0" smtClean="0">
                <a:solidFill>
                  <a:srgbClr val="262C32"/>
                </a:solidFill>
                <a:latin typeface="Aptos"/>
                <a:cs typeface="Arial"/>
              </a:rPr>
              <a:t>o</a:t>
            </a:r>
            <a:r>
              <a:rPr sz="1200" spc="5" dirty="0" smtClean="0">
                <a:solidFill>
                  <a:srgbClr val="262C32"/>
                </a:solidFill>
                <a:latin typeface="Aptos"/>
                <a:cs typeface="Arial"/>
              </a:rPr>
              <a:t>s</a:t>
            </a:r>
            <a:r>
              <a:rPr sz="1200" spc="-33" dirty="0" smtClean="0">
                <a:solidFill>
                  <a:srgbClr val="262C32"/>
                </a:solidFill>
                <a:latin typeface="Aptos"/>
                <a:cs typeface="Arial"/>
              </a:rPr>
              <a:t>?</a:t>
            </a:r>
            <a:endParaRPr sz="1000">
              <a:latin typeface="Arial"/>
              <a:cs typeface="Arial"/>
            </a:endParaRPr>
          </a:p>
          <a:p>
            <a:pPr marL="15747" marR="863305" indent="6096">
              <a:lnSpc>
                <a:spcPts val="1100"/>
              </a:lnSpc>
              <a:spcBef>
                <a:spcPts val="512"/>
              </a:spcBef>
              <a:spcAft>
                <a:spcPts val="300"/>
              </a:spcAft>
            </a:pPr>
            <a:r>
              <a:rPr sz="1200" spc="-19" dirty="0" smtClean="0">
                <a:solidFill>
                  <a:srgbClr val="262C32"/>
                </a:solidFill>
                <a:latin typeface="Aptos"/>
                <a:cs typeface="Arial"/>
              </a:rPr>
              <a:t>¿</a:t>
            </a:r>
            <a:r>
              <a:rPr sz="1200" spc="-25" dirty="0" smtClean="0">
                <a:solidFill>
                  <a:srgbClr val="262C32"/>
                </a:solidFill>
                <a:latin typeface="Aptos"/>
                <a:cs typeface="Arial"/>
              </a:rPr>
              <a:t>S</a:t>
            </a:r>
            <a:r>
              <a:rPr sz="1200" spc="0" dirty="0" smtClean="0">
                <a:solidFill>
                  <a:srgbClr val="262C32"/>
                </a:solidFill>
                <a:latin typeface="Aptos"/>
                <a:cs typeface="Arial"/>
              </a:rPr>
              <a:t>e </a:t>
            </a:r>
            <a:r>
              <a:rPr sz="1200" spc="-19" dirty="0" smtClean="0">
                <a:solidFill>
                  <a:srgbClr val="262C32"/>
                </a:solidFill>
                <a:latin typeface="Aptos"/>
                <a:cs typeface="Arial"/>
              </a:rPr>
              <a:t>sec</a:t>
            </a:r>
            <a:r>
              <a:rPr sz="1200" spc="0" dirty="0" smtClean="0">
                <a:solidFill>
                  <a:srgbClr val="262C32"/>
                </a:solidFill>
                <a:latin typeface="Aptos"/>
                <a:cs typeface="Arial"/>
              </a:rPr>
              <a:t>a</a:t>
            </a:r>
            <a:r>
              <a:rPr sz="1200" spc="98" dirty="0" smtClean="0">
                <a:solidFill>
                  <a:srgbClr val="262C32"/>
                </a:solidFill>
                <a:latin typeface="Aptos"/>
                <a:cs typeface="Arial"/>
              </a:rPr>
              <a:t> </a:t>
            </a:r>
            <a:r>
              <a:rPr sz="1200" spc="-78" dirty="0" smtClean="0">
                <a:solidFill>
                  <a:srgbClr val="262C32"/>
                </a:solidFill>
                <a:latin typeface="Aptos"/>
                <a:cs typeface="Arial"/>
              </a:rPr>
              <a:t>l</a:t>
            </a:r>
            <a:r>
              <a:rPr sz="1200" spc="-3" dirty="0" smtClean="0">
                <a:solidFill>
                  <a:srgbClr val="262C32"/>
                </a:solidFill>
                <a:latin typeface="Aptos"/>
                <a:cs typeface="Arial"/>
              </a:rPr>
              <a:t>a</a:t>
            </a:r>
            <a:r>
              <a:rPr sz="1200" spc="0" dirty="0" smtClean="0">
                <a:solidFill>
                  <a:srgbClr val="262C32"/>
                </a:solidFill>
                <a:latin typeface="Aptos"/>
                <a:cs typeface="Arial"/>
              </a:rPr>
              <a:t>s</a:t>
            </a:r>
            <a:r>
              <a:rPr sz="1200" spc="84" dirty="0" smtClean="0">
                <a:solidFill>
                  <a:srgbClr val="262C32"/>
                </a:solidFill>
                <a:latin typeface="Aptos"/>
                <a:cs typeface="Arial"/>
              </a:rPr>
              <a:t> </a:t>
            </a:r>
            <a:r>
              <a:rPr sz="1200" spc="-29" dirty="0" smtClean="0">
                <a:solidFill>
                  <a:srgbClr val="262C32"/>
                </a:solidFill>
                <a:latin typeface="Aptos"/>
                <a:cs typeface="Arial"/>
              </a:rPr>
              <a:t>m</a:t>
            </a:r>
            <a:r>
              <a:rPr sz="1200" spc="-19" dirty="0" smtClean="0">
                <a:solidFill>
                  <a:srgbClr val="262C32"/>
                </a:solidFill>
                <a:latin typeface="Aptos"/>
                <a:cs typeface="Arial"/>
              </a:rPr>
              <a:t>a</a:t>
            </a:r>
            <a:r>
              <a:rPr sz="1200" spc="-14" dirty="0" smtClean="0">
                <a:solidFill>
                  <a:srgbClr val="262C32"/>
                </a:solidFill>
                <a:latin typeface="Aptos"/>
                <a:cs typeface="Arial"/>
              </a:rPr>
              <a:t>n</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48" dirty="0" smtClean="0">
                <a:solidFill>
                  <a:srgbClr val="262C32"/>
                </a:solidFill>
                <a:latin typeface="Aptos"/>
                <a:cs typeface="Arial"/>
              </a:rPr>
              <a:t> </a:t>
            </a:r>
            <a:r>
              <a:rPr sz="1200" spc="-14" dirty="0" smtClean="0">
                <a:solidFill>
                  <a:srgbClr val="262C32"/>
                </a:solidFill>
                <a:latin typeface="Aptos"/>
                <a:cs typeface="Arial"/>
              </a:rPr>
              <a:t>an</a:t>
            </a:r>
            <a:r>
              <a:rPr sz="1200" spc="-9" dirty="0" smtClean="0">
                <a:solidFill>
                  <a:srgbClr val="262C32"/>
                </a:solidFill>
                <a:latin typeface="Aptos"/>
                <a:cs typeface="Arial"/>
              </a:rPr>
              <a:t>t</a:t>
            </a:r>
            <a:r>
              <a:rPr sz="1200" spc="-14" dirty="0" smtClean="0">
                <a:solidFill>
                  <a:srgbClr val="262C32"/>
                </a:solidFill>
                <a:latin typeface="Aptos"/>
                <a:cs typeface="Arial"/>
              </a:rPr>
              <a:t>e</a:t>
            </a:r>
            <a:r>
              <a:rPr sz="1200" spc="0" dirty="0" smtClean="0">
                <a:solidFill>
                  <a:srgbClr val="262C32"/>
                </a:solidFill>
                <a:latin typeface="Aptos"/>
                <a:cs typeface="Arial"/>
              </a:rPr>
              <a:t>s</a:t>
            </a:r>
            <a:r>
              <a:rPr sz="1200" spc="53"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70" dirty="0" smtClean="0">
                <a:solidFill>
                  <a:srgbClr val="262C32"/>
                </a:solidFill>
                <a:latin typeface="Aptos"/>
                <a:cs typeface="Arial"/>
              </a:rPr>
              <a:t> </a:t>
            </a:r>
            <a:r>
              <a:rPr sz="1200" spc="-98" dirty="0" smtClean="0">
                <a:solidFill>
                  <a:srgbClr val="262C32"/>
                </a:solidFill>
                <a:latin typeface="Aptos"/>
                <a:cs typeface="Arial"/>
              </a:rPr>
              <a:t>u</a:t>
            </a:r>
            <a:r>
              <a:rPr sz="1200" spc="37" dirty="0" smtClean="0">
                <a:solidFill>
                  <a:srgbClr val="262C32"/>
                </a:solidFill>
                <a:latin typeface="Aptos"/>
                <a:cs typeface="Arial"/>
              </a:rPr>
              <a:t>t</a:t>
            </a:r>
            <a:r>
              <a:rPr sz="1200" spc="-32" dirty="0" smtClean="0">
                <a:solidFill>
                  <a:srgbClr val="262C32"/>
                </a:solidFill>
                <a:latin typeface="Aptos"/>
                <a:cs typeface="Arial"/>
              </a:rPr>
              <a:t>i</a:t>
            </a:r>
            <a:r>
              <a:rPr sz="1200" spc="16" dirty="0" smtClean="0">
                <a:solidFill>
                  <a:srgbClr val="262C32"/>
                </a:solidFill>
                <a:latin typeface="Aptos"/>
                <a:cs typeface="Arial"/>
              </a:rPr>
              <a:t>l</a:t>
            </a:r>
            <a:r>
              <a:rPr sz="1200" spc="-32" dirty="0" smtClean="0">
                <a:solidFill>
                  <a:srgbClr val="262C32"/>
                </a:solidFill>
                <a:latin typeface="Aptos"/>
                <a:cs typeface="Arial"/>
              </a:rPr>
              <a:t>i</a:t>
            </a:r>
            <a:r>
              <a:rPr sz="1200" spc="30" dirty="0" smtClean="0">
                <a:solidFill>
                  <a:srgbClr val="262C32"/>
                </a:solidFill>
                <a:latin typeface="Aptos"/>
                <a:cs typeface="Arial"/>
              </a:rPr>
              <a:t>z</a:t>
            </a:r>
            <a:r>
              <a:rPr sz="1200" spc="-3" dirty="0" smtClean="0">
                <a:solidFill>
                  <a:srgbClr val="262C32"/>
                </a:solidFill>
                <a:latin typeface="Aptos"/>
                <a:cs typeface="Arial"/>
              </a:rPr>
              <a:t>a</a:t>
            </a:r>
            <a:r>
              <a:rPr sz="1200" spc="38" dirty="0" smtClean="0">
                <a:solidFill>
                  <a:srgbClr val="262C32"/>
                </a:solidFill>
                <a:latin typeface="Aptos"/>
                <a:cs typeface="Arial"/>
              </a:rPr>
              <a:t>r</a:t>
            </a:r>
            <a:r>
              <a:rPr sz="1200" spc="32" dirty="0" smtClean="0">
                <a:solidFill>
                  <a:srgbClr val="262C32"/>
                </a:solidFill>
                <a:latin typeface="Aptos"/>
                <a:cs typeface="Arial"/>
              </a:rPr>
              <a:t> </a:t>
            </a:r>
            <a:r>
              <a:rPr sz="1200" spc="-14" dirty="0" smtClean="0">
                <a:solidFill>
                  <a:srgbClr val="262C32"/>
                </a:solidFill>
                <a:latin typeface="Aptos"/>
                <a:cs typeface="Arial"/>
              </a:rPr>
              <a:t>a</a:t>
            </a:r>
            <a:r>
              <a:rPr sz="1200" spc="-19" dirty="0" smtClean="0">
                <a:solidFill>
                  <a:srgbClr val="262C32"/>
                </a:solidFill>
                <a:latin typeface="Aptos"/>
                <a:cs typeface="Arial"/>
              </a:rPr>
              <a:t>pa</a:t>
            </a:r>
            <a:r>
              <a:rPr sz="1200" spc="-14" dirty="0" smtClean="0">
                <a:solidFill>
                  <a:srgbClr val="262C32"/>
                </a:solidFill>
                <a:latin typeface="Aptos"/>
                <a:cs typeface="Arial"/>
              </a:rPr>
              <a:t>r</a:t>
            </a:r>
            <a:r>
              <a:rPr sz="1200" spc="-19" dirty="0" smtClean="0">
                <a:solidFill>
                  <a:srgbClr val="262C32"/>
                </a:solidFill>
                <a:latin typeface="Aptos"/>
                <a:cs typeface="Arial"/>
              </a:rPr>
              <a:t>a</a:t>
            </a:r>
            <a:r>
              <a:rPr sz="1200" spc="-9" dirty="0" smtClean="0">
                <a:solidFill>
                  <a:srgbClr val="262C32"/>
                </a:solidFill>
                <a:latin typeface="Aptos"/>
                <a:cs typeface="Arial"/>
              </a:rPr>
              <a:t>t</a:t>
            </a:r>
            <a:r>
              <a:rPr sz="1200" spc="-19" dirty="0" smtClean="0">
                <a:solidFill>
                  <a:srgbClr val="262C32"/>
                </a:solidFill>
                <a:latin typeface="Aptos"/>
                <a:cs typeface="Arial"/>
              </a:rPr>
              <a:t>o</a:t>
            </a:r>
            <a:r>
              <a:rPr sz="1200" spc="0" dirty="0" smtClean="0">
                <a:solidFill>
                  <a:srgbClr val="262C32"/>
                </a:solidFill>
                <a:latin typeface="Aptos"/>
                <a:cs typeface="Arial"/>
              </a:rPr>
              <a:t>s</a:t>
            </a:r>
            <a:r>
              <a:rPr sz="1200" spc="132" dirty="0" smtClean="0">
                <a:solidFill>
                  <a:srgbClr val="262C32"/>
                </a:solidFill>
                <a:latin typeface="Aptos"/>
                <a:cs typeface="Arial"/>
              </a:rPr>
              <a:t> </a:t>
            </a:r>
            <a:r>
              <a:rPr sz="1200" spc="-26" dirty="0" smtClean="0">
                <a:solidFill>
                  <a:srgbClr val="262C32"/>
                </a:solidFill>
                <a:latin typeface="Aptos"/>
                <a:cs typeface="Arial"/>
              </a:rPr>
              <a:t>e</a:t>
            </a:r>
            <a:r>
              <a:rPr sz="1200" spc="-32" dirty="0" smtClean="0">
                <a:solidFill>
                  <a:srgbClr val="262C32"/>
                </a:solidFill>
                <a:latin typeface="Aptos"/>
                <a:cs typeface="Arial"/>
              </a:rPr>
              <a:t>l</a:t>
            </a:r>
            <a:r>
              <a:rPr sz="1200" spc="18" dirty="0" smtClean="0">
                <a:solidFill>
                  <a:srgbClr val="262C32"/>
                </a:solidFill>
                <a:latin typeface="Aptos"/>
                <a:cs typeface="Arial"/>
              </a:rPr>
              <a:t>é</a:t>
            </a:r>
            <a:r>
              <a:rPr sz="1200" spc="-19" dirty="0" smtClean="0">
                <a:solidFill>
                  <a:srgbClr val="262C32"/>
                </a:solidFill>
                <a:latin typeface="Aptos"/>
                <a:cs typeface="Arial"/>
              </a:rPr>
              <a:t>c</a:t>
            </a:r>
            <a:r>
              <a:rPr sz="1200" spc="37" dirty="0" smtClean="0">
                <a:solidFill>
                  <a:srgbClr val="262C32"/>
                </a:solidFill>
                <a:latin typeface="Aptos"/>
                <a:cs typeface="Arial"/>
              </a:rPr>
              <a:t>t</a:t>
            </a:r>
            <a:r>
              <a:rPr sz="1200" spc="0" dirty="0" smtClean="0">
                <a:solidFill>
                  <a:srgbClr val="262C32"/>
                </a:solidFill>
                <a:latin typeface="Aptos"/>
                <a:cs typeface="Arial"/>
              </a:rPr>
              <a:t>r</a:t>
            </a:r>
            <a:r>
              <a:rPr sz="1200" spc="-32" dirty="0" smtClean="0">
                <a:solidFill>
                  <a:srgbClr val="262C32"/>
                </a:solidFill>
                <a:latin typeface="Aptos"/>
                <a:cs typeface="Arial"/>
              </a:rPr>
              <a:t>i</a:t>
            </a:r>
            <a:r>
              <a:rPr sz="1200" spc="30" dirty="0" smtClean="0">
                <a:solidFill>
                  <a:srgbClr val="262C32"/>
                </a:solidFill>
                <a:latin typeface="Aptos"/>
                <a:cs typeface="Arial"/>
              </a:rPr>
              <a:t>c</a:t>
            </a:r>
            <a:r>
              <a:rPr sz="1200" spc="-26" dirty="0" smtClean="0">
                <a:solidFill>
                  <a:srgbClr val="262C32"/>
                </a:solidFill>
                <a:latin typeface="Aptos"/>
                <a:cs typeface="Arial"/>
              </a:rPr>
              <a:t>o</a:t>
            </a:r>
            <a:r>
              <a:rPr sz="1200" spc="5" dirty="0" smtClean="0">
                <a:solidFill>
                  <a:srgbClr val="262C32"/>
                </a:solidFill>
                <a:latin typeface="Aptos"/>
                <a:cs typeface="Arial"/>
              </a:rPr>
              <a:t>s</a:t>
            </a:r>
            <a:r>
              <a:rPr sz="1200" spc="-33" dirty="0" smtClean="0">
                <a:solidFill>
                  <a:srgbClr val="262C32"/>
                </a:solidFill>
                <a:latin typeface="Aptos"/>
                <a:cs typeface="Arial"/>
              </a:rPr>
              <a:t>?</a:t>
            </a:r>
            <a:endParaRPr sz="1000">
              <a:latin typeface="Arial"/>
              <a:cs typeface="Arial"/>
            </a:endParaRPr>
          </a:p>
          <a:p>
            <a:pPr marL="18795" marR="287145" indent="3048">
              <a:lnSpc>
                <a:spcPts val="1100"/>
              </a:lnSpc>
              <a:spcBef>
                <a:spcPts val="484"/>
              </a:spcBef>
              <a:spcAft>
                <a:spcPts val="300"/>
              </a:spcAft>
            </a:pPr>
            <a:r>
              <a:rPr sz="1200" spc="0" dirty="0" smtClean="0">
                <a:solidFill>
                  <a:srgbClr val="262C32"/>
                </a:solidFill>
                <a:latin typeface="Aptos"/>
                <a:cs typeface="Arial"/>
              </a:rPr>
              <a:t>¿Utiliza la escalera </a:t>
            </a:r>
            <a:r>
              <a:rPr sz="1200" spc="0" dirty="0" smtClean="0">
                <a:solidFill>
                  <a:srgbClr val="262C32"/>
                </a:solidFill>
                <a:latin typeface="Aptos"/>
                <a:cs typeface="Arial"/>
              </a:rPr>
              <a:t>y </a:t>
            </a:r>
            <a:r>
              <a:rPr sz="1200" spc="0" dirty="0" smtClean="0">
                <a:solidFill>
                  <a:srgbClr val="262C32"/>
                </a:solidFill>
                <a:latin typeface="Aptos"/>
                <a:cs typeface="Arial"/>
              </a:rPr>
              <a:t>no una silla para alcanzar los estantes altos?</a:t>
            </a:r>
            <a:endParaRPr sz="1000">
              <a:latin typeface="Arial"/>
              <a:cs typeface="Arial"/>
            </a:endParaRPr>
          </a:p>
          <a:p>
            <a:pPr marL="21843" marR="9205">
              <a:lnSpc>
                <a:spcPct val="95825"/>
              </a:lnSpc>
              <a:spcBef>
                <a:spcPts val="395"/>
              </a:spcBef>
              <a:spcAft>
                <a:spcPts val="300"/>
              </a:spcAft>
            </a:pPr>
            <a:r>
              <a:rPr sz="1200" spc="-2" dirty="0" smtClean="0">
                <a:solidFill>
                  <a:srgbClr val="262C32"/>
                </a:solidFill>
                <a:latin typeface="Aptos"/>
                <a:cs typeface="Arial"/>
              </a:rPr>
              <a:t>¿Sabe dónde están las llaves de paso del agua</a:t>
            </a:r>
            <a:endParaRPr sz="1000">
              <a:latin typeface="Arial"/>
              <a:cs typeface="Arial"/>
            </a:endParaRPr>
          </a:p>
          <a:p>
            <a:pPr marL="15747" marR="9205">
              <a:lnSpc>
                <a:spcPts val="1105"/>
              </a:lnSpc>
              <a:spcBef>
                <a:spcPts val="55"/>
              </a:spcBef>
              <a:spcAft>
                <a:spcPts val="300"/>
              </a:spcAft>
            </a:pPr>
            <a:r>
              <a:rPr sz="1200" spc="2" dirty="0" smtClean="0">
                <a:solidFill>
                  <a:srgbClr val="262C32"/>
                </a:solidFill>
                <a:latin typeface="Aptos"/>
                <a:cs typeface="Arial"/>
              </a:rPr>
              <a:t>y </a:t>
            </a:r>
            <a:r>
              <a:rPr sz="1200" spc="2" dirty="0" smtClean="0">
                <a:solidFill>
                  <a:srgbClr val="262C32"/>
                </a:solidFill>
                <a:latin typeface="Aptos"/>
                <a:cs typeface="Arial"/>
              </a:rPr>
              <a:t>el gas, </a:t>
            </a:r>
            <a:r>
              <a:rPr sz="1200" spc="2" dirty="0" smtClean="0">
                <a:solidFill>
                  <a:srgbClr val="262C32"/>
                </a:solidFill>
                <a:latin typeface="Aptos"/>
                <a:cs typeface="Arial"/>
              </a:rPr>
              <a:t>y </a:t>
            </a:r>
            <a:r>
              <a:rPr sz="1200" spc="2" dirty="0" smtClean="0">
                <a:solidFill>
                  <a:srgbClr val="262C32"/>
                </a:solidFill>
                <a:latin typeface="Aptos"/>
                <a:cs typeface="Arial"/>
              </a:rPr>
              <a:t>puede cerrarlas?</a:t>
            </a:r>
            <a:endParaRPr sz="1000">
              <a:latin typeface="Arial"/>
              <a:cs typeface="Arial"/>
            </a:endParaRPr>
          </a:p>
          <a:p>
            <a:pPr marL="15747" indent="6095">
              <a:lnSpc>
                <a:spcPts val="1100"/>
              </a:lnSpc>
              <a:spcBef>
                <a:spcPts val="489"/>
              </a:spcBef>
              <a:spcAft>
                <a:spcPts val="300"/>
              </a:spcAft>
            </a:pPr>
            <a:r>
              <a:rPr sz="1200" spc="-3" dirty="0" smtClean="0">
                <a:solidFill>
                  <a:srgbClr val="262C32"/>
                </a:solidFill>
                <a:latin typeface="Aptos"/>
                <a:cs typeface="Arial"/>
              </a:rPr>
              <a:t>¿Sabe cuál es la potencia contratada de electricidad de su casa?</a:t>
            </a:r>
            <a:endParaRPr sz="1000">
              <a:latin typeface="Arial"/>
              <a:cs typeface="Arial"/>
            </a:endParaRPr>
          </a:p>
          <a:p>
            <a:pPr marL="15747" marR="481411" indent="6095">
              <a:lnSpc>
                <a:spcPts val="1100"/>
              </a:lnSpc>
              <a:spcBef>
                <a:spcPts val="508"/>
              </a:spcBef>
              <a:spcAft>
                <a:spcPts val="300"/>
              </a:spcAft>
            </a:pPr>
            <a:r>
              <a:rPr sz="1200" spc="-2" dirty="0" smtClean="0">
                <a:solidFill>
                  <a:srgbClr val="262C32"/>
                </a:solidFill>
                <a:latin typeface="Aptos"/>
                <a:cs typeface="Arial"/>
              </a:rPr>
              <a:t>¿Aleja de los focos de calor las substancias combustibles o inflamables?</a:t>
            </a:r>
            <a:endParaRPr sz="1000">
              <a:latin typeface="Arial"/>
              <a:cs typeface="Arial"/>
            </a:endParaRPr>
          </a:p>
          <a:p>
            <a:pPr marL="15747" marR="329407" indent="6096">
              <a:lnSpc>
                <a:spcPts val="1100"/>
              </a:lnSpc>
              <a:spcBef>
                <a:spcPts val="484"/>
              </a:spcBef>
              <a:spcAft>
                <a:spcPts val="300"/>
              </a:spcAft>
            </a:pPr>
            <a:r>
              <a:rPr sz="1200" spc="-19" dirty="0" smtClean="0">
                <a:solidFill>
                  <a:srgbClr val="262C32"/>
                </a:solidFill>
                <a:latin typeface="Aptos"/>
                <a:cs typeface="Arial"/>
              </a:rPr>
              <a:t>¿</a:t>
            </a:r>
            <a:r>
              <a:rPr sz="1200" spc="-25" dirty="0" smtClean="0">
                <a:solidFill>
                  <a:srgbClr val="262C32"/>
                </a:solidFill>
                <a:latin typeface="Aptos"/>
                <a:cs typeface="Arial"/>
              </a:rPr>
              <a:t>D</a:t>
            </a:r>
            <a:r>
              <a:rPr sz="1200" spc="-9" dirty="0" smtClean="0">
                <a:solidFill>
                  <a:srgbClr val="262C32"/>
                </a:solidFill>
                <a:latin typeface="Aptos"/>
                <a:cs typeface="Arial"/>
              </a:rPr>
              <a:t>i</a:t>
            </a:r>
            <a:r>
              <a:rPr sz="1200" spc="-19" dirty="0" smtClean="0">
                <a:solidFill>
                  <a:srgbClr val="262C32"/>
                </a:solidFill>
                <a:latin typeface="Aptos"/>
                <a:cs typeface="Arial"/>
              </a:rPr>
              <a:t>s</a:t>
            </a:r>
            <a:r>
              <a:rPr sz="1200" spc="-14" dirty="0" smtClean="0">
                <a:solidFill>
                  <a:srgbClr val="262C32"/>
                </a:solidFill>
                <a:latin typeface="Aptos"/>
                <a:cs typeface="Arial"/>
              </a:rPr>
              <a:t>p</a:t>
            </a:r>
            <a:r>
              <a:rPr sz="1200" spc="-19" dirty="0" smtClean="0">
                <a:solidFill>
                  <a:srgbClr val="262C32"/>
                </a:solidFill>
                <a:latin typeface="Aptos"/>
                <a:cs typeface="Arial"/>
              </a:rPr>
              <a:t>o</a:t>
            </a:r>
            <a:r>
              <a:rPr sz="1200" spc="-14" dirty="0" smtClean="0">
                <a:solidFill>
                  <a:srgbClr val="262C32"/>
                </a:solidFill>
                <a:latin typeface="Aptos"/>
                <a:cs typeface="Arial"/>
              </a:rPr>
              <a:t>n</a:t>
            </a:r>
            <a:r>
              <a:rPr sz="1200" spc="0" dirty="0" smtClean="0">
                <a:solidFill>
                  <a:srgbClr val="262C32"/>
                </a:solidFill>
                <a:latin typeface="Aptos"/>
                <a:cs typeface="Arial"/>
              </a:rPr>
              <a:t>e</a:t>
            </a:r>
            <a:r>
              <a:rPr sz="1200" spc="83"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 dirty="0" smtClean="0">
                <a:solidFill>
                  <a:srgbClr val="262C32"/>
                </a:solidFill>
                <a:latin typeface="Aptos"/>
                <a:cs typeface="Arial"/>
              </a:rPr>
              <a:t> </a:t>
            </a:r>
            <a:r>
              <a:rPr sz="1200" spc="-9" dirty="0" smtClean="0">
                <a:solidFill>
                  <a:srgbClr val="262C32"/>
                </a:solidFill>
                <a:latin typeface="Aptos"/>
                <a:cs typeface="Arial"/>
              </a:rPr>
              <a:t>f</a:t>
            </a:r>
            <a:r>
              <a:rPr sz="1200" spc="-19" dirty="0" smtClean="0">
                <a:solidFill>
                  <a:srgbClr val="262C32"/>
                </a:solidFill>
                <a:latin typeface="Aptos"/>
                <a:cs typeface="Arial"/>
              </a:rPr>
              <a:t>u</a:t>
            </a:r>
            <a:r>
              <a:rPr sz="1200" spc="-14" dirty="0" smtClean="0">
                <a:solidFill>
                  <a:srgbClr val="262C32"/>
                </a:solidFill>
                <a:latin typeface="Aptos"/>
                <a:cs typeface="Arial"/>
              </a:rPr>
              <a:t>n</a:t>
            </a:r>
            <a:r>
              <a:rPr sz="1200" spc="-19" dirty="0" smtClean="0">
                <a:solidFill>
                  <a:srgbClr val="262C32"/>
                </a:solidFill>
                <a:latin typeface="Aptos"/>
                <a:cs typeface="Arial"/>
              </a:rPr>
              <a:t>d</a:t>
            </a:r>
            <a:r>
              <a:rPr sz="1200" spc="0" dirty="0" smtClean="0">
                <a:solidFill>
                  <a:srgbClr val="262C32"/>
                </a:solidFill>
                <a:latin typeface="Aptos"/>
                <a:cs typeface="Arial"/>
              </a:rPr>
              <a:t>a</a:t>
            </a:r>
            <a:r>
              <a:rPr sz="1200" spc="118" dirty="0" smtClean="0">
                <a:solidFill>
                  <a:srgbClr val="262C32"/>
                </a:solidFill>
                <a:latin typeface="Aptos"/>
                <a:cs typeface="Arial"/>
              </a:rPr>
              <a:t> </a:t>
            </a:r>
            <a:r>
              <a:rPr sz="1200" spc="-78" dirty="0" smtClean="0">
                <a:solidFill>
                  <a:srgbClr val="262C32"/>
                </a:solidFill>
                <a:latin typeface="Aptos"/>
                <a:cs typeface="Arial"/>
              </a:rPr>
              <a:t>i</a:t>
            </a:r>
            <a:r>
              <a:rPr sz="1200" spc="-3" dirty="0" smtClean="0">
                <a:solidFill>
                  <a:srgbClr val="262C32"/>
                </a:solidFill>
                <a:latin typeface="Aptos"/>
                <a:cs typeface="Arial"/>
              </a:rPr>
              <a:t>n</a:t>
            </a:r>
            <a:r>
              <a:rPr sz="1200" spc="30" dirty="0" smtClean="0">
                <a:solidFill>
                  <a:srgbClr val="262C32"/>
                </a:solidFill>
                <a:latin typeface="Aptos"/>
                <a:cs typeface="Arial"/>
              </a:rPr>
              <a:t>c</a:t>
            </a:r>
            <a:r>
              <a:rPr sz="1200" spc="-3" dirty="0" smtClean="0">
                <a:solidFill>
                  <a:srgbClr val="262C32"/>
                </a:solidFill>
                <a:latin typeface="Aptos"/>
                <a:cs typeface="Arial"/>
              </a:rPr>
              <a:t>o</a:t>
            </a:r>
            <a:r>
              <a:rPr sz="1200" spc="-18" dirty="0" smtClean="0">
                <a:solidFill>
                  <a:srgbClr val="262C32"/>
                </a:solidFill>
                <a:latin typeface="Aptos"/>
                <a:cs typeface="Arial"/>
              </a:rPr>
              <a:t>m</a:t>
            </a:r>
            <a:r>
              <a:rPr sz="1200" spc="18" dirty="0" smtClean="0">
                <a:solidFill>
                  <a:srgbClr val="262C32"/>
                </a:solidFill>
                <a:latin typeface="Aptos"/>
                <a:cs typeface="Arial"/>
              </a:rPr>
              <a:t>b</a:t>
            </a:r>
            <a:r>
              <a:rPr sz="1200" spc="-26" dirty="0" smtClean="0">
                <a:solidFill>
                  <a:srgbClr val="262C32"/>
                </a:solidFill>
                <a:latin typeface="Aptos"/>
                <a:cs typeface="Arial"/>
              </a:rPr>
              <a:t>u</a:t>
            </a:r>
            <a:r>
              <a:rPr sz="1200" spc="5" dirty="0" smtClean="0">
                <a:solidFill>
                  <a:srgbClr val="262C32"/>
                </a:solidFill>
                <a:latin typeface="Aptos"/>
                <a:cs typeface="Arial"/>
              </a:rPr>
              <a:t>s</a:t>
            </a:r>
            <a:r>
              <a:rPr sz="1200" spc="37" dirty="0" smtClean="0">
                <a:solidFill>
                  <a:srgbClr val="262C32"/>
                </a:solidFill>
                <a:latin typeface="Aptos"/>
                <a:cs typeface="Arial"/>
              </a:rPr>
              <a:t>t</a:t>
            </a:r>
            <a:r>
              <a:rPr sz="1200" spc="-32" dirty="0" smtClean="0">
                <a:solidFill>
                  <a:srgbClr val="262C32"/>
                </a:solidFill>
                <a:latin typeface="Aptos"/>
                <a:cs typeface="Arial"/>
              </a:rPr>
              <a:t>i</a:t>
            </a:r>
            <a:r>
              <a:rPr sz="1200" spc="18" dirty="0" smtClean="0">
                <a:solidFill>
                  <a:srgbClr val="262C32"/>
                </a:solidFill>
                <a:latin typeface="Aptos"/>
                <a:cs typeface="Arial"/>
              </a:rPr>
              <a:t>b</a:t>
            </a:r>
            <a:r>
              <a:rPr sz="1200" spc="-32" dirty="0" smtClean="0">
                <a:solidFill>
                  <a:srgbClr val="262C32"/>
                </a:solidFill>
                <a:latin typeface="Aptos"/>
                <a:cs typeface="Arial"/>
              </a:rPr>
              <a:t>l</a:t>
            </a:r>
            <a:r>
              <a:rPr sz="1200" spc="-11" dirty="0" smtClean="0">
                <a:solidFill>
                  <a:srgbClr val="262C32"/>
                </a:solidFill>
                <a:latin typeface="Aptos"/>
                <a:cs typeface="Arial"/>
              </a:rPr>
              <a:t>e</a:t>
            </a:r>
            <a:r>
              <a:rPr sz="1200" spc="89" dirty="0" smtClean="0">
                <a:solidFill>
                  <a:srgbClr val="262C32"/>
                </a:solidFill>
                <a:latin typeface="Aptos"/>
                <a:cs typeface="Arial"/>
              </a:rPr>
              <a:t> </a:t>
            </a:r>
            <a:r>
              <a:rPr sz="1200" spc="-14" dirty="0" smtClean="0">
                <a:solidFill>
                  <a:srgbClr val="262C32"/>
                </a:solidFill>
                <a:latin typeface="Aptos"/>
                <a:cs typeface="Arial"/>
              </a:rPr>
              <a:t>p</a:t>
            </a:r>
            <a:r>
              <a:rPr sz="1200" spc="-19" dirty="0" smtClean="0">
                <a:solidFill>
                  <a:srgbClr val="262C32"/>
                </a:solidFill>
                <a:latin typeface="Aptos"/>
                <a:cs typeface="Arial"/>
              </a:rPr>
              <a:t>a</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49" dirty="0" smtClean="0">
                <a:solidFill>
                  <a:srgbClr val="262C32"/>
                </a:solidFill>
                <a:latin typeface="Aptos"/>
                <a:cs typeface="Arial"/>
              </a:rPr>
              <a:t> </a:t>
            </a:r>
            <a:r>
              <a:rPr sz="1200" spc="-102" dirty="0" smtClean="0">
                <a:solidFill>
                  <a:srgbClr val="262C32"/>
                </a:solidFill>
                <a:latin typeface="Aptos"/>
                <a:cs typeface="Arial"/>
              </a:rPr>
              <a:t>l</a:t>
            </a:r>
            <a:r>
              <a:rPr sz="1200" spc="-11" dirty="0" smtClean="0">
                <a:solidFill>
                  <a:srgbClr val="262C32"/>
                </a:solidFill>
                <a:latin typeface="Aptos"/>
                <a:cs typeface="Arial"/>
              </a:rPr>
              <a:t>a</a:t>
            </a:r>
            <a:r>
              <a:rPr sz="1200" spc="64" dirty="0" smtClean="0">
                <a:solidFill>
                  <a:srgbClr val="262C32"/>
                </a:solidFill>
                <a:latin typeface="Aptos"/>
                <a:cs typeface="Arial"/>
              </a:rPr>
              <a:t> </a:t>
            </a:r>
            <a:r>
              <a:rPr sz="1200" spc="-9" dirty="0" smtClean="0">
                <a:solidFill>
                  <a:srgbClr val="262C32"/>
                </a:solidFill>
                <a:latin typeface="Aptos"/>
                <a:cs typeface="Arial"/>
              </a:rPr>
              <a:t>t</a:t>
            </a:r>
            <a:r>
              <a:rPr sz="1200" spc="-19" dirty="0" smtClean="0">
                <a:solidFill>
                  <a:srgbClr val="262C32"/>
                </a:solidFill>
                <a:latin typeface="Aptos"/>
                <a:cs typeface="Arial"/>
              </a:rPr>
              <a:t>ab</a:t>
            </a:r>
            <a:r>
              <a:rPr sz="1200" spc="-9" dirty="0" smtClean="0">
                <a:solidFill>
                  <a:srgbClr val="262C32"/>
                </a:solidFill>
                <a:latin typeface="Aptos"/>
                <a:cs typeface="Arial"/>
              </a:rPr>
              <a:t>l</a:t>
            </a:r>
            <a:r>
              <a:rPr sz="1200" spc="0" dirty="0" smtClean="0">
                <a:solidFill>
                  <a:srgbClr val="262C32"/>
                </a:solidFill>
                <a:latin typeface="Aptos"/>
                <a:cs typeface="Arial"/>
              </a:rPr>
              <a:t>a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53" dirty="0" smtClean="0">
                <a:solidFill>
                  <a:srgbClr val="262C32"/>
                </a:solidFill>
                <a:latin typeface="Aptos"/>
                <a:cs typeface="Arial"/>
              </a:rPr>
              <a:t>p</a:t>
            </a:r>
            <a:r>
              <a:rPr sz="1200" spc="-32" dirty="0" smtClean="0">
                <a:solidFill>
                  <a:srgbClr val="262C32"/>
                </a:solidFill>
                <a:latin typeface="Aptos"/>
                <a:cs typeface="Arial"/>
              </a:rPr>
              <a:t>l</a:t>
            </a:r>
            <a:r>
              <a:rPr sz="1200" spc="18" dirty="0" smtClean="0">
                <a:solidFill>
                  <a:srgbClr val="262C32"/>
                </a:solidFill>
                <a:latin typeface="Aptos"/>
                <a:cs typeface="Arial"/>
              </a:rPr>
              <a:t>a</a:t>
            </a:r>
            <a:r>
              <a:rPr sz="1200" spc="-3" dirty="0" smtClean="0">
                <a:solidFill>
                  <a:srgbClr val="262C32"/>
                </a:solidFill>
                <a:latin typeface="Aptos"/>
                <a:cs typeface="Arial"/>
              </a:rPr>
              <a:t>n</a:t>
            </a:r>
            <a:r>
              <a:rPr sz="1200" spc="30" dirty="0" smtClean="0">
                <a:solidFill>
                  <a:srgbClr val="262C32"/>
                </a:solidFill>
                <a:latin typeface="Aptos"/>
                <a:cs typeface="Arial"/>
              </a:rPr>
              <a:t>c</a:t>
            </a:r>
            <a:r>
              <a:rPr sz="1200" spc="-26" dirty="0" smtClean="0">
                <a:solidFill>
                  <a:srgbClr val="262C32"/>
                </a:solidFill>
                <a:latin typeface="Aptos"/>
                <a:cs typeface="Arial"/>
              </a:rPr>
              <a:t>h</a:t>
            </a:r>
            <a:r>
              <a:rPr sz="1200" spc="-3" dirty="0" smtClean="0">
                <a:solidFill>
                  <a:srgbClr val="262C32"/>
                </a:solidFill>
                <a:latin typeface="Aptos"/>
                <a:cs typeface="Arial"/>
              </a:rPr>
              <a:t>a</a:t>
            </a:r>
            <a:r>
              <a:rPr sz="1200" spc="24" dirty="0" smtClean="0">
                <a:solidFill>
                  <a:srgbClr val="262C32"/>
                </a:solidFill>
                <a:latin typeface="Aptos"/>
                <a:cs typeface="Arial"/>
              </a:rPr>
              <a:t>r</a:t>
            </a:r>
            <a:r>
              <a:rPr sz="1200" spc="-61" dirty="0" smtClean="0">
                <a:solidFill>
                  <a:srgbClr val="262C32"/>
                </a:solidFill>
                <a:latin typeface="Aptos"/>
                <a:cs typeface="Arial"/>
              </a:rPr>
              <a:t>?</a:t>
            </a:r>
            <a:endParaRPr sz="1000">
              <a:latin typeface="Arial"/>
              <a:cs typeface="Arial"/>
            </a:endParaRPr>
          </a:p>
          <a:p>
            <a:pPr marL="15747" marR="73152" indent="6096">
              <a:lnSpc>
                <a:spcPts val="1390"/>
              </a:lnSpc>
              <a:spcBef>
                <a:spcPts val="289"/>
              </a:spcBef>
              <a:spcAft>
                <a:spcPts val="300"/>
              </a:spcAft>
            </a:pPr>
            <a:r>
              <a:rPr sz="1200" spc="-2" dirty="0" smtClean="0">
                <a:solidFill>
                  <a:srgbClr val="262C32"/>
                </a:solidFill>
                <a:latin typeface="Aptos"/>
                <a:cs typeface="Arial"/>
              </a:rPr>
              <a:t>¿Están los productos de limpieza fuera del alcance de los niños?</a:t>
            </a:r>
            <a:endParaRPr sz="10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spc="-70" dirty="0" smtClean="0">
                <a:solidFill>
                  <a:srgbClr val="231F21"/>
                </a:solidFill>
                <a:latin typeface="Times New Roman"/>
                <a:cs typeface="Times New Roman"/>
              </a:rPr>
              <a:t>163</a:t>
            </a:r>
            <a:endParaRPr sz="600">
              <a:latin typeface="Times New Roman"/>
              <a:cs typeface="Times New Roman"/>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8" name="object 8"/>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7" name="object 7"/>
          <p:cNvSpPr txBox="1"/>
          <p:nvPr/>
        </p:nvSpPr>
        <p:spPr>
          <a:xfrm>
            <a:off x="2236595" y="1463254"/>
            <a:ext cx="5147269" cy="1877568"/>
          </a:xfrm>
          <a:prstGeom prst="rect">
            <a:avLst/>
          </a:prstGeom>
        </p:spPr>
        <p:txBody>
          <a:bodyPr wrap="square" lIns="0" tIns="7111" rIns="0" bIns="0" rtlCol="0">
            <a:noAutofit/>
          </a:bodyPr>
          <a:lstStyle/>
          <a:p>
            <a:pPr marL="76708" marR="19050">
              <a:lnSpc>
                <a:spcPts val="1120"/>
              </a:lnSpc>
              <a:spcAft>
                <a:spcPts val="300"/>
              </a:spcAft>
            </a:pPr>
            <a:r>
              <a:rPr sz="1200" b="1" spc="-5" dirty="0" smtClean="0">
                <a:solidFill>
                  <a:srgbClr val="262C32"/>
                </a:solidFill>
                <a:latin typeface="Aptos"/>
                <a:cs typeface="Arial"/>
              </a:rPr>
              <a:t>Repase su baño</a:t>
            </a:r>
            <a:endParaRPr sz="1000">
              <a:latin typeface="Arial"/>
              <a:cs typeface="Arial"/>
            </a:endParaRPr>
          </a:p>
          <a:p>
            <a:pPr marL="12700" marR="613175" indent="6096">
              <a:lnSpc>
                <a:spcPts val="1100"/>
              </a:lnSpc>
              <a:spcBef>
                <a:spcPts val="875"/>
              </a:spcBef>
              <a:spcAft>
                <a:spcPts val="300"/>
              </a:spcAft>
            </a:pPr>
            <a:r>
              <a:rPr sz="1200" spc="-60" dirty="0" smtClean="0">
                <a:solidFill>
                  <a:srgbClr val="262C32"/>
                </a:solidFill>
                <a:latin typeface="Aptos"/>
                <a:cs typeface="Arial"/>
              </a:rPr>
              <a:t>¿</a:t>
            </a:r>
            <a:r>
              <a:rPr sz="1200" spc="-32" dirty="0" smtClean="0">
                <a:solidFill>
                  <a:srgbClr val="262C32"/>
                </a:solidFill>
                <a:latin typeface="Aptos"/>
                <a:cs typeface="Arial"/>
              </a:rPr>
              <a:t>T</a:t>
            </a:r>
            <a:r>
              <a:rPr sz="1200" spc="-53" dirty="0" smtClean="0">
                <a:solidFill>
                  <a:srgbClr val="262C32"/>
                </a:solidFill>
                <a:latin typeface="Aptos"/>
                <a:cs typeface="Arial"/>
              </a:rPr>
              <a:t>i</a:t>
            </a:r>
            <a:r>
              <a:rPr sz="1200" spc="18" dirty="0" smtClean="0">
                <a:solidFill>
                  <a:srgbClr val="262C32"/>
                </a:solidFill>
                <a:latin typeface="Aptos"/>
                <a:cs typeface="Arial"/>
              </a:rPr>
              <a:t>e</a:t>
            </a:r>
            <a:r>
              <a:rPr sz="1200" spc="-26" dirty="0" smtClean="0">
                <a:solidFill>
                  <a:srgbClr val="262C32"/>
                </a:solidFill>
                <a:latin typeface="Aptos"/>
                <a:cs typeface="Arial"/>
              </a:rPr>
              <a:t>n</a:t>
            </a:r>
            <a:r>
              <a:rPr sz="1200" spc="15" dirty="0" smtClean="0">
                <a:solidFill>
                  <a:srgbClr val="262C32"/>
                </a:solidFill>
                <a:latin typeface="Aptos"/>
                <a:cs typeface="Arial"/>
              </a:rPr>
              <a:t>e</a:t>
            </a:r>
            <a:r>
              <a:rPr sz="1200" spc="59" dirty="0" smtClean="0">
                <a:solidFill>
                  <a:srgbClr val="262C32"/>
                </a:solidFill>
                <a:latin typeface="Aptos"/>
                <a:cs typeface="Arial"/>
              </a:rPr>
              <a:t> </a:t>
            </a:r>
            <a:r>
              <a:rPr sz="1200" spc="-19" dirty="0" smtClean="0">
                <a:solidFill>
                  <a:srgbClr val="262C32"/>
                </a:solidFill>
                <a:latin typeface="Aptos"/>
                <a:cs typeface="Arial"/>
              </a:rPr>
              <a:t>e</a:t>
            </a:r>
            <a:r>
              <a:rPr sz="1200" spc="0" dirty="0" smtClean="0">
                <a:solidFill>
                  <a:srgbClr val="262C32"/>
                </a:solidFill>
                <a:latin typeface="Aptos"/>
                <a:cs typeface="Arial"/>
              </a:rPr>
              <a:t>n</a:t>
            </a:r>
            <a:r>
              <a:rPr sz="1200" spc="-4" dirty="0" smtClean="0">
                <a:solidFill>
                  <a:srgbClr val="262C32"/>
                </a:solidFill>
                <a:latin typeface="Aptos"/>
                <a:cs typeface="Arial"/>
              </a:rPr>
              <a:t> </a:t>
            </a:r>
            <a:r>
              <a:rPr sz="1200" spc="-26" dirty="0" smtClean="0">
                <a:solidFill>
                  <a:srgbClr val="262C32"/>
                </a:solidFill>
                <a:latin typeface="Aptos"/>
                <a:cs typeface="Arial"/>
              </a:rPr>
              <a:t>e</a:t>
            </a:r>
            <a:r>
              <a:rPr sz="1200" spc="-73" dirty="0" smtClean="0">
                <a:solidFill>
                  <a:srgbClr val="262C32"/>
                </a:solidFill>
                <a:latin typeface="Aptos"/>
                <a:cs typeface="Arial"/>
              </a:rPr>
              <a:t>l</a:t>
            </a:r>
            <a:r>
              <a:rPr sz="1200" spc="100" dirty="0" smtClean="0">
                <a:solidFill>
                  <a:srgbClr val="262C32"/>
                </a:solidFill>
                <a:latin typeface="Aptos"/>
                <a:cs typeface="Arial"/>
              </a:rPr>
              <a:t> </a:t>
            </a:r>
            <a:r>
              <a:rPr sz="1200" spc="-19" dirty="0" smtClean="0">
                <a:solidFill>
                  <a:srgbClr val="262C32"/>
                </a:solidFill>
                <a:latin typeface="Aptos"/>
                <a:cs typeface="Arial"/>
              </a:rPr>
              <a:t>s</a:t>
            </a:r>
            <a:r>
              <a:rPr sz="1200" spc="-14" dirty="0" smtClean="0">
                <a:solidFill>
                  <a:srgbClr val="262C32"/>
                </a:solidFill>
                <a:latin typeface="Aptos"/>
                <a:cs typeface="Arial"/>
              </a:rPr>
              <a:t>u</a:t>
            </a:r>
            <a:r>
              <a:rPr sz="1200" spc="-19" dirty="0" smtClean="0">
                <a:solidFill>
                  <a:srgbClr val="262C32"/>
                </a:solidFill>
                <a:latin typeface="Aptos"/>
                <a:cs typeface="Arial"/>
              </a:rPr>
              <a:t>e</a:t>
            </a:r>
            <a:r>
              <a:rPr sz="1200" spc="-9" dirty="0" smtClean="0">
                <a:solidFill>
                  <a:srgbClr val="262C32"/>
                </a:solidFill>
                <a:latin typeface="Aptos"/>
                <a:cs typeface="Arial"/>
              </a:rPr>
              <a:t>l</a:t>
            </a:r>
            <a:r>
              <a:rPr sz="1200" spc="0" dirty="0" smtClean="0">
                <a:solidFill>
                  <a:srgbClr val="262C32"/>
                </a:solidFill>
                <a:latin typeface="Aptos"/>
                <a:cs typeface="Arial"/>
              </a:rPr>
              <a:t>o</a:t>
            </a:r>
            <a:r>
              <a:rPr sz="1200" spc="62"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20" dirty="0" smtClean="0">
                <a:solidFill>
                  <a:srgbClr val="262C32"/>
                </a:solidFill>
                <a:latin typeface="Aptos"/>
                <a:cs typeface="Arial"/>
              </a:rPr>
              <a:t> </a:t>
            </a:r>
            <a:r>
              <a:rPr sz="1200" spc="-19" dirty="0" smtClean="0">
                <a:solidFill>
                  <a:srgbClr val="262C32"/>
                </a:solidFill>
                <a:latin typeface="Aptos"/>
                <a:cs typeface="Arial"/>
              </a:rPr>
              <a:t>s</a:t>
            </a:r>
            <a:r>
              <a:rPr sz="1200" spc="0" dirty="0" smtClean="0">
                <a:solidFill>
                  <a:srgbClr val="262C32"/>
                </a:solidFill>
                <a:latin typeface="Aptos"/>
                <a:cs typeface="Arial"/>
              </a:rPr>
              <a:t>u</a:t>
            </a:r>
            <a:r>
              <a:rPr sz="1200" spc="53" dirty="0" smtClean="0">
                <a:solidFill>
                  <a:srgbClr val="262C32"/>
                </a:solidFill>
                <a:latin typeface="Aptos"/>
                <a:cs typeface="Arial"/>
              </a:rPr>
              <a:t> </a:t>
            </a:r>
            <a:r>
              <a:rPr sz="1200" spc="-14" dirty="0" smtClean="0">
                <a:solidFill>
                  <a:srgbClr val="262C32"/>
                </a:solidFill>
                <a:latin typeface="Aptos"/>
                <a:cs typeface="Arial"/>
              </a:rPr>
              <a:t>b</a:t>
            </a:r>
            <a:r>
              <a:rPr sz="1200" spc="-19" dirty="0" smtClean="0">
                <a:solidFill>
                  <a:srgbClr val="262C32"/>
                </a:solidFill>
                <a:latin typeface="Aptos"/>
                <a:cs typeface="Arial"/>
              </a:rPr>
              <a:t>añe</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59" dirty="0" smtClean="0">
                <a:solidFill>
                  <a:srgbClr val="262C32"/>
                </a:solidFill>
                <a:latin typeface="Aptos"/>
                <a:cs typeface="Arial"/>
              </a:rPr>
              <a:t> </a:t>
            </a:r>
            <a:r>
              <a:rPr sz="1200" spc="-26" dirty="0" smtClean="0">
                <a:solidFill>
                  <a:srgbClr val="262C32"/>
                </a:solidFill>
                <a:latin typeface="Aptos"/>
                <a:cs typeface="Arial"/>
              </a:rPr>
              <a:t>e</a:t>
            </a:r>
            <a:r>
              <a:rPr sz="1200" spc="-32" dirty="0" smtClean="0">
                <a:solidFill>
                  <a:srgbClr val="262C32"/>
                </a:solidFill>
                <a:latin typeface="Aptos"/>
                <a:cs typeface="Arial"/>
              </a:rPr>
              <a:t>l</a:t>
            </a:r>
            <a:r>
              <a:rPr sz="1200" spc="18" dirty="0" smtClean="0">
                <a:solidFill>
                  <a:srgbClr val="262C32"/>
                </a:solidFill>
                <a:latin typeface="Aptos"/>
                <a:cs typeface="Arial"/>
              </a:rPr>
              <a:t>e</a:t>
            </a:r>
            <a:r>
              <a:rPr sz="1200" spc="-18" dirty="0" smtClean="0">
                <a:solidFill>
                  <a:srgbClr val="262C32"/>
                </a:solidFill>
                <a:latin typeface="Aptos"/>
                <a:cs typeface="Arial"/>
              </a:rPr>
              <a:t>m</a:t>
            </a:r>
            <a:r>
              <a:rPr sz="1200" spc="18" dirty="0" smtClean="0">
                <a:solidFill>
                  <a:srgbClr val="262C32"/>
                </a:solidFill>
                <a:latin typeface="Aptos"/>
                <a:cs typeface="Arial"/>
              </a:rPr>
              <a:t>e</a:t>
            </a:r>
            <a:r>
              <a:rPr sz="1200" spc="-26" dirty="0" smtClean="0">
                <a:solidFill>
                  <a:srgbClr val="262C32"/>
                </a:solidFill>
                <a:latin typeface="Aptos"/>
                <a:cs typeface="Arial"/>
              </a:rPr>
              <a:t>n</a:t>
            </a:r>
            <a:r>
              <a:rPr sz="1200" spc="37" dirty="0" smtClean="0">
                <a:solidFill>
                  <a:srgbClr val="262C32"/>
                </a:solidFill>
                <a:latin typeface="Aptos"/>
                <a:cs typeface="Arial"/>
              </a:rPr>
              <a:t>t</a:t>
            </a:r>
            <a:r>
              <a:rPr sz="1200" spc="-26" dirty="0" smtClean="0">
                <a:solidFill>
                  <a:srgbClr val="262C32"/>
                </a:solidFill>
                <a:latin typeface="Aptos"/>
                <a:cs typeface="Arial"/>
              </a:rPr>
              <a:t>o</a:t>
            </a:r>
            <a:r>
              <a:rPr sz="1200" spc="0" dirty="0" smtClean="0">
                <a:solidFill>
                  <a:srgbClr val="262C32"/>
                </a:solidFill>
                <a:latin typeface="Aptos"/>
                <a:cs typeface="Arial"/>
              </a:rPr>
              <a:t>s </a:t>
            </a:r>
            <a:r>
              <a:rPr sz="1200" spc="-53" dirty="0" smtClean="0">
                <a:solidFill>
                  <a:srgbClr val="262C32"/>
                </a:solidFill>
                <a:latin typeface="Aptos"/>
                <a:cs typeface="Arial"/>
              </a:rPr>
              <a:t>a</a:t>
            </a:r>
            <a:r>
              <a:rPr sz="1200" spc="-26" dirty="0" smtClean="0">
                <a:solidFill>
                  <a:srgbClr val="262C32"/>
                </a:solidFill>
                <a:latin typeface="Aptos"/>
                <a:cs typeface="Arial"/>
              </a:rPr>
              <a:t>n</a:t>
            </a:r>
            <a:r>
              <a:rPr sz="1200" spc="57" dirty="0" smtClean="0">
                <a:solidFill>
                  <a:srgbClr val="262C32"/>
                </a:solidFill>
                <a:latin typeface="Aptos"/>
                <a:cs typeface="Arial"/>
              </a:rPr>
              <a:t>t</a:t>
            </a:r>
            <a:r>
              <a:rPr sz="1200" spc="-32" dirty="0" smtClean="0">
                <a:solidFill>
                  <a:srgbClr val="262C32"/>
                </a:solidFill>
                <a:latin typeface="Aptos"/>
                <a:cs typeface="Arial"/>
              </a:rPr>
              <a:t>i</a:t>
            </a:r>
            <a:r>
              <a:rPr sz="1200" spc="-3" dirty="0" smtClean="0">
                <a:solidFill>
                  <a:srgbClr val="262C32"/>
                </a:solidFill>
                <a:latin typeface="Aptos"/>
                <a:cs typeface="Arial"/>
              </a:rPr>
              <a:t>de</a:t>
            </a:r>
            <a:r>
              <a:rPr sz="1200" spc="30" dirty="0" smtClean="0">
                <a:solidFill>
                  <a:srgbClr val="262C32"/>
                </a:solidFill>
                <a:latin typeface="Aptos"/>
                <a:cs typeface="Arial"/>
              </a:rPr>
              <a:t>s</a:t>
            </a:r>
            <a:r>
              <a:rPr sz="1200" spc="-32" dirty="0" smtClean="0">
                <a:solidFill>
                  <a:srgbClr val="262C32"/>
                </a:solidFill>
                <a:latin typeface="Aptos"/>
                <a:cs typeface="Arial"/>
              </a:rPr>
              <a:t>l</a:t>
            </a:r>
            <a:r>
              <a:rPr sz="1200" spc="-7" dirty="0" smtClean="0">
                <a:solidFill>
                  <a:srgbClr val="262C32"/>
                </a:solidFill>
                <a:latin typeface="Aptos"/>
                <a:cs typeface="Arial"/>
              </a:rPr>
              <a:t>i</a:t>
            </a:r>
            <a:r>
              <a:rPr sz="1200" spc="30" dirty="0" smtClean="0">
                <a:solidFill>
                  <a:srgbClr val="262C32"/>
                </a:solidFill>
                <a:latin typeface="Aptos"/>
                <a:cs typeface="Arial"/>
              </a:rPr>
              <a:t>z</a:t>
            </a:r>
            <a:r>
              <a:rPr sz="1200" spc="-3" dirty="0" smtClean="0">
                <a:solidFill>
                  <a:srgbClr val="262C32"/>
                </a:solidFill>
                <a:latin typeface="Aptos"/>
                <a:cs typeface="Arial"/>
              </a:rPr>
              <a:t>a</a:t>
            </a:r>
            <a:r>
              <a:rPr sz="1200" spc="-26" dirty="0" smtClean="0">
                <a:solidFill>
                  <a:srgbClr val="262C32"/>
                </a:solidFill>
                <a:latin typeface="Aptos"/>
                <a:cs typeface="Arial"/>
              </a:rPr>
              <a:t>n</a:t>
            </a:r>
            <a:r>
              <a:rPr sz="1200" spc="37" dirty="0" smtClean="0">
                <a:solidFill>
                  <a:srgbClr val="262C32"/>
                </a:solidFill>
                <a:latin typeface="Aptos"/>
                <a:cs typeface="Arial"/>
              </a:rPr>
              <a:t>t</a:t>
            </a:r>
            <a:r>
              <a:rPr sz="1200" spc="-3" dirty="0" smtClean="0">
                <a:solidFill>
                  <a:srgbClr val="262C32"/>
                </a:solidFill>
                <a:latin typeface="Aptos"/>
                <a:cs typeface="Arial"/>
              </a:rPr>
              <a:t>e</a:t>
            </a:r>
            <a:r>
              <a:rPr sz="1200" spc="5" dirty="0" smtClean="0">
                <a:solidFill>
                  <a:srgbClr val="262C32"/>
                </a:solidFill>
                <a:latin typeface="Aptos"/>
                <a:cs typeface="Arial"/>
              </a:rPr>
              <a:t>s</a:t>
            </a:r>
            <a:r>
              <a:rPr sz="1200" spc="-33" dirty="0" smtClean="0">
                <a:solidFill>
                  <a:srgbClr val="262C32"/>
                </a:solidFill>
                <a:latin typeface="Aptos"/>
                <a:cs typeface="Arial"/>
              </a:rPr>
              <a:t>?</a:t>
            </a:r>
            <a:endParaRPr sz="1000">
              <a:latin typeface="Arial"/>
              <a:cs typeface="Arial"/>
            </a:endParaRPr>
          </a:p>
          <a:p>
            <a:pPr marL="18796">
              <a:lnSpc>
                <a:spcPct val="95825"/>
              </a:lnSpc>
              <a:spcBef>
                <a:spcPts val="587"/>
              </a:spcBef>
              <a:spcAft>
                <a:spcPts val="300"/>
              </a:spcAft>
            </a:pPr>
            <a:r>
              <a:rPr sz="1200" spc="-3" dirty="0" smtClean="0">
                <a:solidFill>
                  <a:srgbClr val="262C32"/>
                </a:solidFill>
                <a:latin typeface="Aptos"/>
                <a:cs typeface="Arial"/>
              </a:rPr>
              <a:t>¿Tiene una barra para agarrarse dentro de la bañera?</a:t>
            </a:r>
            <a:endParaRPr sz="1000">
              <a:latin typeface="Arial"/>
              <a:cs typeface="Arial"/>
            </a:endParaRPr>
          </a:p>
          <a:p>
            <a:pPr marL="12700" marR="558225" indent="6096">
              <a:lnSpc>
                <a:spcPts val="1100"/>
              </a:lnSpc>
              <a:spcBef>
                <a:spcPts val="763"/>
              </a:spcBef>
              <a:spcAft>
                <a:spcPts val="300"/>
              </a:spcAft>
            </a:pPr>
            <a:r>
              <a:rPr sz="1200" spc="-2" dirty="0" smtClean="0">
                <a:solidFill>
                  <a:srgbClr val="262C32"/>
                </a:solidFill>
                <a:latin typeface="Aptos"/>
                <a:cs typeface="Arial"/>
              </a:rPr>
              <a:t>¿Evita utilizar aparatos eléctricos en el baño cuando va descalzo?</a:t>
            </a:r>
            <a:endParaRPr sz="1000">
              <a:latin typeface="Arial"/>
              <a:cs typeface="Arial"/>
            </a:endParaRPr>
          </a:p>
          <a:p>
            <a:pPr marL="12700" marR="61660" indent="6096">
              <a:lnSpc>
                <a:spcPts val="1100"/>
              </a:lnSpc>
              <a:spcBef>
                <a:spcPts val="700"/>
              </a:spcBef>
              <a:spcAft>
                <a:spcPts val="300"/>
              </a:spcAft>
            </a:pPr>
            <a:r>
              <a:rPr sz="1200" spc="-1" dirty="0" smtClean="0">
                <a:solidFill>
                  <a:srgbClr val="262C32"/>
                </a:solidFill>
                <a:latin typeface="Aptos"/>
                <a:cs typeface="Arial"/>
              </a:rPr>
              <a:t>¿Se seca las manos antes de utilizar aparatos eléctricos </a:t>
            </a:r>
            <a:r>
              <a:rPr sz="1200" spc="-1" dirty="0" smtClean="0">
                <a:solidFill>
                  <a:srgbClr val="262C32"/>
                </a:solidFill>
                <a:latin typeface="Aptos"/>
                <a:cs typeface="Arial"/>
              </a:rPr>
              <a:t>y </a:t>
            </a:r>
            <a:r>
              <a:rPr sz="1200" spc="-1" dirty="0" smtClean="0">
                <a:solidFill>
                  <a:srgbClr val="262C32"/>
                </a:solidFill>
                <a:latin typeface="Aptos"/>
                <a:cs typeface="Arial"/>
              </a:rPr>
              <a:t>nunca los usa cuando está en la bañera?</a:t>
            </a:r>
            <a:endParaRPr sz="1000">
              <a:latin typeface="Arial"/>
              <a:cs typeface="Arial"/>
            </a:endParaRPr>
          </a:p>
          <a:p>
            <a:pPr marL="12700" marR="719769" indent="6096">
              <a:lnSpc>
                <a:spcPts val="1100"/>
              </a:lnSpc>
              <a:spcBef>
                <a:spcPts val="700"/>
              </a:spcBef>
              <a:spcAft>
                <a:spcPts val="300"/>
              </a:spcAft>
            </a:pPr>
            <a:r>
              <a:rPr sz="1200" spc="-2" dirty="0" smtClean="0">
                <a:solidFill>
                  <a:srgbClr val="262C32"/>
                </a:solidFill>
                <a:latin typeface="Aptos"/>
                <a:cs typeface="Arial"/>
              </a:rPr>
              <a:t>¿Procura que el suelo del cuarto de baño este siempre seco?</a:t>
            </a:r>
            <a:endParaRPr sz="1000">
              <a:latin typeface="Arial"/>
              <a:cs typeface="Arial"/>
            </a:endParaRPr>
          </a:p>
        </p:txBody>
      </p:sp>
      <p:sp>
        <p:nvSpPr>
          <p:cNvPr id="6" name="object 6"/>
          <p:cNvSpPr txBox="1"/>
          <p:nvPr/>
        </p:nvSpPr>
        <p:spPr>
          <a:xfrm>
            <a:off x="2343685" y="3572470"/>
            <a:ext cx="2408817" cy="152400"/>
          </a:xfrm>
          <a:prstGeom prst="rect">
            <a:avLst/>
          </a:prstGeom>
        </p:spPr>
        <p:txBody>
          <a:bodyPr wrap="square" lIns="0" tIns="7111" rIns="0" bIns="0" rtlCol="0">
            <a:noAutofit/>
          </a:bodyPr>
          <a:lstStyle/>
          <a:p>
            <a:pPr marL="12700">
              <a:lnSpc>
                <a:spcPts val="1120"/>
              </a:lnSpc>
              <a:spcAft>
                <a:spcPts val="300"/>
              </a:spcAft>
            </a:pPr>
            <a:r>
              <a:rPr sz="1200" b="1" spc="-5" dirty="0" smtClean="0">
                <a:solidFill>
                  <a:srgbClr val="262C32"/>
                </a:solidFill>
                <a:latin typeface="Aptos"/>
                <a:cs typeface="Arial"/>
              </a:rPr>
              <a:t>Repase los dormitorios</a:t>
            </a:r>
            <a:endParaRPr sz="1000">
              <a:latin typeface="Arial"/>
              <a:cs typeface="Arial"/>
            </a:endParaRPr>
          </a:p>
        </p:txBody>
      </p:sp>
      <p:sp>
        <p:nvSpPr>
          <p:cNvPr id="5" name="object 5"/>
          <p:cNvSpPr txBox="1"/>
          <p:nvPr/>
        </p:nvSpPr>
        <p:spPr>
          <a:xfrm>
            <a:off x="2282491" y="3834598"/>
            <a:ext cx="5014681" cy="1078991"/>
          </a:xfrm>
          <a:prstGeom prst="rect">
            <a:avLst/>
          </a:prstGeom>
        </p:spPr>
        <p:txBody>
          <a:bodyPr wrap="square" lIns="0" tIns="10795" rIns="0" bIns="0" rtlCol="0">
            <a:noAutofit/>
          </a:bodyPr>
          <a:lstStyle/>
          <a:p>
            <a:pPr marL="15748" marR="671087" indent="3047">
              <a:lnSpc>
                <a:spcPts val="1100"/>
              </a:lnSpc>
              <a:spcAft>
                <a:spcPts val="300"/>
              </a:spcAft>
            </a:pPr>
            <a:r>
              <a:rPr sz="1200" spc="-3" dirty="0" smtClean="0">
                <a:solidFill>
                  <a:srgbClr val="262C32"/>
                </a:solidFill>
                <a:latin typeface="Aptos"/>
                <a:cs typeface="Arial"/>
              </a:rPr>
              <a:t>¿Están libres de muebles u otros objetos las zonas de paso?</a:t>
            </a:r>
            <a:endParaRPr sz="1000">
              <a:latin typeface="Arial"/>
              <a:cs typeface="Arial"/>
            </a:endParaRPr>
          </a:p>
          <a:p>
            <a:pPr marL="12700">
              <a:lnSpc>
                <a:spcPct val="95825"/>
              </a:lnSpc>
              <a:spcBef>
                <a:spcPts val="395"/>
              </a:spcBef>
              <a:spcAft>
                <a:spcPts val="300"/>
              </a:spcAft>
            </a:pPr>
            <a:r>
              <a:rPr sz="1200" spc="-1" dirty="0" smtClean="0">
                <a:solidFill>
                  <a:srgbClr val="262C32"/>
                </a:solidFill>
                <a:latin typeface="Aptos"/>
                <a:cs typeface="Arial"/>
              </a:rPr>
              <a:t>Si tiene chimenea ¿está protegida con una pantalla?</a:t>
            </a:r>
            <a:endParaRPr sz="1000">
              <a:latin typeface="Arial"/>
              <a:cs typeface="Arial"/>
            </a:endParaRPr>
          </a:p>
          <a:p>
            <a:pPr marL="12700" marR="585743" indent="6095">
              <a:lnSpc>
                <a:spcPts val="1100"/>
              </a:lnSpc>
              <a:spcBef>
                <a:spcPts val="859"/>
              </a:spcBef>
              <a:spcAft>
                <a:spcPts val="300"/>
              </a:spcAft>
            </a:pPr>
            <a:r>
              <a:rPr sz="1200" spc="-80" dirty="0" smtClean="0">
                <a:solidFill>
                  <a:srgbClr val="262C32"/>
                </a:solidFill>
                <a:latin typeface="Aptos"/>
                <a:cs typeface="Arial"/>
              </a:rPr>
              <a:t>¿</a:t>
            </a:r>
            <a:r>
              <a:rPr sz="1200" spc="-39" dirty="0" smtClean="0">
                <a:solidFill>
                  <a:srgbClr val="262C32"/>
                </a:solidFill>
                <a:latin typeface="Aptos"/>
                <a:cs typeface="Arial"/>
              </a:rPr>
              <a:t>E</a:t>
            </a:r>
            <a:r>
              <a:rPr sz="1200" spc="50" dirty="0" smtClean="0">
                <a:solidFill>
                  <a:srgbClr val="262C32"/>
                </a:solidFill>
                <a:latin typeface="Aptos"/>
                <a:cs typeface="Arial"/>
              </a:rPr>
              <a:t>v</a:t>
            </a:r>
            <a:r>
              <a:rPr sz="1200" spc="-53" dirty="0" smtClean="0">
                <a:solidFill>
                  <a:srgbClr val="262C32"/>
                </a:solidFill>
                <a:latin typeface="Aptos"/>
                <a:cs typeface="Arial"/>
              </a:rPr>
              <a:t>i</a:t>
            </a:r>
            <a:r>
              <a:rPr sz="1200" spc="37" dirty="0" smtClean="0">
                <a:solidFill>
                  <a:srgbClr val="262C32"/>
                </a:solidFill>
                <a:latin typeface="Aptos"/>
                <a:cs typeface="Arial"/>
              </a:rPr>
              <a:t>t</a:t>
            </a:r>
            <a:r>
              <a:rPr sz="1200" spc="-33" dirty="0" smtClean="0">
                <a:solidFill>
                  <a:srgbClr val="262C32"/>
                </a:solidFill>
                <a:latin typeface="Aptos"/>
                <a:cs typeface="Arial"/>
              </a:rPr>
              <a:t>a</a:t>
            </a:r>
            <a:r>
              <a:rPr sz="1200" spc="64" dirty="0" smtClean="0">
                <a:solidFill>
                  <a:srgbClr val="262C32"/>
                </a:solidFill>
                <a:latin typeface="Aptos"/>
                <a:cs typeface="Arial"/>
              </a:rPr>
              <a:t> </a:t>
            </a:r>
            <a:r>
              <a:rPr sz="1200" spc="-26" dirty="0" smtClean="0">
                <a:solidFill>
                  <a:srgbClr val="262C32"/>
                </a:solidFill>
                <a:latin typeface="Aptos"/>
                <a:cs typeface="Arial"/>
              </a:rPr>
              <a:t>a</a:t>
            </a:r>
            <a:r>
              <a:rPr sz="1200" spc="-73" dirty="0" smtClean="0">
                <a:solidFill>
                  <a:srgbClr val="262C32"/>
                </a:solidFill>
                <a:latin typeface="Aptos"/>
                <a:cs typeface="Arial"/>
              </a:rPr>
              <a:t>l</a:t>
            </a:r>
            <a:r>
              <a:rPr sz="1200" spc="125" dirty="0" smtClean="0">
                <a:solidFill>
                  <a:srgbClr val="262C32"/>
                </a:solidFill>
                <a:latin typeface="Aptos"/>
                <a:cs typeface="Arial"/>
              </a:rPr>
              <a:t> </a:t>
            </a:r>
            <a:r>
              <a:rPr sz="1200" spc="-29" dirty="0" smtClean="0">
                <a:solidFill>
                  <a:srgbClr val="262C32"/>
                </a:solidFill>
                <a:latin typeface="Aptos"/>
                <a:cs typeface="Arial"/>
              </a:rPr>
              <a:t>m</a:t>
            </a:r>
            <a:r>
              <a:rPr sz="1200" spc="-19" dirty="0" smtClean="0">
                <a:solidFill>
                  <a:srgbClr val="262C32"/>
                </a:solidFill>
                <a:latin typeface="Aptos"/>
                <a:cs typeface="Arial"/>
              </a:rPr>
              <a:t>áx</a:t>
            </a:r>
            <a:r>
              <a:rPr sz="1200" spc="-9" dirty="0" smtClean="0">
                <a:solidFill>
                  <a:srgbClr val="262C32"/>
                </a:solidFill>
                <a:latin typeface="Aptos"/>
                <a:cs typeface="Arial"/>
              </a:rPr>
              <a:t>i</a:t>
            </a:r>
            <a:r>
              <a:rPr sz="1200" spc="-34" dirty="0" smtClean="0">
                <a:solidFill>
                  <a:srgbClr val="262C32"/>
                </a:solidFill>
                <a:latin typeface="Aptos"/>
                <a:cs typeface="Arial"/>
              </a:rPr>
              <a:t>m</a:t>
            </a:r>
            <a:r>
              <a:rPr sz="1200" spc="0" dirty="0" smtClean="0">
                <a:solidFill>
                  <a:srgbClr val="262C32"/>
                </a:solidFill>
                <a:latin typeface="Aptos"/>
                <a:cs typeface="Arial"/>
              </a:rPr>
              <a:t>o</a:t>
            </a:r>
            <a:r>
              <a:rPr sz="1200" spc="131" dirty="0" smtClean="0">
                <a:solidFill>
                  <a:srgbClr val="262C32"/>
                </a:solidFill>
                <a:latin typeface="Aptos"/>
                <a:cs typeface="Arial"/>
              </a:rPr>
              <a:t> </a:t>
            </a:r>
            <a:r>
              <a:rPr sz="1200" spc="-102" dirty="0" smtClean="0">
                <a:solidFill>
                  <a:srgbClr val="262C32"/>
                </a:solidFill>
                <a:latin typeface="Aptos"/>
                <a:cs typeface="Arial"/>
              </a:rPr>
              <a:t>l</a:t>
            </a:r>
            <a:r>
              <a:rPr sz="1200" spc="18" dirty="0" smtClean="0">
                <a:solidFill>
                  <a:srgbClr val="262C32"/>
                </a:solidFill>
                <a:latin typeface="Aptos"/>
                <a:cs typeface="Arial"/>
              </a:rPr>
              <a:t>a</a:t>
            </a:r>
            <a:r>
              <a:rPr sz="1200" spc="0" dirty="0" smtClean="0">
                <a:solidFill>
                  <a:srgbClr val="262C32"/>
                </a:solidFill>
                <a:latin typeface="Aptos"/>
                <a:cs typeface="Arial"/>
              </a:rPr>
              <a:t>s</a:t>
            </a:r>
            <a:r>
              <a:rPr sz="1200" spc="39" dirty="0" smtClean="0">
                <a:solidFill>
                  <a:srgbClr val="262C32"/>
                </a:solidFill>
                <a:latin typeface="Aptos"/>
                <a:cs typeface="Arial"/>
              </a:rPr>
              <a:t> </a:t>
            </a:r>
            <a:r>
              <a:rPr sz="1200" spc="-19" dirty="0" smtClean="0">
                <a:solidFill>
                  <a:srgbClr val="262C32"/>
                </a:solidFill>
                <a:latin typeface="Aptos"/>
                <a:cs typeface="Arial"/>
              </a:rPr>
              <a:t>c</a:t>
            </a:r>
            <a:r>
              <a:rPr sz="1200" spc="-3" dirty="0" smtClean="0">
                <a:solidFill>
                  <a:srgbClr val="262C32"/>
                </a:solidFill>
                <a:latin typeface="Aptos"/>
                <a:cs typeface="Arial"/>
              </a:rPr>
              <a:t>o</a:t>
            </a:r>
            <a:r>
              <a:rPr sz="1200" spc="-26" dirty="0" smtClean="0">
                <a:solidFill>
                  <a:srgbClr val="262C32"/>
                </a:solidFill>
                <a:latin typeface="Aptos"/>
                <a:cs typeface="Arial"/>
              </a:rPr>
              <a:t>n</a:t>
            </a:r>
            <a:r>
              <a:rPr sz="1200" spc="-3" dirty="0" smtClean="0">
                <a:solidFill>
                  <a:srgbClr val="262C32"/>
                </a:solidFill>
                <a:latin typeface="Aptos"/>
                <a:cs typeface="Arial"/>
              </a:rPr>
              <a:t>e</a:t>
            </a:r>
            <a:r>
              <a:rPr sz="1200" spc="50" dirty="0" smtClean="0">
                <a:solidFill>
                  <a:srgbClr val="262C32"/>
                </a:solidFill>
                <a:latin typeface="Aptos"/>
                <a:cs typeface="Arial"/>
              </a:rPr>
              <a:t>x</a:t>
            </a:r>
            <a:r>
              <a:rPr sz="1200" spc="-53" dirty="0" smtClean="0">
                <a:solidFill>
                  <a:srgbClr val="262C32"/>
                </a:solidFill>
                <a:latin typeface="Aptos"/>
                <a:cs typeface="Arial"/>
              </a:rPr>
              <a:t>i</a:t>
            </a:r>
            <a:r>
              <a:rPr sz="1200" spc="40" dirty="0" smtClean="0">
                <a:solidFill>
                  <a:srgbClr val="262C32"/>
                </a:solidFill>
                <a:latin typeface="Aptos"/>
                <a:cs typeface="Arial"/>
              </a:rPr>
              <a:t>o</a:t>
            </a:r>
            <a:r>
              <a:rPr sz="1200" spc="-26" dirty="0" smtClean="0">
                <a:solidFill>
                  <a:srgbClr val="262C32"/>
                </a:solidFill>
                <a:latin typeface="Aptos"/>
                <a:cs typeface="Arial"/>
              </a:rPr>
              <a:t>n</a:t>
            </a:r>
            <a:r>
              <a:rPr sz="1200" spc="-3" dirty="0" smtClean="0">
                <a:solidFill>
                  <a:srgbClr val="262C32"/>
                </a:solidFill>
                <a:latin typeface="Aptos"/>
                <a:cs typeface="Arial"/>
              </a:rPr>
              <a:t>e</a:t>
            </a:r>
            <a:r>
              <a:rPr sz="1200" spc="0" dirty="0" smtClean="0">
                <a:solidFill>
                  <a:srgbClr val="262C32"/>
                </a:solidFill>
                <a:latin typeface="Aptos"/>
                <a:cs typeface="Arial"/>
              </a:rPr>
              <a:t>s</a:t>
            </a:r>
            <a:r>
              <a:rPr sz="1200" spc="84" dirty="0" smtClean="0">
                <a:solidFill>
                  <a:srgbClr val="262C32"/>
                </a:solidFill>
                <a:latin typeface="Aptos"/>
                <a:cs typeface="Arial"/>
              </a:rPr>
              <a:t> </a:t>
            </a:r>
            <a:r>
              <a:rPr sz="1200" spc="-88" dirty="0" smtClean="0">
                <a:solidFill>
                  <a:srgbClr val="262C32"/>
                </a:solidFill>
                <a:latin typeface="Aptos"/>
                <a:cs typeface="Arial"/>
              </a:rPr>
              <a:t>m</a:t>
            </a:r>
            <a:r>
              <a:rPr sz="1200" spc="-3" dirty="0" smtClean="0">
                <a:solidFill>
                  <a:srgbClr val="262C32"/>
                </a:solidFill>
                <a:latin typeface="Aptos"/>
                <a:cs typeface="Arial"/>
              </a:rPr>
              <a:t>ú</a:t>
            </a:r>
            <a:r>
              <a:rPr sz="1200" spc="-7" dirty="0" smtClean="0">
                <a:solidFill>
                  <a:srgbClr val="262C32"/>
                </a:solidFill>
                <a:latin typeface="Aptos"/>
                <a:cs typeface="Arial"/>
              </a:rPr>
              <a:t>l</a:t>
            </a:r>
            <a:r>
              <a:rPr sz="1200" spc="37" dirty="0" smtClean="0">
                <a:solidFill>
                  <a:srgbClr val="262C32"/>
                </a:solidFill>
                <a:latin typeface="Aptos"/>
                <a:cs typeface="Arial"/>
              </a:rPr>
              <a:t>t</a:t>
            </a:r>
            <a:r>
              <a:rPr sz="1200" spc="-7" dirty="0" smtClean="0">
                <a:solidFill>
                  <a:srgbClr val="262C32"/>
                </a:solidFill>
                <a:latin typeface="Aptos"/>
                <a:cs typeface="Arial"/>
              </a:rPr>
              <a:t>i</a:t>
            </a:r>
            <a:r>
              <a:rPr sz="1200" spc="18" dirty="0" smtClean="0">
                <a:solidFill>
                  <a:srgbClr val="262C32"/>
                </a:solidFill>
                <a:latin typeface="Aptos"/>
                <a:cs typeface="Arial"/>
              </a:rPr>
              <a:t>p</a:t>
            </a:r>
            <a:r>
              <a:rPr sz="1200" spc="-53" dirty="0" smtClean="0">
                <a:solidFill>
                  <a:srgbClr val="262C32"/>
                </a:solidFill>
                <a:latin typeface="Aptos"/>
                <a:cs typeface="Arial"/>
              </a:rPr>
              <a:t>l</a:t>
            </a:r>
            <a:r>
              <a:rPr sz="1200" spc="18" dirty="0" smtClean="0">
                <a:solidFill>
                  <a:srgbClr val="262C32"/>
                </a:solidFill>
                <a:latin typeface="Aptos"/>
                <a:cs typeface="Arial"/>
              </a:rPr>
              <a:t>e</a:t>
            </a:r>
            <a:r>
              <a:rPr sz="1200" spc="0" dirty="0" smtClean="0">
                <a:solidFill>
                  <a:srgbClr val="262C32"/>
                </a:solidFill>
                <a:latin typeface="Aptos"/>
                <a:cs typeface="Arial"/>
              </a:rPr>
              <a:t>s </a:t>
            </a:r>
            <a:r>
              <a:rPr sz="1200" spc="-14" dirty="0" smtClean="0">
                <a:solidFill>
                  <a:srgbClr val="262C32"/>
                </a:solidFill>
                <a:latin typeface="Aptos"/>
                <a:cs typeface="Arial"/>
              </a:rPr>
              <a:t>e</a:t>
            </a:r>
            <a:r>
              <a:rPr sz="1200" spc="0" dirty="0" smtClean="0">
                <a:solidFill>
                  <a:srgbClr val="262C32"/>
                </a:solidFill>
                <a:latin typeface="Aptos"/>
                <a:cs typeface="Arial"/>
              </a:rPr>
              <a:t>n</a:t>
            </a:r>
            <a:r>
              <a:rPr sz="1200" spc="42" dirty="0" smtClean="0">
                <a:solidFill>
                  <a:srgbClr val="262C32"/>
                </a:solidFill>
                <a:latin typeface="Aptos"/>
                <a:cs typeface="Arial"/>
              </a:rPr>
              <a:t> </a:t>
            </a:r>
            <a:r>
              <a:rPr sz="1200" spc="-102" dirty="0" smtClean="0">
                <a:solidFill>
                  <a:srgbClr val="262C32"/>
                </a:solidFill>
                <a:latin typeface="Aptos"/>
                <a:cs typeface="Arial"/>
              </a:rPr>
              <a:t>l</a:t>
            </a:r>
            <a:r>
              <a:rPr sz="1200" spc="18" dirty="0" smtClean="0">
                <a:solidFill>
                  <a:srgbClr val="262C32"/>
                </a:solidFill>
                <a:latin typeface="Aptos"/>
                <a:cs typeface="Arial"/>
              </a:rPr>
              <a:t>o</a:t>
            </a:r>
            <a:r>
              <a:rPr sz="1200" spc="0" dirty="0" smtClean="0">
                <a:solidFill>
                  <a:srgbClr val="262C32"/>
                </a:solidFill>
                <a:latin typeface="Aptos"/>
                <a:cs typeface="Arial"/>
              </a:rPr>
              <a:t>s</a:t>
            </a:r>
            <a:r>
              <a:rPr sz="1200" spc="64" dirty="0" smtClean="0">
                <a:solidFill>
                  <a:srgbClr val="262C32"/>
                </a:solidFill>
                <a:latin typeface="Aptos"/>
                <a:cs typeface="Arial"/>
              </a:rPr>
              <a:t> </a:t>
            </a:r>
            <a:r>
              <a:rPr sz="1200" spc="-53" dirty="0" smtClean="0">
                <a:solidFill>
                  <a:srgbClr val="262C32"/>
                </a:solidFill>
                <a:latin typeface="Aptos"/>
                <a:cs typeface="Arial"/>
              </a:rPr>
              <a:t>e</a:t>
            </a:r>
            <a:r>
              <a:rPr sz="1200" spc="-26" dirty="0" smtClean="0">
                <a:solidFill>
                  <a:srgbClr val="262C32"/>
                </a:solidFill>
                <a:latin typeface="Aptos"/>
                <a:cs typeface="Arial"/>
              </a:rPr>
              <a:t>n</a:t>
            </a:r>
            <a:r>
              <a:rPr sz="1200" spc="50" dirty="0" smtClean="0">
                <a:solidFill>
                  <a:srgbClr val="262C32"/>
                </a:solidFill>
                <a:latin typeface="Aptos"/>
                <a:cs typeface="Arial"/>
              </a:rPr>
              <a:t>c</a:t>
            </a:r>
            <a:r>
              <a:rPr sz="1200" spc="-26" dirty="0" smtClean="0">
                <a:solidFill>
                  <a:srgbClr val="262C32"/>
                </a:solidFill>
                <a:latin typeface="Aptos"/>
                <a:cs typeface="Arial"/>
              </a:rPr>
              <a:t>hu</a:t>
            </a:r>
            <a:r>
              <a:rPr sz="1200" spc="57" dirty="0" smtClean="0">
                <a:solidFill>
                  <a:srgbClr val="262C32"/>
                </a:solidFill>
                <a:latin typeface="Aptos"/>
                <a:cs typeface="Arial"/>
              </a:rPr>
              <a:t>f</a:t>
            </a:r>
            <a:r>
              <a:rPr sz="1200" spc="-26" dirty="0" smtClean="0">
                <a:solidFill>
                  <a:srgbClr val="262C32"/>
                </a:solidFill>
                <a:latin typeface="Aptos"/>
                <a:cs typeface="Arial"/>
              </a:rPr>
              <a:t>e</a:t>
            </a:r>
            <a:r>
              <a:rPr sz="1200" spc="5" dirty="0" smtClean="0">
                <a:solidFill>
                  <a:srgbClr val="262C32"/>
                </a:solidFill>
                <a:latin typeface="Aptos"/>
                <a:cs typeface="Arial"/>
              </a:rPr>
              <a:t>s</a:t>
            </a:r>
            <a:r>
              <a:rPr sz="1200" spc="-33" dirty="0" smtClean="0">
                <a:solidFill>
                  <a:srgbClr val="262C32"/>
                </a:solidFill>
                <a:latin typeface="Aptos"/>
                <a:cs typeface="Arial"/>
              </a:rPr>
              <a:t>?</a:t>
            </a:r>
            <a:endParaRPr sz="1000">
              <a:latin typeface="Arial"/>
              <a:cs typeface="Arial"/>
            </a:endParaRPr>
          </a:p>
          <a:p>
            <a:pPr marL="18796" marR="19050">
              <a:lnSpc>
                <a:spcPct val="95825"/>
              </a:lnSpc>
              <a:spcBef>
                <a:spcPts val="370"/>
              </a:spcBef>
              <a:spcAft>
                <a:spcPts val="300"/>
              </a:spcAft>
            </a:pPr>
            <a:r>
              <a:rPr sz="1200" spc="-3" dirty="0" smtClean="0">
                <a:solidFill>
                  <a:srgbClr val="262C32"/>
                </a:solidFill>
                <a:latin typeface="Aptos"/>
                <a:cs typeface="Arial"/>
              </a:rPr>
              <a:t>¿Evita fumar cuando está en la cama?</a:t>
            </a:r>
            <a:endParaRPr sz="1000">
              <a:latin typeface="Arial"/>
              <a:cs typeface="Arial"/>
            </a:endParaRPr>
          </a:p>
        </p:txBody>
      </p:sp>
      <p:sp>
        <p:nvSpPr>
          <p:cNvPr id="4" name="object 4"/>
          <p:cNvSpPr txBox="1"/>
          <p:nvPr/>
        </p:nvSpPr>
        <p:spPr>
          <a:xfrm>
            <a:off x="2338587" y="5169622"/>
            <a:ext cx="3056084" cy="152400"/>
          </a:xfrm>
          <a:prstGeom prst="rect">
            <a:avLst/>
          </a:prstGeom>
        </p:spPr>
        <p:txBody>
          <a:bodyPr wrap="square" lIns="0" tIns="7111" rIns="0" bIns="0" rtlCol="0">
            <a:noAutofit/>
          </a:bodyPr>
          <a:lstStyle/>
          <a:p>
            <a:pPr marL="12700">
              <a:lnSpc>
                <a:spcPts val="1120"/>
              </a:lnSpc>
              <a:spcAft>
                <a:spcPts val="300"/>
              </a:spcAft>
            </a:pPr>
            <a:r>
              <a:rPr sz="1200" b="1" spc="-2" dirty="0" smtClean="0">
                <a:solidFill>
                  <a:srgbClr val="262C32"/>
                </a:solidFill>
                <a:latin typeface="Aptos"/>
                <a:cs typeface="Arial"/>
              </a:rPr>
              <a:t>Otros datos a tener en cuenta</a:t>
            </a:r>
            <a:endParaRPr sz="1000">
              <a:latin typeface="Arial"/>
              <a:cs typeface="Arial"/>
            </a:endParaRPr>
          </a:p>
        </p:txBody>
      </p:sp>
      <p:sp>
        <p:nvSpPr>
          <p:cNvPr id="3" name="object 3"/>
          <p:cNvSpPr txBox="1"/>
          <p:nvPr/>
        </p:nvSpPr>
        <p:spPr>
          <a:xfrm>
            <a:off x="2282491" y="5434798"/>
            <a:ext cx="4605835" cy="1993391"/>
          </a:xfrm>
          <a:prstGeom prst="rect">
            <a:avLst/>
          </a:prstGeom>
        </p:spPr>
        <p:txBody>
          <a:bodyPr wrap="square" lIns="0" tIns="7111" rIns="0" bIns="0" rtlCol="0">
            <a:noAutofit/>
          </a:bodyPr>
          <a:lstStyle/>
          <a:p>
            <a:pPr marL="15748" marR="9205">
              <a:lnSpc>
                <a:spcPts val="1120"/>
              </a:lnSpc>
              <a:spcAft>
                <a:spcPts val="300"/>
              </a:spcAft>
            </a:pPr>
            <a:r>
              <a:rPr sz="1200" spc="-4" dirty="0" smtClean="0">
                <a:solidFill>
                  <a:srgbClr val="262C32"/>
                </a:solidFill>
                <a:latin typeface="Aptos"/>
                <a:cs typeface="Arial"/>
              </a:rPr>
              <a:t>La cera que utiliza para limpiar el suelo,</a:t>
            </a:r>
            <a:endParaRPr sz="1000">
              <a:latin typeface="Arial"/>
              <a:cs typeface="Arial"/>
            </a:endParaRPr>
          </a:p>
          <a:p>
            <a:pPr marL="18796" marR="9205">
              <a:lnSpc>
                <a:spcPts val="1105"/>
              </a:lnSpc>
              <a:spcAft>
                <a:spcPts val="300"/>
              </a:spcAft>
            </a:pPr>
            <a:r>
              <a:rPr sz="1200" spc="-6" dirty="0" smtClean="0">
                <a:solidFill>
                  <a:srgbClr val="262C32"/>
                </a:solidFill>
                <a:latin typeface="Aptos"/>
                <a:cs typeface="Arial"/>
              </a:rPr>
              <a:t>¿es antideslizante?</a:t>
            </a:r>
            <a:endParaRPr sz="1000">
              <a:latin typeface="Arial"/>
              <a:cs typeface="Arial"/>
            </a:endParaRPr>
          </a:p>
          <a:p>
            <a:pPr marL="12700" marR="378078" indent="6096">
              <a:lnSpc>
                <a:spcPts val="1100"/>
              </a:lnSpc>
              <a:spcBef>
                <a:spcPts val="707"/>
              </a:spcBef>
              <a:spcAft>
                <a:spcPts val="300"/>
              </a:spcAft>
            </a:pPr>
            <a:r>
              <a:rPr sz="1200" spc="-3" dirty="0" smtClean="0">
                <a:solidFill>
                  <a:srgbClr val="262C32"/>
                </a:solidFill>
                <a:latin typeface="Aptos"/>
                <a:cs typeface="Arial"/>
              </a:rPr>
              <a:t>¿Lee con detenimiento los medicamentos antes de usarlos?</a:t>
            </a:r>
            <a:endParaRPr sz="1000">
              <a:latin typeface="Arial"/>
              <a:cs typeface="Arial"/>
            </a:endParaRPr>
          </a:p>
          <a:p>
            <a:pPr marL="15748" indent="3048">
              <a:lnSpc>
                <a:spcPts val="1100"/>
              </a:lnSpc>
              <a:spcBef>
                <a:spcPts val="700"/>
              </a:spcBef>
              <a:spcAft>
                <a:spcPts val="300"/>
              </a:spcAft>
            </a:pPr>
            <a:r>
              <a:rPr sz="1200" spc="-60" dirty="0" smtClean="0">
                <a:solidFill>
                  <a:srgbClr val="262C32"/>
                </a:solidFill>
                <a:latin typeface="Aptos"/>
                <a:cs typeface="Arial"/>
              </a:rPr>
              <a:t>¿</a:t>
            </a:r>
            <a:r>
              <a:rPr sz="1200" spc="-32" dirty="0" smtClean="0">
                <a:solidFill>
                  <a:srgbClr val="262C32"/>
                </a:solidFill>
                <a:latin typeface="Aptos"/>
                <a:cs typeface="Arial"/>
              </a:rPr>
              <a:t>T</a:t>
            </a:r>
            <a:r>
              <a:rPr sz="1200" spc="-53" dirty="0" smtClean="0">
                <a:solidFill>
                  <a:srgbClr val="262C32"/>
                </a:solidFill>
                <a:latin typeface="Aptos"/>
                <a:cs typeface="Arial"/>
              </a:rPr>
              <a:t>i</a:t>
            </a:r>
            <a:r>
              <a:rPr sz="1200" spc="18" dirty="0" smtClean="0">
                <a:solidFill>
                  <a:srgbClr val="262C32"/>
                </a:solidFill>
                <a:latin typeface="Aptos"/>
                <a:cs typeface="Arial"/>
              </a:rPr>
              <a:t>e</a:t>
            </a:r>
            <a:r>
              <a:rPr sz="1200" spc="-26" dirty="0" smtClean="0">
                <a:solidFill>
                  <a:srgbClr val="262C32"/>
                </a:solidFill>
                <a:latin typeface="Aptos"/>
                <a:cs typeface="Arial"/>
              </a:rPr>
              <a:t>n</a:t>
            </a:r>
            <a:r>
              <a:rPr sz="1200" spc="-11" dirty="0" smtClean="0">
                <a:solidFill>
                  <a:srgbClr val="262C32"/>
                </a:solidFill>
                <a:latin typeface="Aptos"/>
                <a:cs typeface="Arial"/>
              </a:rPr>
              <a:t>e</a:t>
            </a:r>
            <a:r>
              <a:rPr sz="1200" spc="39" dirty="0" smtClean="0">
                <a:solidFill>
                  <a:srgbClr val="262C32"/>
                </a:solidFill>
                <a:latin typeface="Aptos"/>
                <a:cs typeface="Arial"/>
              </a:rPr>
              <a:t> </a:t>
            </a:r>
            <a:r>
              <a:rPr sz="1200" spc="-9" dirty="0" smtClean="0">
                <a:solidFill>
                  <a:srgbClr val="262C32"/>
                </a:solidFill>
                <a:latin typeface="Aptos"/>
                <a:cs typeface="Arial"/>
              </a:rPr>
              <a:t>t</a:t>
            </a:r>
            <a:r>
              <a:rPr sz="1200" spc="-14" dirty="0" smtClean="0">
                <a:solidFill>
                  <a:srgbClr val="262C32"/>
                </a:solidFill>
                <a:latin typeface="Aptos"/>
                <a:cs typeface="Arial"/>
              </a:rPr>
              <a:t>o</a:t>
            </a:r>
            <a:r>
              <a:rPr sz="1200" spc="-19" dirty="0" smtClean="0">
                <a:solidFill>
                  <a:srgbClr val="262C32"/>
                </a:solidFill>
                <a:latin typeface="Aptos"/>
                <a:cs typeface="Arial"/>
              </a:rPr>
              <a:t>do</a:t>
            </a:r>
            <a:r>
              <a:rPr sz="1200" spc="0" dirty="0" smtClean="0">
                <a:solidFill>
                  <a:srgbClr val="262C32"/>
                </a:solidFill>
                <a:latin typeface="Aptos"/>
                <a:cs typeface="Arial"/>
              </a:rPr>
              <a:t>s</a:t>
            </a:r>
            <a:r>
              <a:rPr sz="1200" spc="129" dirty="0" smtClean="0">
                <a:solidFill>
                  <a:srgbClr val="262C32"/>
                </a:solidFill>
                <a:latin typeface="Aptos"/>
                <a:cs typeface="Arial"/>
              </a:rPr>
              <a:t> </a:t>
            </a:r>
            <a:r>
              <a:rPr sz="1200" spc="-78" dirty="0" smtClean="0">
                <a:solidFill>
                  <a:srgbClr val="262C32"/>
                </a:solidFill>
                <a:latin typeface="Aptos"/>
                <a:cs typeface="Arial"/>
              </a:rPr>
              <a:t>l</a:t>
            </a:r>
            <a:r>
              <a:rPr sz="1200" spc="-3" dirty="0" smtClean="0">
                <a:solidFill>
                  <a:srgbClr val="262C32"/>
                </a:solidFill>
                <a:latin typeface="Aptos"/>
                <a:cs typeface="Arial"/>
              </a:rPr>
              <a:t>o</a:t>
            </a:r>
            <a:r>
              <a:rPr sz="1200" spc="0" dirty="0" smtClean="0">
                <a:solidFill>
                  <a:srgbClr val="262C32"/>
                </a:solidFill>
                <a:latin typeface="Aptos"/>
                <a:cs typeface="Arial"/>
              </a:rPr>
              <a:t>s</a:t>
            </a:r>
            <a:r>
              <a:rPr sz="1200" spc="64" dirty="0" smtClean="0">
                <a:solidFill>
                  <a:srgbClr val="262C32"/>
                </a:solidFill>
                <a:latin typeface="Aptos"/>
                <a:cs typeface="Arial"/>
              </a:rPr>
              <a:t> </a:t>
            </a:r>
            <a:r>
              <a:rPr sz="1200" spc="-15" dirty="0" smtClean="0">
                <a:solidFill>
                  <a:srgbClr val="262C32"/>
                </a:solidFill>
                <a:latin typeface="Aptos"/>
                <a:cs typeface="Arial"/>
              </a:rPr>
              <a:t>e</a:t>
            </a:r>
            <a:r>
              <a:rPr sz="1200" spc="-9" dirty="0" smtClean="0">
                <a:solidFill>
                  <a:srgbClr val="262C32"/>
                </a:solidFill>
                <a:latin typeface="Aptos"/>
                <a:cs typeface="Arial"/>
              </a:rPr>
              <a:t>n</a:t>
            </a:r>
            <a:r>
              <a:rPr sz="1200" spc="-20" dirty="0" smtClean="0">
                <a:solidFill>
                  <a:srgbClr val="262C32"/>
                </a:solidFill>
                <a:latin typeface="Aptos"/>
                <a:cs typeface="Arial"/>
              </a:rPr>
              <a:t>c</a:t>
            </a:r>
            <a:r>
              <a:rPr sz="1200" spc="-9" dirty="0" smtClean="0">
                <a:solidFill>
                  <a:srgbClr val="262C32"/>
                </a:solidFill>
                <a:latin typeface="Aptos"/>
                <a:cs typeface="Arial"/>
              </a:rPr>
              <a:t>hu</a:t>
            </a:r>
            <a:r>
              <a:rPr sz="1200" spc="-12" dirty="0" smtClean="0">
                <a:solidFill>
                  <a:srgbClr val="262C32"/>
                </a:solidFill>
                <a:latin typeface="Aptos"/>
                <a:cs typeface="Arial"/>
              </a:rPr>
              <a:t>f</a:t>
            </a:r>
            <a:r>
              <a:rPr sz="1200" spc="-9" dirty="0" smtClean="0">
                <a:solidFill>
                  <a:srgbClr val="262C32"/>
                </a:solidFill>
                <a:latin typeface="Aptos"/>
                <a:cs typeface="Arial"/>
              </a:rPr>
              <a:t>e</a:t>
            </a:r>
            <a:r>
              <a:rPr sz="1200" spc="4" dirty="0" smtClean="0">
                <a:solidFill>
                  <a:srgbClr val="262C32"/>
                </a:solidFill>
                <a:latin typeface="Aptos"/>
                <a:cs typeface="Arial"/>
              </a:rPr>
              <a:t>s</a:t>
            </a:r>
            <a:r>
              <a:rPr sz="1200" spc="68" dirty="0" smtClean="0">
                <a:solidFill>
                  <a:srgbClr val="262C32"/>
                </a:solidFill>
                <a:latin typeface="Aptos"/>
                <a:cs typeface="Arial"/>
              </a:rPr>
              <a:t> </a:t>
            </a:r>
            <a:r>
              <a:rPr sz="1200" spc="-19" dirty="0" smtClean="0">
                <a:solidFill>
                  <a:srgbClr val="262C32"/>
                </a:solidFill>
                <a:latin typeface="Aptos"/>
                <a:cs typeface="Arial"/>
              </a:rPr>
              <a:t>d</a:t>
            </a:r>
            <a:r>
              <a:rPr sz="1200" spc="0" dirty="0" smtClean="0">
                <a:solidFill>
                  <a:srgbClr val="262C32"/>
                </a:solidFill>
                <a:latin typeface="Aptos"/>
                <a:cs typeface="Arial"/>
              </a:rPr>
              <a:t>e</a:t>
            </a:r>
            <a:r>
              <a:rPr sz="1200" spc="45" dirty="0" smtClean="0">
                <a:solidFill>
                  <a:srgbClr val="262C32"/>
                </a:solidFill>
                <a:latin typeface="Aptos"/>
                <a:cs typeface="Arial"/>
              </a:rPr>
              <a:t> </a:t>
            </a:r>
            <a:r>
              <a:rPr sz="1200" spc="-78" dirty="0" smtClean="0">
                <a:solidFill>
                  <a:srgbClr val="262C32"/>
                </a:solidFill>
                <a:latin typeface="Aptos"/>
                <a:cs typeface="Arial"/>
              </a:rPr>
              <a:t>l</a:t>
            </a:r>
            <a:r>
              <a:rPr sz="1200" spc="-11" dirty="0" smtClean="0">
                <a:solidFill>
                  <a:srgbClr val="262C32"/>
                </a:solidFill>
                <a:latin typeface="Aptos"/>
                <a:cs typeface="Arial"/>
              </a:rPr>
              <a:t>a</a:t>
            </a:r>
            <a:r>
              <a:rPr sz="1200" spc="64" dirty="0" smtClean="0">
                <a:solidFill>
                  <a:srgbClr val="262C32"/>
                </a:solidFill>
                <a:latin typeface="Aptos"/>
                <a:cs typeface="Arial"/>
              </a:rPr>
              <a:t> </a:t>
            </a:r>
            <a:r>
              <a:rPr sz="1200" spc="-19" dirty="0" smtClean="0">
                <a:solidFill>
                  <a:srgbClr val="262C32"/>
                </a:solidFill>
                <a:latin typeface="Aptos"/>
                <a:cs typeface="Arial"/>
              </a:rPr>
              <a:t>c</a:t>
            </a:r>
            <a:r>
              <a:rPr sz="1200" spc="-14" dirty="0" smtClean="0">
                <a:solidFill>
                  <a:srgbClr val="262C32"/>
                </a:solidFill>
                <a:latin typeface="Aptos"/>
                <a:cs typeface="Arial"/>
              </a:rPr>
              <a:t>a</a:t>
            </a:r>
            <a:r>
              <a:rPr sz="1200" spc="-19" dirty="0" smtClean="0">
                <a:solidFill>
                  <a:srgbClr val="262C32"/>
                </a:solidFill>
                <a:latin typeface="Aptos"/>
                <a:cs typeface="Arial"/>
              </a:rPr>
              <a:t>s</a:t>
            </a:r>
            <a:r>
              <a:rPr sz="1200" spc="0" dirty="0" smtClean="0">
                <a:solidFill>
                  <a:srgbClr val="262C32"/>
                </a:solidFill>
                <a:latin typeface="Aptos"/>
                <a:cs typeface="Arial"/>
              </a:rPr>
              <a:t>a</a:t>
            </a:r>
            <a:r>
              <a:rPr sz="1200" spc="90" dirty="0" smtClean="0">
                <a:solidFill>
                  <a:srgbClr val="262C32"/>
                </a:solidFill>
                <a:latin typeface="Aptos"/>
                <a:cs typeface="Arial"/>
              </a:rPr>
              <a:t> </a:t>
            </a:r>
            <a:r>
              <a:rPr sz="1200" spc="-53" dirty="0" smtClean="0">
                <a:solidFill>
                  <a:srgbClr val="262C32"/>
                </a:solidFill>
                <a:latin typeface="Aptos"/>
                <a:cs typeface="Arial"/>
              </a:rPr>
              <a:t>p</a:t>
            </a:r>
            <a:r>
              <a:rPr sz="1200" spc="2" dirty="0" smtClean="0">
                <a:solidFill>
                  <a:srgbClr val="262C32"/>
                </a:solidFill>
                <a:latin typeface="Aptos"/>
                <a:cs typeface="Arial"/>
              </a:rPr>
              <a:t>r</a:t>
            </a:r>
            <a:r>
              <a:rPr sz="1200" spc="-29" dirty="0" smtClean="0">
                <a:solidFill>
                  <a:srgbClr val="262C32"/>
                </a:solidFill>
                <a:latin typeface="Aptos"/>
                <a:cs typeface="Arial"/>
              </a:rPr>
              <a:t>o</a:t>
            </a:r>
            <a:r>
              <a:rPr sz="1200" spc="12" dirty="0" smtClean="0">
                <a:solidFill>
                  <a:srgbClr val="262C32"/>
                </a:solidFill>
                <a:latin typeface="Aptos"/>
                <a:cs typeface="Arial"/>
              </a:rPr>
              <a:t>t</a:t>
            </a:r>
            <a:r>
              <a:rPr sz="1200" spc="-26" dirty="0" smtClean="0">
                <a:solidFill>
                  <a:srgbClr val="262C32"/>
                </a:solidFill>
                <a:latin typeface="Aptos"/>
                <a:cs typeface="Arial"/>
              </a:rPr>
              <a:t>e</a:t>
            </a:r>
            <a:r>
              <a:rPr sz="1200" spc="18" dirty="0" smtClean="0">
                <a:solidFill>
                  <a:srgbClr val="262C32"/>
                </a:solidFill>
                <a:latin typeface="Aptos"/>
                <a:cs typeface="Arial"/>
              </a:rPr>
              <a:t>g</a:t>
            </a:r>
            <a:r>
              <a:rPr sz="1200" spc="-32" dirty="0" smtClean="0">
                <a:solidFill>
                  <a:srgbClr val="262C32"/>
                </a:solidFill>
                <a:latin typeface="Aptos"/>
                <a:cs typeface="Arial"/>
              </a:rPr>
              <a:t>i</a:t>
            </a:r>
            <a:r>
              <a:rPr sz="1200" spc="-3" dirty="0" smtClean="0">
                <a:solidFill>
                  <a:srgbClr val="262C32"/>
                </a:solidFill>
                <a:latin typeface="Aptos"/>
                <a:cs typeface="Arial"/>
              </a:rPr>
              <a:t>d</a:t>
            </a:r>
            <a:r>
              <a:rPr sz="1200" spc="18" dirty="0" smtClean="0">
                <a:solidFill>
                  <a:srgbClr val="262C32"/>
                </a:solidFill>
                <a:latin typeface="Aptos"/>
                <a:cs typeface="Arial"/>
              </a:rPr>
              <a:t>o</a:t>
            </a:r>
            <a:r>
              <a:rPr sz="1200" spc="0" dirty="0" smtClean="0">
                <a:solidFill>
                  <a:srgbClr val="262C32"/>
                </a:solidFill>
                <a:latin typeface="Aptos"/>
                <a:cs typeface="Arial"/>
              </a:rPr>
              <a:t>s </a:t>
            </a:r>
            <a:r>
              <a:rPr sz="1200" spc="-14" dirty="0" smtClean="0">
                <a:solidFill>
                  <a:srgbClr val="262C32"/>
                </a:solidFill>
                <a:latin typeface="Aptos"/>
                <a:cs typeface="Arial"/>
              </a:rPr>
              <a:t>p</a:t>
            </a:r>
            <a:r>
              <a:rPr sz="1200" spc="-19" dirty="0" smtClean="0">
                <a:solidFill>
                  <a:srgbClr val="262C32"/>
                </a:solidFill>
                <a:latin typeface="Aptos"/>
                <a:cs typeface="Arial"/>
              </a:rPr>
              <a:t>a</a:t>
            </a:r>
            <a:r>
              <a:rPr sz="1200" spc="-14" dirty="0" smtClean="0">
                <a:solidFill>
                  <a:srgbClr val="262C32"/>
                </a:solidFill>
                <a:latin typeface="Aptos"/>
                <a:cs typeface="Arial"/>
              </a:rPr>
              <a:t>r</a:t>
            </a:r>
            <a:r>
              <a:rPr sz="1200" spc="0" dirty="0" smtClean="0">
                <a:solidFill>
                  <a:srgbClr val="262C32"/>
                </a:solidFill>
                <a:latin typeface="Aptos"/>
                <a:cs typeface="Arial"/>
              </a:rPr>
              <a:t>a</a:t>
            </a:r>
            <a:r>
              <a:rPr sz="1200" spc="49" dirty="0" smtClean="0">
                <a:solidFill>
                  <a:srgbClr val="262C32"/>
                </a:solidFill>
                <a:latin typeface="Aptos"/>
                <a:cs typeface="Arial"/>
              </a:rPr>
              <a:t> </a:t>
            </a:r>
            <a:r>
              <a:rPr sz="1200" spc="-102" dirty="0" smtClean="0">
                <a:solidFill>
                  <a:srgbClr val="262C32"/>
                </a:solidFill>
                <a:latin typeface="Aptos"/>
                <a:cs typeface="Arial"/>
              </a:rPr>
              <a:t>l</a:t>
            </a:r>
            <a:r>
              <a:rPr sz="1200" spc="18" dirty="0" smtClean="0">
                <a:solidFill>
                  <a:srgbClr val="262C32"/>
                </a:solidFill>
                <a:latin typeface="Aptos"/>
                <a:cs typeface="Arial"/>
              </a:rPr>
              <a:t>o</a:t>
            </a:r>
            <a:r>
              <a:rPr sz="1200" spc="0" dirty="0" smtClean="0">
                <a:solidFill>
                  <a:srgbClr val="262C32"/>
                </a:solidFill>
                <a:latin typeface="Aptos"/>
                <a:cs typeface="Arial"/>
              </a:rPr>
              <a:t>s</a:t>
            </a:r>
            <a:r>
              <a:rPr sz="1200" spc="84" dirty="0" smtClean="0">
                <a:solidFill>
                  <a:srgbClr val="262C32"/>
                </a:solidFill>
                <a:latin typeface="Aptos"/>
                <a:cs typeface="Arial"/>
              </a:rPr>
              <a:t> </a:t>
            </a:r>
            <a:r>
              <a:rPr sz="1200" spc="-14" dirty="0" smtClean="0">
                <a:solidFill>
                  <a:srgbClr val="262C32"/>
                </a:solidFill>
                <a:latin typeface="Aptos"/>
                <a:cs typeface="Arial"/>
              </a:rPr>
              <a:t>n</a:t>
            </a:r>
            <a:r>
              <a:rPr sz="1200" spc="-9" dirty="0" smtClean="0">
                <a:solidFill>
                  <a:srgbClr val="262C32"/>
                </a:solidFill>
                <a:latin typeface="Aptos"/>
                <a:cs typeface="Arial"/>
              </a:rPr>
              <a:t>i</a:t>
            </a:r>
            <a:r>
              <a:rPr sz="1200" spc="-19" dirty="0" smtClean="0">
                <a:solidFill>
                  <a:srgbClr val="262C32"/>
                </a:solidFill>
                <a:latin typeface="Aptos"/>
                <a:cs typeface="Arial"/>
              </a:rPr>
              <a:t>ños</a:t>
            </a:r>
            <a:r>
              <a:rPr sz="1200" spc="0" dirty="0" smtClean="0">
                <a:solidFill>
                  <a:srgbClr val="262C32"/>
                </a:solidFill>
                <a:latin typeface="Aptos"/>
                <a:cs typeface="Arial"/>
              </a:rPr>
              <a:t>?</a:t>
            </a:r>
            <a:endParaRPr sz="1000">
              <a:latin typeface="Arial"/>
              <a:cs typeface="Arial"/>
            </a:endParaRPr>
          </a:p>
          <a:p>
            <a:pPr marL="12700" marR="129954" indent="6096">
              <a:lnSpc>
                <a:spcPts val="1080"/>
              </a:lnSpc>
              <a:spcBef>
                <a:spcPts val="715"/>
              </a:spcBef>
              <a:spcAft>
                <a:spcPts val="300"/>
              </a:spcAft>
            </a:pPr>
            <a:r>
              <a:rPr sz="1200" spc="-5" dirty="0" smtClean="0">
                <a:solidFill>
                  <a:srgbClr val="262C32"/>
                </a:solidFill>
                <a:latin typeface="Aptos"/>
                <a:cs typeface="Arial"/>
              </a:rPr>
              <a:t>¿Dispone en casa de un interruptor diferencial de alta sensibilidad?</a:t>
            </a:r>
            <a:endParaRPr sz="1000">
              <a:latin typeface="Arial"/>
              <a:cs typeface="Arial"/>
            </a:endParaRPr>
          </a:p>
          <a:p>
            <a:pPr marL="18796" marR="9205">
              <a:lnSpc>
                <a:spcPct val="95825"/>
              </a:lnSpc>
              <a:spcBef>
                <a:spcPts val="592"/>
              </a:spcBef>
              <a:spcAft>
                <a:spcPts val="300"/>
              </a:spcAft>
            </a:pPr>
            <a:r>
              <a:rPr sz="1200" spc="-2" dirty="0" smtClean="0">
                <a:solidFill>
                  <a:srgbClr val="262C32"/>
                </a:solidFill>
                <a:latin typeface="Aptos"/>
                <a:cs typeface="Arial"/>
              </a:rPr>
              <a:t>¿Dispone en su casa de extintor de incendios?</a:t>
            </a:r>
            <a:endParaRPr sz="1000">
              <a:latin typeface="Arial"/>
              <a:cs typeface="Arial"/>
            </a:endParaRPr>
          </a:p>
          <a:p>
            <a:pPr marL="12700" marR="292780" indent="6096">
              <a:lnSpc>
                <a:spcPts val="1100"/>
              </a:lnSpc>
              <a:spcBef>
                <a:spcPts val="763"/>
              </a:spcBef>
              <a:spcAft>
                <a:spcPts val="300"/>
              </a:spcAft>
            </a:pPr>
            <a:r>
              <a:rPr sz="1200" spc="-3" dirty="0" smtClean="0">
                <a:solidFill>
                  <a:srgbClr val="262C32"/>
                </a:solidFill>
                <a:latin typeface="Aptos"/>
                <a:cs typeface="Arial"/>
              </a:rPr>
              <a:t>¿Están los medicamentos lejos del alcance de los más pequeños?</a:t>
            </a:r>
            <a:endParaRPr sz="1000">
              <a:latin typeface="Arial"/>
              <a:cs typeface="Arial"/>
            </a:endParaRPr>
          </a:p>
        </p:txBody>
      </p:sp>
      <p:sp>
        <p:nvSpPr>
          <p:cNvPr id="2" name="object 2"/>
          <p:cNvSpPr txBox="1"/>
          <p:nvPr/>
        </p:nvSpPr>
        <p:spPr>
          <a:xfrm>
            <a:off x="685292" y="7417967"/>
            <a:ext cx="1" cy="1"/>
          </a:xfrm>
          <a:prstGeom prst="rect">
            <a:avLst/>
          </a:prstGeom>
        </p:spPr>
        <p:txBody>
          <a:bodyPr wrap="square" lIns="0" tIns="2540" rIns="0" bIns="0" rtlCol="0">
            <a:noAutofit/>
          </a:bodyPr>
          <a:lstStyle/>
          <a:p>
            <a:pPr marL="12700">
              <a:lnSpc>
                <a:spcPct val="95825"/>
              </a:lnSpc>
            </a:pPr>
            <a:r>
              <a:rPr sz="600" b="1" spc="-71" dirty="0" smtClean="0">
                <a:solidFill>
                  <a:srgbClr val="231F21"/>
                </a:solidFill>
                <a:latin typeface="Times New Roman"/>
                <a:cs typeface="Times New Roman"/>
              </a:rPr>
              <a:t>164</a:t>
            </a:r>
            <a:endParaRPr sz="600">
              <a:latin typeface="Times New Roman"/>
              <a:cs typeface="Times New Roman"/>
            </a:endParaRPr>
          </a:p>
        </p:txBody>
      </p:sp>
      <p:pic>
        <p:nvPicPr>
          <p:cNvPr id="10" name="Picture 9"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Auxilios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11" name="object 11"/>
          <p:cNvSpPr txBox="1"/>
          <p:nvPr/>
        </p:nvSpPr>
        <p:spPr>
          <a:xfrm>
            <a:off x="2083610" y="1350838"/>
            <a:ext cx="1606352" cy="228600"/>
          </a:xfrm>
          <a:prstGeom prst="rect">
            <a:avLst/>
          </a:prstGeom>
        </p:spPr>
        <p:txBody>
          <a:bodyPr wrap="square" lIns="0" tIns="11017" rIns="0" bIns="0" rtlCol="0">
            <a:noAutofit/>
          </a:bodyPr>
          <a:lstStyle/>
          <a:p>
            <a:pPr marL="12700">
              <a:lnSpc>
                <a:spcPts val="1735"/>
              </a:lnSpc>
              <a:spcAft>
                <a:spcPts val="300"/>
              </a:spcAft>
            </a:pPr>
            <a:r>
              <a:rPr sz="1600" b="1" spc="-87" dirty="0" smtClean="0">
                <a:solidFill>
                  <a:srgbClr val="1E374E"/>
                </a:solidFill>
                <a:latin typeface="Aptos"/>
                <a:cs typeface="Times New Roman"/>
              </a:rPr>
              <a:t>Bibliografía</a:t>
            </a:r>
            <a:endParaRPr sz="1600">
              <a:latin typeface="Times New Roman"/>
              <a:cs typeface="Times New Roman"/>
            </a:endParaRPr>
          </a:p>
        </p:txBody>
      </p:sp>
      <p:sp>
        <p:nvSpPr>
          <p:cNvPr id="10" name="object 10"/>
          <p:cNvSpPr txBox="1"/>
          <p:nvPr/>
        </p:nvSpPr>
        <p:spPr>
          <a:xfrm>
            <a:off x="2083610" y="1765006"/>
            <a:ext cx="7336858" cy="1395984"/>
          </a:xfrm>
          <a:prstGeom prst="rect">
            <a:avLst/>
          </a:prstGeom>
        </p:spPr>
        <p:txBody>
          <a:bodyPr wrap="square" lIns="0" tIns="7111" rIns="0" bIns="0" rtlCol="0">
            <a:noAutofit/>
          </a:bodyPr>
          <a:lstStyle/>
          <a:p>
            <a:pPr marL="12700" marR="11396">
              <a:lnSpc>
                <a:spcPts val="1120"/>
              </a:lnSpc>
              <a:spcAft>
                <a:spcPts val="300"/>
              </a:spcAft>
            </a:pPr>
            <a:r>
              <a:rPr sz="1200" i="1" spc="-43" dirty="0" smtClean="0">
                <a:solidFill>
                  <a:srgbClr val="262C32"/>
                </a:solidFill>
                <a:latin typeface="Aptos"/>
                <a:cs typeface="Arial"/>
              </a:rPr>
              <a:t>• </a:t>
            </a:r>
            <a:r>
              <a:rPr sz="1200" i="1" spc="-43" dirty="0" smtClean="0">
                <a:solidFill>
                  <a:srgbClr val="262C32"/>
                </a:solidFill>
                <a:latin typeface="Aptos"/>
                <a:cs typeface="Arial"/>
              </a:rPr>
              <a:t>European first aid guidelines, </a:t>
            </a:r>
            <a:r>
              <a:rPr sz="1200" spc="-43" dirty="0" smtClean="0">
                <a:solidFill>
                  <a:srgbClr val="262C32"/>
                </a:solidFill>
                <a:latin typeface="Aptos"/>
                <a:cs typeface="Arial"/>
              </a:rPr>
              <a:t>Srun  </a:t>
            </a:r>
            <a:r>
              <a:rPr sz="1200" spc="-43" dirty="0" smtClean="0">
                <a:solidFill>
                  <a:srgbClr val="262C32"/>
                </a:solidFill>
                <a:latin typeface="Aptos"/>
                <a:cs typeface="Arial"/>
              </a:rPr>
              <a:t>VAN DE VELDE,  PAuL </a:t>
            </a:r>
            <a:r>
              <a:rPr sz="1200" spc="-43" dirty="0" smtClean="0">
                <a:solidFill>
                  <a:srgbClr val="262C32"/>
                </a:solidFill>
                <a:latin typeface="Aptos"/>
                <a:cs typeface="Arial"/>
              </a:rPr>
              <a:t>Baoos</a:t>
            </a:r>
            <a:r>
              <a:rPr sz="1200" spc="-43" dirty="0" smtClean="0">
                <a:solidFill>
                  <a:srgbClr val="262C32"/>
                </a:solidFill>
                <a:latin typeface="Aptos"/>
                <a:cs typeface="Arial"/>
              </a:rPr>
              <a:t>,  </a:t>
            </a:r>
            <a:r>
              <a:rPr sz="1200" spc="-43" dirty="0" smtClean="0">
                <a:solidFill>
                  <a:srgbClr val="262C32"/>
                </a:solidFill>
                <a:latin typeface="Aptos"/>
                <a:cs typeface="Arial"/>
              </a:rPr>
              <a:t>MARc VAN</a:t>
            </a:r>
            <a:endParaRPr sz="1000">
              <a:latin typeface="Arial"/>
              <a:cs typeface="Arial"/>
            </a:endParaRPr>
          </a:p>
          <a:p>
            <a:pPr marL="101092" indent="6095">
              <a:lnSpc>
                <a:spcPts val="1149"/>
              </a:lnSpc>
              <a:spcBef>
                <a:spcPts val="184"/>
              </a:spcBef>
              <a:spcAft>
                <a:spcPts val="300"/>
              </a:spcAft>
            </a:pPr>
            <a:r>
              <a:rPr sz="1200" spc="-124" dirty="0" smtClean="0">
                <a:solidFill>
                  <a:srgbClr val="262C32"/>
                </a:solidFill>
                <a:latin typeface="Aptos"/>
                <a:cs typeface="Arial"/>
              </a:rPr>
              <a:t>BouwELEN,  RuDY DE W1N,AN SERMON, JoHANN VERDUYCKT, ANDR'E VAN T1cHELEN, </a:t>
            </a:r>
            <a:endParaRPr sz="900">
              <a:latin typeface="Arial"/>
              <a:cs typeface="Arial"/>
            </a:endParaRPr>
          </a:p>
          <a:p>
            <a:pPr marL="101092">
              <a:lnSpc>
                <a:spcPts val="1149"/>
              </a:lnSpc>
              <a:spcBef>
                <a:spcPts val="227"/>
              </a:spcBef>
              <a:spcAft>
                <a:spcPts val="300"/>
              </a:spcAft>
            </a:pPr>
            <a:r>
              <a:rPr sz="1200" spc="-135" dirty="0" smtClean="0">
                <a:solidFill>
                  <a:srgbClr val="262C32"/>
                </a:solidFill>
                <a:latin typeface="Aptos"/>
                <a:cs typeface="Arial"/>
              </a:rPr>
              <a:t>Doon </a:t>
            </a:r>
            <a:r>
              <a:rPr sz="1200" spc="-135" dirty="0" smtClean="0">
                <a:solidFill>
                  <a:srgbClr val="262C32"/>
                </a:solidFill>
                <a:latin typeface="Aptos"/>
                <a:cs typeface="Arial"/>
              </a:rPr>
              <a:t>LAUWAERT,BARBARA VANTROYEN, CHRISTINA ToBBACK,  PATRICK VAN DEN </a:t>
            </a:r>
            <a:endParaRPr sz="1000">
              <a:latin typeface="Arial"/>
              <a:cs typeface="Arial"/>
            </a:endParaRPr>
          </a:p>
          <a:p>
            <a:pPr marL="101092">
              <a:lnSpc>
                <a:spcPts val="1149"/>
              </a:lnSpc>
              <a:spcBef>
                <a:spcPts val="227"/>
              </a:spcBef>
              <a:spcAft>
                <a:spcPts val="300"/>
              </a:spcAft>
            </a:pPr>
            <a:r>
              <a:rPr sz="1200" spc="-118" dirty="0" smtClean="0">
                <a:solidFill>
                  <a:srgbClr val="262C32"/>
                </a:solidFill>
                <a:latin typeface="Aptos"/>
                <a:cs typeface="Arial"/>
              </a:rPr>
              <a:t>STEENE</a:t>
            </a:r>
            <a:r>
              <a:rPr sz="1200" spc="-118" dirty="0" smtClean="0">
                <a:solidFill>
                  <a:srgbClr val="262C32"/>
                </a:solidFill>
                <a:latin typeface="Aptos"/>
                <a:cs typeface="Arial"/>
              </a:rPr>
              <a:t>,</a:t>
            </a:r>
            <a:r>
              <a:rPr sz="1200" spc="-118" dirty="0" smtClean="0">
                <a:solidFill>
                  <a:srgbClr val="262C32"/>
                </a:solidFill>
                <a:latin typeface="Aptos"/>
                <a:cs typeface="Arial"/>
              </a:rPr>
              <a:t>SARMITE V1LLERE, CARLOS URKIA MIERES,  GABOR </a:t>
            </a:r>
            <a:r>
              <a:rPr sz="1200" spc="-118" dirty="0" smtClean="0">
                <a:solidFill>
                  <a:srgbClr val="262C32"/>
                </a:solidFill>
                <a:latin typeface="Aptos"/>
                <a:cs typeface="Arial"/>
              </a:rPr>
              <a:t>G</a:t>
            </a:r>
            <a:r>
              <a:rPr sz="1200" spc="-118" dirty="0" smtClean="0">
                <a:solidFill>
                  <a:srgbClr val="262C32"/>
                </a:solidFill>
                <a:latin typeface="Aptos"/>
                <a:cs typeface="Arial"/>
              </a:rPr>
              <a:t>'</a:t>
            </a:r>
            <a:r>
              <a:rPr sz="1200" spc="-118" dirty="0" smtClean="0">
                <a:solidFill>
                  <a:srgbClr val="262C32"/>
                </a:solidFill>
                <a:latin typeface="Aptos"/>
                <a:cs typeface="Arial"/>
              </a:rPr>
              <a:t>'cet,  </a:t>
            </a:r>
            <a:r>
              <a:rPr sz="1200" spc="-118" dirty="0" smtClean="0">
                <a:solidFill>
                  <a:srgbClr val="262C32"/>
                </a:solidFill>
                <a:latin typeface="Aptos"/>
                <a:cs typeface="Arial"/>
              </a:rPr>
              <a:t>SusANNE </a:t>
            </a:r>
            <a:endParaRPr sz="1000">
              <a:latin typeface="Arial"/>
              <a:cs typeface="Arial"/>
            </a:endParaRPr>
          </a:p>
          <a:p>
            <a:pPr marL="101092">
              <a:lnSpc>
                <a:spcPts val="1264"/>
              </a:lnSpc>
              <a:spcBef>
                <a:spcPts val="227"/>
              </a:spcBef>
              <a:spcAft>
                <a:spcPts val="300"/>
              </a:spcAft>
            </a:pPr>
            <a:r>
              <a:rPr sz="1200" spc="-129" dirty="0" smtClean="0">
                <a:solidFill>
                  <a:srgbClr val="262C32"/>
                </a:solidFill>
                <a:latin typeface="Aptos"/>
                <a:cs typeface="Arial"/>
              </a:rPr>
              <a:t>ScHUNDER,KoENRAAD MoNs1EuRs, </a:t>
            </a:r>
            <a:r>
              <a:rPr sz="1232" spc="30" dirty="0" smtClean="0">
                <a:solidFill>
                  <a:srgbClr val="262C32"/>
                </a:solidFill>
                <a:latin typeface="Aptos"/>
                <a:cs typeface="Times New Roman"/>
              </a:rPr>
              <a:t>Joosr </a:t>
            </a:r>
            <a:r>
              <a:rPr sz="1200" spc="-129" dirty="0" smtClean="0">
                <a:solidFill>
                  <a:srgbClr val="262C32"/>
                </a:solidFill>
                <a:latin typeface="Aptos"/>
                <a:cs typeface="Arial"/>
              </a:rPr>
              <a:t>B1ERENS,  PASCAL CAssAN, ENR1co </a:t>
            </a:r>
            <a:endParaRPr sz="1000">
              <a:latin typeface="Arial"/>
              <a:cs typeface="Arial"/>
            </a:endParaRPr>
          </a:p>
          <a:p>
            <a:pPr marL="101092">
              <a:lnSpc>
                <a:spcPts val="1149"/>
              </a:lnSpc>
              <a:spcBef>
                <a:spcPts val="250"/>
              </a:spcBef>
              <a:spcAft>
                <a:spcPts val="300"/>
              </a:spcAft>
            </a:pPr>
            <a:r>
              <a:rPr sz="1200" spc="-89" dirty="0" smtClean="0">
                <a:solidFill>
                  <a:srgbClr val="262C32"/>
                </a:solidFill>
                <a:latin typeface="Aptos"/>
                <a:cs typeface="Arial"/>
              </a:rPr>
              <a:t>DAvou,MARC SABBE, GRACE Lo,  MAAIKE DE VR1Es,  BrnT AERTGEERTs,on behalf of </a:t>
            </a:r>
            <a:endParaRPr sz="1000">
              <a:latin typeface="Arial"/>
              <a:cs typeface="Arial"/>
            </a:endParaRPr>
          </a:p>
          <a:p>
            <a:pPr marL="101092">
              <a:lnSpc>
                <a:spcPts val="1149"/>
              </a:lnSpc>
              <a:spcBef>
                <a:spcPts val="227"/>
              </a:spcBef>
              <a:spcAft>
                <a:spcPts val="300"/>
              </a:spcAft>
            </a:pPr>
            <a:r>
              <a:rPr sz="1200" spc="-3" dirty="0" smtClean="0">
                <a:solidFill>
                  <a:srgbClr val="262C32"/>
                </a:solidFill>
                <a:latin typeface="Aptos"/>
                <a:cs typeface="Arial"/>
              </a:rPr>
              <a:t>the European First Aid Manual project by the Belgian RedCross-Flanders. </a:t>
            </a:r>
            <a:endParaRPr sz="1000">
              <a:latin typeface="Arial"/>
              <a:cs typeface="Arial"/>
            </a:endParaRPr>
          </a:p>
          <a:p>
            <a:pPr marL="101092">
              <a:lnSpc>
                <a:spcPts val="1149"/>
              </a:lnSpc>
              <a:spcBef>
                <a:spcPts val="227"/>
              </a:spcBef>
              <a:spcAft>
                <a:spcPts val="300"/>
              </a:spcAft>
            </a:pPr>
            <a:r>
              <a:rPr sz="1200" spc="-16" dirty="0" smtClean="0">
                <a:solidFill>
                  <a:srgbClr val="262C32"/>
                </a:solidFill>
                <a:latin typeface="Aptos"/>
                <a:cs typeface="Arial"/>
              </a:rPr>
              <a:t>Resuscitation 2007, vol. 72,  n</a:t>
            </a:r>
            <a:r>
              <a:rPr sz="1200" spc="-16" dirty="0" smtClean="0">
                <a:solidFill>
                  <a:srgbClr val="262C32"/>
                </a:solidFill>
                <a:latin typeface="Aptos"/>
                <a:cs typeface="Arial"/>
              </a:rPr>
              <a:t>º</a:t>
            </a:r>
            <a:r>
              <a:rPr sz="1200" spc="-16" dirty="0" smtClean="0">
                <a:solidFill>
                  <a:srgbClr val="262C32"/>
                </a:solidFill>
                <a:latin typeface="Aptos"/>
                <a:cs typeface="Arial"/>
              </a:rPr>
              <a:t>2,  pp. 240-251.</a:t>
            </a:r>
            <a:endParaRPr sz="1000">
              <a:latin typeface="Arial"/>
              <a:cs typeface="Arial"/>
            </a:endParaRPr>
          </a:p>
        </p:txBody>
      </p:sp>
      <p:sp>
        <p:nvSpPr>
          <p:cNvPr id="9" name="object 9"/>
          <p:cNvSpPr txBox="1"/>
          <p:nvPr/>
        </p:nvSpPr>
        <p:spPr>
          <a:xfrm>
            <a:off x="2083610" y="3365206"/>
            <a:ext cx="7064343" cy="329184"/>
          </a:xfrm>
          <a:prstGeom prst="rect">
            <a:avLst/>
          </a:prstGeom>
        </p:spPr>
        <p:txBody>
          <a:bodyPr wrap="square" lIns="0" tIns="7111" rIns="0" bIns="0" rtlCol="0">
            <a:noAutofit/>
          </a:bodyPr>
          <a:lstStyle/>
          <a:p>
            <a:pPr marL="12700">
              <a:lnSpc>
                <a:spcPts val="1120"/>
              </a:lnSpc>
              <a:spcAft>
                <a:spcPts val="300"/>
              </a:spcAft>
            </a:pPr>
            <a:r>
              <a:rPr sz="1200" i="1" spc="-19" dirty="0" smtClean="0">
                <a:solidFill>
                  <a:srgbClr val="262C32"/>
                </a:solidFill>
                <a:latin typeface="Aptos"/>
                <a:cs typeface="Arial"/>
              </a:rPr>
              <a:t>• </a:t>
            </a:r>
            <a:r>
              <a:rPr sz="1200" i="1" spc="-19" dirty="0" smtClean="0">
                <a:solidFill>
                  <a:srgbClr val="262C32"/>
                </a:solidFill>
                <a:latin typeface="Aptos"/>
                <a:cs typeface="Arial"/>
              </a:rPr>
              <a:t>European First Aid Manual, </a:t>
            </a:r>
            <a:r>
              <a:rPr sz="1200" spc="-19" dirty="0" smtClean="0">
                <a:solidFill>
                  <a:srgbClr val="262C32"/>
                </a:solidFill>
                <a:latin typeface="Aptos"/>
                <a:cs typeface="Arial"/>
              </a:rPr>
              <a:t>Srun </a:t>
            </a:r>
            <a:r>
              <a:rPr sz="1200" spc="-19" dirty="0" smtClean="0">
                <a:solidFill>
                  <a:srgbClr val="262C32"/>
                </a:solidFill>
                <a:latin typeface="Aptos"/>
                <a:cs typeface="Arial"/>
              </a:rPr>
              <a:t>VAN DE VELDE, et col. Belgian RedCross•</a:t>
            </a:r>
            <a:endParaRPr sz="1000">
              <a:latin typeface="Arial"/>
              <a:cs typeface="Arial"/>
            </a:endParaRPr>
          </a:p>
          <a:p>
            <a:pPr marL="107188" marR="19050">
              <a:lnSpc>
                <a:spcPct val="95825"/>
              </a:lnSpc>
              <a:spcBef>
                <a:spcPts val="184"/>
              </a:spcBef>
              <a:spcAft>
                <a:spcPts val="300"/>
              </a:spcAft>
            </a:pPr>
            <a:r>
              <a:rPr sz="1200" spc="-17" dirty="0" smtClean="0">
                <a:solidFill>
                  <a:srgbClr val="262C32"/>
                </a:solidFill>
                <a:latin typeface="Aptos"/>
                <a:cs typeface="Arial"/>
              </a:rPr>
              <a:t>Flanders.  December 2006.</a:t>
            </a:r>
            <a:endParaRPr sz="1000">
              <a:latin typeface="Arial"/>
              <a:cs typeface="Arial"/>
            </a:endParaRPr>
          </a:p>
        </p:txBody>
      </p:sp>
      <p:sp>
        <p:nvSpPr>
          <p:cNvPr id="8" name="object 8"/>
          <p:cNvSpPr txBox="1"/>
          <p:nvPr/>
        </p:nvSpPr>
        <p:spPr>
          <a:xfrm>
            <a:off x="2083610" y="3898606"/>
            <a:ext cx="6863433" cy="329184"/>
          </a:xfrm>
          <a:prstGeom prst="rect">
            <a:avLst/>
          </a:prstGeom>
        </p:spPr>
        <p:txBody>
          <a:bodyPr wrap="square" lIns="0" tIns="7111" rIns="0" bIns="0" rtlCol="0">
            <a:noAutofit/>
          </a:bodyPr>
          <a:lstStyle/>
          <a:p>
            <a:pPr marL="12700">
              <a:lnSpc>
                <a:spcPts val="1120"/>
              </a:lnSpc>
              <a:spcAft>
                <a:spcPts val="300"/>
              </a:spcAft>
            </a:pPr>
            <a:r>
              <a:rPr sz="1200" i="1" spc="2" dirty="0" smtClean="0">
                <a:solidFill>
                  <a:srgbClr val="262C32"/>
                </a:solidFill>
                <a:latin typeface="Aptos"/>
                <a:cs typeface="Arial"/>
              </a:rPr>
              <a:t>• </a:t>
            </a:r>
            <a:r>
              <a:rPr sz="1200" i="1" spc="2" dirty="0" smtClean="0">
                <a:solidFill>
                  <a:srgbClr val="262C32"/>
                </a:solidFill>
                <a:latin typeface="Aptos"/>
                <a:cs typeface="Arial"/>
              </a:rPr>
              <a:t>Manual de primers auxilis</a:t>
            </a:r>
            <a:r>
              <a:rPr sz="1200" i="1" spc="2" dirty="0" smtClean="0">
                <a:solidFill>
                  <a:srgbClr val="262C32"/>
                </a:solidFill>
                <a:latin typeface="Aptos"/>
                <a:cs typeface="Arial"/>
              </a:rPr>
              <a:t>. </a:t>
            </a:r>
            <a:r>
              <a:rPr sz="1200" spc="2" dirty="0" smtClean="0">
                <a:solidFill>
                  <a:srgbClr val="262C32"/>
                </a:solidFill>
                <a:latin typeface="Aptos"/>
                <a:cs typeface="Arial"/>
              </a:rPr>
              <a:t>Guia pas a pas pera qualsevol emergencia</a:t>
            </a:r>
            <a:r>
              <a:rPr sz="1200" spc="2" dirty="0" smtClean="0">
                <a:solidFill>
                  <a:srgbClr val="262C32"/>
                </a:solidFill>
                <a:latin typeface="Aptos"/>
                <a:cs typeface="Arial"/>
              </a:rPr>
              <a:t>.</a:t>
            </a:r>
            <a:endParaRPr sz="1000">
              <a:latin typeface="Arial"/>
              <a:cs typeface="Arial"/>
            </a:endParaRPr>
          </a:p>
          <a:p>
            <a:pPr marL="107187" marR="19050">
              <a:lnSpc>
                <a:spcPct val="95825"/>
              </a:lnSpc>
              <a:spcBef>
                <a:spcPts val="184"/>
              </a:spcBef>
              <a:spcAft>
                <a:spcPts val="300"/>
              </a:spcAft>
            </a:pPr>
            <a:r>
              <a:rPr sz="1200" spc="-4" dirty="0" smtClean="0">
                <a:solidFill>
                  <a:srgbClr val="262C32"/>
                </a:solidFill>
                <a:latin typeface="Aptos"/>
                <a:cs typeface="Arial"/>
              </a:rPr>
              <a:t>Pearson Educación, S</a:t>
            </a:r>
            <a:r>
              <a:rPr sz="1200" spc="-4" dirty="0" smtClean="0">
                <a:solidFill>
                  <a:srgbClr val="262C32"/>
                </a:solidFill>
                <a:latin typeface="Aptos"/>
                <a:cs typeface="Arial"/>
              </a:rPr>
              <a:t>.</a:t>
            </a:r>
            <a:r>
              <a:rPr sz="1200" spc="-4" dirty="0" smtClean="0">
                <a:solidFill>
                  <a:srgbClr val="262C32"/>
                </a:solidFill>
                <a:latin typeface="Aptos"/>
                <a:cs typeface="Arial"/>
              </a:rPr>
              <a:t>A. 2007.</a:t>
            </a:r>
            <a:endParaRPr sz="1000">
              <a:latin typeface="Arial"/>
              <a:cs typeface="Arial"/>
            </a:endParaRPr>
          </a:p>
        </p:txBody>
      </p:sp>
      <p:sp>
        <p:nvSpPr>
          <p:cNvPr id="7" name="object 7"/>
          <p:cNvSpPr txBox="1"/>
          <p:nvPr/>
        </p:nvSpPr>
        <p:spPr>
          <a:xfrm>
            <a:off x="2083610" y="4432006"/>
            <a:ext cx="6552164" cy="152400"/>
          </a:xfrm>
          <a:prstGeom prst="rect">
            <a:avLst/>
          </a:prstGeom>
        </p:spPr>
        <p:txBody>
          <a:bodyPr wrap="square" lIns="0" tIns="7111" rIns="0" bIns="0" rtlCol="0">
            <a:noAutofit/>
          </a:bodyPr>
          <a:lstStyle/>
          <a:p>
            <a:pPr marL="12700">
              <a:lnSpc>
                <a:spcPts val="1120"/>
              </a:lnSpc>
              <a:spcAft>
                <a:spcPts val="300"/>
              </a:spcAft>
            </a:pPr>
            <a:r>
              <a:rPr sz="1200" i="1" spc="-7" dirty="0" smtClean="0">
                <a:solidFill>
                  <a:srgbClr val="262C32"/>
                </a:solidFill>
                <a:latin typeface="Aptos"/>
                <a:cs typeface="Arial"/>
              </a:rPr>
              <a:t>• </a:t>
            </a:r>
            <a:r>
              <a:rPr sz="1200" i="1" spc="-7" dirty="0" smtClean="0">
                <a:solidFill>
                  <a:srgbClr val="262C32"/>
                </a:solidFill>
                <a:latin typeface="Aptos"/>
                <a:cs typeface="Arial"/>
              </a:rPr>
              <a:t>Manual de Primeros Auxilios</a:t>
            </a:r>
            <a:r>
              <a:rPr sz="1200" i="1" spc="-7" dirty="0" smtClean="0">
                <a:solidFill>
                  <a:srgbClr val="262C32"/>
                </a:solidFill>
                <a:latin typeface="Aptos"/>
                <a:cs typeface="Arial"/>
              </a:rPr>
              <a:t>.  </a:t>
            </a:r>
            <a:r>
              <a:rPr sz="1200" spc="-7" dirty="0" smtClean="0">
                <a:solidFill>
                  <a:srgbClr val="262C32"/>
                </a:solidFill>
                <a:latin typeface="Aptos"/>
                <a:cs typeface="Arial"/>
              </a:rPr>
              <a:t>País Aguilar 4ª edición revisada 2007.</a:t>
            </a:r>
            <a:endParaRPr sz="1000">
              <a:latin typeface="Arial"/>
              <a:cs typeface="Arial"/>
            </a:endParaRPr>
          </a:p>
        </p:txBody>
      </p:sp>
      <p:sp>
        <p:nvSpPr>
          <p:cNvPr id="6" name="object 6"/>
          <p:cNvSpPr txBox="1"/>
          <p:nvPr/>
        </p:nvSpPr>
        <p:spPr>
          <a:xfrm>
            <a:off x="2083610" y="4785574"/>
            <a:ext cx="6683803" cy="332232"/>
          </a:xfrm>
          <a:prstGeom prst="rect">
            <a:avLst/>
          </a:prstGeom>
        </p:spPr>
        <p:txBody>
          <a:bodyPr wrap="square" lIns="0" tIns="7111" rIns="0" bIns="0" rtlCol="0">
            <a:noAutofit/>
          </a:bodyPr>
          <a:lstStyle/>
          <a:p>
            <a:pPr marL="12700">
              <a:lnSpc>
                <a:spcPts val="1120"/>
              </a:lnSpc>
              <a:spcAft>
                <a:spcPts val="300"/>
              </a:spcAft>
            </a:pPr>
            <a:r>
              <a:rPr sz="1200" i="1" spc="-5" dirty="0" smtClean="0">
                <a:solidFill>
                  <a:srgbClr val="262C32"/>
                </a:solidFill>
                <a:latin typeface="Aptos"/>
                <a:cs typeface="Arial"/>
              </a:rPr>
              <a:t>• </a:t>
            </a:r>
            <a:r>
              <a:rPr sz="1200" i="1" spc="-5" dirty="0" smtClean="0">
                <a:solidFill>
                  <a:srgbClr val="262C32"/>
                </a:solidFill>
                <a:latin typeface="Aptos"/>
                <a:cs typeface="Arial"/>
              </a:rPr>
              <a:t>Soporte vital básico y avanzado en el trauma prehospitalario.  </a:t>
            </a:r>
            <a:r>
              <a:rPr sz="1200" spc="-5" dirty="0" smtClean="0">
                <a:solidFill>
                  <a:srgbClr val="262C32"/>
                </a:solidFill>
                <a:latin typeface="Aptos"/>
                <a:cs typeface="Arial"/>
              </a:rPr>
              <a:t>PHTLS</a:t>
            </a:r>
            <a:endParaRPr sz="1000">
              <a:latin typeface="Arial"/>
              <a:cs typeface="Arial"/>
            </a:endParaRPr>
          </a:p>
          <a:p>
            <a:pPr marL="107187" marR="19050">
              <a:lnSpc>
                <a:spcPct val="95825"/>
              </a:lnSpc>
              <a:spcBef>
                <a:spcPts val="209"/>
              </a:spcBef>
              <a:spcAft>
                <a:spcPts val="300"/>
              </a:spcAft>
            </a:pPr>
            <a:r>
              <a:rPr sz="1200" spc="-22" dirty="0" smtClean="0">
                <a:solidFill>
                  <a:srgbClr val="262C32"/>
                </a:solidFill>
                <a:latin typeface="Aptos"/>
                <a:cs typeface="Arial"/>
              </a:rPr>
              <a:t>NAEMT. 5ª Edición 2006.  Mosby</a:t>
            </a:r>
            <a:r>
              <a:rPr sz="1200" spc="-22" dirty="0" smtClean="0">
                <a:solidFill>
                  <a:srgbClr val="262C32"/>
                </a:solidFill>
                <a:latin typeface="Aptos"/>
                <a:cs typeface="Arial"/>
              </a:rPr>
              <a:t>.  </a:t>
            </a:r>
            <a:r>
              <a:rPr sz="1200" spc="-22" dirty="0" smtClean="0">
                <a:solidFill>
                  <a:srgbClr val="262C32"/>
                </a:solidFill>
                <a:latin typeface="Aptos"/>
                <a:cs typeface="Arial"/>
              </a:rPr>
              <a:t>Elsevier</a:t>
            </a:r>
            <a:r>
              <a:rPr sz="1200" spc="-22" dirty="0" smtClean="0">
                <a:solidFill>
                  <a:srgbClr val="262C32"/>
                </a:solidFill>
                <a:latin typeface="Aptos"/>
                <a:cs typeface="Arial"/>
              </a:rPr>
              <a:t>.</a:t>
            </a:r>
            <a:endParaRPr sz="1000">
              <a:latin typeface="Arial"/>
              <a:cs typeface="Arial"/>
            </a:endParaRPr>
          </a:p>
        </p:txBody>
      </p:sp>
      <p:sp>
        <p:nvSpPr>
          <p:cNvPr id="5" name="object 5"/>
          <p:cNvSpPr txBox="1"/>
          <p:nvPr/>
        </p:nvSpPr>
        <p:spPr>
          <a:xfrm>
            <a:off x="2083610" y="5318974"/>
            <a:ext cx="6351941" cy="332231"/>
          </a:xfrm>
          <a:prstGeom prst="rect">
            <a:avLst/>
          </a:prstGeom>
        </p:spPr>
        <p:txBody>
          <a:bodyPr wrap="square" lIns="0" tIns="7111" rIns="0" bIns="0" rtlCol="0">
            <a:noAutofit/>
          </a:bodyPr>
          <a:lstStyle/>
          <a:p>
            <a:pPr marL="12700">
              <a:lnSpc>
                <a:spcPts val="1120"/>
              </a:lnSpc>
              <a:spcAft>
                <a:spcPts val="300"/>
              </a:spcAft>
            </a:pPr>
            <a:r>
              <a:rPr sz="1200" i="1" spc="-5" dirty="0" smtClean="0">
                <a:solidFill>
                  <a:srgbClr val="262C32"/>
                </a:solidFill>
                <a:latin typeface="Aptos"/>
                <a:cs typeface="Arial"/>
              </a:rPr>
              <a:t>• </a:t>
            </a:r>
            <a:r>
              <a:rPr sz="1200" i="1" spc="-5" dirty="0" smtClean="0">
                <a:solidFill>
                  <a:srgbClr val="262C32"/>
                </a:solidFill>
                <a:latin typeface="Aptos"/>
                <a:cs typeface="Arial"/>
              </a:rPr>
              <a:t>Basic Life Support &amp;Automated Externa/ Desfibrillation</a:t>
            </a:r>
            <a:r>
              <a:rPr sz="1200" i="1" spc="-5" dirty="0" smtClean="0">
                <a:solidFill>
                  <a:srgbClr val="262C32"/>
                </a:solidFill>
                <a:latin typeface="Aptos"/>
                <a:cs typeface="Arial"/>
              </a:rPr>
              <a:t>.  </a:t>
            </a:r>
            <a:r>
              <a:rPr sz="1200" spc="-5" dirty="0" smtClean="0">
                <a:solidFill>
                  <a:srgbClr val="262C32"/>
                </a:solidFill>
                <a:latin typeface="Aptos"/>
                <a:cs typeface="Arial"/>
              </a:rPr>
              <a:t>European</a:t>
            </a:r>
            <a:endParaRPr sz="1000">
              <a:latin typeface="Arial"/>
              <a:cs typeface="Arial"/>
            </a:endParaRPr>
          </a:p>
          <a:p>
            <a:pPr marL="107187" marR="19050">
              <a:lnSpc>
                <a:spcPct val="95825"/>
              </a:lnSpc>
              <a:spcBef>
                <a:spcPts val="209"/>
              </a:spcBef>
              <a:spcAft>
                <a:spcPts val="300"/>
              </a:spcAft>
            </a:pPr>
            <a:r>
              <a:rPr sz="1200" spc="-3" dirty="0" smtClean="0">
                <a:solidFill>
                  <a:srgbClr val="262C32"/>
                </a:solidFill>
                <a:latin typeface="Aptos"/>
                <a:cs typeface="Arial"/>
              </a:rPr>
              <a:t>Resuscitation Council. 2ª Edition May 2006.</a:t>
            </a:r>
            <a:endParaRPr sz="1000">
              <a:latin typeface="Arial"/>
              <a:cs typeface="Arial"/>
            </a:endParaRPr>
          </a:p>
        </p:txBody>
      </p:sp>
      <p:sp>
        <p:nvSpPr>
          <p:cNvPr id="4" name="object 4"/>
          <p:cNvSpPr txBox="1"/>
          <p:nvPr/>
        </p:nvSpPr>
        <p:spPr>
          <a:xfrm>
            <a:off x="2083610" y="5862665"/>
            <a:ext cx="6178964" cy="139700"/>
          </a:xfrm>
          <a:prstGeom prst="rect">
            <a:avLst/>
          </a:prstGeom>
        </p:spPr>
        <p:txBody>
          <a:bodyPr wrap="square" lIns="0" tIns="6477" rIns="0" bIns="0" rtlCol="0">
            <a:noAutofit/>
          </a:bodyPr>
          <a:lstStyle/>
          <a:p>
            <a:pPr marL="12700">
              <a:lnSpc>
                <a:spcPts val="1019"/>
              </a:lnSpc>
              <a:spcAft>
                <a:spcPts val="300"/>
              </a:spcAft>
            </a:pPr>
            <a:r>
              <a:rPr sz="1200" b="1" i="1" spc="33" dirty="0" smtClean="0">
                <a:solidFill>
                  <a:srgbClr val="262C32"/>
                </a:solidFill>
                <a:latin typeface="Aptos"/>
                <a:cs typeface="Arial"/>
              </a:rPr>
              <a:t>• </a:t>
            </a:r>
            <a:r>
              <a:rPr sz="1200" b="1" i="1" spc="33" dirty="0" smtClean="0">
                <a:solidFill>
                  <a:srgbClr val="262C32"/>
                </a:solidFill>
                <a:latin typeface="Aptos"/>
                <a:cs typeface="Arial"/>
              </a:rPr>
              <a:t>Manual de Procedimientos SAMUR-PROTECCION CIVIL 2006.</a:t>
            </a:r>
            <a:endParaRPr sz="900">
              <a:latin typeface="Arial"/>
              <a:cs typeface="Arial"/>
            </a:endParaRPr>
          </a:p>
        </p:txBody>
      </p:sp>
      <p:sp>
        <p:nvSpPr>
          <p:cNvPr id="3" name="object 3"/>
          <p:cNvSpPr txBox="1"/>
          <p:nvPr/>
        </p:nvSpPr>
        <p:spPr>
          <a:xfrm>
            <a:off x="2083610" y="6208990"/>
            <a:ext cx="6899130" cy="329183"/>
          </a:xfrm>
          <a:prstGeom prst="rect">
            <a:avLst/>
          </a:prstGeom>
        </p:spPr>
        <p:txBody>
          <a:bodyPr wrap="square" lIns="0" tIns="7111" rIns="0" bIns="0" rtlCol="0">
            <a:noAutofit/>
          </a:bodyPr>
          <a:lstStyle/>
          <a:p>
            <a:pPr marL="12700">
              <a:lnSpc>
                <a:spcPts val="1120"/>
              </a:lnSpc>
              <a:spcAft>
                <a:spcPts val="300"/>
              </a:spcAft>
            </a:pPr>
            <a:r>
              <a:rPr sz="1200" i="1" spc="-39" dirty="0" smtClean="0">
                <a:solidFill>
                  <a:srgbClr val="262C32"/>
                </a:solidFill>
                <a:latin typeface="Aptos"/>
                <a:cs typeface="Arial"/>
              </a:rPr>
              <a:t>• </a:t>
            </a:r>
            <a:r>
              <a:rPr sz="1200" i="1" spc="-39" dirty="0" smtClean="0">
                <a:solidFill>
                  <a:srgbClr val="262C32"/>
                </a:solidFill>
                <a:latin typeface="Aptos"/>
                <a:cs typeface="Arial"/>
              </a:rPr>
              <a:t>Emergency care in the streets </a:t>
            </a:r>
            <a:r>
              <a:rPr sz="1200" spc="-39" dirty="0" smtClean="0">
                <a:solidFill>
                  <a:srgbClr val="262C32"/>
                </a:solidFill>
                <a:latin typeface="Aptos"/>
                <a:cs typeface="Arial"/>
              </a:rPr>
              <a:t>5ª </a:t>
            </a:r>
            <a:r>
              <a:rPr sz="1200" i="1" spc="-39" dirty="0" smtClean="0">
                <a:solidFill>
                  <a:srgbClr val="262C32"/>
                </a:solidFill>
                <a:latin typeface="Aptos"/>
                <a:cs typeface="Arial"/>
              </a:rPr>
              <a:t>Edition.  </a:t>
            </a:r>
            <a:r>
              <a:rPr sz="1200" spc="-39" dirty="0" smtClean="0">
                <a:solidFill>
                  <a:srgbClr val="262C32"/>
                </a:solidFill>
                <a:latin typeface="Aptos"/>
                <a:cs typeface="Arial"/>
              </a:rPr>
              <a:t>NANCY C.  CAROLINE</a:t>
            </a:r>
            <a:r>
              <a:rPr sz="1200" spc="-39" dirty="0" smtClean="0">
                <a:solidFill>
                  <a:srgbClr val="262C32"/>
                </a:solidFill>
                <a:latin typeface="Aptos"/>
                <a:cs typeface="Arial"/>
              </a:rPr>
              <a:t>.  </a:t>
            </a:r>
            <a:r>
              <a:rPr sz="1200" spc="-39" dirty="0" smtClean="0">
                <a:solidFill>
                  <a:srgbClr val="262C32"/>
                </a:solidFill>
                <a:latin typeface="Aptos"/>
                <a:cs typeface="Arial"/>
              </a:rPr>
              <a:t>Edit. Little</a:t>
            </a:r>
            <a:r>
              <a:rPr sz="1200" spc="-39" dirty="0" smtClean="0">
                <a:solidFill>
                  <a:srgbClr val="262C32"/>
                </a:solidFill>
                <a:latin typeface="Aptos"/>
                <a:cs typeface="Arial"/>
              </a:rPr>
              <a:t>.</a:t>
            </a:r>
            <a:endParaRPr sz="1000">
              <a:latin typeface="Arial"/>
              <a:cs typeface="Arial"/>
            </a:endParaRPr>
          </a:p>
          <a:p>
            <a:pPr marL="107188" marR="19050">
              <a:lnSpc>
                <a:spcPct val="95825"/>
              </a:lnSpc>
              <a:spcBef>
                <a:spcPts val="184"/>
              </a:spcBef>
              <a:spcAft>
                <a:spcPts val="300"/>
              </a:spcAft>
            </a:pPr>
            <a:r>
              <a:rPr sz="1200" spc="-28" dirty="0" smtClean="0">
                <a:solidFill>
                  <a:srgbClr val="262C32"/>
                </a:solidFill>
                <a:latin typeface="Aptos"/>
                <a:cs typeface="Arial"/>
              </a:rPr>
              <a:t>Browm.</a:t>
            </a:r>
            <a:endParaRPr sz="1000">
              <a:latin typeface="Arial"/>
              <a:cs typeface="Arial"/>
            </a:endParaRPr>
          </a:p>
        </p:txBody>
      </p:sp>
      <p:sp>
        <p:nvSpPr>
          <p:cNvPr id="2" name="object 2"/>
          <p:cNvSpPr txBox="1"/>
          <p:nvPr/>
        </p:nvSpPr>
        <p:spPr>
          <a:xfrm>
            <a:off x="5376164" y="7421015"/>
            <a:ext cx="1" cy="1"/>
          </a:xfrm>
          <a:prstGeom prst="rect">
            <a:avLst/>
          </a:prstGeom>
        </p:spPr>
        <p:txBody>
          <a:bodyPr wrap="square" lIns="0" tIns="2540" rIns="0" bIns="0" rtlCol="0">
            <a:noAutofit/>
          </a:bodyPr>
          <a:lstStyle/>
          <a:p>
            <a:pPr marL="12700">
              <a:lnSpc>
                <a:spcPct val="95825"/>
              </a:lnSpc>
            </a:pPr>
            <a:r>
              <a:rPr sz="600" b="1" spc="-70" dirty="0" smtClean="0">
                <a:solidFill>
                  <a:srgbClr val="262123"/>
                </a:solidFill>
                <a:latin typeface="Times New Roman"/>
                <a:cs typeface="Times New Roman"/>
              </a:rPr>
              <a:t>165</a:t>
            </a:r>
            <a:endParaRPr sz="600">
              <a:latin typeface="Times New Roman"/>
              <a:cs typeface="Times New Roman"/>
            </a:endParaRPr>
          </a:p>
        </p:txBody>
      </p:sp>
      <p:pic>
        <p:nvPicPr>
          <p:cNvPr id="14" name="Picture 13"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7" name="object 7"/>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6" name="object 6"/>
          <p:cNvSpPr txBox="1"/>
          <p:nvPr/>
        </p:nvSpPr>
        <p:spPr>
          <a:xfrm>
            <a:off x="2083609" y="1353526"/>
            <a:ext cx="6726927" cy="332232"/>
          </a:xfrm>
          <a:prstGeom prst="rect">
            <a:avLst/>
          </a:prstGeom>
        </p:spPr>
        <p:txBody>
          <a:bodyPr wrap="square" lIns="0" tIns="7111" rIns="0" bIns="0" rtlCol="0">
            <a:noAutofit/>
          </a:bodyPr>
          <a:lstStyle/>
          <a:p>
            <a:pPr marL="12700">
              <a:lnSpc>
                <a:spcPts val="1120"/>
              </a:lnSpc>
              <a:spcAft>
                <a:spcPts val="300"/>
              </a:spcAft>
            </a:pPr>
            <a:r>
              <a:rPr sz="1600" i="1" spc="-1" dirty="0" smtClean="0" b="1">
                <a:solidFill>
                  <a:srgbClr val="1E374E"/>
                </a:solidFill>
                <a:latin typeface="Aptos"/>
                <a:cs typeface="Arial"/>
              </a:rPr>
              <a:t>• </a:t>
            </a:r>
            <a:r>
              <a:rPr sz="1600" i="1" spc="-1" dirty="0" smtClean="0" b="1">
                <a:solidFill>
                  <a:srgbClr val="1E374E"/>
                </a:solidFill>
                <a:latin typeface="Aptos"/>
                <a:cs typeface="Arial"/>
              </a:rPr>
              <a:t>Advanced Medica/ Life Support a practica/ approach no adult medica/</a:t>
            </a:r>
            <a:endParaRPr sz="1000">
              <a:latin typeface="Arial"/>
              <a:cs typeface="Arial"/>
            </a:endParaRPr>
          </a:p>
          <a:p>
            <a:pPr marL="104139" marR="19050">
              <a:lnSpc>
                <a:spcPct val="95825"/>
              </a:lnSpc>
              <a:spcBef>
                <a:spcPts val="209"/>
              </a:spcBef>
              <a:spcAft>
                <a:spcPts val="300"/>
              </a:spcAft>
            </a:pPr>
            <a:r>
              <a:rPr sz="1600" i="1" spc="-4" dirty="0" smtClean="0" b="1">
                <a:solidFill>
                  <a:srgbClr val="1E374E"/>
                </a:solidFill>
                <a:latin typeface="Aptos"/>
                <a:cs typeface="Arial"/>
              </a:rPr>
              <a:t>emergency. </a:t>
            </a:r>
            <a:r>
              <a:rPr sz="1600" spc="-4" dirty="0" smtClean="0" b="1">
                <a:solidFill>
                  <a:srgbClr val="1E374E"/>
                </a:solidFill>
                <a:latin typeface="Aptos"/>
                <a:cs typeface="Arial"/>
              </a:rPr>
              <a:t>Prentice-Hall.</a:t>
            </a:r>
            <a:endParaRPr sz="1000">
              <a:latin typeface="Arial"/>
              <a:cs typeface="Arial"/>
            </a:endParaRPr>
          </a:p>
        </p:txBody>
      </p:sp>
      <p:sp>
        <p:nvSpPr>
          <p:cNvPr id="5" name="object 5"/>
          <p:cNvSpPr txBox="1"/>
          <p:nvPr/>
        </p:nvSpPr>
        <p:spPr>
          <a:xfrm>
            <a:off x="2083609" y="1886926"/>
            <a:ext cx="7114510" cy="332232"/>
          </a:xfrm>
          <a:prstGeom prst="rect">
            <a:avLst/>
          </a:prstGeom>
        </p:spPr>
        <p:txBody>
          <a:bodyPr wrap="square" lIns="0" tIns="7111" rIns="0" bIns="0" rtlCol="0">
            <a:noAutofit/>
          </a:bodyPr>
          <a:lstStyle/>
          <a:p>
            <a:pPr marL="12700" marR="19050">
              <a:lnSpc>
                <a:spcPts val="1120"/>
              </a:lnSpc>
              <a:spcAft>
                <a:spcPts val="300"/>
              </a:spcAft>
            </a:pPr>
            <a:r>
              <a:rPr sz="1200" i="1" spc="-4" dirty="0" smtClean="0">
                <a:solidFill>
                  <a:srgbClr val="262C32"/>
                </a:solidFill>
                <a:latin typeface="Aptos"/>
                <a:cs typeface="Arial"/>
              </a:rPr>
              <a:t>• </a:t>
            </a:r>
            <a:r>
              <a:rPr sz="1200" i="1" spc="-4" dirty="0" smtClean="0">
                <a:solidFill>
                  <a:srgbClr val="262C32"/>
                </a:solidFill>
                <a:latin typeface="Aptos"/>
                <a:cs typeface="Arial"/>
              </a:rPr>
              <a:t>Atención prehospitalaria a la enfermedad traumática</a:t>
            </a:r>
            <a:r>
              <a:rPr sz="1200" i="1" spc="-4" dirty="0" smtClean="0">
                <a:solidFill>
                  <a:srgbClr val="262C32"/>
                </a:solidFill>
                <a:latin typeface="Aptos"/>
                <a:cs typeface="Arial"/>
              </a:rPr>
              <a:t>.  </a:t>
            </a:r>
            <a:r>
              <a:rPr sz="1200" spc="-4" dirty="0" smtClean="0">
                <a:solidFill>
                  <a:srgbClr val="262C32"/>
                </a:solidFill>
                <a:latin typeface="Aptos"/>
                <a:cs typeface="Arial"/>
              </a:rPr>
              <a:t>Edit. FISCAM</a:t>
            </a:r>
            <a:endParaRPr sz="1000">
              <a:latin typeface="Arial"/>
              <a:cs typeface="Arial"/>
            </a:endParaRPr>
          </a:p>
          <a:p>
            <a:pPr marL="104139">
              <a:lnSpc>
                <a:spcPct val="95825"/>
              </a:lnSpc>
              <a:spcBef>
                <a:spcPts val="209"/>
              </a:spcBef>
              <a:spcAft>
                <a:spcPts val="300"/>
              </a:spcAft>
            </a:pPr>
            <a:r>
              <a:rPr sz="1200" spc="2" dirty="0" smtClean="0">
                <a:solidFill>
                  <a:srgbClr val="262C32"/>
                </a:solidFill>
                <a:latin typeface="Aptos"/>
                <a:cs typeface="Arial"/>
              </a:rPr>
              <a:t>(Fundación para la lnvestigacion Sanitaria en Castilla -La Mancha). 2007</a:t>
            </a:r>
            <a:endParaRPr sz="1000">
              <a:latin typeface="Arial"/>
              <a:cs typeface="Arial"/>
            </a:endParaRPr>
          </a:p>
        </p:txBody>
      </p:sp>
      <p:sp>
        <p:nvSpPr>
          <p:cNvPr id="4" name="object 4"/>
          <p:cNvSpPr txBox="1"/>
          <p:nvPr/>
        </p:nvSpPr>
        <p:spPr>
          <a:xfrm>
            <a:off x="2083609" y="2420326"/>
            <a:ext cx="4728480" cy="332232"/>
          </a:xfrm>
          <a:prstGeom prst="rect">
            <a:avLst/>
          </a:prstGeom>
        </p:spPr>
        <p:txBody>
          <a:bodyPr wrap="square" lIns="0" tIns="7143" rIns="0" bIns="0" rtlCol="0">
            <a:noAutofit/>
          </a:bodyPr>
          <a:lstStyle/>
          <a:p>
            <a:pPr marL="12700">
              <a:lnSpc>
                <a:spcPts val="1125"/>
              </a:lnSpc>
              <a:spcAft>
                <a:spcPts val="300"/>
              </a:spcAft>
            </a:pPr>
            <a:r>
              <a:rPr sz="1600" i="1" spc="-1" dirty="0" smtClean="0" b="1">
                <a:solidFill>
                  <a:srgbClr val="1E374E"/>
                </a:solidFill>
                <a:latin typeface="Aptos"/>
                <a:cs typeface="Arial"/>
              </a:rPr>
              <a:t>• </a:t>
            </a:r>
            <a:r>
              <a:rPr sz="1600" i="1" spc="-1" dirty="0" smtClean="0" b="1">
                <a:solidFill>
                  <a:srgbClr val="1E374E"/>
                </a:solidFill>
                <a:latin typeface="Aptos"/>
                <a:cs typeface="Arial"/>
              </a:rPr>
              <a:t>Prevención Seguridad </a:t>
            </a:r>
            <a:r>
              <a:rPr sz="1600" i="1" spc="61" dirty="0" smtClean="0" b="1">
                <a:solidFill>
                  <a:srgbClr val="1E374E"/>
                </a:solidFill>
                <a:latin typeface="Aptos"/>
                <a:cs typeface="Times New Roman"/>
              </a:rPr>
              <a:t>y </a:t>
            </a:r>
            <a:r>
              <a:rPr sz="1600" i="1" spc="-1" dirty="0" smtClean="0" b="1">
                <a:solidFill>
                  <a:srgbClr val="1E374E"/>
                </a:solidFill>
                <a:latin typeface="Aptos"/>
                <a:cs typeface="Arial"/>
              </a:rPr>
              <a:t>autorrescate</a:t>
            </a:r>
            <a:r>
              <a:rPr sz="1600" i="1" spc="-1" dirty="0" smtClean="0" b="1">
                <a:solidFill>
                  <a:srgbClr val="1E374E"/>
                </a:solidFill>
                <a:latin typeface="Aptos"/>
                <a:cs typeface="Arial"/>
              </a:rPr>
              <a:t>. </a:t>
            </a:r>
            <a:r>
              <a:rPr sz="1600" spc="-1" dirty="0" smtClean="0" b="1">
                <a:solidFill>
                  <a:srgbClr val="1E374E"/>
                </a:solidFill>
                <a:latin typeface="Aptos"/>
                <a:cs typeface="Arial"/>
              </a:rPr>
              <a:t>2ª edición</a:t>
            </a:r>
            <a:endParaRPr sz="1000">
              <a:latin typeface="Arial"/>
              <a:cs typeface="Arial"/>
            </a:endParaRPr>
          </a:p>
          <a:p>
            <a:pPr marL="107188" marR="19157">
              <a:lnSpc>
                <a:spcPct val="95825"/>
              </a:lnSpc>
              <a:spcBef>
                <a:spcPts val="203"/>
              </a:spcBef>
              <a:spcAft>
                <a:spcPts val="300"/>
              </a:spcAft>
            </a:pPr>
            <a:r>
              <a:rPr sz="1600" spc="-6" dirty="0" smtClean="0" b="1">
                <a:solidFill>
                  <a:srgbClr val="1E374E"/>
                </a:solidFill>
                <a:latin typeface="Aptos"/>
                <a:cs typeface="Arial"/>
              </a:rPr>
              <a:t>Ediciones Desnivel.2001</a:t>
            </a:r>
            <a:r>
              <a:rPr sz="1600" spc="-6" dirty="0" smtClean="0" b="1">
                <a:solidFill>
                  <a:srgbClr val="1E374E"/>
                </a:solidFill>
                <a:latin typeface="Aptos"/>
                <a:cs typeface="Arial"/>
              </a:rPr>
              <a:t>.</a:t>
            </a:r>
            <a:endParaRPr sz="1000">
              <a:latin typeface="Arial"/>
              <a:cs typeface="Arial"/>
            </a:endParaRPr>
          </a:p>
        </p:txBody>
      </p:sp>
      <p:sp>
        <p:nvSpPr>
          <p:cNvPr id="3" name="object 3"/>
          <p:cNvSpPr txBox="1"/>
          <p:nvPr/>
        </p:nvSpPr>
        <p:spPr>
          <a:xfrm>
            <a:off x="6882274" y="2420326"/>
            <a:ext cx="2364854" cy="152400"/>
          </a:xfrm>
          <a:prstGeom prst="rect">
            <a:avLst/>
          </a:prstGeom>
        </p:spPr>
        <p:txBody>
          <a:bodyPr wrap="square" lIns="0" tIns="7111" rIns="0" bIns="0" rtlCol="0">
            <a:noAutofit/>
          </a:bodyPr>
          <a:lstStyle/>
          <a:p>
            <a:pPr marL="12700">
              <a:lnSpc>
                <a:spcPts val="1120"/>
              </a:lnSpc>
              <a:spcAft>
                <a:spcPts val="300"/>
              </a:spcAft>
            </a:pPr>
            <a:r>
              <a:rPr sz="1600" spc="-9" dirty="0" smtClean="0" b="1">
                <a:solidFill>
                  <a:srgbClr val="1E374E"/>
                </a:solidFill>
                <a:latin typeface="Aptos"/>
                <a:cs typeface="Arial"/>
              </a:rPr>
              <a:t>Maximo Murcia Aguilera.</a:t>
            </a:r>
            <a:endParaRPr sz="10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b="1" spc="-69" dirty="0" smtClean="0">
                <a:solidFill>
                  <a:srgbClr val="231F21"/>
                </a:solidFill>
                <a:latin typeface="Times New Roman"/>
                <a:cs typeface="Times New Roman"/>
              </a:rPr>
              <a:t>166</a:t>
            </a:r>
            <a:endParaRPr sz="600">
              <a:latin typeface="Times New Roman"/>
              <a:cs typeface="Times New Roman"/>
            </a:endParaRPr>
          </a:p>
        </p:txBody>
      </p:sp>
      <p:pic>
        <p:nvPicPr>
          <p:cNvPr id="9" name="Picture 8"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5" name="object 5"/>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0" dirty="0" smtClean="0">
                <a:solidFill>
                  <a:srgbClr val="1E374E"/>
                </a:solidFill>
                <a:latin typeface="Aptos"/>
                <a:cs typeface="Times New Roman"/>
              </a:rPr>
              <a:t>Primeros Au</a:t>
            </a:r>
            <a:r>
              <a:rPr sz="1100" b="1" spc="-20" dirty="0" smtClean="0">
                <a:solidFill>
                  <a:srgbClr val="1E374E"/>
                </a:solidFill>
                <a:latin typeface="Aptos"/>
                <a:cs typeface="Times New Roman"/>
              </a:rPr>
              <a:t>xil</a:t>
            </a:r>
            <a:r>
              <a:rPr sz="1100" b="1" spc="-20" dirty="0" smtClean="0">
                <a:solidFill>
                  <a:srgbClr val="1E374E"/>
                </a:solidFill>
                <a:latin typeface="Aptos"/>
                <a:cs typeface="Times New Roman"/>
              </a:rPr>
              <a:t>ios </a:t>
            </a:r>
            <a:r>
              <a:rPr sz="1100" b="1" spc="-20" dirty="0" smtClean="0">
                <a:solidFill>
                  <a:srgbClr val="1E374E"/>
                </a:solidFill>
                <a:latin typeface="Aptos"/>
                <a:cs typeface="Times New Roman"/>
              </a:rPr>
              <a:t>Básicos</a:t>
            </a:r>
            <a:endParaRPr sz="700">
              <a:latin typeface="Times New Roman"/>
              <a:cs typeface="Times New Roman"/>
            </a:endParaRPr>
          </a:p>
        </p:txBody>
      </p:sp>
      <p:sp>
        <p:nvSpPr>
          <p:cNvPr id="4" name="object 4"/>
          <p:cNvSpPr txBox="1"/>
          <p:nvPr/>
        </p:nvSpPr>
        <p:spPr>
          <a:xfrm>
            <a:off x="2348785" y="1359085"/>
            <a:ext cx="7235140" cy="5011449"/>
          </a:xfrm>
          <a:prstGeom prst="rect">
            <a:avLst/>
          </a:prstGeom>
        </p:spPr>
        <p:txBody>
          <a:bodyPr wrap="square" lIns="0" tIns="9715" rIns="0" bIns="0" rtlCol="0">
            <a:noAutofit/>
          </a:bodyPr>
          <a:lstStyle/>
          <a:p>
            <a:pPr marL="12700" marR="3101862" algn="just">
              <a:lnSpc>
                <a:spcPts val="1530"/>
              </a:lnSpc>
              <a:spcAft>
                <a:spcPts val="300"/>
              </a:spcAft>
            </a:pPr>
            <a:r>
              <a:rPr sz="1568" b="1" spc="-52" dirty="0" smtClean="0">
                <a:solidFill>
                  <a:srgbClr val="262C32"/>
                </a:solidFill>
                <a:latin typeface="Aptos"/>
                <a:cs typeface="Times New Roman"/>
              </a:rPr>
              <a:t>Agradecimientos</a:t>
            </a:r>
            <a:endParaRPr sz="1400">
              <a:latin typeface="Times New Roman"/>
              <a:cs typeface="Times New Roman"/>
            </a:endParaRPr>
          </a:p>
          <a:p>
            <a:pPr marL="15748" marR="9016" indent="3047" algn="just">
              <a:lnSpc>
                <a:spcPts val="1149"/>
              </a:lnSpc>
              <a:spcBef>
                <a:spcPts val="866"/>
              </a:spcBef>
              <a:spcAft>
                <a:spcPts val="300"/>
              </a:spcAft>
            </a:pPr>
            <a:r>
              <a:rPr sz="1200" spc="5" dirty="0" smtClean="0">
                <a:solidFill>
                  <a:srgbClr val="262C32"/>
                </a:solidFill>
                <a:latin typeface="Aptos"/>
                <a:cs typeface="Arial"/>
              </a:rPr>
              <a:t>La base de los contenidos que se reflejan en esta serie de manuales surge </a:t>
            </a:r>
            <a:endParaRPr sz="1000">
              <a:latin typeface="Arial"/>
              <a:cs typeface="Arial"/>
            </a:endParaRPr>
          </a:p>
          <a:p>
            <a:pPr marL="15748" marR="9016" algn="just">
              <a:lnSpc>
                <a:spcPts val="1149"/>
              </a:lnSpc>
              <a:spcBef>
                <a:spcPts val="146"/>
              </a:spcBef>
              <a:spcAft>
                <a:spcPts val="300"/>
              </a:spcAft>
            </a:pPr>
            <a:r>
              <a:rPr sz="1200" spc="0" dirty="0" smtClean="0">
                <a:solidFill>
                  <a:srgbClr val="262C32"/>
                </a:solidFill>
                <a:latin typeface="Aptos"/>
                <a:cs typeface="Arial"/>
              </a:rPr>
              <a:t>de la experiencia y de los fondos documentales de Cruz Roja en materia de </a:t>
            </a:r>
            <a:endParaRPr sz="1000">
              <a:latin typeface="Arial"/>
              <a:cs typeface="Arial"/>
            </a:endParaRPr>
          </a:p>
          <a:p>
            <a:pPr marL="15748" marR="9016" algn="just">
              <a:lnSpc>
                <a:spcPts val="1149"/>
              </a:lnSpc>
              <a:spcBef>
                <a:spcPts val="146"/>
              </a:spcBef>
              <a:spcAft>
                <a:spcPts val="300"/>
              </a:spcAft>
            </a:pPr>
            <a:r>
              <a:rPr sz="1200" spc="-2" dirty="0" smtClean="0">
                <a:solidFill>
                  <a:srgbClr val="262C32"/>
                </a:solidFill>
                <a:latin typeface="Aptos"/>
                <a:cs typeface="Arial"/>
              </a:rPr>
              <a:t>socorrismo y primeros auxilios y que se han ido constituyendo a lo largo de </a:t>
            </a:r>
            <a:endParaRPr sz="1000">
              <a:latin typeface="Arial"/>
              <a:cs typeface="Arial"/>
            </a:endParaRPr>
          </a:p>
          <a:p>
            <a:pPr marL="15748" marR="9016" algn="just">
              <a:lnSpc>
                <a:spcPts val="1149"/>
              </a:lnSpc>
              <a:spcBef>
                <a:spcPts val="146"/>
              </a:spcBef>
              <a:spcAft>
                <a:spcPts val="300"/>
              </a:spcAft>
            </a:pPr>
            <a:r>
              <a:rPr sz="1200" spc="-80" dirty="0" smtClean="0">
                <a:solidFill>
                  <a:srgbClr val="262C32"/>
                </a:solidFill>
                <a:latin typeface="Aptos"/>
                <a:cs typeface="Arial"/>
              </a:rPr>
              <a:t>l</a:t>
            </a:r>
            <a:r>
              <a:rPr sz="1200" spc="17" dirty="0" smtClean="0">
                <a:solidFill>
                  <a:srgbClr val="262C32"/>
                </a:solidFill>
                <a:latin typeface="Aptos"/>
                <a:cs typeface="Arial"/>
              </a:rPr>
              <a:t>o</a:t>
            </a:r>
            <a:r>
              <a:rPr sz="1200" spc="-29" dirty="0" smtClean="0">
                <a:solidFill>
                  <a:srgbClr val="262C32"/>
                </a:solidFill>
                <a:latin typeface="Aptos"/>
                <a:cs typeface="Arial"/>
              </a:rPr>
              <a:t>s</a:t>
            </a:r>
            <a:r>
              <a:rPr sz="1200" spc="0" dirty="0" smtClean="0">
                <a:solidFill>
                  <a:srgbClr val="262C32"/>
                </a:solidFill>
                <a:latin typeface="Aptos"/>
                <a:cs typeface="Arial"/>
              </a:rPr>
              <a:t> </a:t>
            </a:r>
            <a:r>
              <a:rPr sz="1200" spc="-134" dirty="0" smtClean="0">
                <a:solidFill>
                  <a:srgbClr val="262C32"/>
                </a:solidFill>
                <a:latin typeface="Aptos"/>
                <a:cs typeface="Arial"/>
              </a:rPr>
              <a:t> </a:t>
            </a:r>
            <a:r>
              <a:rPr sz="1200" spc="-14" dirty="0" smtClean="0">
                <a:solidFill>
                  <a:srgbClr val="262C32"/>
                </a:solidFill>
                <a:latin typeface="Aptos"/>
                <a:cs typeface="Arial"/>
              </a:rPr>
              <a:t>año</a:t>
            </a:r>
            <a:r>
              <a:rPr sz="1200" spc="0" dirty="0" smtClean="0">
                <a:solidFill>
                  <a:srgbClr val="262C32"/>
                </a:solidFill>
                <a:latin typeface="Aptos"/>
                <a:cs typeface="Arial"/>
              </a:rPr>
              <a:t>s</a:t>
            </a:r>
            <a:r>
              <a:rPr sz="1200" spc="120" dirty="0" smtClean="0">
                <a:solidFill>
                  <a:srgbClr val="262C32"/>
                </a:solidFill>
                <a:latin typeface="Aptos"/>
                <a:cs typeface="Arial"/>
              </a:rPr>
              <a:t> </a:t>
            </a:r>
            <a:r>
              <a:rPr sz="1200" spc="-14" dirty="0" smtClean="0">
                <a:solidFill>
                  <a:srgbClr val="262C32"/>
                </a:solidFill>
                <a:latin typeface="Aptos"/>
                <a:cs typeface="Arial"/>
              </a:rPr>
              <a:t>co</a:t>
            </a:r>
            <a:r>
              <a:rPr sz="1200" spc="0" dirty="0" smtClean="0">
                <a:solidFill>
                  <a:srgbClr val="262C32"/>
                </a:solidFill>
                <a:latin typeface="Aptos"/>
                <a:cs typeface="Arial"/>
              </a:rPr>
              <a:t>n</a:t>
            </a:r>
            <a:r>
              <a:rPr sz="1200" spc="106" dirty="0" smtClean="0">
                <a:solidFill>
                  <a:srgbClr val="262C32"/>
                </a:solidFill>
                <a:latin typeface="Aptos"/>
                <a:cs typeface="Arial"/>
              </a:rPr>
              <a:t> </a:t>
            </a:r>
            <a:r>
              <a:rPr sz="1200" spc="-80" dirty="0" smtClean="0">
                <a:solidFill>
                  <a:srgbClr val="262C32"/>
                </a:solidFill>
                <a:latin typeface="Aptos"/>
                <a:cs typeface="Arial"/>
              </a:rPr>
              <a:t>l</a:t>
            </a:r>
            <a:r>
              <a:rPr sz="1200" spc="17" dirty="0" smtClean="0">
                <a:solidFill>
                  <a:srgbClr val="262C32"/>
                </a:solidFill>
                <a:latin typeface="Aptos"/>
                <a:cs typeface="Arial"/>
              </a:rPr>
              <a:t>a</a:t>
            </a:r>
            <a:r>
              <a:rPr sz="1200" spc="-29" dirty="0" smtClean="0">
                <a:solidFill>
                  <a:srgbClr val="262C32"/>
                </a:solidFill>
                <a:latin typeface="Aptos"/>
                <a:cs typeface="Arial"/>
              </a:rPr>
              <a:t>s</a:t>
            </a:r>
            <a:r>
              <a:rPr sz="1200" spc="0" dirty="0" smtClean="0">
                <a:solidFill>
                  <a:srgbClr val="262C32"/>
                </a:solidFill>
                <a:latin typeface="Aptos"/>
                <a:cs typeface="Arial"/>
              </a:rPr>
              <a:t> </a:t>
            </a:r>
            <a:r>
              <a:rPr sz="1200" spc="-134" dirty="0" smtClean="0">
                <a:solidFill>
                  <a:srgbClr val="262C32"/>
                </a:solidFill>
                <a:latin typeface="Aptos"/>
                <a:cs typeface="Arial"/>
              </a:rPr>
              <a:t> </a:t>
            </a:r>
            <a:r>
              <a:rPr sz="1200" spc="-9" dirty="0" smtClean="0">
                <a:solidFill>
                  <a:srgbClr val="262C32"/>
                </a:solidFill>
                <a:latin typeface="Aptos"/>
                <a:cs typeface="Arial"/>
              </a:rPr>
              <a:t>ap</a:t>
            </a:r>
            <a:r>
              <a:rPr sz="1200" spc="-14" dirty="0" smtClean="0">
                <a:solidFill>
                  <a:srgbClr val="262C32"/>
                </a:solidFill>
                <a:latin typeface="Aptos"/>
                <a:cs typeface="Arial"/>
              </a:rPr>
              <a:t>o</a:t>
            </a:r>
            <a:r>
              <a:rPr sz="1200" spc="0" dirty="0" smtClean="0">
                <a:solidFill>
                  <a:srgbClr val="262C32"/>
                </a:solidFill>
                <a:latin typeface="Aptos"/>
                <a:cs typeface="Arial"/>
              </a:rPr>
              <a:t>r</a:t>
            </a:r>
            <a:r>
              <a:rPr sz="1200" spc="-14" dirty="0" smtClean="0">
                <a:solidFill>
                  <a:srgbClr val="262C32"/>
                </a:solidFill>
                <a:latin typeface="Aptos"/>
                <a:cs typeface="Arial"/>
              </a:rPr>
              <a:t>t</a:t>
            </a:r>
            <a:r>
              <a:rPr sz="1200" spc="-9" dirty="0" smtClean="0">
                <a:solidFill>
                  <a:srgbClr val="262C32"/>
                </a:solidFill>
                <a:latin typeface="Aptos"/>
                <a:cs typeface="Arial"/>
              </a:rPr>
              <a:t>a</a:t>
            </a:r>
            <a:r>
              <a:rPr sz="1200" spc="0" dirty="0" smtClean="0">
                <a:solidFill>
                  <a:srgbClr val="262C32"/>
                </a:solidFill>
                <a:latin typeface="Aptos"/>
                <a:cs typeface="Arial"/>
              </a:rPr>
              <a:t>c</a:t>
            </a:r>
            <a:r>
              <a:rPr sz="1200" spc="-14" dirty="0" smtClean="0">
                <a:solidFill>
                  <a:srgbClr val="262C32"/>
                </a:solidFill>
                <a:latin typeface="Aptos"/>
                <a:cs typeface="Arial"/>
              </a:rPr>
              <a:t>io</a:t>
            </a:r>
            <a:r>
              <a:rPr sz="1200" spc="-9" dirty="0" smtClean="0">
                <a:solidFill>
                  <a:srgbClr val="262C32"/>
                </a:solidFill>
                <a:latin typeface="Aptos"/>
                <a:cs typeface="Arial"/>
              </a:rPr>
              <a:t>n</a:t>
            </a:r>
            <a:r>
              <a:rPr sz="1200" spc="-14" dirty="0" smtClean="0">
                <a:solidFill>
                  <a:srgbClr val="262C32"/>
                </a:solidFill>
                <a:latin typeface="Aptos"/>
                <a:cs typeface="Arial"/>
              </a:rPr>
              <a:t>e</a:t>
            </a:r>
            <a:r>
              <a:rPr sz="1200" spc="0" dirty="0" smtClean="0">
                <a:solidFill>
                  <a:srgbClr val="262C32"/>
                </a:solidFill>
                <a:latin typeface="Aptos"/>
                <a:cs typeface="Arial"/>
              </a:rPr>
              <a:t>s</a:t>
            </a:r>
            <a:r>
              <a:rPr sz="1200" spc="190" dirty="0" smtClean="0">
                <a:solidFill>
                  <a:srgbClr val="262C32"/>
                </a:solidFill>
                <a:latin typeface="Aptos"/>
                <a:cs typeface="Arial"/>
              </a:rPr>
              <a:t> </a:t>
            </a:r>
            <a:r>
              <a:rPr sz="1200" spc="-14" dirty="0" smtClean="0">
                <a:solidFill>
                  <a:srgbClr val="262C32"/>
                </a:solidFill>
                <a:latin typeface="Aptos"/>
                <a:cs typeface="Arial"/>
              </a:rPr>
              <a:t>d</a:t>
            </a:r>
            <a:r>
              <a:rPr sz="1200" spc="0" dirty="0" smtClean="0">
                <a:solidFill>
                  <a:srgbClr val="262C32"/>
                </a:solidFill>
                <a:latin typeface="Aptos"/>
                <a:cs typeface="Arial"/>
              </a:rPr>
              <a:t>e</a:t>
            </a:r>
            <a:r>
              <a:rPr sz="1200" spc="64" dirty="0" smtClean="0">
                <a:solidFill>
                  <a:srgbClr val="262C32"/>
                </a:solidFill>
                <a:latin typeface="Aptos"/>
                <a:cs typeface="Arial"/>
              </a:rPr>
              <a:t> </a:t>
            </a:r>
            <a:r>
              <a:rPr sz="1200" spc="-19" dirty="0" smtClean="0">
                <a:solidFill>
                  <a:srgbClr val="262C32"/>
                </a:solidFill>
                <a:latin typeface="Aptos"/>
                <a:cs typeface="Arial"/>
              </a:rPr>
              <a:t>v</a:t>
            </a:r>
            <a:r>
              <a:rPr sz="1200" spc="17" dirty="0" smtClean="0">
                <a:solidFill>
                  <a:srgbClr val="262C32"/>
                </a:solidFill>
                <a:latin typeface="Aptos"/>
                <a:cs typeface="Arial"/>
              </a:rPr>
              <a:t>o</a:t>
            </a:r>
            <a:r>
              <a:rPr sz="1200" spc="-29" dirty="0" smtClean="0">
                <a:solidFill>
                  <a:srgbClr val="262C32"/>
                </a:solidFill>
                <a:latin typeface="Aptos"/>
                <a:cs typeface="Arial"/>
              </a:rPr>
              <a:t>l</a:t>
            </a:r>
            <a:r>
              <a:rPr sz="1200" spc="-3" dirty="0" smtClean="0">
                <a:solidFill>
                  <a:srgbClr val="262C32"/>
                </a:solidFill>
                <a:latin typeface="Aptos"/>
                <a:cs typeface="Arial"/>
              </a:rPr>
              <a:t>u</a:t>
            </a:r>
            <a:r>
              <a:rPr sz="1200" spc="-26" dirty="0" smtClean="0">
                <a:solidFill>
                  <a:srgbClr val="262C32"/>
                </a:solidFill>
                <a:latin typeface="Aptos"/>
                <a:cs typeface="Arial"/>
              </a:rPr>
              <a:t>n</a:t>
            </a:r>
            <a:r>
              <a:rPr sz="1200" spc="58" dirty="0" smtClean="0">
                <a:solidFill>
                  <a:srgbClr val="262C32"/>
                </a:solidFill>
                <a:latin typeface="Aptos"/>
                <a:cs typeface="Arial"/>
              </a:rPr>
              <a:t>t</a:t>
            </a:r>
            <a:r>
              <a:rPr sz="1200" spc="-26" dirty="0" smtClean="0">
                <a:solidFill>
                  <a:srgbClr val="262C32"/>
                </a:solidFill>
                <a:latin typeface="Aptos"/>
                <a:cs typeface="Arial"/>
              </a:rPr>
              <a:t>a</a:t>
            </a:r>
            <a:r>
              <a:rPr sz="1200" spc="25" dirty="0" smtClean="0">
                <a:solidFill>
                  <a:srgbClr val="262C32"/>
                </a:solidFill>
                <a:latin typeface="Aptos"/>
                <a:cs typeface="Arial"/>
              </a:rPr>
              <a:t>r</a:t>
            </a:r>
            <a:r>
              <a:rPr sz="1200" spc="-29" dirty="0" smtClean="0">
                <a:solidFill>
                  <a:srgbClr val="262C32"/>
                </a:solidFill>
                <a:latin typeface="Aptos"/>
                <a:cs typeface="Arial"/>
              </a:rPr>
              <a:t>i</a:t>
            </a:r>
            <a:r>
              <a:rPr sz="1200" spc="-3" dirty="0" smtClean="0">
                <a:solidFill>
                  <a:srgbClr val="262C32"/>
                </a:solidFill>
                <a:latin typeface="Aptos"/>
                <a:cs typeface="Arial"/>
              </a:rPr>
              <a:t>o</a:t>
            </a:r>
            <a:r>
              <a:rPr sz="1200" spc="29" dirty="0" smtClean="0">
                <a:solidFill>
                  <a:srgbClr val="262C32"/>
                </a:solidFill>
                <a:latin typeface="Aptos"/>
                <a:cs typeface="Arial"/>
              </a:rPr>
              <a:t>s</a:t>
            </a:r>
            <a:r>
              <a:rPr sz="1200" spc="-80" dirty="0" smtClean="0">
                <a:solidFill>
                  <a:srgbClr val="262C32"/>
                </a:solidFill>
                <a:latin typeface="Aptos"/>
                <a:cs typeface="Arial"/>
              </a:rPr>
              <a:t>,</a:t>
            </a:r>
            <a:r>
              <a:rPr sz="1200" spc="0" dirty="0" smtClean="0">
                <a:solidFill>
                  <a:srgbClr val="262C32"/>
                </a:solidFill>
                <a:latin typeface="Aptos"/>
                <a:cs typeface="Arial"/>
              </a:rPr>
              <a:t> </a:t>
            </a:r>
            <a:r>
              <a:rPr sz="1200" spc="-104" dirty="0" smtClean="0">
                <a:solidFill>
                  <a:srgbClr val="262C32"/>
                </a:solidFill>
                <a:latin typeface="Aptos"/>
                <a:cs typeface="Arial"/>
              </a:rPr>
              <a:t> </a:t>
            </a:r>
            <a:r>
              <a:rPr sz="1200" spc="-19" dirty="0" smtClean="0">
                <a:solidFill>
                  <a:srgbClr val="262C32"/>
                </a:solidFill>
                <a:latin typeface="Aptos"/>
                <a:cs typeface="Arial"/>
              </a:rPr>
              <a:t>v</a:t>
            </a:r>
            <a:r>
              <a:rPr sz="1200" spc="-3" dirty="0" smtClean="0">
                <a:solidFill>
                  <a:srgbClr val="262C32"/>
                </a:solidFill>
                <a:latin typeface="Aptos"/>
                <a:cs typeface="Arial"/>
              </a:rPr>
              <a:t>o</a:t>
            </a:r>
            <a:r>
              <a:rPr sz="1200" spc="-4" dirty="0" smtClean="0">
                <a:solidFill>
                  <a:srgbClr val="262C32"/>
                </a:solidFill>
                <a:latin typeface="Aptos"/>
                <a:cs typeface="Arial"/>
              </a:rPr>
              <a:t>l</a:t>
            </a:r>
            <a:r>
              <a:rPr sz="1200" spc="-3" dirty="0" smtClean="0">
                <a:solidFill>
                  <a:srgbClr val="262C32"/>
                </a:solidFill>
                <a:latin typeface="Aptos"/>
                <a:cs typeface="Arial"/>
              </a:rPr>
              <a:t>u</a:t>
            </a:r>
            <a:r>
              <a:rPr sz="1200" spc="-26" dirty="0" smtClean="0">
                <a:solidFill>
                  <a:srgbClr val="262C32"/>
                </a:solidFill>
                <a:latin typeface="Aptos"/>
                <a:cs typeface="Arial"/>
              </a:rPr>
              <a:t>n</a:t>
            </a:r>
            <a:r>
              <a:rPr sz="1200" spc="33" dirty="0" smtClean="0">
                <a:solidFill>
                  <a:srgbClr val="262C32"/>
                </a:solidFill>
                <a:latin typeface="Aptos"/>
                <a:cs typeface="Arial"/>
              </a:rPr>
              <a:t>t</a:t>
            </a:r>
            <a:r>
              <a:rPr sz="1200" spc="-3" dirty="0" smtClean="0">
                <a:solidFill>
                  <a:srgbClr val="262C32"/>
                </a:solidFill>
                <a:latin typeface="Aptos"/>
                <a:cs typeface="Arial"/>
              </a:rPr>
              <a:t>a</a:t>
            </a:r>
            <a:r>
              <a:rPr sz="1200" spc="25" dirty="0" smtClean="0">
                <a:solidFill>
                  <a:srgbClr val="262C32"/>
                </a:solidFill>
                <a:latin typeface="Aptos"/>
                <a:cs typeface="Arial"/>
              </a:rPr>
              <a:t>r</a:t>
            </a:r>
            <a:r>
              <a:rPr sz="1200" spc="-53" dirty="0" smtClean="0">
                <a:solidFill>
                  <a:srgbClr val="262C32"/>
                </a:solidFill>
                <a:latin typeface="Aptos"/>
                <a:cs typeface="Arial"/>
              </a:rPr>
              <a:t>i</a:t>
            </a:r>
            <a:r>
              <a:rPr sz="1200" spc="17" dirty="0" smtClean="0">
                <a:solidFill>
                  <a:srgbClr val="262C32"/>
                </a:solidFill>
                <a:latin typeface="Aptos"/>
                <a:cs typeface="Arial"/>
              </a:rPr>
              <a:t>a</a:t>
            </a:r>
            <a:r>
              <a:rPr sz="1200" spc="-9" dirty="0" smtClean="0">
                <a:solidFill>
                  <a:srgbClr val="262C32"/>
                </a:solidFill>
                <a:latin typeface="Aptos"/>
                <a:cs typeface="Arial"/>
              </a:rPr>
              <a:t>s</a:t>
            </a:r>
            <a:r>
              <a:rPr sz="1200" spc="119" dirty="0" smtClean="0">
                <a:solidFill>
                  <a:srgbClr val="262C32"/>
                </a:solidFill>
                <a:latin typeface="Aptos"/>
                <a:cs typeface="Arial"/>
              </a:rPr>
              <a:t> </a:t>
            </a:r>
            <a:r>
              <a:rPr sz="1200" spc="0" dirty="0" smtClean="0">
                <a:solidFill>
                  <a:srgbClr val="262C32"/>
                </a:solidFill>
                <a:latin typeface="Aptos"/>
                <a:cs typeface="Arial"/>
              </a:rPr>
              <a:t>y</a:t>
            </a:r>
            <a:r>
              <a:rPr sz="1200" spc="64" dirty="0" smtClean="0">
                <a:solidFill>
                  <a:srgbClr val="262C32"/>
                </a:solidFill>
                <a:latin typeface="Aptos"/>
                <a:cs typeface="Arial"/>
              </a:rPr>
              <a:t> </a:t>
            </a:r>
            <a:r>
              <a:rPr sz="1200" spc="-4" dirty="0" smtClean="0">
                <a:solidFill>
                  <a:srgbClr val="262C32"/>
                </a:solidFill>
                <a:latin typeface="Aptos"/>
                <a:cs typeface="Arial"/>
              </a:rPr>
              <a:t>t</a:t>
            </a:r>
            <a:r>
              <a:rPr sz="1200" spc="-9" dirty="0" smtClean="0">
                <a:solidFill>
                  <a:srgbClr val="262C32"/>
                </a:solidFill>
                <a:latin typeface="Aptos"/>
                <a:cs typeface="Arial"/>
              </a:rPr>
              <a:t>ra</a:t>
            </a:r>
            <a:r>
              <a:rPr sz="1200" spc="-14" dirty="0" smtClean="0">
                <a:solidFill>
                  <a:srgbClr val="262C32"/>
                </a:solidFill>
                <a:latin typeface="Aptos"/>
                <a:cs typeface="Arial"/>
              </a:rPr>
              <a:t>b</a:t>
            </a:r>
            <a:r>
              <a:rPr sz="1200" spc="-9" dirty="0" smtClean="0">
                <a:solidFill>
                  <a:srgbClr val="262C32"/>
                </a:solidFill>
                <a:latin typeface="Aptos"/>
                <a:cs typeface="Arial"/>
              </a:rPr>
              <a:t>a</a:t>
            </a:r>
            <a:r>
              <a:rPr sz="1200" spc="-4" dirty="0" smtClean="0">
                <a:solidFill>
                  <a:srgbClr val="262C32"/>
                </a:solidFill>
                <a:latin typeface="Aptos"/>
                <a:cs typeface="Arial"/>
              </a:rPr>
              <a:t>j</a:t>
            </a:r>
            <a:r>
              <a:rPr sz="1200" spc="-14" dirty="0" smtClean="0">
                <a:solidFill>
                  <a:srgbClr val="262C32"/>
                </a:solidFill>
                <a:latin typeface="Aptos"/>
                <a:cs typeface="Arial"/>
              </a:rPr>
              <a:t>ado</a:t>
            </a:r>
            <a:r>
              <a:rPr sz="1200" spc="-9" dirty="0" smtClean="0">
                <a:solidFill>
                  <a:srgbClr val="262C32"/>
                </a:solidFill>
                <a:latin typeface="Aptos"/>
                <a:cs typeface="Arial"/>
              </a:rPr>
              <a:t>re</a:t>
            </a:r>
            <a:r>
              <a:rPr sz="1200" spc="0" dirty="0" smtClean="0">
                <a:solidFill>
                  <a:srgbClr val="262C32"/>
                </a:solidFill>
                <a:latin typeface="Aptos"/>
                <a:cs typeface="Arial"/>
              </a:rPr>
              <a:t>s</a:t>
            </a:r>
            <a:r>
              <a:rPr sz="1200" spc="194" dirty="0" smtClean="0">
                <a:solidFill>
                  <a:srgbClr val="262C32"/>
                </a:solidFill>
                <a:latin typeface="Aptos"/>
                <a:cs typeface="Arial"/>
              </a:rPr>
              <a:t> </a:t>
            </a:r>
            <a:r>
              <a:rPr sz="1200" spc="-14" dirty="0" smtClean="0">
                <a:solidFill>
                  <a:srgbClr val="262C32"/>
                </a:solidFill>
                <a:latin typeface="Aptos"/>
                <a:cs typeface="Arial"/>
              </a:rPr>
              <a:t>d</a:t>
            </a:r>
            <a:r>
              <a:rPr sz="1200" spc="0" dirty="0" smtClean="0">
                <a:solidFill>
                  <a:srgbClr val="262C32"/>
                </a:solidFill>
                <a:latin typeface="Aptos"/>
                <a:cs typeface="Arial"/>
              </a:rPr>
              <a:t>e </a:t>
            </a:r>
            <a:endParaRPr sz="1000">
              <a:latin typeface="Arial"/>
              <a:cs typeface="Arial"/>
            </a:endParaRPr>
          </a:p>
          <a:p>
            <a:pPr marL="15748" marR="9016" algn="just">
              <a:lnSpc>
                <a:spcPts val="1149"/>
              </a:lnSpc>
              <a:spcBef>
                <a:spcPts val="146"/>
              </a:spcBef>
              <a:spcAft>
                <a:spcPts val="300"/>
              </a:spcAft>
            </a:pPr>
            <a:r>
              <a:rPr sz="1200" spc="-9" dirty="0" smtClean="0">
                <a:solidFill>
                  <a:srgbClr val="262C32"/>
                </a:solidFill>
                <a:latin typeface="Aptos"/>
                <a:cs typeface="Arial"/>
              </a:rPr>
              <a:t>la Institución.</a:t>
            </a:r>
            <a:endParaRPr sz="1000">
              <a:latin typeface="Arial"/>
              <a:cs typeface="Arial"/>
            </a:endParaRPr>
          </a:p>
          <a:p>
            <a:pPr marL="18796" marR="9016" indent="3048" algn="just">
              <a:lnSpc>
                <a:spcPts val="1149"/>
              </a:lnSpc>
              <a:spcBef>
                <a:spcPts val="436"/>
              </a:spcBef>
              <a:spcAft>
                <a:spcPts val="300"/>
              </a:spcAft>
            </a:pPr>
            <a:r>
              <a:rPr sz="1200" spc="-5" dirty="0" smtClean="0">
                <a:solidFill>
                  <a:srgbClr val="262C32"/>
                </a:solidFill>
                <a:latin typeface="Aptos"/>
                <a:cs typeface="Arial"/>
              </a:rPr>
              <a:t>Nuestro agradecimiento a los artífices de la recopilación de materiales y/o la </a:t>
            </a:r>
            <a:endParaRPr sz="1000">
              <a:latin typeface="Arial"/>
              <a:cs typeface="Arial"/>
            </a:endParaRPr>
          </a:p>
          <a:p>
            <a:pPr marL="18796" marR="9016" algn="just">
              <a:lnSpc>
                <a:spcPts val="1149"/>
              </a:lnSpc>
              <a:spcBef>
                <a:spcPts val="170"/>
              </a:spcBef>
              <a:spcAft>
                <a:spcPts val="300"/>
              </a:spcAft>
            </a:pPr>
            <a:r>
              <a:rPr sz="1200" spc="-6" dirty="0" smtClean="0">
                <a:solidFill>
                  <a:srgbClr val="262C32"/>
                </a:solidFill>
                <a:latin typeface="Aptos"/>
                <a:cs typeface="Arial"/>
              </a:rPr>
              <a:t>redacción de los textos</a:t>
            </a:r>
            <a:r>
              <a:rPr sz="1200" spc="-6" dirty="0" smtClean="0">
                <a:solidFill>
                  <a:srgbClr val="262C32"/>
                </a:solidFill>
                <a:latin typeface="Aptos"/>
                <a:cs typeface="Arial"/>
              </a:rPr>
              <a:t>:</a:t>
            </a:r>
            <a:endParaRPr sz="1000">
              <a:latin typeface="Arial"/>
              <a:cs typeface="Arial"/>
            </a:endParaRPr>
          </a:p>
          <a:p>
            <a:pPr marL="15748" marR="5486" indent="3048" algn="just">
              <a:lnSpc>
                <a:spcPts val="1149"/>
              </a:lnSpc>
              <a:spcBef>
                <a:spcPts val="415"/>
              </a:spcBef>
              <a:spcAft>
                <a:spcPts val="300"/>
              </a:spcAft>
            </a:pPr>
            <a:r>
              <a:rPr sz="1200" spc="-13" dirty="0" smtClean="0">
                <a:solidFill>
                  <a:srgbClr val="262C32"/>
                </a:solidFill>
                <a:latin typeface="Aptos"/>
                <a:cs typeface="Arial"/>
              </a:rPr>
              <a:t>Carlos Campanales</a:t>
            </a:r>
            <a:r>
              <a:rPr sz="1200" spc="-13" dirty="0" smtClean="0">
                <a:solidFill>
                  <a:srgbClr val="262C32"/>
                </a:solidFill>
                <a:latin typeface="Aptos"/>
                <a:cs typeface="Arial"/>
              </a:rPr>
              <a:t>, </a:t>
            </a:r>
            <a:r>
              <a:rPr sz="1200" spc="-13" dirty="0" smtClean="0">
                <a:solidFill>
                  <a:srgbClr val="262C32"/>
                </a:solidFill>
                <a:latin typeface="Aptos"/>
                <a:cs typeface="Arial"/>
              </a:rPr>
              <a:t>Abel Martínez</a:t>
            </a:r>
            <a:r>
              <a:rPr sz="1200" spc="-13" dirty="0" smtClean="0">
                <a:solidFill>
                  <a:srgbClr val="262C32"/>
                </a:solidFill>
                <a:latin typeface="Aptos"/>
                <a:cs typeface="Arial"/>
              </a:rPr>
              <a:t>, </a:t>
            </a:r>
            <a:r>
              <a:rPr sz="1200" spc="-13" dirty="0" smtClean="0">
                <a:solidFill>
                  <a:srgbClr val="262C32"/>
                </a:solidFill>
                <a:latin typeface="Aptos"/>
                <a:cs typeface="Arial"/>
              </a:rPr>
              <a:t>Lluis Corominas</a:t>
            </a:r>
            <a:r>
              <a:rPr sz="1200" spc="-13" dirty="0" smtClean="0">
                <a:solidFill>
                  <a:srgbClr val="262C32"/>
                </a:solidFill>
                <a:latin typeface="Aptos"/>
                <a:cs typeface="Arial"/>
              </a:rPr>
              <a:t>, </a:t>
            </a:r>
            <a:r>
              <a:rPr sz="1200" spc="-13" dirty="0" smtClean="0">
                <a:solidFill>
                  <a:srgbClr val="262C32"/>
                </a:solidFill>
                <a:latin typeface="Aptos"/>
                <a:cs typeface="Arial"/>
              </a:rPr>
              <a:t>Manuel Jesús Fuentes. </a:t>
            </a:r>
            <a:endParaRPr sz="1000">
              <a:latin typeface="Arial"/>
              <a:cs typeface="Arial"/>
            </a:endParaRPr>
          </a:p>
          <a:p>
            <a:pPr marL="15748" marR="5486" algn="just">
              <a:lnSpc>
                <a:spcPts val="1149"/>
              </a:lnSpc>
              <a:spcBef>
                <a:spcPts val="434"/>
              </a:spcBef>
              <a:spcAft>
                <a:spcPts val="300"/>
              </a:spcAft>
            </a:pPr>
            <a:r>
              <a:rPr sz="1200" spc="0" dirty="0" smtClean="0">
                <a:solidFill>
                  <a:srgbClr val="262C32"/>
                </a:solidFill>
                <a:latin typeface="Aptos"/>
                <a:cs typeface="Arial"/>
              </a:rPr>
              <a:t>También extender el agradecimiento tanto a las personas que han realizado</a:t>
            </a:r>
            <a:endParaRPr sz="1000">
              <a:latin typeface="Arial"/>
              <a:cs typeface="Arial"/>
            </a:endParaRPr>
          </a:p>
          <a:p>
            <a:pPr marL="18796" marR="11649" algn="just">
              <a:lnSpc>
                <a:spcPts val="900"/>
              </a:lnSpc>
              <a:spcBef>
                <a:spcPts val="479"/>
              </a:spcBef>
              <a:spcAft>
                <a:spcPts val="300"/>
              </a:spcAft>
            </a:pPr>
            <a:r>
              <a:rPr sz="1200" spc="-9" dirty="0" smtClean="0">
                <a:solidFill>
                  <a:srgbClr val="262C32"/>
                </a:solidFill>
                <a:latin typeface="Aptos"/>
                <a:cs typeface="Arial"/>
              </a:rPr>
              <a:t>las  fotografías</a:t>
            </a:r>
            <a:r>
              <a:rPr sz="1200" spc="-9" dirty="0" smtClean="0">
                <a:solidFill>
                  <a:srgbClr val="262C32"/>
                </a:solidFill>
                <a:latin typeface="Aptos"/>
                <a:cs typeface="Arial"/>
              </a:rPr>
              <a:t>:  </a:t>
            </a:r>
            <a:r>
              <a:rPr sz="1200" spc="-9" dirty="0" smtClean="0">
                <a:solidFill>
                  <a:srgbClr val="262C32"/>
                </a:solidFill>
                <a:latin typeface="Aptos"/>
                <a:cs typeface="Arial"/>
              </a:rPr>
              <a:t>Santi  Carbonell</a:t>
            </a:r>
            <a:r>
              <a:rPr sz="1200" spc="-9" dirty="0" smtClean="0">
                <a:solidFill>
                  <a:srgbClr val="262C32"/>
                </a:solidFill>
                <a:latin typeface="Aptos"/>
                <a:cs typeface="Arial"/>
              </a:rPr>
              <a:t>,  </a:t>
            </a:r>
            <a:r>
              <a:rPr sz="1200" spc="-9" dirty="0" smtClean="0">
                <a:solidFill>
                  <a:srgbClr val="262C32"/>
                </a:solidFill>
                <a:latin typeface="Aptos"/>
                <a:cs typeface="Arial"/>
              </a:rPr>
              <a:t>Roger Velazquez</a:t>
            </a:r>
            <a:r>
              <a:rPr sz="1200" spc="-9" dirty="0" smtClean="0">
                <a:solidFill>
                  <a:srgbClr val="262C32"/>
                </a:solidFill>
                <a:latin typeface="Aptos"/>
                <a:cs typeface="Arial"/>
              </a:rPr>
              <a:t>,  </a:t>
            </a:r>
            <a:r>
              <a:rPr sz="1200" spc="-9" dirty="0" smtClean="0">
                <a:solidFill>
                  <a:srgbClr val="262C32"/>
                </a:solidFill>
                <a:latin typeface="Aptos"/>
                <a:cs typeface="Arial"/>
              </a:rPr>
              <a:t>el  maquillaje</a:t>
            </a:r>
            <a:r>
              <a:rPr sz="1200" spc="-9" dirty="0" smtClean="0">
                <a:solidFill>
                  <a:srgbClr val="262C32"/>
                </a:solidFill>
                <a:latin typeface="Aptos"/>
                <a:cs typeface="Arial"/>
              </a:rPr>
              <a:t>:  </a:t>
            </a:r>
            <a:r>
              <a:rPr sz="1200" spc="-9" dirty="0" smtClean="0">
                <a:solidFill>
                  <a:srgbClr val="262C32"/>
                </a:solidFill>
                <a:latin typeface="Aptos"/>
                <a:cs typeface="Arial"/>
              </a:rPr>
              <a:t>Demelza</a:t>
            </a:r>
            <a:endParaRPr sz="1000">
              <a:latin typeface="Arial"/>
              <a:cs typeface="Arial"/>
            </a:endParaRPr>
          </a:p>
          <a:p>
            <a:pPr marL="12700" marR="8793" indent="6096" algn="just">
              <a:lnSpc>
                <a:spcPts val="1149"/>
              </a:lnSpc>
              <a:spcBef>
                <a:spcPts val="100"/>
              </a:spcBef>
              <a:spcAft>
                <a:spcPts val="300"/>
              </a:spcAft>
            </a:pPr>
            <a:r>
              <a:rPr sz="1200" spc="0" dirty="0" smtClean="0">
                <a:solidFill>
                  <a:srgbClr val="262C32"/>
                </a:solidFill>
                <a:latin typeface="Aptos"/>
                <a:cs typeface="Arial"/>
              </a:rPr>
              <a:t>Sánchez</a:t>
            </a:r>
            <a:r>
              <a:rPr sz="1200" spc="0" dirty="0" smtClean="0">
                <a:solidFill>
                  <a:srgbClr val="262C32"/>
                </a:solidFill>
                <a:latin typeface="Aptos"/>
                <a:cs typeface="Arial"/>
              </a:rPr>
              <a:t>. </a:t>
            </a:r>
            <a:r>
              <a:rPr sz="1200" spc="0" dirty="0" smtClean="0">
                <a:solidFill>
                  <a:srgbClr val="262C32"/>
                </a:solidFill>
                <a:latin typeface="Aptos"/>
                <a:cs typeface="Arial"/>
              </a:rPr>
              <a:t>Como a aquellas que se han prestado a ser fotografiadas para </a:t>
            </a:r>
            <a:endParaRPr sz="1000">
              <a:latin typeface="Arial"/>
              <a:cs typeface="Arial"/>
            </a:endParaRPr>
          </a:p>
          <a:p>
            <a:pPr marL="12700" marR="8793" algn="just">
              <a:lnSpc>
                <a:spcPts val="1149"/>
              </a:lnSpc>
              <a:spcBef>
                <a:spcPts val="146"/>
              </a:spcBef>
              <a:spcAft>
                <a:spcPts val="300"/>
              </a:spcAft>
            </a:pPr>
            <a:r>
              <a:rPr sz="1200" spc="-2" dirty="0" smtClean="0">
                <a:solidFill>
                  <a:srgbClr val="262C32"/>
                </a:solidFill>
                <a:latin typeface="Aptos"/>
                <a:cs typeface="Arial"/>
              </a:rPr>
              <a:t>facilitar la comprensión de los contenidos</a:t>
            </a:r>
            <a:r>
              <a:rPr sz="1200" spc="-2" dirty="0" smtClean="0">
                <a:solidFill>
                  <a:srgbClr val="262C32"/>
                </a:solidFill>
                <a:latin typeface="Aptos"/>
                <a:cs typeface="Arial"/>
              </a:rPr>
              <a:t>:</a:t>
            </a:r>
            <a:endParaRPr sz="1000">
              <a:latin typeface="Arial"/>
              <a:cs typeface="Arial"/>
            </a:endParaRPr>
          </a:p>
          <a:p>
            <a:pPr marL="12700" marR="9016" indent="9144" algn="just">
              <a:lnSpc>
                <a:spcPts val="1149"/>
              </a:lnSpc>
              <a:spcBef>
                <a:spcPts val="436"/>
              </a:spcBef>
              <a:spcAft>
                <a:spcPts val="300"/>
              </a:spcAft>
            </a:pPr>
            <a:r>
              <a:rPr sz="1200" spc="-12" dirty="0" smtClean="0">
                <a:solidFill>
                  <a:srgbClr val="262C32"/>
                </a:solidFill>
                <a:latin typeface="Aptos"/>
                <a:cs typeface="Arial"/>
              </a:rPr>
              <a:t>Manuel  Jesús  Fuentes</a:t>
            </a:r>
            <a:r>
              <a:rPr sz="1200" spc="-12" dirty="0" smtClean="0">
                <a:solidFill>
                  <a:srgbClr val="262C32"/>
                </a:solidFill>
                <a:latin typeface="Aptos"/>
                <a:cs typeface="Arial"/>
              </a:rPr>
              <a:t>,  </a:t>
            </a:r>
            <a:r>
              <a:rPr sz="1200" spc="-12" dirty="0" smtClean="0">
                <a:solidFill>
                  <a:srgbClr val="262C32"/>
                </a:solidFill>
                <a:latin typeface="Aptos"/>
                <a:cs typeface="Arial"/>
              </a:rPr>
              <a:t>Lluis Corominas</a:t>
            </a:r>
            <a:r>
              <a:rPr sz="1200" spc="-12" dirty="0" smtClean="0">
                <a:solidFill>
                  <a:srgbClr val="262C32"/>
                </a:solidFill>
                <a:latin typeface="Aptos"/>
                <a:cs typeface="Arial"/>
              </a:rPr>
              <a:t>,  </a:t>
            </a:r>
            <a:r>
              <a:rPr sz="1200" spc="-12" dirty="0" smtClean="0">
                <a:solidFill>
                  <a:srgbClr val="262C32"/>
                </a:solidFill>
                <a:latin typeface="Aptos"/>
                <a:cs typeface="Arial"/>
              </a:rPr>
              <a:t>Marta Sevillano</a:t>
            </a:r>
            <a:r>
              <a:rPr sz="1200" spc="-12" dirty="0" smtClean="0">
                <a:solidFill>
                  <a:srgbClr val="262C32"/>
                </a:solidFill>
                <a:latin typeface="Aptos"/>
                <a:cs typeface="Arial"/>
              </a:rPr>
              <a:t>,  </a:t>
            </a:r>
            <a:r>
              <a:rPr sz="1200" spc="-12" dirty="0" smtClean="0">
                <a:solidFill>
                  <a:srgbClr val="262C32"/>
                </a:solidFill>
                <a:latin typeface="Aptos"/>
                <a:cs typeface="Arial"/>
              </a:rPr>
              <a:t>Jordi  Álvarez</a:t>
            </a:r>
            <a:r>
              <a:rPr sz="1200" spc="-12" dirty="0" smtClean="0">
                <a:solidFill>
                  <a:srgbClr val="262C32"/>
                </a:solidFill>
                <a:latin typeface="Aptos"/>
                <a:cs typeface="Arial"/>
              </a:rPr>
              <a:t>, </a:t>
            </a:r>
            <a:endParaRPr sz="1000">
              <a:latin typeface="Arial"/>
              <a:cs typeface="Arial"/>
            </a:endParaRPr>
          </a:p>
          <a:p>
            <a:pPr marL="12700" marR="9016" algn="just">
              <a:lnSpc>
                <a:spcPts val="1149"/>
              </a:lnSpc>
              <a:spcBef>
                <a:spcPts val="146"/>
              </a:spcBef>
              <a:spcAft>
                <a:spcPts val="300"/>
              </a:spcAft>
            </a:pPr>
            <a:r>
              <a:rPr sz="1200" spc="-11" dirty="0" smtClean="0">
                <a:solidFill>
                  <a:srgbClr val="262C32"/>
                </a:solidFill>
                <a:latin typeface="Aptos"/>
                <a:cs typeface="Arial"/>
              </a:rPr>
              <a:t>Alexandra Gabarro</a:t>
            </a:r>
            <a:r>
              <a:rPr sz="1200" spc="-11" dirty="0" smtClean="0">
                <a:solidFill>
                  <a:srgbClr val="262C32"/>
                </a:solidFill>
                <a:latin typeface="Aptos"/>
                <a:cs typeface="Arial"/>
              </a:rPr>
              <a:t>; </a:t>
            </a:r>
            <a:r>
              <a:rPr sz="1200" spc="-11" dirty="0" smtClean="0">
                <a:solidFill>
                  <a:srgbClr val="262C32"/>
                </a:solidFill>
                <a:latin typeface="Aptos"/>
                <a:cs typeface="Arial"/>
              </a:rPr>
              <a:t>lván Tomas</a:t>
            </a:r>
            <a:r>
              <a:rPr sz="1200" spc="-11" dirty="0" smtClean="0">
                <a:solidFill>
                  <a:srgbClr val="262C32"/>
                </a:solidFill>
                <a:latin typeface="Aptos"/>
                <a:cs typeface="Arial"/>
              </a:rPr>
              <a:t>, </a:t>
            </a:r>
            <a:r>
              <a:rPr sz="1200" spc="-11" dirty="0" smtClean="0">
                <a:solidFill>
                  <a:srgbClr val="262C32"/>
                </a:solidFill>
                <a:latin typeface="Aptos"/>
                <a:cs typeface="Arial"/>
              </a:rPr>
              <a:t>Ricardo Lafuente</a:t>
            </a:r>
            <a:r>
              <a:rPr sz="1200" spc="-11" dirty="0" smtClean="0">
                <a:solidFill>
                  <a:srgbClr val="262C32"/>
                </a:solidFill>
                <a:latin typeface="Aptos"/>
                <a:cs typeface="Arial"/>
              </a:rPr>
              <a:t>, </a:t>
            </a:r>
            <a:r>
              <a:rPr sz="1200" spc="-11" dirty="0" smtClean="0">
                <a:solidFill>
                  <a:srgbClr val="262C32"/>
                </a:solidFill>
                <a:latin typeface="Aptos"/>
                <a:cs typeface="Arial"/>
              </a:rPr>
              <a:t>Manel Alfara</a:t>
            </a:r>
            <a:r>
              <a:rPr sz="1200" spc="-11" dirty="0" smtClean="0">
                <a:solidFill>
                  <a:srgbClr val="262C32"/>
                </a:solidFill>
                <a:latin typeface="Aptos"/>
                <a:cs typeface="Arial"/>
              </a:rPr>
              <a:t>, </a:t>
            </a:r>
            <a:r>
              <a:rPr sz="1200" spc="-11" dirty="0" smtClean="0">
                <a:solidFill>
                  <a:srgbClr val="262C32"/>
                </a:solidFill>
                <a:latin typeface="Aptos"/>
                <a:cs typeface="Arial"/>
              </a:rPr>
              <a:t>Rosa Colell</a:t>
            </a:r>
            <a:r>
              <a:rPr sz="1200" spc="-11" dirty="0" smtClean="0">
                <a:solidFill>
                  <a:srgbClr val="262C32"/>
                </a:solidFill>
                <a:latin typeface="Aptos"/>
                <a:cs typeface="Arial"/>
              </a:rPr>
              <a:t>, </a:t>
            </a:r>
            <a:endParaRPr sz="1000">
              <a:latin typeface="Arial"/>
              <a:cs typeface="Arial"/>
            </a:endParaRPr>
          </a:p>
          <a:p>
            <a:pPr marL="12700" marR="9016" algn="just">
              <a:lnSpc>
                <a:spcPts val="1149"/>
              </a:lnSpc>
              <a:spcBef>
                <a:spcPts val="146"/>
              </a:spcBef>
              <a:spcAft>
                <a:spcPts val="300"/>
              </a:spcAft>
            </a:pPr>
            <a:r>
              <a:rPr sz="1200" spc="-1" dirty="0" smtClean="0">
                <a:solidFill>
                  <a:srgbClr val="262C32"/>
                </a:solidFill>
                <a:latin typeface="Aptos"/>
                <a:cs typeface="Arial"/>
              </a:rPr>
              <a:t>Susana Cuesta</a:t>
            </a:r>
            <a:r>
              <a:rPr sz="1200" spc="-1" dirty="0" smtClean="0">
                <a:solidFill>
                  <a:srgbClr val="262C32"/>
                </a:solidFill>
                <a:latin typeface="Aptos"/>
                <a:cs typeface="Arial"/>
              </a:rPr>
              <a:t>,  </a:t>
            </a:r>
            <a:r>
              <a:rPr sz="1200" spc="-1" dirty="0" smtClean="0">
                <a:solidFill>
                  <a:srgbClr val="262C32"/>
                </a:solidFill>
                <a:latin typeface="Aptos"/>
                <a:cs typeface="Arial"/>
              </a:rPr>
              <a:t>Martha Isabel Hurtado</a:t>
            </a:r>
            <a:r>
              <a:rPr sz="1200" spc="-1" dirty="0" smtClean="0">
                <a:solidFill>
                  <a:srgbClr val="262C32"/>
                </a:solidFill>
                <a:latin typeface="Aptos"/>
                <a:cs typeface="Arial"/>
              </a:rPr>
              <a:t>, </a:t>
            </a:r>
            <a:r>
              <a:rPr sz="1200" spc="-1" dirty="0" smtClean="0">
                <a:solidFill>
                  <a:srgbClr val="262C32"/>
                </a:solidFill>
                <a:latin typeface="Aptos"/>
                <a:cs typeface="Arial"/>
              </a:rPr>
              <a:t>Sonia Martínez</a:t>
            </a:r>
            <a:r>
              <a:rPr sz="1200" spc="-1" dirty="0" smtClean="0">
                <a:solidFill>
                  <a:srgbClr val="262C32"/>
                </a:solidFill>
                <a:latin typeface="Aptos"/>
                <a:cs typeface="Arial"/>
              </a:rPr>
              <a:t>, </a:t>
            </a:r>
            <a:r>
              <a:rPr sz="1200" spc="-1" dirty="0" smtClean="0">
                <a:solidFill>
                  <a:srgbClr val="262C32"/>
                </a:solidFill>
                <a:latin typeface="Aptos"/>
                <a:cs typeface="Arial"/>
              </a:rPr>
              <a:t>Carolina Azcona</a:t>
            </a:r>
            <a:r>
              <a:rPr sz="1200" spc="-1" dirty="0" smtClean="0">
                <a:solidFill>
                  <a:srgbClr val="262C32"/>
                </a:solidFill>
                <a:latin typeface="Aptos"/>
                <a:cs typeface="Arial"/>
              </a:rPr>
              <a:t>, </a:t>
            </a:r>
            <a:endParaRPr sz="1000">
              <a:latin typeface="Arial"/>
              <a:cs typeface="Arial"/>
            </a:endParaRPr>
          </a:p>
          <a:p>
            <a:pPr marL="12700" marR="9016" algn="just">
              <a:lnSpc>
                <a:spcPts val="1149"/>
              </a:lnSpc>
              <a:spcBef>
                <a:spcPts val="146"/>
              </a:spcBef>
              <a:spcAft>
                <a:spcPts val="300"/>
              </a:spcAft>
            </a:pPr>
            <a:r>
              <a:rPr sz="1200" spc="-11" dirty="0" smtClean="0">
                <a:solidFill>
                  <a:srgbClr val="262C32"/>
                </a:solidFill>
                <a:latin typeface="Aptos"/>
                <a:cs typeface="Arial"/>
              </a:rPr>
              <a:t>Francesc Osan</a:t>
            </a:r>
            <a:r>
              <a:rPr sz="1200" spc="-11" dirty="0" smtClean="0">
                <a:solidFill>
                  <a:srgbClr val="262C32"/>
                </a:solidFill>
                <a:latin typeface="Aptos"/>
                <a:cs typeface="Arial"/>
              </a:rPr>
              <a:t>,  </a:t>
            </a:r>
            <a:r>
              <a:rPr sz="1200" spc="-11" dirty="0" smtClean="0">
                <a:solidFill>
                  <a:srgbClr val="262C32"/>
                </a:solidFill>
                <a:latin typeface="Aptos"/>
                <a:cs typeface="Arial"/>
              </a:rPr>
              <a:t>Gustavo Martínez</a:t>
            </a:r>
            <a:r>
              <a:rPr sz="1200" spc="-11" dirty="0" smtClean="0">
                <a:solidFill>
                  <a:srgbClr val="262C32"/>
                </a:solidFill>
                <a:latin typeface="Aptos"/>
                <a:cs typeface="Arial"/>
              </a:rPr>
              <a:t>,  </a:t>
            </a:r>
            <a:r>
              <a:rPr sz="1200" spc="-11" dirty="0" smtClean="0">
                <a:solidFill>
                  <a:srgbClr val="262C32"/>
                </a:solidFill>
                <a:latin typeface="Aptos"/>
                <a:cs typeface="Arial"/>
              </a:rPr>
              <a:t>Maite Manso</a:t>
            </a:r>
            <a:r>
              <a:rPr sz="1200" spc="-11" dirty="0" smtClean="0">
                <a:solidFill>
                  <a:srgbClr val="262C32"/>
                </a:solidFill>
                <a:latin typeface="Aptos"/>
                <a:cs typeface="Arial"/>
              </a:rPr>
              <a:t>,  </a:t>
            </a:r>
            <a:r>
              <a:rPr sz="1200" spc="-11" dirty="0" smtClean="0">
                <a:solidFill>
                  <a:srgbClr val="262C32"/>
                </a:solidFill>
                <a:latin typeface="Aptos"/>
                <a:cs typeface="Arial"/>
              </a:rPr>
              <a:t>David Alfara</a:t>
            </a:r>
            <a:r>
              <a:rPr sz="1200" spc="-11" dirty="0" smtClean="0">
                <a:solidFill>
                  <a:srgbClr val="262C32"/>
                </a:solidFill>
                <a:latin typeface="Aptos"/>
                <a:cs typeface="Arial"/>
              </a:rPr>
              <a:t>,  </a:t>
            </a:r>
            <a:r>
              <a:rPr sz="1200" spc="-11" dirty="0" smtClean="0">
                <a:solidFill>
                  <a:srgbClr val="262C32"/>
                </a:solidFill>
                <a:latin typeface="Aptos"/>
                <a:cs typeface="Arial"/>
              </a:rPr>
              <a:t>Rafael de la </a:t>
            </a:r>
            <a:endParaRPr sz="1000">
              <a:latin typeface="Arial"/>
              <a:cs typeface="Arial"/>
            </a:endParaRPr>
          </a:p>
          <a:p>
            <a:pPr marL="12700" marR="9016" algn="just">
              <a:lnSpc>
                <a:spcPts val="1149"/>
              </a:lnSpc>
              <a:spcBef>
                <a:spcPts val="146"/>
              </a:spcBef>
              <a:spcAft>
                <a:spcPts val="300"/>
              </a:spcAft>
            </a:pPr>
            <a:r>
              <a:rPr sz="1200" spc="-12" dirty="0" smtClean="0">
                <a:solidFill>
                  <a:srgbClr val="262C32"/>
                </a:solidFill>
                <a:latin typeface="Aptos"/>
                <a:cs typeface="Arial"/>
              </a:rPr>
              <a:t>Torre</a:t>
            </a:r>
            <a:r>
              <a:rPr sz="1200" spc="-12" dirty="0" smtClean="0">
                <a:solidFill>
                  <a:srgbClr val="262C32"/>
                </a:solidFill>
                <a:latin typeface="Aptos"/>
                <a:cs typeface="Arial"/>
              </a:rPr>
              <a:t>,  </a:t>
            </a:r>
            <a:r>
              <a:rPr sz="1200" spc="-12" dirty="0" smtClean="0">
                <a:solidFill>
                  <a:srgbClr val="262C32"/>
                </a:solidFill>
                <a:latin typeface="Aptos"/>
                <a:cs typeface="Arial"/>
              </a:rPr>
              <a:t>Osear Vicente</a:t>
            </a:r>
            <a:r>
              <a:rPr sz="1200" spc="-12" dirty="0" smtClean="0">
                <a:solidFill>
                  <a:srgbClr val="262C32"/>
                </a:solidFill>
                <a:latin typeface="Aptos"/>
                <a:cs typeface="Arial"/>
              </a:rPr>
              <a:t>, </a:t>
            </a:r>
            <a:r>
              <a:rPr sz="1200" spc="-12" dirty="0" smtClean="0">
                <a:solidFill>
                  <a:srgbClr val="262C32"/>
                </a:solidFill>
                <a:latin typeface="Aptos"/>
                <a:cs typeface="Arial"/>
              </a:rPr>
              <a:t>Sergi Doce y Gemma Planas.</a:t>
            </a:r>
            <a:endParaRPr sz="1000">
              <a:latin typeface="Arial"/>
              <a:cs typeface="Arial"/>
            </a:endParaRPr>
          </a:p>
          <a:p>
            <a:pPr marL="18795" indent="-6095" algn="just">
              <a:lnSpc>
                <a:spcPts val="1149"/>
              </a:lnSpc>
              <a:spcBef>
                <a:spcPts val="436"/>
              </a:spcBef>
              <a:spcAft>
                <a:spcPts val="300"/>
              </a:spcAft>
            </a:pPr>
            <a:r>
              <a:rPr sz="1200" spc="-2" dirty="0" smtClean="0">
                <a:solidFill>
                  <a:srgbClr val="262C32"/>
                </a:solidFill>
                <a:latin typeface="Aptos"/>
                <a:cs typeface="Arial"/>
              </a:rPr>
              <a:t>Además</a:t>
            </a:r>
            <a:r>
              <a:rPr sz="1200" spc="-2" dirty="0" smtClean="0">
                <a:solidFill>
                  <a:srgbClr val="262C32"/>
                </a:solidFill>
                <a:latin typeface="Aptos"/>
                <a:cs typeface="Arial"/>
              </a:rPr>
              <a:t>,  </a:t>
            </a:r>
            <a:r>
              <a:rPr sz="1200" spc="-2" dirty="0" smtClean="0">
                <a:solidFill>
                  <a:srgbClr val="262C32"/>
                </a:solidFill>
                <a:latin typeface="Aptos"/>
                <a:cs typeface="Arial"/>
              </a:rPr>
              <a:t>han tenido  la  oportunidad  de  realizar  la  lectura  previa  de  los </a:t>
            </a:r>
            <a:endParaRPr sz="1000">
              <a:latin typeface="Arial"/>
              <a:cs typeface="Arial"/>
            </a:endParaRPr>
          </a:p>
          <a:p>
            <a:pPr marL="18795" algn="just">
              <a:lnSpc>
                <a:spcPts val="1149"/>
              </a:lnSpc>
              <a:spcBef>
                <a:spcPts val="157"/>
              </a:spcBef>
              <a:spcAft>
                <a:spcPts val="300"/>
              </a:spcAft>
            </a:pPr>
            <a:r>
              <a:rPr sz="1200" spc="-25" dirty="0" smtClean="0">
                <a:solidFill>
                  <a:srgbClr val="262C32"/>
                </a:solidFill>
                <a:latin typeface="Aptos"/>
                <a:cs typeface="Arial"/>
              </a:rPr>
              <a:t>m</a:t>
            </a:r>
            <a:r>
              <a:rPr sz="1200" spc="-9" dirty="0" smtClean="0">
                <a:solidFill>
                  <a:srgbClr val="262C32"/>
                </a:solidFill>
                <a:latin typeface="Aptos"/>
                <a:cs typeface="Arial"/>
              </a:rPr>
              <a:t>at</a:t>
            </a:r>
            <a:r>
              <a:rPr sz="1200" spc="-14" dirty="0" smtClean="0">
                <a:solidFill>
                  <a:srgbClr val="262C32"/>
                </a:solidFill>
                <a:latin typeface="Aptos"/>
                <a:cs typeface="Arial"/>
              </a:rPr>
              <a:t>e</a:t>
            </a:r>
            <a:r>
              <a:rPr sz="1200" spc="-9" dirty="0" smtClean="0">
                <a:solidFill>
                  <a:srgbClr val="262C32"/>
                </a:solidFill>
                <a:latin typeface="Aptos"/>
                <a:cs typeface="Arial"/>
              </a:rPr>
              <a:t>r</a:t>
            </a:r>
            <a:r>
              <a:rPr sz="1200" spc="-4" dirty="0" smtClean="0">
                <a:solidFill>
                  <a:srgbClr val="262C32"/>
                </a:solidFill>
                <a:latin typeface="Aptos"/>
                <a:cs typeface="Arial"/>
              </a:rPr>
              <a:t>i</a:t>
            </a:r>
            <a:r>
              <a:rPr sz="1200" spc="-14" dirty="0" smtClean="0">
                <a:solidFill>
                  <a:srgbClr val="262C32"/>
                </a:solidFill>
                <a:latin typeface="Aptos"/>
                <a:cs typeface="Arial"/>
              </a:rPr>
              <a:t>a</a:t>
            </a:r>
            <a:r>
              <a:rPr sz="1200" spc="-4" dirty="0" smtClean="0">
                <a:solidFill>
                  <a:srgbClr val="262C32"/>
                </a:solidFill>
                <a:latin typeface="Aptos"/>
                <a:cs typeface="Arial"/>
              </a:rPr>
              <a:t>l</a:t>
            </a:r>
            <a:r>
              <a:rPr sz="1200" spc="-14" dirty="0" smtClean="0">
                <a:solidFill>
                  <a:srgbClr val="262C32"/>
                </a:solidFill>
                <a:latin typeface="Aptos"/>
                <a:cs typeface="Arial"/>
              </a:rPr>
              <a:t>e</a:t>
            </a:r>
            <a:r>
              <a:rPr sz="1200" spc="0" dirty="0" smtClean="0">
                <a:solidFill>
                  <a:srgbClr val="262C32"/>
                </a:solidFill>
                <a:latin typeface="Aptos"/>
                <a:cs typeface="Arial"/>
              </a:rPr>
              <a:t>s</a:t>
            </a:r>
            <a:r>
              <a:rPr sz="1200" spc="116" dirty="0" smtClean="0">
                <a:solidFill>
                  <a:srgbClr val="262C32"/>
                </a:solidFill>
                <a:latin typeface="Aptos"/>
                <a:cs typeface="Arial"/>
              </a:rPr>
              <a:t> </a:t>
            </a:r>
            <a:r>
              <a:rPr sz="1200" spc="0" dirty="0" smtClean="0">
                <a:solidFill>
                  <a:srgbClr val="262C32"/>
                </a:solidFill>
                <a:latin typeface="Aptos"/>
                <a:cs typeface="Arial"/>
              </a:rPr>
              <a:t>y</a:t>
            </a:r>
            <a:r>
              <a:rPr sz="1200" spc="64" dirty="0" smtClean="0">
                <a:solidFill>
                  <a:srgbClr val="262C32"/>
                </a:solidFill>
                <a:latin typeface="Aptos"/>
                <a:cs typeface="Arial"/>
              </a:rPr>
              <a:t> </a:t>
            </a:r>
            <a:r>
              <a:rPr sz="1200" spc="-9" dirty="0" smtClean="0">
                <a:solidFill>
                  <a:srgbClr val="262C32"/>
                </a:solidFill>
                <a:latin typeface="Aptos"/>
                <a:cs typeface="Arial"/>
              </a:rPr>
              <a:t>a</a:t>
            </a:r>
            <a:r>
              <a:rPr sz="1200" spc="-14" dirty="0" smtClean="0">
                <a:solidFill>
                  <a:srgbClr val="262C32"/>
                </a:solidFill>
                <a:latin typeface="Aptos"/>
                <a:cs typeface="Arial"/>
              </a:rPr>
              <a:t>po</a:t>
            </a:r>
            <a:r>
              <a:rPr sz="1200" spc="0" dirty="0" smtClean="0">
                <a:solidFill>
                  <a:srgbClr val="262C32"/>
                </a:solidFill>
                <a:latin typeface="Aptos"/>
                <a:cs typeface="Arial"/>
              </a:rPr>
              <a:t>r</a:t>
            </a:r>
            <a:r>
              <a:rPr sz="1200" spc="-14" dirty="0" smtClean="0">
                <a:solidFill>
                  <a:srgbClr val="262C32"/>
                </a:solidFill>
                <a:latin typeface="Aptos"/>
                <a:cs typeface="Arial"/>
              </a:rPr>
              <a:t>ta</a:t>
            </a:r>
            <a:r>
              <a:rPr sz="1200" spc="0" dirty="0" smtClean="0">
                <a:solidFill>
                  <a:srgbClr val="262C32"/>
                </a:solidFill>
                <a:latin typeface="Aptos"/>
                <a:cs typeface="Arial"/>
              </a:rPr>
              <a:t>r</a:t>
            </a:r>
            <a:r>
              <a:rPr sz="1200" spc="153" dirty="0" smtClean="0">
                <a:solidFill>
                  <a:srgbClr val="262C32"/>
                </a:solidFill>
                <a:latin typeface="Aptos"/>
                <a:cs typeface="Arial"/>
              </a:rPr>
              <a:t> </a:t>
            </a:r>
            <a:r>
              <a:rPr sz="1200" spc="-14" dirty="0" smtClean="0">
                <a:solidFill>
                  <a:srgbClr val="262C32"/>
                </a:solidFill>
                <a:latin typeface="Aptos"/>
                <a:cs typeface="Arial"/>
              </a:rPr>
              <a:t>s</a:t>
            </a:r>
            <a:r>
              <a:rPr sz="1200" spc="-9" dirty="0" smtClean="0">
                <a:solidFill>
                  <a:srgbClr val="262C32"/>
                </a:solidFill>
                <a:latin typeface="Aptos"/>
                <a:cs typeface="Arial"/>
              </a:rPr>
              <a:t>u</a:t>
            </a:r>
            <a:r>
              <a:rPr sz="1200" spc="-14" dirty="0" smtClean="0">
                <a:solidFill>
                  <a:srgbClr val="262C32"/>
                </a:solidFill>
                <a:latin typeface="Aptos"/>
                <a:cs typeface="Arial"/>
              </a:rPr>
              <a:t>ge</a:t>
            </a:r>
            <a:r>
              <a:rPr sz="1200" spc="-9" dirty="0" smtClean="0">
                <a:solidFill>
                  <a:srgbClr val="262C32"/>
                </a:solidFill>
                <a:latin typeface="Aptos"/>
                <a:cs typeface="Arial"/>
              </a:rPr>
              <a:t>ren</a:t>
            </a:r>
            <a:r>
              <a:rPr sz="1200" spc="0" dirty="0" smtClean="0">
                <a:solidFill>
                  <a:srgbClr val="262C32"/>
                </a:solidFill>
                <a:latin typeface="Aptos"/>
                <a:cs typeface="Arial"/>
              </a:rPr>
              <a:t>c</a:t>
            </a:r>
            <a:r>
              <a:rPr sz="1200" spc="-19" dirty="0" smtClean="0">
                <a:solidFill>
                  <a:srgbClr val="262C32"/>
                </a:solidFill>
                <a:latin typeface="Aptos"/>
                <a:cs typeface="Arial"/>
              </a:rPr>
              <a:t>i</a:t>
            </a:r>
            <a:r>
              <a:rPr sz="1200" spc="-14" dirty="0" smtClean="0">
                <a:solidFill>
                  <a:srgbClr val="262C32"/>
                </a:solidFill>
                <a:latin typeface="Aptos"/>
                <a:cs typeface="Arial"/>
              </a:rPr>
              <a:t>a</a:t>
            </a:r>
            <a:r>
              <a:rPr sz="1200" spc="0" dirty="0" smtClean="0">
                <a:solidFill>
                  <a:srgbClr val="262C32"/>
                </a:solidFill>
                <a:latin typeface="Aptos"/>
                <a:cs typeface="Arial"/>
              </a:rPr>
              <a:t>s</a:t>
            </a:r>
            <a:r>
              <a:rPr sz="1200" spc="140" dirty="0" smtClean="0">
                <a:solidFill>
                  <a:srgbClr val="262C32"/>
                </a:solidFill>
                <a:latin typeface="Aptos"/>
                <a:cs typeface="Arial"/>
              </a:rPr>
              <a:t> </a:t>
            </a:r>
            <a:r>
              <a:rPr sz="1200" spc="0" dirty="0" smtClean="0">
                <a:solidFill>
                  <a:srgbClr val="262C32"/>
                </a:solidFill>
                <a:latin typeface="Aptos"/>
                <a:cs typeface="Arial"/>
              </a:rPr>
              <a:t>y</a:t>
            </a:r>
            <a:r>
              <a:rPr sz="1200" spc="112" dirty="0" smtClean="0">
                <a:solidFill>
                  <a:srgbClr val="262C32"/>
                </a:solidFill>
                <a:latin typeface="Aptos"/>
                <a:cs typeface="Arial"/>
              </a:rPr>
              <a:t> </a:t>
            </a:r>
            <a:r>
              <a:rPr sz="1200" spc="-68" dirty="0" smtClean="0">
                <a:solidFill>
                  <a:srgbClr val="262C32"/>
                </a:solidFill>
                <a:latin typeface="Aptos"/>
                <a:cs typeface="Arial"/>
              </a:rPr>
              <a:t>r</a:t>
            </a:r>
            <a:r>
              <a:rPr sz="1200" spc="-3" dirty="0" smtClean="0">
                <a:solidFill>
                  <a:srgbClr val="262C32"/>
                </a:solidFill>
                <a:latin typeface="Aptos"/>
                <a:cs typeface="Arial"/>
              </a:rPr>
              <a:t>e</a:t>
            </a:r>
            <a:r>
              <a:rPr sz="1200" spc="4" dirty="0" smtClean="0">
                <a:solidFill>
                  <a:srgbClr val="262C32"/>
                </a:solidFill>
                <a:latin typeface="Aptos"/>
                <a:cs typeface="Arial"/>
              </a:rPr>
              <a:t>c</a:t>
            </a:r>
            <a:r>
              <a:rPr sz="1200" spc="-3" dirty="0" smtClean="0">
                <a:solidFill>
                  <a:srgbClr val="262C32"/>
                </a:solidFill>
                <a:latin typeface="Aptos"/>
                <a:cs typeface="Arial"/>
              </a:rPr>
              <a:t>o</a:t>
            </a:r>
            <a:r>
              <a:rPr sz="1200" spc="-14" dirty="0" smtClean="0">
                <a:solidFill>
                  <a:srgbClr val="262C32"/>
                </a:solidFill>
                <a:latin typeface="Aptos"/>
                <a:cs typeface="Arial"/>
              </a:rPr>
              <a:t>m</a:t>
            </a:r>
            <a:r>
              <a:rPr sz="1200" spc="17" dirty="0" smtClean="0">
                <a:solidFill>
                  <a:srgbClr val="262C32"/>
                </a:solidFill>
                <a:latin typeface="Aptos"/>
                <a:cs typeface="Arial"/>
              </a:rPr>
              <a:t>e</a:t>
            </a:r>
            <a:r>
              <a:rPr sz="1200" spc="-26" dirty="0" smtClean="0">
                <a:solidFill>
                  <a:srgbClr val="262C32"/>
                </a:solidFill>
                <a:latin typeface="Aptos"/>
                <a:cs typeface="Arial"/>
              </a:rPr>
              <a:t>n</a:t>
            </a:r>
            <a:r>
              <a:rPr sz="1200" spc="-3" dirty="0" smtClean="0">
                <a:solidFill>
                  <a:srgbClr val="262C32"/>
                </a:solidFill>
                <a:latin typeface="Aptos"/>
                <a:cs typeface="Arial"/>
              </a:rPr>
              <a:t>d</a:t>
            </a:r>
            <a:r>
              <a:rPr sz="1200" spc="17" dirty="0" smtClean="0">
                <a:solidFill>
                  <a:srgbClr val="262C32"/>
                </a:solidFill>
                <a:latin typeface="Aptos"/>
                <a:cs typeface="Arial"/>
              </a:rPr>
              <a:t>a</a:t>
            </a:r>
            <a:r>
              <a:rPr sz="1200" spc="9" dirty="0" smtClean="0">
                <a:solidFill>
                  <a:srgbClr val="262C32"/>
                </a:solidFill>
                <a:latin typeface="Aptos"/>
                <a:cs typeface="Arial"/>
              </a:rPr>
              <a:t>c</a:t>
            </a:r>
            <a:r>
              <a:rPr sz="1200" spc="-10" dirty="0" smtClean="0">
                <a:solidFill>
                  <a:srgbClr val="262C32"/>
                </a:solidFill>
                <a:latin typeface="Aptos"/>
                <a:cs typeface="Arial"/>
              </a:rPr>
              <a:t>i</a:t>
            </a:r>
            <a:r>
              <a:rPr sz="1200" spc="17" dirty="0" smtClean="0">
                <a:solidFill>
                  <a:srgbClr val="262C32"/>
                </a:solidFill>
                <a:latin typeface="Aptos"/>
                <a:cs typeface="Arial"/>
              </a:rPr>
              <a:t>o</a:t>
            </a:r>
            <a:r>
              <a:rPr sz="1200" spc="-26" dirty="0" smtClean="0">
                <a:solidFill>
                  <a:srgbClr val="262C32"/>
                </a:solidFill>
                <a:latin typeface="Aptos"/>
                <a:cs typeface="Arial"/>
              </a:rPr>
              <a:t>n</a:t>
            </a:r>
            <a:r>
              <a:rPr sz="1200" spc="-3" dirty="0" smtClean="0">
                <a:solidFill>
                  <a:srgbClr val="262C32"/>
                </a:solidFill>
                <a:latin typeface="Aptos"/>
                <a:cs typeface="Arial"/>
              </a:rPr>
              <a:t>e</a:t>
            </a:r>
            <a:r>
              <a:rPr sz="1200" spc="29" dirty="0" smtClean="0">
                <a:solidFill>
                  <a:srgbClr val="262C32"/>
                </a:solidFill>
                <a:latin typeface="Aptos"/>
                <a:cs typeface="Arial"/>
              </a:rPr>
              <a:t>s</a:t>
            </a:r>
            <a:r>
              <a:rPr sz="1200" spc="-105" dirty="0" smtClean="0">
                <a:solidFill>
                  <a:srgbClr val="262C32"/>
                </a:solidFill>
                <a:latin typeface="Aptos"/>
                <a:cs typeface="Arial"/>
              </a:rPr>
              <a:t>,</a:t>
            </a:r>
            <a:r>
              <a:rPr sz="1200" spc="0" dirty="0" smtClean="0">
                <a:solidFill>
                  <a:srgbClr val="262C32"/>
                </a:solidFill>
                <a:latin typeface="Aptos"/>
                <a:cs typeface="Arial"/>
              </a:rPr>
              <a:t> </a:t>
            </a:r>
            <a:r>
              <a:rPr sz="1200" spc="-79" dirty="0" smtClean="0">
                <a:solidFill>
                  <a:srgbClr val="262C32"/>
                </a:solidFill>
                <a:latin typeface="Aptos"/>
                <a:cs typeface="Arial"/>
              </a:rPr>
              <a:t> </a:t>
            </a:r>
            <a:r>
              <a:rPr sz="1200" spc="-53" dirty="0" smtClean="0">
                <a:solidFill>
                  <a:srgbClr val="262C32"/>
                </a:solidFill>
                <a:latin typeface="Aptos"/>
                <a:cs typeface="Arial"/>
              </a:rPr>
              <a:t>e</a:t>
            </a:r>
            <a:r>
              <a:rPr sz="1200" spc="-75" dirty="0" smtClean="0">
                <a:solidFill>
                  <a:srgbClr val="262C32"/>
                </a:solidFill>
                <a:latin typeface="Aptos"/>
                <a:cs typeface="Arial"/>
              </a:rPr>
              <a:t>l</a:t>
            </a:r>
            <a:r>
              <a:rPr sz="1200" spc="0" dirty="0" smtClean="0">
                <a:solidFill>
                  <a:srgbClr val="262C32"/>
                </a:solidFill>
                <a:latin typeface="Aptos"/>
                <a:cs typeface="Arial"/>
              </a:rPr>
              <a:t> </a:t>
            </a:r>
            <a:r>
              <a:rPr sz="1200" spc="-100" dirty="0" smtClean="0">
                <a:solidFill>
                  <a:srgbClr val="262C32"/>
                </a:solidFill>
                <a:latin typeface="Aptos"/>
                <a:cs typeface="Arial"/>
              </a:rPr>
              <a:t> </a:t>
            </a:r>
            <a:r>
              <a:rPr sz="1200" spc="-14" dirty="0" smtClean="0">
                <a:solidFill>
                  <a:srgbClr val="262C32"/>
                </a:solidFill>
                <a:latin typeface="Aptos"/>
                <a:cs typeface="Arial"/>
              </a:rPr>
              <a:t>g</a:t>
            </a:r>
            <a:r>
              <a:rPr sz="1200" spc="-9" dirty="0" smtClean="0">
                <a:solidFill>
                  <a:srgbClr val="262C32"/>
                </a:solidFill>
                <a:latin typeface="Aptos"/>
                <a:cs typeface="Arial"/>
              </a:rPr>
              <a:t>ru</a:t>
            </a:r>
            <a:r>
              <a:rPr sz="1200" spc="-14" dirty="0" smtClean="0">
                <a:solidFill>
                  <a:srgbClr val="262C32"/>
                </a:solidFill>
                <a:latin typeface="Aptos"/>
                <a:cs typeface="Arial"/>
              </a:rPr>
              <a:t>p</a:t>
            </a:r>
            <a:r>
              <a:rPr sz="1200" spc="0" dirty="0" smtClean="0">
                <a:solidFill>
                  <a:srgbClr val="262C32"/>
                </a:solidFill>
                <a:latin typeface="Aptos"/>
                <a:cs typeface="Arial"/>
              </a:rPr>
              <a:t>o</a:t>
            </a:r>
            <a:r>
              <a:rPr sz="1200" spc="70" dirty="0" smtClean="0">
                <a:solidFill>
                  <a:srgbClr val="262C32"/>
                </a:solidFill>
                <a:latin typeface="Aptos"/>
                <a:cs typeface="Arial"/>
              </a:rPr>
              <a:t> </a:t>
            </a:r>
            <a:r>
              <a:rPr sz="1200" spc="0" dirty="0" smtClean="0">
                <a:solidFill>
                  <a:srgbClr val="262C32"/>
                </a:solidFill>
                <a:latin typeface="Aptos"/>
                <a:cs typeface="Arial"/>
              </a:rPr>
              <a:t>f</a:t>
            </a:r>
            <a:r>
              <a:rPr sz="1200" spc="-19" dirty="0" smtClean="0">
                <a:solidFill>
                  <a:srgbClr val="262C32"/>
                </a:solidFill>
                <a:latin typeface="Aptos"/>
                <a:cs typeface="Arial"/>
              </a:rPr>
              <a:t>o</a:t>
            </a:r>
            <a:r>
              <a:rPr sz="1200" spc="-9" dirty="0" smtClean="0">
                <a:solidFill>
                  <a:srgbClr val="262C32"/>
                </a:solidFill>
                <a:latin typeface="Aptos"/>
                <a:cs typeface="Arial"/>
              </a:rPr>
              <a:t>r</a:t>
            </a:r>
            <a:r>
              <a:rPr sz="1200" spc="-25" dirty="0" smtClean="0">
                <a:solidFill>
                  <a:srgbClr val="262C32"/>
                </a:solidFill>
                <a:latin typeface="Aptos"/>
                <a:cs typeface="Arial"/>
              </a:rPr>
              <a:t>m</a:t>
            </a:r>
            <a:r>
              <a:rPr sz="1200" spc="-14" dirty="0" smtClean="0">
                <a:solidFill>
                  <a:srgbClr val="262C32"/>
                </a:solidFill>
                <a:latin typeface="Aptos"/>
                <a:cs typeface="Arial"/>
              </a:rPr>
              <a:t>ad</a:t>
            </a:r>
            <a:r>
              <a:rPr sz="1200" spc="0" dirty="0" smtClean="0">
                <a:solidFill>
                  <a:srgbClr val="262C32"/>
                </a:solidFill>
                <a:latin typeface="Aptos"/>
                <a:cs typeface="Arial"/>
              </a:rPr>
              <a:t>o</a:t>
            </a:r>
            <a:r>
              <a:rPr sz="1200" spc="196" dirty="0" smtClean="0">
                <a:solidFill>
                  <a:srgbClr val="262C32"/>
                </a:solidFill>
                <a:latin typeface="Aptos"/>
                <a:cs typeface="Arial"/>
              </a:rPr>
              <a:t> </a:t>
            </a:r>
            <a:r>
              <a:rPr sz="1200" spc="-14" dirty="0" smtClean="0">
                <a:solidFill>
                  <a:srgbClr val="262C32"/>
                </a:solidFill>
                <a:latin typeface="Aptos"/>
                <a:cs typeface="Arial"/>
              </a:rPr>
              <a:t>po</a:t>
            </a:r>
            <a:r>
              <a:rPr sz="1200" spc="0" dirty="0" smtClean="0">
                <a:solidFill>
                  <a:srgbClr val="262C32"/>
                </a:solidFill>
                <a:latin typeface="Aptos"/>
                <a:cs typeface="Arial"/>
              </a:rPr>
              <a:t>r </a:t>
            </a:r>
            <a:endParaRPr sz="1000">
              <a:latin typeface="Arial"/>
              <a:cs typeface="Arial"/>
            </a:endParaRPr>
          </a:p>
          <a:p>
            <a:pPr marL="18795" algn="just">
              <a:lnSpc>
                <a:spcPts val="1149"/>
              </a:lnSpc>
              <a:spcBef>
                <a:spcPts val="157"/>
              </a:spcBef>
              <a:spcAft>
                <a:spcPts val="300"/>
              </a:spcAft>
            </a:pPr>
            <a:r>
              <a:rPr sz="1200" spc="-5" dirty="0" smtClean="0">
                <a:solidFill>
                  <a:srgbClr val="262C32"/>
                </a:solidFill>
                <a:latin typeface="Aptos"/>
                <a:cs typeface="Arial"/>
              </a:rPr>
              <a:t>las siguientes personas</a:t>
            </a:r>
            <a:r>
              <a:rPr sz="1200" spc="-5" dirty="0" smtClean="0">
                <a:solidFill>
                  <a:srgbClr val="262C32"/>
                </a:solidFill>
                <a:latin typeface="Aptos"/>
                <a:cs typeface="Arial"/>
              </a:rPr>
              <a:t>:</a:t>
            </a:r>
            <a:endParaRPr sz="1000">
              <a:latin typeface="Arial"/>
              <a:cs typeface="Arial"/>
            </a:endParaRPr>
          </a:p>
          <a:p>
            <a:pPr marL="15747" marR="5486" indent="-3047" algn="just">
              <a:lnSpc>
                <a:spcPts val="1149"/>
              </a:lnSpc>
              <a:spcBef>
                <a:spcPts val="412"/>
              </a:spcBef>
              <a:spcAft>
                <a:spcPts val="300"/>
              </a:spcAft>
            </a:pPr>
            <a:r>
              <a:rPr sz="1200" spc="-18" dirty="0" smtClean="0">
                <a:solidFill>
                  <a:srgbClr val="262C32"/>
                </a:solidFill>
                <a:latin typeface="Aptos"/>
                <a:cs typeface="Arial"/>
              </a:rPr>
              <a:t>Abel Martínez</a:t>
            </a:r>
            <a:r>
              <a:rPr sz="1200" spc="-18" dirty="0" smtClean="0">
                <a:solidFill>
                  <a:srgbClr val="262C32"/>
                </a:solidFill>
                <a:latin typeface="Aptos"/>
                <a:cs typeface="Arial"/>
              </a:rPr>
              <a:t>, </a:t>
            </a:r>
            <a:r>
              <a:rPr sz="1200" spc="-18" dirty="0" smtClean="0">
                <a:solidFill>
                  <a:srgbClr val="262C32"/>
                </a:solidFill>
                <a:latin typeface="Aptos"/>
                <a:cs typeface="Arial"/>
              </a:rPr>
              <a:t>Alfonso Delgado</a:t>
            </a:r>
            <a:r>
              <a:rPr sz="1200" spc="-18" dirty="0" smtClean="0">
                <a:solidFill>
                  <a:srgbClr val="262C32"/>
                </a:solidFill>
                <a:latin typeface="Aptos"/>
                <a:cs typeface="Arial"/>
              </a:rPr>
              <a:t>, </a:t>
            </a:r>
            <a:r>
              <a:rPr sz="1200" spc="-18" dirty="0" smtClean="0">
                <a:solidFill>
                  <a:srgbClr val="262C32"/>
                </a:solidFill>
                <a:latin typeface="Aptos"/>
                <a:cs typeface="Arial"/>
              </a:rPr>
              <a:t>Ana Gómez</a:t>
            </a:r>
            <a:r>
              <a:rPr sz="1200" spc="-18" dirty="0" smtClean="0">
                <a:solidFill>
                  <a:srgbClr val="262C32"/>
                </a:solidFill>
                <a:latin typeface="Aptos"/>
                <a:cs typeface="Arial"/>
              </a:rPr>
              <a:t>, </a:t>
            </a:r>
            <a:r>
              <a:rPr sz="1200" spc="-18" dirty="0" smtClean="0">
                <a:solidFill>
                  <a:srgbClr val="262C32"/>
                </a:solidFill>
                <a:latin typeface="Aptos"/>
                <a:cs typeface="Arial"/>
              </a:rPr>
              <a:t>Ángel López</a:t>
            </a:r>
            <a:r>
              <a:rPr sz="1200" spc="-18" dirty="0" smtClean="0">
                <a:solidFill>
                  <a:srgbClr val="262C32"/>
                </a:solidFill>
                <a:latin typeface="Aptos"/>
                <a:cs typeface="Arial"/>
              </a:rPr>
              <a:t>, </a:t>
            </a:r>
            <a:r>
              <a:rPr sz="1200" spc="-18" dirty="0" smtClean="0">
                <a:solidFill>
                  <a:srgbClr val="262C32"/>
                </a:solidFill>
                <a:latin typeface="Aptos"/>
                <a:cs typeface="Arial"/>
              </a:rPr>
              <a:t>Antonio Pérez</a:t>
            </a:r>
            <a:r>
              <a:rPr sz="1200" spc="-18" dirty="0" smtClean="0">
                <a:solidFill>
                  <a:srgbClr val="262C32"/>
                </a:solidFill>
                <a:latin typeface="Aptos"/>
                <a:cs typeface="Arial"/>
              </a:rPr>
              <a:t>, </a:t>
            </a:r>
            <a:endParaRPr sz="1000">
              <a:latin typeface="Arial"/>
              <a:cs typeface="Arial"/>
            </a:endParaRPr>
          </a:p>
          <a:p>
            <a:pPr marL="15747" marR="5486" algn="just">
              <a:lnSpc>
                <a:spcPts val="1149"/>
              </a:lnSpc>
              <a:spcBef>
                <a:spcPts val="151"/>
              </a:spcBef>
              <a:spcAft>
                <a:spcPts val="300"/>
              </a:spcAft>
            </a:pPr>
            <a:r>
              <a:rPr sz="1200" spc="-16" dirty="0" smtClean="0">
                <a:solidFill>
                  <a:srgbClr val="262C32"/>
                </a:solidFill>
                <a:latin typeface="Aptos"/>
                <a:cs typeface="Arial"/>
              </a:rPr>
              <a:t>Carlos Campanales</a:t>
            </a:r>
            <a:r>
              <a:rPr sz="1200" spc="-16" dirty="0" smtClean="0">
                <a:solidFill>
                  <a:srgbClr val="262C32"/>
                </a:solidFill>
                <a:latin typeface="Aptos"/>
                <a:cs typeface="Arial"/>
              </a:rPr>
              <a:t>, </a:t>
            </a:r>
            <a:r>
              <a:rPr sz="1200" spc="-16" dirty="0" smtClean="0">
                <a:solidFill>
                  <a:srgbClr val="262C32"/>
                </a:solidFill>
                <a:latin typeface="Aptos"/>
                <a:cs typeface="Arial"/>
              </a:rPr>
              <a:t>Carlos Oroz</a:t>
            </a:r>
            <a:r>
              <a:rPr sz="1200" spc="-16" dirty="0" smtClean="0">
                <a:solidFill>
                  <a:srgbClr val="262C32"/>
                </a:solidFill>
                <a:latin typeface="Aptos"/>
                <a:cs typeface="Arial"/>
              </a:rPr>
              <a:t>, </a:t>
            </a:r>
            <a:r>
              <a:rPr sz="1200" spc="-16" dirty="0" smtClean="0">
                <a:solidFill>
                  <a:srgbClr val="262C32"/>
                </a:solidFill>
                <a:latin typeface="Aptos"/>
                <a:cs typeface="Arial"/>
              </a:rPr>
              <a:t>Carlos Urkia</a:t>
            </a:r>
            <a:r>
              <a:rPr sz="1200" spc="-16" dirty="0" smtClean="0">
                <a:solidFill>
                  <a:srgbClr val="262C32"/>
                </a:solidFill>
                <a:latin typeface="Aptos"/>
                <a:cs typeface="Arial"/>
              </a:rPr>
              <a:t>, </a:t>
            </a:r>
            <a:r>
              <a:rPr sz="1200" spc="-16" dirty="0" smtClean="0">
                <a:solidFill>
                  <a:srgbClr val="262C32"/>
                </a:solidFill>
                <a:latin typeface="Aptos"/>
                <a:cs typeface="Arial"/>
              </a:rPr>
              <a:t>Esmeralda Fernández</a:t>
            </a:r>
            <a:r>
              <a:rPr sz="1200" spc="-16" dirty="0" smtClean="0">
                <a:solidFill>
                  <a:srgbClr val="262C32"/>
                </a:solidFill>
                <a:latin typeface="Aptos"/>
                <a:cs typeface="Arial"/>
              </a:rPr>
              <a:t>, </a:t>
            </a:r>
            <a:endParaRPr sz="1000">
              <a:latin typeface="Arial"/>
              <a:cs typeface="Arial"/>
            </a:endParaRPr>
          </a:p>
          <a:p>
            <a:pPr marL="15747" marR="5486" algn="just">
              <a:lnSpc>
                <a:spcPts val="1149"/>
              </a:lnSpc>
              <a:spcBef>
                <a:spcPts val="151"/>
              </a:spcBef>
              <a:spcAft>
                <a:spcPts val="300"/>
              </a:spcAft>
            </a:pPr>
            <a:r>
              <a:rPr sz="1200" spc="-6" dirty="0" smtClean="0">
                <a:solidFill>
                  <a:srgbClr val="262C32"/>
                </a:solidFill>
                <a:latin typeface="Aptos"/>
                <a:cs typeface="Arial"/>
              </a:rPr>
              <a:t>Francisco Sánchez</a:t>
            </a:r>
            <a:r>
              <a:rPr sz="1200" spc="-6" dirty="0" smtClean="0">
                <a:solidFill>
                  <a:srgbClr val="262C32"/>
                </a:solidFill>
                <a:latin typeface="Aptos"/>
                <a:cs typeface="Arial"/>
              </a:rPr>
              <a:t>, </a:t>
            </a:r>
            <a:r>
              <a:rPr sz="1200" spc="-6" dirty="0" smtClean="0">
                <a:solidFill>
                  <a:srgbClr val="262C32"/>
                </a:solidFill>
                <a:latin typeface="Aptos"/>
                <a:cs typeface="Arial"/>
              </a:rPr>
              <a:t>Félix Zubía</a:t>
            </a:r>
            <a:r>
              <a:rPr sz="1200" spc="-6" dirty="0" smtClean="0">
                <a:solidFill>
                  <a:srgbClr val="262C32"/>
                </a:solidFill>
                <a:latin typeface="Aptos"/>
                <a:cs typeface="Arial"/>
              </a:rPr>
              <a:t>, </a:t>
            </a:r>
            <a:r>
              <a:rPr sz="1200" spc="-6" dirty="0" smtClean="0">
                <a:solidFill>
                  <a:srgbClr val="262C32"/>
                </a:solidFill>
                <a:latin typeface="Aptos"/>
                <a:cs typeface="Arial"/>
              </a:rPr>
              <a:t>Isabel Ferrera</a:t>
            </a:r>
            <a:r>
              <a:rPr sz="1200" spc="-6" dirty="0" smtClean="0">
                <a:solidFill>
                  <a:srgbClr val="262C32"/>
                </a:solidFill>
                <a:latin typeface="Aptos"/>
                <a:cs typeface="Arial"/>
              </a:rPr>
              <a:t>, </a:t>
            </a:r>
            <a:r>
              <a:rPr sz="1200" spc="-6" dirty="0" smtClean="0">
                <a:solidFill>
                  <a:srgbClr val="262C32"/>
                </a:solidFill>
                <a:latin typeface="Aptos"/>
                <a:cs typeface="Arial"/>
              </a:rPr>
              <a:t>Jesús Fuentes del Castillo</a:t>
            </a:r>
            <a:r>
              <a:rPr sz="1200" spc="-6" dirty="0" smtClean="0">
                <a:solidFill>
                  <a:srgbClr val="262C32"/>
                </a:solidFill>
                <a:latin typeface="Aptos"/>
                <a:cs typeface="Arial"/>
              </a:rPr>
              <a:t>, </a:t>
            </a:r>
            <a:endParaRPr sz="1000">
              <a:latin typeface="Arial"/>
              <a:cs typeface="Arial"/>
            </a:endParaRPr>
          </a:p>
          <a:p>
            <a:pPr marL="15747" marR="5486" algn="just">
              <a:lnSpc>
                <a:spcPts val="1149"/>
              </a:lnSpc>
              <a:spcBef>
                <a:spcPts val="151"/>
              </a:spcBef>
              <a:spcAft>
                <a:spcPts val="300"/>
              </a:spcAft>
            </a:pPr>
            <a:r>
              <a:rPr sz="1200" spc="-4" dirty="0" smtClean="0">
                <a:solidFill>
                  <a:srgbClr val="262C32"/>
                </a:solidFill>
                <a:latin typeface="Aptos"/>
                <a:cs typeface="Arial"/>
              </a:rPr>
              <a:t>Joaquim Ventura</a:t>
            </a:r>
            <a:r>
              <a:rPr sz="1200" spc="-4" dirty="0" smtClean="0">
                <a:solidFill>
                  <a:srgbClr val="262C32"/>
                </a:solidFill>
                <a:latin typeface="Aptos"/>
                <a:cs typeface="Arial"/>
              </a:rPr>
              <a:t>,  </a:t>
            </a:r>
            <a:r>
              <a:rPr sz="1200" spc="-4" dirty="0" smtClean="0">
                <a:solidFill>
                  <a:srgbClr val="262C32"/>
                </a:solidFill>
                <a:latin typeface="Aptos"/>
                <a:cs typeface="Arial"/>
              </a:rPr>
              <a:t>José Carlos  García</a:t>
            </a:r>
            <a:r>
              <a:rPr sz="1200" spc="-4" dirty="0" smtClean="0">
                <a:solidFill>
                  <a:srgbClr val="262C32"/>
                </a:solidFill>
                <a:latin typeface="Aptos"/>
                <a:cs typeface="Arial"/>
              </a:rPr>
              <a:t>,  </a:t>
            </a:r>
            <a:r>
              <a:rPr sz="1200" spc="-4" dirty="0" smtClean="0">
                <a:solidFill>
                  <a:srgbClr val="262C32"/>
                </a:solidFill>
                <a:latin typeface="Aptos"/>
                <a:cs typeface="Arial"/>
              </a:rPr>
              <a:t>José  Mª Benedicto</a:t>
            </a:r>
            <a:r>
              <a:rPr sz="1200" spc="-4" dirty="0" smtClean="0">
                <a:solidFill>
                  <a:srgbClr val="262C32"/>
                </a:solidFill>
                <a:latin typeface="Aptos"/>
                <a:cs typeface="Arial"/>
              </a:rPr>
              <a:t>,  </a:t>
            </a:r>
            <a:r>
              <a:rPr sz="1200" spc="-4" dirty="0" smtClean="0">
                <a:solidFill>
                  <a:srgbClr val="262C32"/>
                </a:solidFill>
                <a:latin typeface="Aptos"/>
                <a:cs typeface="Arial"/>
              </a:rPr>
              <a:t>Juan Antonio </a:t>
            </a:r>
            <a:endParaRPr sz="1000">
              <a:latin typeface="Arial"/>
              <a:cs typeface="Arial"/>
            </a:endParaRPr>
          </a:p>
          <a:p>
            <a:pPr marL="15747" marR="5486" algn="just">
              <a:lnSpc>
                <a:spcPts val="1149"/>
              </a:lnSpc>
              <a:spcBef>
                <a:spcPts val="151"/>
              </a:spcBef>
              <a:spcAft>
                <a:spcPts val="300"/>
              </a:spcAft>
            </a:pPr>
            <a:r>
              <a:rPr sz="1200" spc="-7" dirty="0" smtClean="0">
                <a:solidFill>
                  <a:srgbClr val="262C32"/>
                </a:solidFill>
                <a:latin typeface="Aptos"/>
                <a:cs typeface="Arial"/>
              </a:rPr>
              <a:t>García</a:t>
            </a:r>
            <a:r>
              <a:rPr sz="1200" spc="-7" dirty="0" smtClean="0">
                <a:solidFill>
                  <a:srgbClr val="262C32"/>
                </a:solidFill>
                <a:latin typeface="Aptos"/>
                <a:cs typeface="Arial"/>
              </a:rPr>
              <a:t>, </a:t>
            </a:r>
            <a:r>
              <a:rPr sz="1200" spc="-7" dirty="0" smtClean="0">
                <a:solidFill>
                  <a:srgbClr val="262C32"/>
                </a:solidFill>
                <a:latin typeface="Aptos"/>
                <a:cs typeface="Arial"/>
              </a:rPr>
              <a:t>Lluis Corominas</a:t>
            </a:r>
            <a:r>
              <a:rPr sz="1200" spc="-7" dirty="0" smtClean="0">
                <a:solidFill>
                  <a:srgbClr val="262C32"/>
                </a:solidFill>
                <a:latin typeface="Aptos"/>
                <a:cs typeface="Arial"/>
              </a:rPr>
              <a:t>,  </a:t>
            </a:r>
            <a:r>
              <a:rPr sz="1200" spc="-7" dirty="0" smtClean="0">
                <a:solidFill>
                  <a:srgbClr val="262C32"/>
                </a:solidFill>
                <a:latin typeface="Aptos"/>
                <a:cs typeface="Arial"/>
              </a:rPr>
              <a:t>Mª Teresa de Miguel y Vicente Sánchez</a:t>
            </a:r>
            <a:r>
              <a:rPr sz="1200" spc="-7" dirty="0" smtClean="0">
                <a:solidFill>
                  <a:srgbClr val="262C32"/>
                </a:solidFill>
                <a:latin typeface="Aptos"/>
                <a:cs typeface="Arial"/>
              </a:rPr>
              <a:t>-</a:t>
            </a:r>
            <a:r>
              <a:rPr sz="1200" spc="-7" dirty="0" smtClean="0">
                <a:solidFill>
                  <a:srgbClr val="262C32"/>
                </a:solidFill>
                <a:latin typeface="Aptos"/>
                <a:cs typeface="Arial"/>
              </a:rPr>
              <a:t>Brunete</a:t>
            </a:r>
            <a:endParaRPr sz="1000">
              <a:latin typeface="Arial"/>
              <a:cs typeface="Arial"/>
            </a:endParaRPr>
          </a:p>
          <a:p>
            <a:pPr marL="21843" marR="5628" algn="just">
              <a:lnSpc>
                <a:spcPct val="95825"/>
              </a:lnSpc>
              <a:spcBef>
                <a:spcPts val="436"/>
              </a:spcBef>
              <a:spcAft>
                <a:spcPts val="300"/>
              </a:spcAft>
            </a:pPr>
            <a:r>
              <a:rPr sz="1200" spc="3" dirty="0" smtClean="0">
                <a:solidFill>
                  <a:srgbClr val="262C32"/>
                </a:solidFill>
                <a:latin typeface="Aptos"/>
                <a:cs typeface="Arial"/>
              </a:rPr>
              <a:t>El seguimiento global  de los trabajos ha sido realizado por Antonio Pérez y</a:t>
            </a:r>
            <a:endParaRPr sz="1000">
              <a:latin typeface="Arial"/>
              <a:cs typeface="Arial"/>
            </a:endParaRPr>
          </a:p>
          <a:p>
            <a:pPr marL="15747" marR="3042547" algn="just">
              <a:lnSpc>
                <a:spcPct val="95825"/>
              </a:lnSpc>
              <a:spcBef>
                <a:spcPts val="145"/>
              </a:spcBef>
              <a:spcAft>
                <a:spcPts val="300"/>
              </a:spcAft>
            </a:pPr>
            <a:r>
              <a:rPr sz="1200" spc="-6" dirty="0" smtClean="0">
                <a:solidFill>
                  <a:srgbClr val="262C32"/>
                </a:solidFill>
                <a:latin typeface="Aptos"/>
                <a:cs typeface="Arial"/>
              </a:rPr>
              <a:t>José María Benedicto.</a:t>
            </a:r>
            <a:endParaRPr sz="1000">
              <a:latin typeface="Arial"/>
              <a:cs typeface="Arial"/>
            </a:endParaRPr>
          </a:p>
        </p:txBody>
      </p:sp>
      <p:sp>
        <p:nvSpPr>
          <p:cNvPr id="3" name="object 3"/>
          <p:cNvSpPr txBox="1"/>
          <p:nvPr/>
        </p:nvSpPr>
        <p:spPr>
          <a:xfrm>
            <a:off x="7336133" y="6785062"/>
            <a:ext cx="2249175" cy="481584"/>
          </a:xfrm>
          <a:prstGeom prst="rect">
            <a:avLst/>
          </a:prstGeom>
        </p:spPr>
        <p:txBody>
          <a:bodyPr wrap="square" lIns="0" tIns="7111" rIns="0" bIns="0" rtlCol="0">
            <a:noAutofit/>
          </a:bodyPr>
          <a:lstStyle/>
          <a:p>
            <a:pPr marL="195580">
              <a:lnSpc>
                <a:spcPts val="1120"/>
              </a:lnSpc>
              <a:spcAft>
                <a:spcPts val="300"/>
              </a:spcAft>
            </a:pPr>
            <a:r>
              <a:rPr sz="1200" spc="-3" dirty="0" smtClean="0">
                <a:solidFill>
                  <a:srgbClr val="262C32"/>
                </a:solidFill>
                <a:latin typeface="Aptos"/>
                <a:cs typeface="Arial"/>
              </a:rPr>
              <a:t>Cruz Roja Española</a:t>
            </a:r>
            <a:endParaRPr sz="1000">
              <a:latin typeface="Arial"/>
              <a:cs typeface="Arial"/>
            </a:endParaRPr>
          </a:p>
          <a:p>
            <a:pPr marL="396747" marR="6964" indent="-384047">
              <a:lnSpc>
                <a:spcPts val="1149"/>
              </a:lnSpc>
              <a:spcBef>
                <a:spcPts val="89"/>
              </a:spcBef>
              <a:spcAft>
                <a:spcPts val="300"/>
              </a:spcAft>
            </a:pPr>
            <a:r>
              <a:rPr sz="1200" spc="7" dirty="0" smtClean="0">
                <a:solidFill>
                  <a:srgbClr val="262C32"/>
                </a:solidFill>
                <a:latin typeface="Aptos"/>
                <a:cs typeface="Arial"/>
                <a:hlinkClick r:id="rId3"/>
              </a:rPr>
              <a:t>f</a:t>
            </a:r>
            <a:r>
              <a:rPr sz="1200" spc="-3" dirty="0" smtClean="0">
                <a:solidFill>
                  <a:srgbClr val="262C32"/>
                </a:solidFill>
                <a:latin typeface="Aptos"/>
                <a:cs typeface="Arial"/>
                <a:hlinkClick r:id="rId3"/>
              </a:rPr>
              <a:t>o</a:t>
            </a:r>
            <a:r>
              <a:rPr sz="1200" spc="3" dirty="0" smtClean="0">
                <a:solidFill>
                  <a:srgbClr val="262C32"/>
                </a:solidFill>
                <a:latin typeface="Aptos"/>
                <a:cs typeface="Arial"/>
                <a:hlinkClick r:id="rId3"/>
              </a:rPr>
              <a:t>r</a:t>
            </a:r>
            <a:r>
              <a:rPr sz="1200" spc="-41" dirty="0" smtClean="0">
                <a:solidFill>
                  <a:srgbClr val="262C32"/>
                </a:solidFill>
                <a:latin typeface="Aptos"/>
                <a:cs typeface="Arial"/>
                <a:hlinkClick r:id="rId3"/>
              </a:rPr>
              <a:t>m</a:t>
            </a:r>
            <a:r>
              <a:rPr sz="1200" spc="17" dirty="0" smtClean="0">
                <a:solidFill>
                  <a:srgbClr val="262C32"/>
                </a:solidFill>
                <a:latin typeface="Aptos"/>
                <a:cs typeface="Arial"/>
                <a:hlinkClick r:id="rId3"/>
              </a:rPr>
              <a:t>a</a:t>
            </a:r>
            <a:r>
              <a:rPr sz="1200" spc="-4" dirty="0" smtClean="0">
                <a:solidFill>
                  <a:srgbClr val="262C32"/>
                </a:solidFill>
                <a:latin typeface="Aptos"/>
                <a:cs typeface="Arial"/>
                <a:hlinkClick r:id="rId3"/>
              </a:rPr>
              <a:t>c</a:t>
            </a:r>
            <a:r>
              <a:rPr sz="1200" spc="-22" dirty="0" smtClean="0">
                <a:solidFill>
                  <a:srgbClr val="262C32"/>
                </a:solidFill>
                <a:latin typeface="Aptos"/>
                <a:cs typeface="Arial"/>
                <a:hlinkClick r:id="rId3"/>
              </a:rPr>
              <a:t>i</a:t>
            </a:r>
            <a:r>
              <a:rPr sz="1200" spc="45" dirty="0" smtClean="0">
                <a:solidFill>
                  <a:srgbClr val="262C32"/>
                </a:solidFill>
                <a:latin typeface="Aptos"/>
                <a:cs typeface="Arial"/>
                <a:hlinkClick r:id="rId3"/>
              </a:rPr>
              <a:t>o</a:t>
            </a:r>
            <a:r>
              <a:rPr sz="1200" spc="-26" dirty="0" smtClean="0">
                <a:solidFill>
                  <a:srgbClr val="262C32"/>
                </a:solidFill>
                <a:latin typeface="Aptos"/>
                <a:cs typeface="Arial"/>
                <a:hlinkClick r:id="rId3"/>
              </a:rPr>
              <a:t>n</a:t>
            </a:r>
            <a:r>
              <a:rPr sz="1200" spc="-4" dirty="0" smtClean="0">
                <a:solidFill>
                  <a:srgbClr val="262C32"/>
                </a:solidFill>
                <a:latin typeface="Aptos"/>
                <a:cs typeface="Arial"/>
                <a:hlinkClick r:id="rId3"/>
              </a:rPr>
              <a:t>@</a:t>
            </a:r>
            <a:r>
              <a:rPr sz="1200" spc="29" dirty="0" smtClean="0">
                <a:solidFill>
                  <a:srgbClr val="262C32"/>
                </a:solidFill>
                <a:latin typeface="Aptos"/>
                <a:cs typeface="Arial"/>
                <a:hlinkClick r:id="rId3"/>
              </a:rPr>
              <a:t>c</a:t>
            </a:r>
            <a:r>
              <a:rPr sz="1200" spc="3" dirty="0" smtClean="0">
                <a:solidFill>
                  <a:srgbClr val="262C32"/>
                </a:solidFill>
                <a:latin typeface="Aptos"/>
                <a:cs typeface="Arial"/>
                <a:hlinkClick r:id="rId3"/>
              </a:rPr>
              <a:t>r</a:t>
            </a:r>
            <a:r>
              <a:rPr sz="1200" spc="-53" dirty="0" smtClean="0">
                <a:solidFill>
                  <a:srgbClr val="262C32"/>
                </a:solidFill>
                <a:latin typeface="Aptos"/>
                <a:cs typeface="Arial"/>
                <a:hlinkClick r:id="rId3"/>
              </a:rPr>
              <a:t>u</a:t>
            </a:r>
            <a:r>
              <a:rPr sz="1200" spc="50" dirty="0" smtClean="0">
                <a:solidFill>
                  <a:srgbClr val="262C32"/>
                </a:solidFill>
                <a:latin typeface="Aptos"/>
                <a:cs typeface="Arial"/>
                <a:hlinkClick r:id="rId3"/>
              </a:rPr>
              <a:t>z</a:t>
            </a:r>
            <a:r>
              <a:rPr sz="1200" spc="-9" dirty="0" smtClean="0">
                <a:solidFill>
                  <a:srgbClr val="262C32"/>
                </a:solidFill>
                <a:latin typeface="Aptos"/>
                <a:cs typeface="Arial"/>
                <a:hlinkClick r:id="rId3"/>
              </a:rPr>
              <a:t>r</a:t>
            </a:r>
            <a:r>
              <a:rPr sz="1200" spc="-36" dirty="0" smtClean="0">
                <a:solidFill>
                  <a:srgbClr val="262C32"/>
                </a:solidFill>
                <a:latin typeface="Aptos"/>
                <a:cs typeface="Arial"/>
                <a:hlinkClick r:id="rId3"/>
              </a:rPr>
              <a:t>o</a:t>
            </a:r>
            <a:r>
              <a:rPr sz="1200" spc="18" dirty="0" smtClean="0">
                <a:solidFill>
                  <a:srgbClr val="262C32"/>
                </a:solidFill>
                <a:latin typeface="Aptos"/>
                <a:cs typeface="Arial"/>
                <a:hlinkClick r:id="rId3"/>
              </a:rPr>
              <a:t>j</a:t>
            </a:r>
            <a:r>
              <a:rPr sz="1200" spc="17" dirty="0" smtClean="0">
                <a:solidFill>
                  <a:srgbClr val="262C32"/>
                </a:solidFill>
                <a:latin typeface="Aptos"/>
                <a:cs typeface="Arial"/>
                <a:hlinkClick r:id="rId3"/>
              </a:rPr>
              <a:t>a</a:t>
            </a:r>
            <a:r>
              <a:rPr sz="1200" spc="-35" dirty="0" smtClean="0">
                <a:solidFill>
                  <a:srgbClr val="262C32"/>
                </a:solidFill>
                <a:latin typeface="Aptos"/>
                <a:cs typeface="Arial"/>
                <a:hlinkClick r:id="rId3"/>
              </a:rPr>
              <a:t>.</a:t>
            </a:r>
            <a:r>
              <a:rPr sz="1200" spc="17" dirty="0" smtClean="0">
                <a:solidFill>
                  <a:srgbClr val="262C32"/>
                </a:solidFill>
                <a:latin typeface="Aptos"/>
                <a:cs typeface="Arial"/>
                <a:hlinkClick r:id="rId3"/>
              </a:rPr>
              <a:t>e</a:t>
            </a:r>
            <a:r>
              <a:rPr sz="1200" spc="-9" dirty="0" smtClean="0">
                <a:solidFill>
                  <a:srgbClr val="262C32"/>
                </a:solidFill>
                <a:latin typeface="Aptos"/>
                <a:cs typeface="Arial"/>
                <a:hlinkClick r:id="rId3"/>
              </a:rPr>
              <a:t>s</a:t>
            </a:r>
            <a:r>
              <a:rPr sz="1200" spc="-5" dirty="0" smtClean="0">
                <a:solidFill>
                  <a:srgbClr val="262C32"/>
                </a:solidFill>
                <a:latin typeface="Aptos"/>
                <a:cs typeface="Arial"/>
              </a:rPr>
              <a:t> </a:t>
            </a:r>
            <a:endParaRPr sz="1000">
              <a:latin typeface="Arial"/>
              <a:cs typeface="Arial"/>
            </a:endParaRPr>
          </a:p>
          <a:p>
            <a:pPr marL="396747" marR="6964">
              <a:lnSpc>
                <a:spcPts val="1149"/>
              </a:lnSpc>
              <a:spcBef>
                <a:spcPts val="146"/>
              </a:spcBef>
              <a:spcAft>
                <a:spcPts val="300"/>
              </a:spcAft>
            </a:pPr>
            <a:r>
              <a:rPr sz="1200" spc="-6" dirty="0" smtClean="0">
                <a:solidFill>
                  <a:srgbClr val="262C32"/>
                </a:solidFill>
                <a:latin typeface="Aptos"/>
                <a:cs typeface="Arial"/>
                <a:hlinkClick r:id="rId4"/>
              </a:rPr>
              <a:t>www.cruzroja</a:t>
            </a:r>
            <a:r>
              <a:rPr sz="1200" spc="-6" dirty="0" smtClean="0">
                <a:solidFill>
                  <a:srgbClr val="262C32"/>
                </a:solidFill>
                <a:latin typeface="Aptos"/>
                <a:cs typeface="Arial"/>
                <a:hlinkClick r:id="rId4"/>
              </a:rPr>
              <a:t>.</a:t>
            </a:r>
            <a:r>
              <a:rPr sz="1200" spc="-6" dirty="0" smtClean="0">
                <a:solidFill>
                  <a:srgbClr val="262C32"/>
                </a:solidFill>
                <a:latin typeface="Aptos"/>
                <a:cs typeface="Arial"/>
                <a:hlinkClick r:id="rId4"/>
              </a:rPr>
              <a:t>es</a:t>
            </a:r>
            <a:endParaRPr sz="1000">
              <a:latin typeface="Arial"/>
              <a:cs typeface="Arial"/>
            </a:endParaRPr>
          </a:p>
        </p:txBody>
      </p:sp>
      <p:sp>
        <p:nvSpPr>
          <p:cNvPr id="2" name="object 2"/>
          <p:cNvSpPr txBox="1"/>
          <p:nvPr/>
        </p:nvSpPr>
        <p:spPr>
          <a:xfrm>
            <a:off x="5376163" y="7421015"/>
            <a:ext cx="1" cy="1"/>
          </a:xfrm>
          <a:prstGeom prst="rect">
            <a:avLst/>
          </a:prstGeom>
        </p:spPr>
        <p:txBody>
          <a:bodyPr wrap="square" lIns="0" tIns="2540" rIns="0" bIns="0" rtlCol="0">
            <a:noAutofit/>
          </a:bodyPr>
          <a:lstStyle/>
          <a:p>
            <a:pPr marL="12700">
              <a:lnSpc>
                <a:spcPct val="95825"/>
              </a:lnSpc>
            </a:pPr>
            <a:r>
              <a:rPr sz="600" spc="-70" dirty="0" smtClean="0">
                <a:solidFill>
                  <a:srgbClr val="343133"/>
                </a:solidFill>
                <a:latin typeface="Times New Roman"/>
                <a:cs typeface="Times New Roman"/>
              </a:rPr>
              <a:t>16</a:t>
            </a:r>
            <a:r>
              <a:rPr sz="600" spc="-70" dirty="0" smtClean="0">
                <a:solidFill>
                  <a:srgbClr val="231F21"/>
                </a:solidFill>
                <a:latin typeface="Times New Roman"/>
                <a:cs typeface="Times New Roman"/>
              </a:rPr>
              <a:t>7</a:t>
            </a:r>
            <a:endParaRPr sz="600">
              <a:latin typeface="Times New Roman"/>
              <a:cs typeface="Times New Roman"/>
            </a:endParaRPr>
          </a:p>
        </p:txBody>
      </p:sp>
      <p:pic>
        <p:nvPicPr>
          <p:cNvPr id="7" name="Picture 6" descr="image.jpg"/>
          <p:cNvPicPr>
            <a:picLocks noChangeAspect="1"/>
          </p:cNvPicPr>
          <p:nvPr/>
        </p:nvPicPr>
        <p:blipFill>
          <a:blip r:embed="rId5"/>
          <a:stretch>
            <a:fillRect/>
          </a:stretch>
        </p:blipFill>
        <p:spPr>
          <a:xfrm>
            <a:off x="9968230" y="203835"/>
            <a:ext cx="1432560" cy="432471"/>
          </a:xfrm>
          <a:prstGeom prst="rect">
            <a:avLst/>
          </a:prstGeom>
        </p:spPr>
      </p:pic>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12" name="object 12"/>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b="1" spc="-26" dirty="0" smtClean="0">
                <a:solidFill>
                  <a:srgbClr val="1E374E"/>
                </a:solidFill>
                <a:latin typeface="Aptos"/>
                <a:cs typeface="Times New Roman"/>
              </a:rPr>
              <a:t>Primeros Auxilios  </a:t>
            </a:r>
            <a:r>
              <a:rPr sz="1100" b="1" spc="-26" dirty="0" smtClean="0">
                <a:solidFill>
                  <a:srgbClr val="1E374E"/>
                </a:solidFill>
                <a:latin typeface="Aptos"/>
                <a:cs typeface="Times New Roman"/>
              </a:rPr>
              <a:t>Básicos</a:t>
            </a:r>
            <a:endParaRPr sz="700">
              <a:latin typeface="Times New Roman"/>
              <a:cs typeface="Times New Roman"/>
            </a:endParaRPr>
          </a:p>
        </p:txBody>
      </p:sp>
      <p:sp>
        <p:nvSpPr>
          <p:cNvPr id="11" name="object 11"/>
          <p:cNvSpPr txBox="1"/>
          <p:nvPr/>
        </p:nvSpPr>
        <p:spPr>
          <a:xfrm>
            <a:off x="2124405" y="1349596"/>
            <a:ext cx="2719583" cy="533400"/>
          </a:xfrm>
          <a:prstGeom prst="rect">
            <a:avLst/>
          </a:prstGeom>
        </p:spPr>
        <p:txBody>
          <a:bodyPr wrap="square" lIns="0" tIns="26606" rIns="0" bIns="0" rtlCol="0">
            <a:noAutofit/>
          </a:bodyPr>
          <a:lstStyle/>
          <a:p>
            <a:pPr marL="12700">
              <a:lnSpc>
                <a:spcPts val="4190"/>
              </a:lnSpc>
              <a:spcAft>
                <a:spcPts val="300"/>
              </a:spcAft>
            </a:pPr>
            <a:r>
              <a:rPr sz="4000" b="1" spc="83" dirty="0" smtClean="0">
                <a:solidFill>
                  <a:srgbClr val="1E374E"/>
                </a:solidFill>
                <a:latin typeface="Aptos"/>
                <a:cs typeface="Arial"/>
              </a:rPr>
              <a:t>c:JIIIII</a:t>
            </a:r>
            <a:endParaRPr sz="4000">
              <a:latin typeface="Arial"/>
              <a:cs typeface="Arial"/>
            </a:endParaRPr>
          </a:p>
        </p:txBody>
      </p:sp>
      <p:sp>
        <p:nvSpPr>
          <p:cNvPr id="10" name="object 10"/>
          <p:cNvSpPr txBox="1"/>
          <p:nvPr/>
        </p:nvSpPr>
        <p:spPr>
          <a:xfrm>
            <a:off x="2119305" y="1780065"/>
            <a:ext cx="2625146" cy="127000"/>
          </a:xfrm>
          <a:prstGeom prst="rect">
            <a:avLst/>
          </a:prstGeom>
        </p:spPr>
        <p:txBody>
          <a:bodyPr wrap="square" lIns="0" tIns="5810" rIns="0" bIns="0" rtlCol="0">
            <a:noAutofit/>
          </a:bodyPr>
          <a:lstStyle/>
          <a:p>
            <a:pPr marL="12700">
              <a:lnSpc>
                <a:spcPts val="915"/>
              </a:lnSpc>
              <a:spcAft>
                <a:spcPts val="300"/>
              </a:spcAft>
            </a:pPr>
            <a:r>
              <a:rPr sz="1600" b="1" spc="-5" dirty="0" smtClean="0">
                <a:solidFill>
                  <a:srgbClr val="1E374E"/>
                </a:solidFill>
                <a:latin typeface="Aptos"/>
                <a:cs typeface="Times New Roman"/>
              </a:rPr>
              <a:t>Cada  vez más cerca de las personas</a:t>
            </a:r>
            <a:endParaRPr sz="800">
              <a:latin typeface="Times New Roman"/>
              <a:cs typeface="Times New Roman"/>
            </a:endParaRPr>
          </a:p>
        </p:txBody>
      </p:sp>
      <p:sp>
        <p:nvSpPr>
          <p:cNvPr id="9" name="object 9"/>
          <p:cNvSpPr txBox="1"/>
          <p:nvPr/>
        </p:nvSpPr>
        <p:spPr>
          <a:xfrm>
            <a:off x="2364083" y="2076796"/>
            <a:ext cx="7197560" cy="750830"/>
          </a:xfrm>
          <a:prstGeom prst="rect">
            <a:avLst/>
          </a:prstGeom>
        </p:spPr>
        <p:txBody>
          <a:bodyPr wrap="square" lIns="0" tIns="1270" rIns="0" bIns="0" rtlCol="0">
            <a:noAutofit/>
          </a:bodyPr>
          <a:lstStyle/>
          <a:p>
            <a:pPr marL="12700" marR="3866121" algn="just">
              <a:lnSpc>
                <a:spcPct val="95825"/>
              </a:lnSpc>
              <a:spcAft>
                <a:spcPts val="300"/>
              </a:spcAft>
            </a:pPr>
            <a:r>
              <a:rPr sz="1200" b="1" spc="-39" dirty="0" smtClean="0">
                <a:solidFill>
                  <a:srgbClr val="262C32"/>
                </a:solidFill>
                <a:latin typeface="Aptos"/>
                <a:cs typeface="Times New Roman"/>
              </a:rPr>
              <a:t>Humanidad</a:t>
            </a:r>
            <a:endParaRPr sz="700">
              <a:latin typeface="Times New Roman"/>
              <a:cs typeface="Times New Roman"/>
            </a:endParaRPr>
          </a:p>
          <a:p>
            <a:pPr marL="15747" indent="3048" algn="just">
              <a:lnSpc>
                <a:spcPts val="804"/>
              </a:lnSpc>
              <a:spcBef>
                <a:spcPts val="200"/>
              </a:spcBef>
              <a:spcAft>
                <a:spcPts val="300"/>
              </a:spcAft>
            </a:pPr>
            <a:r>
              <a:rPr sz="1200" b="1" spc="8" dirty="0" smtClean="0">
                <a:solidFill>
                  <a:srgbClr val="262C32"/>
                </a:solidFill>
                <a:latin typeface="Aptos"/>
                <a:cs typeface="Arial"/>
              </a:rPr>
              <a:t>El  </a:t>
            </a:r>
            <a:r>
              <a:rPr sz="1200" spc="8" dirty="0" smtClean="0">
                <a:solidFill>
                  <a:srgbClr val="262C32"/>
                </a:solidFill>
                <a:latin typeface="Aptos"/>
                <a:cs typeface="Arial"/>
              </a:rPr>
              <a:t>Movimiento  Internacional  de la  Cruz  Roja y de la  Media Luna Roja</a:t>
            </a:r>
            <a:r>
              <a:rPr sz="1200" spc="8" dirty="0" smtClean="0">
                <a:solidFill>
                  <a:srgbClr val="262C32"/>
                </a:solidFill>
                <a:latin typeface="Aptos"/>
                <a:cs typeface="Arial"/>
              </a:rPr>
              <a:t>,  </a:t>
            </a:r>
            <a:r>
              <a:rPr sz="1200" spc="8" dirty="0" smtClean="0">
                <a:solidFill>
                  <a:srgbClr val="262C32"/>
                </a:solidFill>
                <a:latin typeface="Aptos"/>
                <a:cs typeface="Arial"/>
              </a:rPr>
              <a:t>al  que ha dado nacimiento  la </a:t>
            </a:r>
            <a:endParaRPr sz="700">
              <a:latin typeface="Arial"/>
              <a:cs typeface="Arial"/>
            </a:endParaRPr>
          </a:p>
          <a:p>
            <a:pPr marL="15747" algn="just">
              <a:lnSpc>
                <a:spcPts val="804"/>
              </a:lnSpc>
              <a:spcBef>
                <a:spcPts val="197"/>
              </a:spcBef>
              <a:spcAft>
                <a:spcPts val="300"/>
              </a:spcAft>
            </a:pPr>
            <a:r>
              <a:rPr sz="1200" spc="-4" dirty="0" smtClean="0">
                <a:solidFill>
                  <a:srgbClr val="262C32"/>
                </a:solidFill>
                <a:latin typeface="Aptos"/>
                <a:cs typeface="Arial"/>
              </a:rPr>
              <a:t>preocupación de prestar auxilio</a:t>
            </a:r>
            <a:r>
              <a:rPr sz="1200" spc="-4" dirty="0" smtClean="0">
                <a:solidFill>
                  <a:srgbClr val="262C32"/>
                </a:solidFill>
                <a:latin typeface="Aptos"/>
                <a:cs typeface="Arial"/>
              </a:rPr>
              <a:t>, </a:t>
            </a:r>
            <a:r>
              <a:rPr sz="1200" spc="-4" dirty="0" smtClean="0">
                <a:solidFill>
                  <a:srgbClr val="262C32"/>
                </a:solidFill>
                <a:latin typeface="Aptos"/>
                <a:cs typeface="Arial"/>
              </a:rPr>
              <a:t>sin discriminación</a:t>
            </a:r>
            <a:r>
              <a:rPr sz="1200" spc="-4" dirty="0" smtClean="0">
                <a:solidFill>
                  <a:srgbClr val="262C32"/>
                </a:solidFill>
                <a:latin typeface="Aptos"/>
                <a:cs typeface="Arial"/>
              </a:rPr>
              <a:t>, </a:t>
            </a:r>
            <a:r>
              <a:rPr sz="1200" spc="-4" dirty="0" smtClean="0">
                <a:solidFill>
                  <a:srgbClr val="262C32"/>
                </a:solidFill>
                <a:latin typeface="Aptos"/>
                <a:cs typeface="Arial"/>
              </a:rPr>
              <a:t>a todos los heridos en los campos de batalla</a:t>
            </a:r>
            <a:r>
              <a:rPr sz="1200" spc="-4" dirty="0" smtClean="0">
                <a:solidFill>
                  <a:srgbClr val="262C32"/>
                </a:solidFill>
                <a:latin typeface="Aptos"/>
                <a:cs typeface="Arial"/>
              </a:rPr>
              <a:t>, </a:t>
            </a:r>
            <a:r>
              <a:rPr sz="1200" spc="-4" dirty="0" smtClean="0">
                <a:solidFill>
                  <a:srgbClr val="262C32"/>
                </a:solidFill>
                <a:latin typeface="Aptos"/>
                <a:cs typeface="Arial"/>
              </a:rPr>
              <a:t>se esfuerza</a:t>
            </a:r>
            <a:r>
              <a:rPr sz="1200" spc="-4" dirty="0" smtClean="0">
                <a:solidFill>
                  <a:srgbClr val="262C32"/>
                </a:solidFill>
                <a:latin typeface="Aptos"/>
                <a:cs typeface="Arial"/>
              </a:rPr>
              <a:t>, </a:t>
            </a:r>
            <a:endParaRPr sz="700">
              <a:latin typeface="Arial"/>
              <a:cs typeface="Arial"/>
            </a:endParaRPr>
          </a:p>
          <a:p>
            <a:pPr marL="15747" algn="just">
              <a:lnSpc>
                <a:spcPts val="804"/>
              </a:lnSpc>
              <a:spcBef>
                <a:spcPts val="197"/>
              </a:spcBef>
              <a:spcAft>
                <a:spcPts val="300"/>
              </a:spcAft>
            </a:pPr>
            <a:r>
              <a:rPr sz="1200" spc="7" dirty="0" smtClean="0">
                <a:solidFill>
                  <a:srgbClr val="262C32"/>
                </a:solidFill>
                <a:latin typeface="Aptos"/>
                <a:cs typeface="Arial"/>
              </a:rPr>
              <a:t>bajo su aspecto internacional y nacional</a:t>
            </a:r>
            <a:r>
              <a:rPr sz="1200" spc="7" dirty="0" smtClean="0">
                <a:solidFill>
                  <a:srgbClr val="262C32"/>
                </a:solidFill>
                <a:latin typeface="Aptos"/>
                <a:cs typeface="Arial"/>
              </a:rPr>
              <a:t>, </a:t>
            </a:r>
            <a:r>
              <a:rPr sz="1200" spc="7" dirty="0" smtClean="0">
                <a:solidFill>
                  <a:srgbClr val="262C32"/>
                </a:solidFill>
                <a:latin typeface="Aptos"/>
                <a:cs typeface="Arial"/>
              </a:rPr>
              <a:t>en prevenir y a</a:t>
            </a:r>
            <a:r>
              <a:rPr sz="1200" spc="7" dirty="0" smtClean="0">
                <a:solidFill>
                  <a:srgbClr val="262C32"/>
                </a:solidFill>
                <a:latin typeface="Aptos"/>
                <a:cs typeface="Arial"/>
              </a:rPr>
              <a:t>l</a:t>
            </a:r>
            <a:r>
              <a:rPr sz="1200" spc="7" dirty="0" smtClean="0">
                <a:solidFill>
                  <a:srgbClr val="262C32"/>
                </a:solidFill>
                <a:latin typeface="Aptos"/>
                <a:cs typeface="Arial"/>
              </a:rPr>
              <a:t>iviar e</a:t>
            </a:r>
            <a:r>
              <a:rPr sz="1200" spc="7" dirty="0" smtClean="0">
                <a:solidFill>
                  <a:srgbClr val="262C32"/>
                </a:solidFill>
                <a:latin typeface="Aptos"/>
                <a:cs typeface="Arial"/>
              </a:rPr>
              <a:t>l  </a:t>
            </a:r>
            <a:r>
              <a:rPr sz="1200" spc="7" dirty="0" smtClean="0">
                <a:solidFill>
                  <a:srgbClr val="262C32"/>
                </a:solidFill>
                <a:latin typeface="Aptos"/>
                <a:cs typeface="Arial"/>
              </a:rPr>
              <a:t>sufrimiento de </a:t>
            </a:r>
            <a:r>
              <a:rPr sz="1200" spc="7" dirty="0" smtClean="0">
                <a:solidFill>
                  <a:srgbClr val="262C32"/>
                </a:solidFill>
                <a:latin typeface="Aptos"/>
                <a:cs typeface="Arial"/>
              </a:rPr>
              <a:t>l</a:t>
            </a:r>
            <a:r>
              <a:rPr sz="1200" spc="7" dirty="0" smtClean="0">
                <a:solidFill>
                  <a:srgbClr val="262C32"/>
                </a:solidFill>
                <a:latin typeface="Aptos"/>
                <a:cs typeface="Arial"/>
              </a:rPr>
              <a:t>os hombres en todas las </a:t>
            </a:r>
            <a:endParaRPr sz="700">
              <a:latin typeface="Arial"/>
              <a:cs typeface="Arial"/>
            </a:endParaRPr>
          </a:p>
          <a:p>
            <a:pPr marL="15747" algn="just">
              <a:lnSpc>
                <a:spcPts val="804"/>
              </a:lnSpc>
              <a:spcBef>
                <a:spcPts val="197"/>
              </a:spcBef>
              <a:spcAft>
                <a:spcPts val="300"/>
              </a:spcAft>
            </a:pPr>
            <a:r>
              <a:rPr sz="1200" spc="-3" dirty="0" smtClean="0">
                <a:solidFill>
                  <a:srgbClr val="262C32"/>
                </a:solidFill>
                <a:latin typeface="Aptos"/>
                <a:cs typeface="Arial"/>
              </a:rPr>
              <a:t>circunstancias. tiende a proteger </a:t>
            </a:r>
            <a:r>
              <a:rPr sz="1200" spc="-3" dirty="0" smtClean="0">
                <a:solidFill>
                  <a:srgbClr val="262C32"/>
                </a:solidFill>
                <a:latin typeface="Aptos"/>
                <a:cs typeface="Arial"/>
              </a:rPr>
              <a:t>l</a:t>
            </a:r>
            <a:r>
              <a:rPr sz="1200" spc="-3" dirty="0" smtClean="0">
                <a:solidFill>
                  <a:srgbClr val="262C32"/>
                </a:solidFill>
                <a:latin typeface="Aptos"/>
                <a:cs typeface="Arial"/>
              </a:rPr>
              <a:t>a vida y </a:t>
            </a:r>
            <a:r>
              <a:rPr sz="1200" spc="-3" dirty="0" smtClean="0">
                <a:solidFill>
                  <a:srgbClr val="262C32"/>
                </a:solidFill>
                <a:latin typeface="Aptos"/>
                <a:cs typeface="Arial"/>
              </a:rPr>
              <a:t>l</a:t>
            </a:r>
            <a:r>
              <a:rPr sz="1200" spc="-3" dirty="0" smtClean="0">
                <a:solidFill>
                  <a:srgbClr val="262C32"/>
                </a:solidFill>
                <a:latin typeface="Aptos"/>
                <a:cs typeface="Arial"/>
              </a:rPr>
              <a:t>a sa</a:t>
            </a:r>
            <a:r>
              <a:rPr sz="1200" spc="-3" dirty="0" smtClean="0">
                <a:solidFill>
                  <a:srgbClr val="262C32"/>
                </a:solidFill>
                <a:latin typeface="Aptos"/>
                <a:cs typeface="Arial"/>
              </a:rPr>
              <a:t>l</a:t>
            </a:r>
            <a:r>
              <a:rPr sz="1200" spc="-3" dirty="0" smtClean="0">
                <a:solidFill>
                  <a:srgbClr val="262C32"/>
                </a:solidFill>
                <a:latin typeface="Aptos"/>
                <a:cs typeface="Arial"/>
              </a:rPr>
              <a:t>ud</a:t>
            </a:r>
            <a:r>
              <a:rPr sz="1200" spc="-3" dirty="0" smtClean="0">
                <a:solidFill>
                  <a:srgbClr val="262C32"/>
                </a:solidFill>
                <a:latin typeface="Aptos"/>
                <a:cs typeface="Arial"/>
              </a:rPr>
              <a:t>, </a:t>
            </a:r>
            <a:r>
              <a:rPr sz="1200" spc="-3" dirty="0" smtClean="0">
                <a:solidFill>
                  <a:srgbClr val="262C32"/>
                </a:solidFill>
                <a:latin typeface="Aptos"/>
                <a:cs typeface="Arial"/>
              </a:rPr>
              <a:t>así como a hacer respetar  a </a:t>
            </a:r>
            <a:r>
              <a:rPr sz="1200" spc="-3" dirty="0" smtClean="0">
                <a:solidFill>
                  <a:srgbClr val="262C32"/>
                </a:solidFill>
                <a:latin typeface="Aptos"/>
                <a:cs typeface="Arial"/>
              </a:rPr>
              <a:t>l</a:t>
            </a:r>
            <a:r>
              <a:rPr sz="1200" spc="-3" dirty="0" smtClean="0">
                <a:solidFill>
                  <a:srgbClr val="262C32"/>
                </a:solidFill>
                <a:latin typeface="Aptos"/>
                <a:cs typeface="Arial"/>
              </a:rPr>
              <a:t>a persona humana. favorece </a:t>
            </a:r>
            <a:endParaRPr sz="700">
              <a:latin typeface="Arial"/>
              <a:cs typeface="Arial"/>
            </a:endParaRPr>
          </a:p>
          <a:p>
            <a:pPr marL="15747" algn="just">
              <a:lnSpc>
                <a:spcPts val="804"/>
              </a:lnSpc>
              <a:spcBef>
                <a:spcPts val="197"/>
              </a:spcBef>
              <a:spcAft>
                <a:spcPts val="300"/>
              </a:spcAft>
            </a:pPr>
            <a:r>
              <a:rPr sz="1200" spc="-3" dirty="0" smtClean="0">
                <a:solidFill>
                  <a:srgbClr val="262C32"/>
                </a:solidFill>
                <a:latin typeface="Aptos"/>
                <a:cs typeface="Arial"/>
              </a:rPr>
              <a:t>la comprensión mutua</a:t>
            </a:r>
            <a:r>
              <a:rPr sz="1200" spc="-3" dirty="0" smtClean="0">
                <a:solidFill>
                  <a:srgbClr val="262C32"/>
                </a:solidFill>
                <a:latin typeface="Aptos"/>
                <a:cs typeface="Arial"/>
              </a:rPr>
              <a:t>, </a:t>
            </a:r>
            <a:r>
              <a:rPr sz="1200" spc="-3" dirty="0" smtClean="0">
                <a:solidFill>
                  <a:srgbClr val="262C32"/>
                </a:solidFill>
                <a:latin typeface="Aptos"/>
                <a:cs typeface="Arial"/>
              </a:rPr>
              <a:t>l</a:t>
            </a:r>
            <a:r>
              <a:rPr sz="1200" spc="-3" dirty="0" smtClean="0">
                <a:solidFill>
                  <a:srgbClr val="262C32"/>
                </a:solidFill>
                <a:latin typeface="Aptos"/>
                <a:cs typeface="Arial"/>
              </a:rPr>
              <a:t>a amistad.  </a:t>
            </a:r>
            <a:r>
              <a:rPr sz="1200" spc="-3" dirty="0" smtClean="0">
                <a:solidFill>
                  <a:srgbClr val="262C32"/>
                </a:solidFill>
                <a:latin typeface="Aptos"/>
                <a:cs typeface="Arial"/>
              </a:rPr>
              <a:t>L</a:t>
            </a:r>
            <a:r>
              <a:rPr sz="1200" spc="-3" dirty="0" smtClean="0">
                <a:solidFill>
                  <a:srgbClr val="262C32"/>
                </a:solidFill>
                <a:latin typeface="Aptos"/>
                <a:cs typeface="Arial"/>
              </a:rPr>
              <a:t>a cooperación y una paz duradera entre todos </a:t>
            </a:r>
            <a:r>
              <a:rPr sz="1200" spc="-3" dirty="0" smtClean="0">
                <a:solidFill>
                  <a:srgbClr val="262C32"/>
                </a:solidFill>
                <a:latin typeface="Aptos"/>
                <a:cs typeface="Arial"/>
              </a:rPr>
              <a:t>l</a:t>
            </a:r>
            <a:r>
              <a:rPr sz="1200" spc="-3" dirty="0" smtClean="0">
                <a:solidFill>
                  <a:srgbClr val="262C32"/>
                </a:solidFill>
                <a:latin typeface="Aptos"/>
                <a:cs typeface="Arial"/>
              </a:rPr>
              <a:t>os pueb</a:t>
            </a:r>
            <a:r>
              <a:rPr sz="1200" spc="-3" dirty="0" smtClean="0">
                <a:solidFill>
                  <a:srgbClr val="262C32"/>
                </a:solidFill>
                <a:latin typeface="Aptos"/>
                <a:cs typeface="Arial"/>
              </a:rPr>
              <a:t>l</a:t>
            </a:r>
            <a:r>
              <a:rPr sz="1200" spc="-3" dirty="0" smtClean="0">
                <a:solidFill>
                  <a:srgbClr val="262C32"/>
                </a:solidFill>
                <a:latin typeface="Aptos"/>
                <a:cs typeface="Arial"/>
              </a:rPr>
              <a:t>os.</a:t>
            </a:r>
            <a:endParaRPr sz="700">
              <a:latin typeface="Arial"/>
              <a:cs typeface="Arial"/>
            </a:endParaRPr>
          </a:p>
        </p:txBody>
      </p:sp>
      <p:sp>
        <p:nvSpPr>
          <p:cNvPr id="8" name="object 8"/>
          <p:cNvSpPr txBox="1"/>
          <p:nvPr/>
        </p:nvSpPr>
        <p:spPr>
          <a:xfrm>
            <a:off x="2364083" y="2966812"/>
            <a:ext cx="7202298" cy="494798"/>
          </a:xfrm>
          <a:prstGeom prst="rect">
            <a:avLst/>
          </a:prstGeom>
        </p:spPr>
        <p:txBody>
          <a:bodyPr wrap="square" lIns="0" tIns="1270" rIns="0" bIns="0" rtlCol="0">
            <a:noAutofit/>
          </a:bodyPr>
          <a:lstStyle/>
          <a:p>
            <a:pPr marL="12700" marR="3774465" algn="just">
              <a:lnSpc>
                <a:spcPct val="95825"/>
              </a:lnSpc>
              <a:spcAft>
                <a:spcPts val="300"/>
              </a:spcAft>
            </a:pPr>
            <a:r>
              <a:rPr sz="1200" b="1" spc="-23" dirty="0" smtClean="0">
                <a:solidFill>
                  <a:srgbClr val="262C32"/>
                </a:solidFill>
                <a:latin typeface="Aptos"/>
                <a:cs typeface="Times New Roman"/>
              </a:rPr>
              <a:t>Imparcialidad</a:t>
            </a:r>
            <a:endParaRPr sz="700">
              <a:latin typeface="Times New Roman"/>
              <a:cs typeface="Times New Roman"/>
            </a:endParaRPr>
          </a:p>
          <a:p>
            <a:pPr marL="15747" indent="3048" algn="just">
              <a:lnSpc>
                <a:spcPts val="804"/>
              </a:lnSpc>
              <a:spcBef>
                <a:spcPts val="200"/>
              </a:spcBef>
              <a:spcAft>
                <a:spcPts val="300"/>
              </a:spcAft>
            </a:pPr>
            <a:r>
              <a:rPr sz="1200" spc="-4" dirty="0" smtClean="0">
                <a:solidFill>
                  <a:srgbClr val="262C32"/>
                </a:solidFill>
                <a:latin typeface="Aptos"/>
                <a:cs typeface="Arial"/>
              </a:rPr>
              <a:t>No hace ninguna distinción de naciona</a:t>
            </a:r>
            <a:r>
              <a:rPr sz="1200" spc="-4" dirty="0" smtClean="0">
                <a:solidFill>
                  <a:srgbClr val="262C32"/>
                </a:solidFill>
                <a:latin typeface="Aptos"/>
                <a:cs typeface="Arial"/>
              </a:rPr>
              <a:t>l</a:t>
            </a:r>
            <a:r>
              <a:rPr sz="1200" spc="-4" dirty="0" smtClean="0">
                <a:solidFill>
                  <a:srgbClr val="262C32"/>
                </a:solidFill>
                <a:latin typeface="Aptos"/>
                <a:cs typeface="Arial"/>
              </a:rPr>
              <a:t>idad</a:t>
            </a:r>
            <a:r>
              <a:rPr sz="1200" spc="-4" dirty="0" smtClean="0">
                <a:solidFill>
                  <a:srgbClr val="262C32"/>
                </a:solidFill>
                <a:latin typeface="Aptos"/>
                <a:cs typeface="Arial"/>
              </a:rPr>
              <a:t>,  </a:t>
            </a:r>
            <a:r>
              <a:rPr sz="1200" spc="-4" dirty="0" smtClean="0">
                <a:solidFill>
                  <a:srgbClr val="262C32"/>
                </a:solidFill>
                <a:latin typeface="Aptos"/>
                <a:cs typeface="Arial"/>
              </a:rPr>
              <a:t>raza</a:t>
            </a:r>
            <a:r>
              <a:rPr sz="1200" spc="-4" dirty="0" smtClean="0">
                <a:solidFill>
                  <a:srgbClr val="262C32"/>
                </a:solidFill>
                <a:latin typeface="Aptos"/>
                <a:cs typeface="Arial"/>
              </a:rPr>
              <a:t>,  </a:t>
            </a:r>
            <a:r>
              <a:rPr sz="1200" spc="-4" dirty="0" smtClean="0">
                <a:solidFill>
                  <a:srgbClr val="262C32"/>
                </a:solidFill>
                <a:latin typeface="Aptos"/>
                <a:cs typeface="Arial"/>
              </a:rPr>
              <a:t>re</a:t>
            </a:r>
            <a:r>
              <a:rPr sz="1200" spc="-4" dirty="0" smtClean="0">
                <a:solidFill>
                  <a:srgbClr val="262C32"/>
                </a:solidFill>
                <a:latin typeface="Aptos"/>
                <a:cs typeface="Arial"/>
              </a:rPr>
              <a:t>l</a:t>
            </a:r>
            <a:r>
              <a:rPr sz="1200" spc="-4" dirty="0" smtClean="0">
                <a:solidFill>
                  <a:srgbClr val="262C32"/>
                </a:solidFill>
                <a:latin typeface="Aptos"/>
                <a:cs typeface="Arial"/>
              </a:rPr>
              <a:t>igión</a:t>
            </a:r>
            <a:r>
              <a:rPr sz="1200" spc="-4" dirty="0" smtClean="0">
                <a:solidFill>
                  <a:srgbClr val="262C32"/>
                </a:solidFill>
                <a:latin typeface="Aptos"/>
                <a:cs typeface="Arial"/>
              </a:rPr>
              <a:t>,  </a:t>
            </a:r>
            <a:r>
              <a:rPr sz="1200" spc="-4" dirty="0" smtClean="0">
                <a:solidFill>
                  <a:srgbClr val="262C32"/>
                </a:solidFill>
                <a:latin typeface="Aptos"/>
                <a:cs typeface="Arial"/>
              </a:rPr>
              <a:t>condición  socia</a:t>
            </a:r>
            <a:r>
              <a:rPr sz="1200" spc="-4" dirty="0" smtClean="0">
                <a:solidFill>
                  <a:srgbClr val="262C32"/>
                </a:solidFill>
                <a:latin typeface="Aptos"/>
                <a:cs typeface="Arial"/>
              </a:rPr>
              <a:t>l  </a:t>
            </a:r>
            <a:r>
              <a:rPr sz="1200" spc="-4" dirty="0" smtClean="0">
                <a:solidFill>
                  <a:srgbClr val="262C32"/>
                </a:solidFill>
                <a:latin typeface="Aptos"/>
                <a:cs typeface="Arial"/>
              </a:rPr>
              <a:t>ni  credo político.  Se dedica </a:t>
            </a:r>
            <a:endParaRPr sz="700">
              <a:latin typeface="Arial"/>
              <a:cs typeface="Arial"/>
            </a:endParaRPr>
          </a:p>
          <a:p>
            <a:pPr marL="15747" algn="just">
              <a:lnSpc>
                <a:spcPts val="804"/>
              </a:lnSpc>
              <a:spcBef>
                <a:spcPts val="190"/>
              </a:spcBef>
              <a:spcAft>
                <a:spcPts val="300"/>
              </a:spcAft>
            </a:pPr>
            <a:r>
              <a:rPr sz="1200" spc="2" dirty="0" smtClean="0">
                <a:solidFill>
                  <a:srgbClr val="262C32"/>
                </a:solidFill>
                <a:latin typeface="Aptos"/>
                <a:cs typeface="Arial"/>
              </a:rPr>
              <a:t>únicamente a socorrer a  </a:t>
            </a:r>
            <a:r>
              <a:rPr sz="1200" spc="2" dirty="0" smtClean="0">
                <a:solidFill>
                  <a:srgbClr val="262C32"/>
                </a:solidFill>
                <a:latin typeface="Aptos"/>
                <a:cs typeface="Arial"/>
              </a:rPr>
              <a:t>l</a:t>
            </a:r>
            <a:r>
              <a:rPr sz="1200" spc="2" dirty="0" smtClean="0">
                <a:solidFill>
                  <a:srgbClr val="262C32"/>
                </a:solidFill>
                <a:latin typeface="Aptos"/>
                <a:cs typeface="Arial"/>
              </a:rPr>
              <a:t>os individuos en proporción con </a:t>
            </a:r>
            <a:r>
              <a:rPr sz="1200" spc="2" dirty="0" smtClean="0">
                <a:solidFill>
                  <a:srgbClr val="262C32"/>
                </a:solidFill>
                <a:latin typeface="Aptos"/>
                <a:cs typeface="Arial"/>
              </a:rPr>
              <a:t>l</a:t>
            </a:r>
            <a:r>
              <a:rPr sz="1200" spc="2" dirty="0" smtClean="0">
                <a:solidFill>
                  <a:srgbClr val="262C32"/>
                </a:solidFill>
                <a:latin typeface="Aptos"/>
                <a:cs typeface="Arial"/>
              </a:rPr>
              <a:t>os sufrimientos</a:t>
            </a:r>
            <a:r>
              <a:rPr sz="1200" spc="2" dirty="0" smtClean="0">
                <a:solidFill>
                  <a:srgbClr val="262C32"/>
                </a:solidFill>
                <a:latin typeface="Aptos"/>
                <a:cs typeface="Arial"/>
              </a:rPr>
              <a:t>, </a:t>
            </a:r>
            <a:r>
              <a:rPr sz="1200" spc="2" dirty="0" smtClean="0">
                <a:solidFill>
                  <a:srgbClr val="262C32"/>
                </a:solidFill>
                <a:latin typeface="Aptos"/>
                <a:cs typeface="Arial"/>
              </a:rPr>
              <a:t>remediando sus necesidades y </a:t>
            </a:r>
            <a:endParaRPr sz="700">
              <a:latin typeface="Arial"/>
              <a:cs typeface="Arial"/>
            </a:endParaRPr>
          </a:p>
          <a:p>
            <a:pPr marL="15747" algn="just">
              <a:lnSpc>
                <a:spcPts val="804"/>
              </a:lnSpc>
              <a:spcBef>
                <a:spcPts val="190"/>
              </a:spcBef>
              <a:spcAft>
                <a:spcPts val="300"/>
              </a:spcAft>
            </a:pPr>
            <a:r>
              <a:rPr sz="1200" spc="-3" dirty="0" smtClean="0">
                <a:solidFill>
                  <a:srgbClr val="262C32"/>
                </a:solidFill>
                <a:latin typeface="Aptos"/>
                <a:cs typeface="Arial"/>
              </a:rPr>
              <a:t>dando prioridad a </a:t>
            </a:r>
            <a:r>
              <a:rPr sz="1200" spc="-3" dirty="0" smtClean="0">
                <a:solidFill>
                  <a:srgbClr val="262C32"/>
                </a:solidFill>
                <a:latin typeface="Aptos"/>
                <a:cs typeface="Arial"/>
              </a:rPr>
              <a:t>l</a:t>
            </a:r>
            <a:r>
              <a:rPr sz="1200" spc="-3" dirty="0" smtClean="0">
                <a:solidFill>
                  <a:srgbClr val="262C32"/>
                </a:solidFill>
                <a:latin typeface="Aptos"/>
                <a:cs typeface="Arial"/>
              </a:rPr>
              <a:t>as más urgentes.</a:t>
            </a:r>
            <a:endParaRPr sz="700">
              <a:latin typeface="Arial"/>
              <a:cs typeface="Arial"/>
            </a:endParaRPr>
          </a:p>
        </p:txBody>
      </p:sp>
      <p:sp>
        <p:nvSpPr>
          <p:cNvPr id="7" name="object 7"/>
          <p:cNvSpPr txBox="1"/>
          <p:nvPr/>
        </p:nvSpPr>
        <p:spPr>
          <a:xfrm>
            <a:off x="2364083" y="3600796"/>
            <a:ext cx="7191557" cy="369830"/>
          </a:xfrm>
          <a:prstGeom prst="rect">
            <a:avLst/>
          </a:prstGeom>
        </p:spPr>
        <p:txBody>
          <a:bodyPr wrap="square" lIns="0" tIns="1270" rIns="0" bIns="0" rtlCol="0">
            <a:noAutofit/>
          </a:bodyPr>
          <a:lstStyle/>
          <a:p>
            <a:pPr marL="12700" marR="2633">
              <a:lnSpc>
                <a:spcPct val="95825"/>
              </a:lnSpc>
              <a:spcAft>
                <a:spcPts val="300"/>
              </a:spcAft>
            </a:pPr>
            <a:r>
              <a:rPr sz="1200" b="1" spc="-35" dirty="0" smtClean="0">
                <a:solidFill>
                  <a:srgbClr val="262C32"/>
                </a:solidFill>
                <a:latin typeface="Aptos"/>
                <a:cs typeface="Times New Roman"/>
              </a:rPr>
              <a:t>Neutralidad</a:t>
            </a:r>
            <a:endParaRPr sz="700">
              <a:latin typeface="Times New Roman"/>
              <a:cs typeface="Times New Roman"/>
            </a:endParaRPr>
          </a:p>
          <a:p>
            <a:pPr marL="15747" indent="0">
              <a:lnSpc>
                <a:spcPts val="804"/>
              </a:lnSpc>
              <a:spcBef>
                <a:spcPts val="200"/>
              </a:spcBef>
              <a:spcAft>
                <a:spcPts val="300"/>
              </a:spcAft>
            </a:pPr>
            <a:r>
              <a:rPr sz="1200" spc="-3" dirty="0" smtClean="0">
                <a:solidFill>
                  <a:srgbClr val="262C32"/>
                </a:solidFill>
                <a:latin typeface="Aptos"/>
                <a:cs typeface="Arial"/>
              </a:rPr>
              <a:t>Con e</a:t>
            </a:r>
            <a:r>
              <a:rPr sz="1200" spc="-3" dirty="0" smtClean="0">
                <a:solidFill>
                  <a:srgbClr val="262C32"/>
                </a:solidFill>
                <a:latin typeface="Aptos"/>
                <a:cs typeface="Arial"/>
              </a:rPr>
              <a:t>l </a:t>
            </a:r>
            <a:r>
              <a:rPr sz="1200" spc="-3" dirty="0" smtClean="0">
                <a:solidFill>
                  <a:srgbClr val="262C32"/>
                </a:solidFill>
                <a:latin typeface="Aptos"/>
                <a:cs typeface="Arial"/>
              </a:rPr>
              <a:t>fin de conserva</a:t>
            </a:r>
            <a:r>
              <a:rPr sz="1200" spc="-3" dirty="0" smtClean="0">
                <a:solidFill>
                  <a:srgbClr val="262C32"/>
                </a:solidFill>
                <a:latin typeface="Aptos"/>
                <a:cs typeface="Arial"/>
              </a:rPr>
              <a:t>r l</a:t>
            </a:r>
            <a:r>
              <a:rPr sz="1200" spc="-3" dirty="0" smtClean="0">
                <a:solidFill>
                  <a:srgbClr val="262C32"/>
                </a:solidFill>
                <a:latin typeface="Aptos"/>
                <a:cs typeface="Arial"/>
              </a:rPr>
              <a:t>a confia</a:t>
            </a:r>
            <a:r>
              <a:rPr sz="1200" spc="-3" dirty="0" smtClean="0">
                <a:solidFill>
                  <a:srgbClr val="262C32"/>
                </a:solidFill>
                <a:latin typeface="Aptos"/>
                <a:cs typeface="Arial"/>
              </a:rPr>
              <a:t>n</a:t>
            </a:r>
            <a:r>
              <a:rPr sz="1200" spc="-3" dirty="0" smtClean="0">
                <a:solidFill>
                  <a:srgbClr val="262C32"/>
                </a:solidFill>
                <a:latin typeface="Aptos"/>
                <a:cs typeface="Arial"/>
              </a:rPr>
              <a:t>za de todos</a:t>
            </a:r>
            <a:r>
              <a:rPr sz="1200" spc="-3" dirty="0" smtClean="0">
                <a:solidFill>
                  <a:srgbClr val="262C32"/>
                </a:solidFill>
                <a:latin typeface="Aptos"/>
                <a:cs typeface="Arial"/>
              </a:rPr>
              <a:t>, </a:t>
            </a:r>
            <a:r>
              <a:rPr sz="1200" spc="-3" dirty="0" smtClean="0">
                <a:solidFill>
                  <a:srgbClr val="262C32"/>
                </a:solidFill>
                <a:latin typeface="Aptos"/>
                <a:cs typeface="Arial"/>
              </a:rPr>
              <a:t>e</a:t>
            </a:r>
            <a:r>
              <a:rPr sz="1200" spc="-3" dirty="0" smtClean="0">
                <a:solidFill>
                  <a:srgbClr val="262C32"/>
                </a:solidFill>
                <a:latin typeface="Aptos"/>
                <a:cs typeface="Arial"/>
              </a:rPr>
              <a:t>l </a:t>
            </a:r>
            <a:r>
              <a:rPr sz="1200" spc="-3" dirty="0" smtClean="0">
                <a:solidFill>
                  <a:srgbClr val="262C32"/>
                </a:solidFill>
                <a:latin typeface="Aptos"/>
                <a:cs typeface="Arial"/>
              </a:rPr>
              <a:t>Movimie</a:t>
            </a:r>
            <a:r>
              <a:rPr sz="1200" spc="-3" dirty="0" smtClean="0">
                <a:solidFill>
                  <a:srgbClr val="262C32"/>
                </a:solidFill>
                <a:latin typeface="Aptos"/>
                <a:cs typeface="Arial"/>
              </a:rPr>
              <a:t>n</a:t>
            </a:r>
            <a:r>
              <a:rPr sz="1200" spc="-3" dirty="0" smtClean="0">
                <a:solidFill>
                  <a:srgbClr val="262C32"/>
                </a:solidFill>
                <a:latin typeface="Aptos"/>
                <a:cs typeface="Arial"/>
              </a:rPr>
              <a:t>to se abstiene de toma</a:t>
            </a:r>
            <a:r>
              <a:rPr sz="1200" spc="-3" dirty="0" smtClean="0">
                <a:solidFill>
                  <a:srgbClr val="262C32"/>
                </a:solidFill>
                <a:latin typeface="Aptos"/>
                <a:cs typeface="Arial"/>
              </a:rPr>
              <a:t>r </a:t>
            </a:r>
            <a:r>
              <a:rPr sz="1200" spc="-3" dirty="0" smtClean="0">
                <a:solidFill>
                  <a:srgbClr val="262C32"/>
                </a:solidFill>
                <a:latin typeface="Aptos"/>
                <a:cs typeface="Arial"/>
              </a:rPr>
              <a:t>parte en </a:t>
            </a:r>
            <a:r>
              <a:rPr sz="1200" spc="-3" dirty="0" smtClean="0">
                <a:solidFill>
                  <a:srgbClr val="262C32"/>
                </a:solidFill>
                <a:latin typeface="Aptos"/>
                <a:cs typeface="Arial"/>
              </a:rPr>
              <a:t>l</a:t>
            </a:r>
            <a:r>
              <a:rPr sz="1200" spc="-3" dirty="0" smtClean="0">
                <a:solidFill>
                  <a:srgbClr val="262C32"/>
                </a:solidFill>
                <a:latin typeface="Aptos"/>
                <a:cs typeface="Arial"/>
              </a:rPr>
              <a:t>as hosti</a:t>
            </a:r>
            <a:r>
              <a:rPr sz="1200" spc="-3" dirty="0" smtClean="0">
                <a:solidFill>
                  <a:srgbClr val="262C32"/>
                </a:solidFill>
                <a:latin typeface="Aptos"/>
                <a:cs typeface="Arial"/>
              </a:rPr>
              <a:t>li</a:t>
            </a:r>
            <a:r>
              <a:rPr sz="1200" spc="-3" dirty="0" smtClean="0">
                <a:solidFill>
                  <a:srgbClr val="262C32"/>
                </a:solidFill>
                <a:latin typeface="Aptos"/>
                <a:cs typeface="Arial"/>
              </a:rPr>
              <a:t>dades y</a:t>
            </a:r>
            <a:r>
              <a:rPr sz="1200" spc="-3" dirty="0" smtClean="0">
                <a:solidFill>
                  <a:srgbClr val="262C32"/>
                </a:solidFill>
                <a:latin typeface="Aptos"/>
                <a:cs typeface="Arial"/>
              </a:rPr>
              <a:t>, </a:t>
            </a:r>
            <a:endParaRPr sz="700">
              <a:latin typeface="Arial"/>
              <a:cs typeface="Arial"/>
            </a:endParaRPr>
          </a:p>
          <a:p>
            <a:pPr marL="15747">
              <a:lnSpc>
                <a:spcPts val="804"/>
              </a:lnSpc>
              <a:spcBef>
                <a:spcPts val="202"/>
              </a:spcBef>
              <a:spcAft>
                <a:spcPts val="300"/>
              </a:spcAft>
            </a:pPr>
            <a:r>
              <a:rPr sz="1200" spc="-1" dirty="0" smtClean="0">
                <a:solidFill>
                  <a:srgbClr val="262C32"/>
                </a:solidFill>
                <a:latin typeface="Aptos"/>
                <a:cs typeface="Arial"/>
              </a:rPr>
              <a:t>en todo tiempo</a:t>
            </a:r>
            <a:r>
              <a:rPr sz="1200" spc="-1" dirty="0" smtClean="0">
                <a:solidFill>
                  <a:srgbClr val="262C32"/>
                </a:solidFill>
                <a:latin typeface="Aptos"/>
                <a:cs typeface="Arial"/>
              </a:rPr>
              <a:t>, </a:t>
            </a:r>
            <a:r>
              <a:rPr sz="1200" spc="-1" dirty="0" smtClean="0">
                <a:solidFill>
                  <a:srgbClr val="262C32"/>
                </a:solidFill>
                <a:latin typeface="Aptos"/>
                <a:cs typeface="Arial"/>
              </a:rPr>
              <a:t>en </a:t>
            </a:r>
            <a:r>
              <a:rPr sz="1200" spc="-1" dirty="0" smtClean="0">
                <a:solidFill>
                  <a:srgbClr val="262C32"/>
                </a:solidFill>
                <a:latin typeface="Aptos"/>
                <a:cs typeface="Arial"/>
              </a:rPr>
              <a:t>l</a:t>
            </a:r>
            <a:r>
              <a:rPr sz="1200" spc="-1" dirty="0" smtClean="0">
                <a:solidFill>
                  <a:srgbClr val="262C32"/>
                </a:solidFill>
                <a:latin typeface="Aptos"/>
                <a:cs typeface="Arial"/>
              </a:rPr>
              <a:t>as controversias de orden político</a:t>
            </a:r>
            <a:r>
              <a:rPr sz="1200" spc="-1" dirty="0" smtClean="0">
                <a:solidFill>
                  <a:srgbClr val="262C32"/>
                </a:solidFill>
                <a:latin typeface="Aptos"/>
                <a:cs typeface="Arial"/>
              </a:rPr>
              <a:t>, </a:t>
            </a:r>
            <a:r>
              <a:rPr sz="1200" spc="-1" dirty="0" smtClean="0">
                <a:solidFill>
                  <a:srgbClr val="262C32"/>
                </a:solidFill>
                <a:latin typeface="Aptos"/>
                <a:cs typeface="Arial"/>
              </a:rPr>
              <a:t>racia</a:t>
            </a:r>
            <a:r>
              <a:rPr sz="1200" spc="-1" dirty="0" smtClean="0">
                <a:solidFill>
                  <a:srgbClr val="262C32"/>
                </a:solidFill>
                <a:latin typeface="Aptos"/>
                <a:cs typeface="Arial"/>
              </a:rPr>
              <a:t>l</a:t>
            </a:r>
            <a:r>
              <a:rPr sz="1200" spc="-1" dirty="0" smtClean="0">
                <a:solidFill>
                  <a:srgbClr val="262C32"/>
                </a:solidFill>
                <a:latin typeface="Aptos"/>
                <a:cs typeface="Arial"/>
              </a:rPr>
              <a:t>, </a:t>
            </a:r>
            <a:r>
              <a:rPr sz="1200" spc="-1" dirty="0" smtClean="0">
                <a:solidFill>
                  <a:srgbClr val="262C32"/>
                </a:solidFill>
                <a:latin typeface="Aptos"/>
                <a:cs typeface="Arial"/>
              </a:rPr>
              <a:t>religioso e ideo</a:t>
            </a:r>
            <a:r>
              <a:rPr sz="1200" spc="-1" dirty="0" smtClean="0">
                <a:solidFill>
                  <a:srgbClr val="262C32"/>
                </a:solidFill>
                <a:latin typeface="Aptos"/>
                <a:cs typeface="Arial"/>
              </a:rPr>
              <a:t>l</a:t>
            </a:r>
            <a:r>
              <a:rPr sz="1200" spc="-1" dirty="0" smtClean="0">
                <a:solidFill>
                  <a:srgbClr val="262C32"/>
                </a:solidFill>
                <a:latin typeface="Aptos"/>
                <a:cs typeface="Arial"/>
              </a:rPr>
              <a:t>ógico.</a:t>
            </a:r>
            <a:endParaRPr sz="700">
              <a:latin typeface="Arial"/>
              <a:cs typeface="Arial"/>
            </a:endParaRPr>
          </a:p>
        </p:txBody>
      </p:sp>
      <p:sp>
        <p:nvSpPr>
          <p:cNvPr id="6" name="object 6"/>
          <p:cNvSpPr txBox="1"/>
          <p:nvPr/>
        </p:nvSpPr>
        <p:spPr>
          <a:xfrm>
            <a:off x="2364083" y="4109812"/>
            <a:ext cx="7202298" cy="494798"/>
          </a:xfrm>
          <a:prstGeom prst="rect">
            <a:avLst/>
          </a:prstGeom>
        </p:spPr>
        <p:txBody>
          <a:bodyPr wrap="square" lIns="0" tIns="1270" rIns="0" bIns="0" rtlCol="0">
            <a:noAutofit/>
          </a:bodyPr>
          <a:lstStyle/>
          <a:p>
            <a:pPr marL="12700" marR="3758912" algn="just">
              <a:lnSpc>
                <a:spcPct val="95825"/>
              </a:lnSpc>
              <a:spcAft>
                <a:spcPts val="300"/>
              </a:spcAft>
            </a:pPr>
            <a:r>
              <a:rPr sz="1200" b="1" spc="-22" dirty="0" smtClean="0">
                <a:solidFill>
                  <a:srgbClr val="262C32"/>
                </a:solidFill>
                <a:latin typeface="Aptos"/>
                <a:cs typeface="Times New Roman"/>
              </a:rPr>
              <a:t>Independencia</a:t>
            </a:r>
            <a:endParaRPr sz="700">
              <a:latin typeface="Times New Roman"/>
              <a:cs typeface="Times New Roman"/>
            </a:endParaRPr>
          </a:p>
          <a:p>
            <a:pPr marL="15747" indent="3048" algn="just">
              <a:lnSpc>
                <a:spcPts val="804"/>
              </a:lnSpc>
              <a:spcBef>
                <a:spcPts val="200"/>
              </a:spcBef>
              <a:spcAft>
                <a:spcPts val="300"/>
              </a:spcAft>
            </a:pPr>
            <a:r>
              <a:rPr sz="1200" b="1" spc="6" dirty="0" smtClean="0">
                <a:solidFill>
                  <a:srgbClr val="262C32"/>
                </a:solidFill>
                <a:latin typeface="Aptos"/>
                <a:cs typeface="Arial"/>
              </a:rPr>
              <a:t>El  </a:t>
            </a:r>
            <a:r>
              <a:rPr sz="1200" spc="6" dirty="0" smtClean="0">
                <a:solidFill>
                  <a:srgbClr val="262C32"/>
                </a:solidFill>
                <a:latin typeface="Aptos"/>
                <a:cs typeface="Arial"/>
              </a:rPr>
              <a:t>movimiento  es independiente. Auxi</a:t>
            </a:r>
            <a:r>
              <a:rPr sz="1200" spc="6" dirty="0" smtClean="0">
                <a:solidFill>
                  <a:srgbClr val="262C32"/>
                </a:solidFill>
                <a:latin typeface="Aptos"/>
                <a:cs typeface="Arial"/>
              </a:rPr>
              <a:t>l</a:t>
            </a:r>
            <a:r>
              <a:rPr sz="1200" spc="6" dirty="0" smtClean="0">
                <a:solidFill>
                  <a:srgbClr val="262C32"/>
                </a:solidFill>
                <a:latin typeface="Aptos"/>
                <a:cs typeface="Arial"/>
              </a:rPr>
              <a:t>iares  de </a:t>
            </a:r>
            <a:r>
              <a:rPr sz="1200" spc="6" dirty="0" smtClean="0">
                <a:solidFill>
                  <a:srgbClr val="262C32"/>
                </a:solidFill>
                <a:latin typeface="Aptos"/>
                <a:cs typeface="Arial"/>
              </a:rPr>
              <a:t>l</a:t>
            </a:r>
            <a:r>
              <a:rPr sz="1200" spc="6" dirty="0" smtClean="0">
                <a:solidFill>
                  <a:srgbClr val="262C32"/>
                </a:solidFill>
                <a:latin typeface="Aptos"/>
                <a:cs typeface="Arial"/>
              </a:rPr>
              <a:t>os  poderes púb</a:t>
            </a:r>
            <a:r>
              <a:rPr sz="1200" spc="6" dirty="0" smtClean="0">
                <a:solidFill>
                  <a:srgbClr val="262C32"/>
                </a:solidFill>
                <a:latin typeface="Aptos"/>
                <a:cs typeface="Arial"/>
              </a:rPr>
              <a:t>l</a:t>
            </a:r>
            <a:r>
              <a:rPr sz="1200" spc="6" dirty="0" smtClean="0">
                <a:solidFill>
                  <a:srgbClr val="262C32"/>
                </a:solidFill>
                <a:latin typeface="Aptos"/>
                <a:cs typeface="Arial"/>
              </a:rPr>
              <a:t>icos en sus actividades  humanitarias  y </a:t>
            </a:r>
            <a:endParaRPr sz="700">
              <a:latin typeface="Arial"/>
              <a:cs typeface="Arial"/>
            </a:endParaRPr>
          </a:p>
          <a:p>
            <a:pPr marL="15747" algn="just">
              <a:lnSpc>
                <a:spcPts val="804"/>
              </a:lnSpc>
              <a:spcBef>
                <a:spcPts val="190"/>
              </a:spcBef>
              <a:spcAft>
                <a:spcPts val="300"/>
              </a:spcAft>
            </a:pPr>
            <a:r>
              <a:rPr sz="1200" spc="5" dirty="0" smtClean="0">
                <a:solidFill>
                  <a:srgbClr val="262C32"/>
                </a:solidFill>
                <a:latin typeface="Aptos"/>
                <a:cs typeface="Arial"/>
              </a:rPr>
              <a:t>sometidas a </a:t>
            </a:r>
            <a:r>
              <a:rPr sz="1200" spc="5" dirty="0" smtClean="0">
                <a:solidFill>
                  <a:srgbClr val="262C32"/>
                </a:solidFill>
                <a:latin typeface="Aptos"/>
                <a:cs typeface="Arial"/>
              </a:rPr>
              <a:t>l</a:t>
            </a:r>
            <a:r>
              <a:rPr sz="1200" spc="5" dirty="0" smtClean="0">
                <a:solidFill>
                  <a:srgbClr val="262C32"/>
                </a:solidFill>
                <a:latin typeface="Aptos"/>
                <a:cs typeface="Arial"/>
              </a:rPr>
              <a:t>as </a:t>
            </a:r>
            <a:r>
              <a:rPr sz="1200" spc="5" dirty="0" smtClean="0">
                <a:solidFill>
                  <a:srgbClr val="262C32"/>
                </a:solidFill>
                <a:latin typeface="Aptos"/>
                <a:cs typeface="Arial"/>
              </a:rPr>
              <a:t>l</a:t>
            </a:r>
            <a:r>
              <a:rPr sz="1200" spc="5" dirty="0" smtClean="0">
                <a:solidFill>
                  <a:srgbClr val="262C32"/>
                </a:solidFill>
                <a:latin typeface="Aptos"/>
                <a:cs typeface="Arial"/>
              </a:rPr>
              <a:t>eyes que rigen </a:t>
            </a:r>
            <a:r>
              <a:rPr sz="1200" spc="5" dirty="0" smtClean="0">
                <a:solidFill>
                  <a:srgbClr val="262C32"/>
                </a:solidFill>
                <a:latin typeface="Aptos"/>
                <a:cs typeface="Arial"/>
              </a:rPr>
              <a:t>l</a:t>
            </a:r>
            <a:r>
              <a:rPr sz="1200" spc="5" dirty="0" smtClean="0">
                <a:solidFill>
                  <a:srgbClr val="262C32"/>
                </a:solidFill>
                <a:latin typeface="Aptos"/>
                <a:cs typeface="Arial"/>
              </a:rPr>
              <a:t>os países respectivos</a:t>
            </a:r>
            <a:r>
              <a:rPr sz="1200" spc="5" dirty="0" smtClean="0">
                <a:solidFill>
                  <a:srgbClr val="262C32"/>
                </a:solidFill>
                <a:latin typeface="Aptos"/>
                <a:cs typeface="Arial"/>
              </a:rPr>
              <a:t>,  </a:t>
            </a:r>
            <a:r>
              <a:rPr sz="1200" spc="5" dirty="0" smtClean="0">
                <a:solidFill>
                  <a:srgbClr val="262C32"/>
                </a:solidFill>
                <a:latin typeface="Aptos"/>
                <a:cs typeface="Arial"/>
              </a:rPr>
              <a:t>l</a:t>
            </a:r>
            <a:r>
              <a:rPr sz="1200" spc="5" dirty="0" smtClean="0">
                <a:solidFill>
                  <a:srgbClr val="262C32"/>
                </a:solidFill>
                <a:latin typeface="Aptos"/>
                <a:cs typeface="Arial"/>
              </a:rPr>
              <a:t>as Sociedades Naciona</a:t>
            </a:r>
            <a:r>
              <a:rPr sz="1200" spc="5" dirty="0" smtClean="0">
                <a:solidFill>
                  <a:srgbClr val="262C32"/>
                </a:solidFill>
                <a:latin typeface="Aptos"/>
                <a:cs typeface="Arial"/>
              </a:rPr>
              <a:t>l</a:t>
            </a:r>
            <a:r>
              <a:rPr sz="1200" spc="5" dirty="0" smtClean="0">
                <a:solidFill>
                  <a:srgbClr val="262C32"/>
                </a:solidFill>
                <a:latin typeface="Aptos"/>
                <a:cs typeface="Arial"/>
              </a:rPr>
              <a:t>es deben</a:t>
            </a:r>
            <a:r>
              <a:rPr sz="1200" spc="5" dirty="0" smtClean="0">
                <a:solidFill>
                  <a:srgbClr val="262C32"/>
                </a:solidFill>
                <a:latin typeface="Aptos"/>
                <a:cs typeface="Arial"/>
              </a:rPr>
              <a:t>, </a:t>
            </a:r>
            <a:r>
              <a:rPr sz="1200" spc="5" dirty="0" smtClean="0">
                <a:solidFill>
                  <a:srgbClr val="262C32"/>
                </a:solidFill>
                <a:latin typeface="Aptos"/>
                <a:cs typeface="Arial"/>
              </a:rPr>
              <a:t>sin embargo</a:t>
            </a:r>
            <a:r>
              <a:rPr sz="1200" spc="5" dirty="0" smtClean="0">
                <a:solidFill>
                  <a:srgbClr val="262C32"/>
                </a:solidFill>
                <a:latin typeface="Aptos"/>
                <a:cs typeface="Arial"/>
              </a:rPr>
              <a:t>, </a:t>
            </a:r>
            <a:endParaRPr sz="700">
              <a:latin typeface="Arial"/>
              <a:cs typeface="Arial"/>
            </a:endParaRPr>
          </a:p>
          <a:p>
            <a:pPr marL="15747" algn="just">
              <a:lnSpc>
                <a:spcPts val="804"/>
              </a:lnSpc>
              <a:spcBef>
                <a:spcPts val="190"/>
              </a:spcBef>
              <a:spcAft>
                <a:spcPts val="300"/>
              </a:spcAft>
            </a:pPr>
            <a:r>
              <a:rPr sz="1200" spc="0" dirty="0" smtClean="0">
                <a:solidFill>
                  <a:srgbClr val="262C32"/>
                </a:solidFill>
                <a:latin typeface="Aptos"/>
                <a:cs typeface="Arial"/>
              </a:rPr>
              <a:t>conservar una autonomía que </a:t>
            </a:r>
            <a:r>
              <a:rPr sz="1200" spc="0" dirty="0" smtClean="0">
                <a:solidFill>
                  <a:srgbClr val="262C32"/>
                </a:solidFill>
                <a:latin typeface="Aptos"/>
                <a:cs typeface="Arial"/>
              </a:rPr>
              <a:t>l</a:t>
            </a:r>
            <a:r>
              <a:rPr sz="1200" spc="0" dirty="0" smtClean="0">
                <a:solidFill>
                  <a:srgbClr val="262C32"/>
                </a:solidFill>
                <a:latin typeface="Aptos"/>
                <a:cs typeface="Arial"/>
              </a:rPr>
              <a:t>es permita actuar siempre de acuerdo con </a:t>
            </a:r>
            <a:r>
              <a:rPr sz="1200" spc="0" dirty="0" smtClean="0">
                <a:solidFill>
                  <a:srgbClr val="262C32"/>
                </a:solidFill>
                <a:latin typeface="Aptos"/>
                <a:cs typeface="Arial"/>
              </a:rPr>
              <a:t>l</a:t>
            </a:r>
            <a:r>
              <a:rPr sz="1200" spc="0" dirty="0" smtClean="0">
                <a:solidFill>
                  <a:srgbClr val="262C32"/>
                </a:solidFill>
                <a:latin typeface="Aptos"/>
                <a:cs typeface="Arial"/>
              </a:rPr>
              <a:t>os principios de</a:t>
            </a:r>
            <a:r>
              <a:rPr sz="1200" spc="0" dirty="0" smtClean="0">
                <a:solidFill>
                  <a:srgbClr val="262C32"/>
                </a:solidFill>
                <a:latin typeface="Aptos"/>
                <a:cs typeface="Arial"/>
              </a:rPr>
              <a:t>l </a:t>
            </a:r>
            <a:r>
              <a:rPr sz="1200" spc="0" dirty="0" smtClean="0">
                <a:solidFill>
                  <a:srgbClr val="262C32"/>
                </a:solidFill>
                <a:latin typeface="Aptos"/>
                <a:cs typeface="Arial"/>
              </a:rPr>
              <a:t>Movimiento.</a:t>
            </a:r>
            <a:endParaRPr sz="700">
              <a:latin typeface="Arial"/>
              <a:cs typeface="Arial"/>
            </a:endParaRPr>
          </a:p>
        </p:txBody>
      </p:sp>
      <p:sp>
        <p:nvSpPr>
          <p:cNvPr id="5" name="object 5"/>
          <p:cNvSpPr txBox="1"/>
          <p:nvPr/>
        </p:nvSpPr>
        <p:spPr>
          <a:xfrm>
            <a:off x="2369183" y="4743796"/>
            <a:ext cx="4572843" cy="241814"/>
          </a:xfrm>
          <a:prstGeom prst="rect">
            <a:avLst/>
          </a:prstGeom>
        </p:spPr>
        <p:txBody>
          <a:bodyPr wrap="square" lIns="0" tIns="1270" rIns="0" bIns="0" rtlCol="0">
            <a:noAutofit/>
          </a:bodyPr>
          <a:lstStyle/>
          <a:p>
            <a:pPr marL="12700" marR="13335">
              <a:lnSpc>
                <a:spcPct val="95825"/>
              </a:lnSpc>
              <a:spcAft>
                <a:spcPts val="300"/>
              </a:spcAft>
            </a:pPr>
            <a:r>
              <a:rPr sz="1200" b="1" spc="-29" dirty="0" smtClean="0">
                <a:solidFill>
                  <a:srgbClr val="262C32"/>
                </a:solidFill>
                <a:latin typeface="Aptos"/>
                <a:cs typeface="Times New Roman"/>
              </a:rPr>
              <a:t>Carácter voluntario</a:t>
            </a:r>
            <a:endParaRPr sz="700">
              <a:latin typeface="Times New Roman"/>
              <a:cs typeface="Times New Roman"/>
            </a:endParaRPr>
          </a:p>
          <a:p>
            <a:pPr marL="15747">
              <a:lnSpc>
                <a:spcPct val="95825"/>
              </a:lnSpc>
              <a:spcBef>
                <a:spcPts val="200"/>
              </a:spcBef>
              <a:spcAft>
                <a:spcPts val="300"/>
              </a:spcAft>
            </a:pPr>
            <a:r>
              <a:rPr sz="1200" spc="-1" dirty="0" smtClean="0">
                <a:solidFill>
                  <a:srgbClr val="262C32"/>
                </a:solidFill>
                <a:latin typeface="Aptos"/>
                <a:cs typeface="Arial"/>
              </a:rPr>
              <a:t>E</a:t>
            </a:r>
            <a:r>
              <a:rPr sz="1200" spc="-1" dirty="0" smtClean="0">
                <a:solidFill>
                  <a:srgbClr val="262C32"/>
                </a:solidFill>
                <a:latin typeface="Aptos"/>
                <a:cs typeface="Arial"/>
              </a:rPr>
              <a:t>s un movimiento de socorro vo</a:t>
            </a:r>
            <a:r>
              <a:rPr sz="1200" spc="-1" dirty="0" smtClean="0">
                <a:solidFill>
                  <a:srgbClr val="262C32"/>
                </a:solidFill>
                <a:latin typeface="Aptos"/>
                <a:cs typeface="Arial"/>
              </a:rPr>
              <a:t>l</a:t>
            </a:r>
            <a:r>
              <a:rPr sz="1200" spc="-1" dirty="0" smtClean="0">
                <a:solidFill>
                  <a:srgbClr val="262C32"/>
                </a:solidFill>
                <a:latin typeface="Aptos"/>
                <a:cs typeface="Arial"/>
              </a:rPr>
              <a:t>untario y de carácter desinteresado.</a:t>
            </a:r>
            <a:endParaRPr sz="700">
              <a:latin typeface="Arial"/>
              <a:cs typeface="Arial"/>
            </a:endParaRPr>
          </a:p>
        </p:txBody>
      </p:sp>
      <p:sp>
        <p:nvSpPr>
          <p:cNvPr id="4" name="object 4"/>
          <p:cNvSpPr txBox="1"/>
          <p:nvPr/>
        </p:nvSpPr>
        <p:spPr>
          <a:xfrm>
            <a:off x="2364083" y="5124796"/>
            <a:ext cx="7202069" cy="369830"/>
          </a:xfrm>
          <a:prstGeom prst="rect">
            <a:avLst/>
          </a:prstGeom>
        </p:spPr>
        <p:txBody>
          <a:bodyPr wrap="square" lIns="0" tIns="1270" rIns="0" bIns="0" rtlCol="0">
            <a:noAutofit/>
          </a:bodyPr>
          <a:lstStyle/>
          <a:p>
            <a:pPr marL="12700" marR="2633">
              <a:lnSpc>
                <a:spcPct val="95825"/>
              </a:lnSpc>
              <a:spcAft>
                <a:spcPts val="300"/>
              </a:spcAft>
            </a:pPr>
            <a:r>
              <a:rPr sz="1200" b="1" spc="-48" dirty="0" smtClean="0">
                <a:solidFill>
                  <a:srgbClr val="262C32"/>
                </a:solidFill>
                <a:latin typeface="Aptos"/>
                <a:cs typeface="Times New Roman"/>
              </a:rPr>
              <a:t>Unidad</a:t>
            </a:r>
            <a:endParaRPr sz="700">
              <a:latin typeface="Times New Roman"/>
              <a:cs typeface="Times New Roman"/>
            </a:endParaRPr>
          </a:p>
          <a:p>
            <a:pPr marL="15747" indent="3048">
              <a:lnSpc>
                <a:spcPts val="804"/>
              </a:lnSpc>
              <a:spcBef>
                <a:spcPts val="200"/>
              </a:spcBef>
              <a:spcAft>
                <a:spcPts val="300"/>
              </a:spcAft>
            </a:pPr>
            <a:r>
              <a:rPr sz="1200" spc="9" dirty="0" smtClean="0">
                <a:solidFill>
                  <a:srgbClr val="262C32"/>
                </a:solidFill>
                <a:latin typeface="Aptos"/>
                <a:cs typeface="Arial"/>
              </a:rPr>
              <a:t>E</a:t>
            </a:r>
            <a:r>
              <a:rPr sz="1200" spc="9" dirty="0" smtClean="0">
                <a:solidFill>
                  <a:srgbClr val="262C32"/>
                </a:solidFill>
                <a:latin typeface="Aptos"/>
                <a:cs typeface="Arial"/>
              </a:rPr>
              <a:t>n cada país sólo  puede existir  una Sociedad  de </a:t>
            </a:r>
            <a:r>
              <a:rPr sz="1200" spc="9" dirty="0" smtClean="0">
                <a:solidFill>
                  <a:srgbClr val="262C32"/>
                </a:solidFill>
                <a:latin typeface="Aptos"/>
                <a:cs typeface="Arial"/>
              </a:rPr>
              <a:t>l</a:t>
            </a:r>
            <a:r>
              <a:rPr sz="1200" spc="9" dirty="0" smtClean="0">
                <a:solidFill>
                  <a:srgbClr val="262C32"/>
                </a:solidFill>
                <a:latin typeface="Aptos"/>
                <a:cs typeface="Arial"/>
              </a:rPr>
              <a:t>a  Cruz Roja o de </a:t>
            </a:r>
            <a:r>
              <a:rPr sz="1200" spc="9" dirty="0" smtClean="0">
                <a:solidFill>
                  <a:srgbClr val="262C32"/>
                </a:solidFill>
                <a:latin typeface="Aptos"/>
                <a:cs typeface="Arial"/>
              </a:rPr>
              <a:t>l</a:t>
            </a:r>
            <a:r>
              <a:rPr sz="1200" spc="9" dirty="0" smtClean="0">
                <a:solidFill>
                  <a:srgbClr val="262C32"/>
                </a:solidFill>
                <a:latin typeface="Aptos"/>
                <a:cs typeface="Arial"/>
              </a:rPr>
              <a:t>a  Media </a:t>
            </a:r>
            <a:r>
              <a:rPr sz="1200" spc="9" dirty="0" smtClean="0">
                <a:solidFill>
                  <a:srgbClr val="262C32"/>
                </a:solidFill>
                <a:latin typeface="Aptos"/>
                <a:cs typeface="Arial"/>
              </a:rPr>
              <a:t>L</a:t>
            </a:r>
            <a:r>
              <a:rPr sz="1200" spc="9" dirty="0" smtClean="0">
                <a:solidFill>
                  <a:srgbClr val="262C32"/>
                </a:solidFill>
                <a:latin typeface="Aptos"/>
                <a:cs typeface="Arial"/>
              </a:rPr>
              <a:t>una Roja</a:t>
            </a:r>
            <a:r>
              <a:rPr sz="1200" spc="9" dirty="0" smtClean="0">
                <a:solidFill>
                  <a:srgbClr val="262C32"/>
                </a:solidFill>
                <a:latin typeface="Aptos"/>
                <a:cs typeface="Arial"/>
              </a:rPr>
              <a:t>,  </a:t>
            </a:r>
            <a:r>
              <a:rPr sz="1200" spc="9" dirty="0" smtClean="0">
                <a:solidFill>
                  <a:srgbClr val="262C32"/>
                </a:solidFill>
                <a:latin typeface="Aptos"/>
                <a:cs typeface="Arial"/>
              </a:rPr>
              <a:t>que debe ser </a:t>
            </a:r>
            <a:endParaRPr sz="700">
              <a:latin typeface="Arial"/>
              <a:cs typeface="Arial"/>
            </a:endParaRPr>
          </a:p>
          <a:p>
            <a:pPr marL="15747">
              <a:lnSpc>
                <a:spcPts val="804"/>
              </a:lnSpc>
              <a:spcBef>
                <a:spcPts val="202"/>
              </a:spcBef>
              <a:spcAft>
                <a:spcPts val="300"/>
              </a:spcAft>
            </a:pPr>
            <a:r>
              <a:rPr sz="1200" spc="0" dirty="0" smtClean="0">
                <a:solidFill>
                  <a:srgbClr val="262C32"/>
                </a:solidFill>
                <a:latin typeface="Aptos"/>
                <a:cs typeface="Arial"/>
              </a:rPr>
              <a:t>accesib</a:t>
            </a:r>
            <a:r>
              <a:rPr sz="1200" spc="0" dirty="0" smtClean="0">
                <a:solidFill>
                  <a:srgbClr val="262C32"/>
                </a:solidFill>
                <a:latin typeface="Aptos"/>
                <a:cs typeface="Arial"/>
              </a:rPr>
              <a:t>l</a:t>
            </a:r>
            <a:r>
              <a:rPr sz="1200" spc="0" dirty="0" smtClean="0">
                <a:solidFill>
                  <a:srgbClr val="262C32"/>
                </a:solidFill>
                <a:latin typeface="Aptos"/>
                <a:cs typeface="Arial"/>
              </a:rPr>
              <a:t>e a todos y extender su acción humanitaria a </a:t>
            </a:r>
            <a:r>
              <a:rPr sz="1200" spc="0" dirty="0" smtClean="0">
                <a:solidFill>
                  <a:srgbClr val="262C32"/>
                </a:solidFill>
                <a:latin typeface="Aptos"/>
                <a:cs typeface="Arial"/>
              </a:rPr>
              <a:t>l</a:t>
            </a:r>
            <a:r>
              <a:rPr sz="1200" spc="0" dirty="0" smtClean="0">
                <a:solidFill>
                  <a:srgbClr val="262C32"/>
                </a:solidFill>
                <a:latin typeface="Aptos"/>
                <a:cs typeface="Arial"/>
              </a:rPr>
              <a:t>a totalidad de</a:t>
            </a:r>
            <a:r>
              <a:rPr sz="1200" spc="0" dirty="0" smtClean="0">
                <a:solidFill>
                  <a:srgbClr val="262C32"/>
                </a:solidFill>
                <a:latin typeface="Aptos"/>
                <a:cs typeface="Arial"/>
              </a:rPr>
              <a:t>l </a:t>
            </a:r>
            <a:r>
              <a:rPr sz="1200" spc="0" dirty="0" smtClean="0">
                <a:solidFill>
                  <a:srgbClr val="262C32"/>
                </a:solidFill>
                <a:latin typeface="Aptos"/>
                <a:cs typeface="Arial"/>
              </a:rPr>
              <a:t>territorio.</a:t>
            </a:r>
            <a:endParaRPr sz="700">
              <a:latin typeface="Arial"/>
              <a:cs typeface="Arial"/>
            </a:endParaRPr>
          </a:p>
        </p:txBody>
      </p:sp>
      <p:sp>
        <p:nvSpPr>
          <p:cNvPr id="3" name="object 3"/>
          <p:cNvSpPr txBox="1"/>
          <p:nvPr/>
        </p:nvSpPr>
        <p:spPr>
          <a:xfrm>
            <a:off x="2364083" y="5633812"/>
            <a:ext cx="7197198" cy="366782"/>
          </a:xfrm>
          <a:prstGeom prst="rect">
            <a:avLst/>
          </a:prstGeom>
        </p:spPr>
        <p:txBody>
          <a:bodyPr wrap="square" lIns="0" tIns="1270" rIns="0" bIns="0" rtlCol="0">
            <a:noAutofit/>
          </a:bodyPr>
          <a:lstStyle/>
          <a:p>
            <a:pPr marL="12700" marR="2633">
              <a:lnSpc>
                <a:spcPct val="95825"/>
              </a:lnSpc>
              <a:spcAft>
                <a:spcPts val="300"/>
              </a:spcAft>
            </a:pPr>
            <a:r>
              <a:rPr sz="1200" b="1" spc="-31" dirty="0" smtClean="0">
                <a:solidFill>
                  <a:srgbClr val="262C32"/>
                </a:solidFill>
                <a:latin typeface="Aptos"/>
                <a:cs typeface="Times New Roman"/>
              </a:rPr>
              <a:t>Universalidad</a:t>
            </a:r>
            <a:endParaRPr sz="700">
              <a:latin typeface="Times New Roman"/>
              <a:cs typeface="Times New Roman"/>
            </a:endParaRPr>
          </a:p>
          <a:p>
            <a:pPr marL="12700" indent="6096">
              <a:lnSpc>
                <a:spcPts val="804"/>
              </a:lnSpc>
              <a:spcBef>
                <a:spcPts val="175"/>
              </a:spcBef>
              <a:spcAft>
                <a:spcPts val="300"/>
              </a:spcAft>
            </a:pPr>
            <a:r>
              <a:rPr sz="1200" b="1" spc="-2" dirty="0" smtClean="0">
                <a:solidFill>
                  <a:srgbClr val="262C32"/>
                </a:solidFill>
                <a:latin typeface="Aptos"/>
                <a:cs typeface="Arial"/>
              </a:rPr>
              <a:t>El  </a:t>
            </a:r>
            <a:r>
              <a:rPr sz="1200" spc="-2" dirty="0" smtClean="0">
                <a:solidFill>
                  <a:srgbClr val="262C32"/>
                </a:solidFill>
                <a:latin typeface="Aptos"/>
                <a:cs typeface="Arial"/>
              </a:rPr>
              <a:t>Movimiento  </a:t>
            </a:r>
            <a:r>
              <a:rPr sz="1200" spc="-2" dirty="0" smtClean="0">
                <a:solidFill>
                  <a:srgbClr val="262C32"/>
                </a:solidFill>
                <a:latin typeface="Aptos"/>
                <a:cs typeface="Arial"/>
              </a:rPr>
              <a:t>I</a:t>
            </a:r>
            <a:r>
              <a:rPr sz="1200" spc="-2" dirty="0" smtClean="0">
                <a:solidFill>
                  <a:srgbClr val="262C32"/>
                </a:solidFill>
                <a:latin typeface="Aptos"/>
                <a:cs typeface="Arial"/>
              </a:rPr>
              <a:t>nternaciona</a:t>
            </a:r>
            <a:r>
              <a:rPr sz="1200" spc="-2" dirty="0" smtClean="0">
                <a:solidFill>
                  <a:srgbClr val="262C32"/>
                </a:solidFill>
                <a:latin typeface="Aptos"/>
                <a:cs typeface="Arial"/>
              </a:rPr>
              <a:t>l  </a:t>
            </a:r>
            <a:r>
              <a:rPr sz="1200" spc="-2" dirty="0" smtClean="0">
                <a:solidFill>
                  <a:srgbClr val="262C32"/>
                </a:solidFill>
                <a:latin typeface="Aptos"/>
                <a:cs typeface="Arial"/>
              </a:rPr>
              <a:t>de </a:t>
            </a:r>
            <a:r>
              <a:rPr sz="1200" spc="-2" dirty="0" smtClean="0">
                <a:solidFill>
                  <a:srgbClr val="262C32"/>
                </a:solidFill>
                <a:latin typeface="Aptos"/>
                <a:cs typeface="Arial"/>
              </a:rPr>
              <a:t>l</a:t>
            </a:r>
            <a:r>
              <a:rPr sz="1200" spc="-2" dirty="0" smtClean="0">
                <a:solidFill>
                  <a:srgbClr val="262C32"/>
                </a:solidFill>
                <a:latin typeface="Aptos"/>
                <a:cs typeface="Arial"/>
              </a:rPr>
              <a:t>a  Cruz Roja y de </a:t>
            </a:r>
            <a:r>
              <a:rPr sz="1200" spc="-2" dirty="0" smtClean="0">
                <a:solidFill>
                  <a:srgbClr val="262C32"/>
                </a:solidFill>
                <a:latin typeface="Aptos"/>
                <a:cs typeface="Arial"/>
              </a:rPr>
              <a:t>l</a:t>
            </a:r>
            <a:r>
              <a:rPr sz="1200" spc="-2" dirty="0" smtClean="0">
                <a:solidFill>
                  <a:srgbClr val="262C32"/>
                </a:solidFill>
                <a:latin typeface="Aptos"/>
                <a:cs typeface="Arial"/>
              </a:rPr>
              <a:t>a  Media </a:t>
            </a:r>
            <a:r>
              <a:rPr sz="1200" spc="-2" dirty="0" smtClean="0">
                <a:solidFill>
                  <a:srgbClr val="262C32"/>
                </a:solidFill>
                <a:latin typeface="Aptos"/>
                <a:cs typeface="Arial"/>
              </a:rPr>
              <a:t>L</a:t>
            </a:r>
            <a:r>
              <a:rPr sz="1200" spc="-2" dirty="0" smtClean="0">
                <a:solidFill>
                  <a:srgbClr val="262C32"/>
                </a:solidFill>
                <a:latin typeface="Aptos"/>
                <a:cs typeface="Arial"/>
              </a:rPr>
              <a:t>una Roja</a:t>
            </a:r>
            <a:r>
              <a:rPr sz="1200" spc="-2" dirty="0" smtClean="0">
                <a:solidFill>
                  <a:srgbClr val="262C32"/>
                </a:solidFill>
                <a:latin typeface="Aptos"/>
                <a:cs typeface="Arial"/>
              </a:rPr>
              <a:t>,  </a:t>
            </a:r>
            <a:r>
              <a:rPr sz="1200" spc="-2" dirty="0" smtClean="0">
                <a:solidFill>
                  <a:srgbClr val="262C32"/>
                </a:solidFill>
                <a:latin typeface="Aptos"/>
                <a:cs typeface="Arial"/>
              </a:rPr>
              <a:t>en cuyo seno todas </a:t>
            </a:r>
            <a:r>
              <a:rPr sz="1200" spc="-2" dirty="0" smtClean="0">
                <a:solidFill>
                  <a:srgbClr val="262C32"/>
                </a:solidFill>
                <a:latin typeface="Aptos"/>
                <a:cs typeface="Arial"/>
              </a:rPr>
              <a:t>l</a:t>
            </a:r>
            <a:r>
              <a:rPr sz="1200" spc="-2" dirty="0" smtClean="0">
                <a:solidFill>
                  <a:srgbClr val="262C32"/>
                </a:solidFill>
                <a:latin typeface="Aptos"/>
                <a:cs typeface="Arial"/>
              </a:rPr>
              <a:t>as  sociedades </a:t>
            </a:r>
            <a:endParaRPr sz="700">
              <a:latin typeface="Arial"/>
              <a:cs typeface="Arial"/>
            </a:endParaRPr>
          </a:p>
          <a:p>
            <a:pPr marL="12700">
              <a:lnSpc>
                <a:spcPts val="804"/>
              </a:lnSpc>
              <a:spcBef>
                <a:spcPts val="202"/>
              </a:spcBef>
              <a:spcAft>
                <a:spcPts val="300"/>
              </a:spcAft>
            </a:pPr>
            <a:r>
              <a:rPr sz="1200" dirty="0" smtClean="0">
                <a:solidFill>
                  <a:srgbClr val="262C32"/>
                </a:solidFill>
                <a:latin typeface="Aptos"/>
                <a:cs typeface="Arial"/>
              </a:rPr>
              <a:t>tienen </a:t>
            </a:r>
            <a:r>
              <a:rPr sz="1200" dirty="0" smtClean="0">
                <a:solidFill>
                  <a:srgbClr val="262C32"/>
                </a:solidFill>
                <a:latin typeface="Aptos"/>
                <a:cs typeface="Arial"/>
              </a:rPr>
              <a:t>l</a:t>
            </a:r>
            <a:r>
              <a:rPr sz="1200" dirty="0" smtClean="0">
                <a:solidFill>
                  <a:srgbClr val="262C32"/>
                </a:solidFill>
                <a:latin typeface="Aptos"/>
                <a:cs typeface="Arial"/>
              </a:rPr>
              <a:t>os mismos derechos y e</a:t>
            </a:r>
            <a:r>
              <a:rPr sz="1200" dirty="0" smtClean="0">
                <a:solidFill>
                  <a:srgbClr val="262C32"/>
                </a:solidFill>
                <a:latin typeface="Aptos"/>
                <a:cs typeface="Arial"/>
              </a:rPr>
              <a:t>l </a:t>
            </a:r>
            <a:r>
              <a:rPr sz="1200" dirty="0" smtClean="0">
                <a:solidFill>
                  <a:srgbClr val="262C32"/>
                </a:solidFill>
                <a:latin typeface="Aptos"/>
                <a:cs typeface="Arial"/>
              </a:rPr>
              <a:t>deber de ayudarse mutuamente</a:t>
            </a:r>
            <a:r>
              <a:rPr sz="1200" dirty="0" smtClean="0">
                <a:solidFill>
                  <a:srgbClr val="262C32"/>
                </a:solidFill>
                <a:latin typeface="Aptos"/>
                <a:cs typeface="Arial"/>
              </a:rPr>
              <a:t>, </a:t>
            </a:r>
            <a:r>
              <a:rPr sz="1200" dirty="0" smtClean="0">
                <a:solidFill>
                  <a:srgbClr val="262C32"/>
                </a:solidFill>
                <a:latin typeface="Aptos"/>
                <a:cs typeface="Arial"/>
              </a:rPr>
              <a:t>es universa</a:t>
            </a:r>
            <a:r>
              <a:rPr sz="1200" dirty="0" smtClean="0">
                <a:solidFill>
                  <a:srgbClr val="262C32"/>
                </a:solidFill>
                <a:latin typeface="Aptos"/>
                <a:cs typeface="Arial"/>
              </a:rPr>
              <a:t>l.</a:t>
            </a:r>
            <a:endParaRPr sz="7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b="1" spc="-69" dirty="0" smtClean="0">
                <a:solidFill>
                  <a:srgbClr val="231F1F"/>
                </a:solidFill>
                <a:latin typeface="Times New Roman"/>
                <a:cs typeface="Times New Roman"/>
              </a:rPr>
              <a:t>16</a:t>
            </a:r>
            <a:r>
              <a:rPr sz="600" b="1" spc="-69" dirty="0" smtClean="0">
                <a:solidFill>
                  <a:srgbClr val="312F2F"/>
                </a:solidFill>
                <a:latin typeface="Times New Roman"/>
                <a:cs typeface="Times New Roman"/>
              </a:rPr>
              <a:t>8</a:t>
            </a:r>
            <a:endParaRPr sz="600">
              <a:latin typeface="Times New Roman"/>
              <a:cs typeface="Times New Roman"/>
            </a:endParaRPr>
          </a:p>
        </p:txBody>
      </p:sp>
      <p:pic>
        <p:nvPicPr>
          <p:cNvPr id="14" name="Picture 13"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spc="-14" dirty="0" smtClean="0" b="1">
                <a:solidFill>
                  <a:srgbClr val="1E374E"/>
                </a:solidFill>
                <a:latin typeface="Aptos"/>
                <a:cs typeface="Times New Roman"/>
              </a:rPr>
              <a:t>Primeros Auxilios  </a:t>
            </a:r>
            <a:r>
              <a:rPr sz="1100" spc="-14" dirty="0" smtClean="0" b="1">
                <a:solidFill>
                  <a:srgbClr val="1E374E"/>
                </a:solidFill>
                <a:latin typeface="Aptos"/>
                <a:cs typeface="Times New Roman"/>
              </a:rPr>
              <a:t>Básicos</a:t>
            </a:r>
            <a:endParaRPr sz="700">
              <a:latin typeface="Times New Roman"/>
              <a:cs typeface="Times New Roman"/>
            </a:endParaRPr>
          </a:p>
        </p:txBody>
      </p:sp>
      <p:sp>
        <p:nvSpPr>
          <p:cNvPr id="3" name="object 3"/>
          <p:cNvSpPr txBox="1"/>
          <p:nvPr/>
        </p:nvSpPr>
        <p:spPr>
          <a:xfrm>
            <a:off x="2083610" y="1371421"/>
            <a:ext cx="721787" cy="190500"/>
          </a:xfrm>
          <a:prstGeom prst="rect">
            <a:avLst/>
          </a:prstGeom>
        </p:spPr>
        <p:txBody>
          <a:bodyPr wrap="square" lIns="0" tIns="9080" rIns="0" bIns="0" rtlCol="0">
            <a:noAutofit/>
          </a:bodyPr>
          <a:lstStyle/>
          <a:p>
            <a:pPr marL="12700">
              <a:lnSpc>
                <a:spcPts val="1430"/>
              </a:lnSpc>
              <a:spcAft>
                <a:spcPts val="300"/>
              </a:spcAft>
            </a:pPr>
            <a:r>
              <a:rPr sz="1600" b="1" spc="-120" dirty="0" smtClean="0">
                <a:solidFill>
                  <a:srgbClr val="1E374E"/>
                </a:solidFill>
                <a:latin typeface="Aptos"/>
                <a:cs typeface="Arial"/>
              </a:rPr>
              <a:t>Notas</a:t>
            </a:r>
            <a:endParaRPr sz="1300">
              <a:latin typeface="Arial"/>
              <a:cs typeface="Arial"/>
            </a:endParaRPr>
          </a:p>
        </p:txBody>
      </p:sp>
      <p:sp>
        <p:nvSpPr>
          <p:cNvPr id="2" name="object 2"/>
          <p:cNvSpPr txBox="1"/>
          <p:nvPr/>
        </p:nvSpPr>
        <p:spPr>
          <a:xfrm>
            <a:off x="5376164" y="7421015"/>
            <a:ext cx="1" cy="1"/>
          </a:xfrm>
          <a:prstGeom prst="rect">
            <a:avLst/>
          </a:prstGeom>
        </p:spPr>
        <p:txBody>
          <a:bodyPr wrap="square" lIns="0" tIns="2540" rIns="0" bIns="0" rtlCol="0">
            <a:noAutofit/>
          </a:bodyPr>
          <a:lstStyle/>
          <a:p>
            <a:pPr marL="12700">
              <a:lnSpc>
                <a:spcPct val="95825"/>
              </a:lnSpc>
            </a:pPr>
            <a:r>
              <a:rPr sz="600" spc="-70" dirty="0" smtClean="0">
                <a:solidFill>
                  <a:srgbClr val="262323"/>
                </a:solidFill>
                <a:latin typeface="Times New Roman"/>
                <a:cs typeface="Times New Roman"/>
              </a:rPr>
              <a:t>169</a:t>
            </a:r>
            <a:endParaRPr sz="600">
              <a:latin typeface="Times New Roman"/>
              <a:cs typeface="Times New Roman"/>
            </a:endParaRPr>
          </a:p>
        </p:txBody>
      </p:sp>
      <p:pic>
        <p:nvPicPr>
          <p:cNvPr id="6" name="Picture 5"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spc="-14" dirty="0" smtClean="0" b="1">
                <a:solidFill>
                  <a:srgbClr val="1E374E"/>
                </a:solidFill>
                <a:latin typeface="Aptos"/>
                <a:cs typeface="Times New Roman"/>
              </a:rPr>
              <a:t>Primeros Auxilios  </a:t>
            </a:r>
            <a:r>
              <a:rPr sz="1100" spc="-14" dirty="0" smtClean="0" b="1">
                <a:solidFill>
                  <a:srgbClr val="1E374E"/>
                </a:solidFill>
                <a:latin typeface="Aptos"/>
                <a:cs typeface="Times New Roman"/>
              </a:rPr>
              <a:t>Básicos</a:t>
            </a:r>
            <a:endParaRPr sz="700">
              <a:latin typeface="Times New Roman"/>
              <a:cs typeface="Times New Roman"/>
            </a:endParaRPr>
          </a:p>
        </p:txBody>
      </p:sp>
      <p:sp>
        <p:nvSpPr>
          <p:cNvPr id="3" name="object 3"/>
          <p:cNvSpPr txBox="1"/>
          <p:nvPr/>
        </p:nvSpPr>
        <p:spPr>
          <a:xfrm>
            <a:off x="2083609" y="1371421"/>
            <a:ext cx="721787" cy="190500"/>
          </a:xfrm>
          <a:prstGeom prst="rect">
            <a:avLst/>
          </a:prstGeom>
        </p:spPr>
        <p:txBody>
          <a:bodyPr wrap="square" lIns="0" tIns="9080" rIns="0" bIns="0" rtlCol="0">
            <a:noAutofit/>
          </a:bodyPr>
          <a:lstStyle/>
          <a:p>
            <a:pPr marL="12700">
              <a:lnSpc>
                <a:spcPts val="1430"/>
              </a:lnSpc>
              <a:spcAft>
                <a:spcPts val="300"/>
              </a:spcAft>
            </a:pPr>
            <a:r>
              <a:rPr sz="1600" b="1" spc="-120" dirty="0" smtClean="0">
                <a:solidFill>
                  <a:srgbClr val="1E374E"/>
                </a:solidFill>
                <a:latin typeface="Aptos"/>
                <a:cs typeface="Arial"/>
              </a:rPr>
              <a:t>Notas</a:t>
            </a:r>
            <a:endParaRPr sz="1300">
              <a:latin typeface="Arial"/>
              <a:cs typeface="Arial"/>
            </a:endParaRPr>
          </a:p>
        </p:txBody>
      </p:sp>
      <p:sp>
        <p:nvSpPr>
          <p:cNvPr id="2" name="object 2"/>
          <p:cNvSpPr txBox="1"/>
          <p:nvPr/>
        </p:nvSpPr>
        <p:spPr>
          <a:xfrm>
            <a:off x="685291" y="7417967"/>
            <a:ext cx="1" cy="1"/>
          </a:xfrm>
          <a:prstGeom prst="rect">
            <a:avLst/>
          </a:prstGeom>
        </p:spPr>
        <p:txBody>
          <a:bodyPr wrap="square" lIns="0" tIns="2540" rIns="0" bIns="0" rtlCol="0">
            <a:noAutofit/>
          </a:bodyPr>
          <a:lstStyle/>
          <a:p>
            <a:pPr marL="12700">
              <a:lnSpc>
                <a:spcPct val="95825"/>
              </a:lnSpc>
            </a:pPr>
            <a:r>
              <a:rPr sz="600" spc="-70" dirty="0" smtClean="0">
                <a:solidFill>
                  <a:srgbClr val="242123"/>
                </a:solidFill>
                <a:latin typeface="Times New Roman"/>
                <a:cs typeface="Times New Roman"/>
              </a:rPr>
              <a:t>170</a:t>
            </a:r>
            <a:endParaRPr sz="600">
              <a:latin typeface="Times New Roman"/>
              <a:cs typeface="Times New Roman"/>
            </a:endParaRPr>
          </a:p>
        </p:txBody>
      </p:sp>
      <p:pic>
        <p:nvPicPr>
          <p:cNvPr id="6" name="Picture 5"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sp>
        <p:nvSpPr>
          <p:cNvPr id="4" name="object 4"/>
          <p:cNvSpPr txBox="1"/>
          <p:nvPr/>
        </p:nvSpPr>
        <p:spPr>
          <a:xfrm>
            <a:off x="656590" y="285369"/>
            <a:ext cx="4058920" cy="366903"/>
          </a:xfrm>
          <a:prstGeom prst="rect">
            <a:avLst/>
          </a:prstGeom>
        </p:spPr>
        <p:txBody>
          <a:bodyPr wrap="square" lIns="0" tIns="1270" rIns="0" bIns="0" rtlCol="0">
            <a:noAutofit/>
          </a:bodyPr>
          <a:lstStyle/>
          <a:p>
            <a:pPr marL="12700">
              <a:lnSpc>
                <a:spcPct val="95825"/>
              </a:lnSpc>
            </a:pPr>
            <a:r>
              <a:rPr sz="1100" spc="-14" dirty="0" smtClean="0" b="1">
                <a:solidFill>
                  <a:srgbClr val="1E374E"/>
                </a:solidFill>
                <a:latin typeface="Aptos"/>
                <a:cs typeface="Times New Roman"/>
              </a:rPr>
              <a:t>Primeros Auxilios  </a:t>
            </a:r>
            <a:r>
              <a:rPr sz="1100" spc="-14" dirty="0" smtClean="0" b="1">
                <a:solidFill>
                  <a:srgbClr val="1E374E"/>
                </a:solidFill>
                <a:latin typeface="Aptos"/>
                <a:cs typeface="Times New Roman"/>
              </a:rPr>
              <a:t>Básicos</a:t>
            </a:r>
            <a:endParaRPr sz="700">
              <a:latin typeface="Times New Roman"/>
              <a:cs typeface="Times New Roman"/>
            </a:endParaRPr>
          </a:p>
        </p:txBody>
      </p:sp>
      <p:sp>
        <p:nvSpPr>
          <p:cNvPr id="3" name="object 3"/>
          <p:cNvSpPr txBox="1"/>
          <p:nvPr/>
        </p:nvSpPr>
        <p:spPr>
          <a:xfrm>
            <a:off x="2083610" y="1371421"/>
            <a:ext cx="721787" cy="190500"/>
          </a:xfrm>
          <a:prstGeom prst="rect">
            <a:avLst/>
          </a:prstGeom>
        </p:spPr>
        <p:txBody>
          <a:bodyPr wrap="square" lIns="0" tIns="9080" rIns="0" bIns="0" rtlCol="0">
            <a:noAutofit/>
          </a:bodyPr>
          <a:lstStyle/>
          <a:p>
            <a:pPr marL="12700">
              <a:lnSpc>
                <a:spcPts val="1430"/>
              </a:lnSpc>
              <a:spcAft>
                <a:spcPts val="300"/>
              </a:spcAft>
            </a:pPr>
            <a:r>
              <a:rPr sz="1600" b="1" spc="-120" dirty="0" smtClean="0">
                <a:solidFill>
                  <a:srgbClr val="1E374E"/>
                </a:solidFill>
                <a:latin typeface="Aptos"/>
                <a:cs typeface="Arial"/>
              </a:rPr>
              <a:t>Notas</a:t>
            </a:r>
            <a:endParaRPr sz="1300">
              <a:latin typeface="Arial"/>
              <a:cs typeface="Arial"/>
            </a:endParaRPr>
          </a:p>
        </p:txBody>
      </p:sp>
      <p:sp>
        <p:nvSpPr>
          <p:cNvPr id="2" name="object 2"/>
          <p:cNvSpPr txBox="1"/>
          <p:nvPr/>
        </p:nvSpPr>
        <p:spPr>
          <a:xfrm>
            <a:off x="9651325" y="7421015"/>
            <a:ext cx="184930" cy="101600"/>
          </a:xfrm>
          <a:prstGeom prst="rect">
            <a:avLst/>
          </a:prstGeom>
        </p:spPr>
        <p:txBody>
          <a:bodyPr wrap="square" lIns="0" tIns="2540" rIns="0" bIns="0" rtlCol="0">
            <a:noAutofit/>
          </a:bodyPr>
          <a:lstStyle/>
          <a:p>
            <a:pPr marL="12700">
              <a:lnSpc>
                <a:spcPct val="95825"/>
              </a:lnSpc>
              <a:spcAft>
                <a:spcPts val="300"/>
              </a:spcAft>
            </a:pPr>
            <a:r>
              <a:rPr sz="1200" spc="11" dirty="0" smtClean="0">
                <a:solidFill>
                  <a:srgbClr val="262C32"/>
                </a:solidFill>
                <a:latin typeface="Aptos"/>
                <a:cs typeface="Times New Roman"/>
              </a:rPr>
              <a:t>ll1</a:t>
            </a:r>
            <a:endParaRPr sz="600">
              <a:latin typeface="Times New Roman"/>
              <a:cs typeface="Times New Roman"/>
            </a:endParaRPr>
          </a:p>
        </p:txBody>
      </p:sp>
      <p:pic>
        <p:nvPicPr>
          <p:cNvPr id="6" name="Picture 5"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pic>
        <p:nvPicPr>
          <p:cNvPr id="3" name="Picture 2"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pic>
        <p:nvPicPr>
          <p:cNvPr id="3" name="Picture 2"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1938000" cy="8153400"/>
          </a:xfrm>
          <a:prstGeom prst="rect">
            <a:avLst/>
          </a:prstGeom>
          <a:blipFill>
            <a:blip r:embed="rId2" cstate="print"/>
            <a:stretch>
              <a:fillRect/>
            </a:stretch>
          </a:blipFill>
        </p:spPr>
        <p:txBody>
          <a:bodyPr wrap="square" lIns="0" tIns="0" rIns="0" bIns="0" rtlCol="0">
            <a:noAutofit/>
          </a:bodyPr>
          <a:lstStyle/>
          <a:p>
            <a:endParaRPr/>
          </a:p>
        </p:txBody>
      </p:sp>
      <p:pic>
        <p:nvPicPr>
          <p:cNvPr id="3" name="Picture 2" descr="image.jpg"/>
          <p:cNvPicPr>
            <a:picLocks noChangeAspect="1"/>
          </p:cNvPicPr>
          <p:nvPr/>
        </p:nvPicPr>
        <p:blipFill>
          <a:blip r:embed="rId3"/>
          <a:stretch>
            <a:fillRect/>
          </a:stretch>
        </p:blipFill>
        <p:spPr>
          <a:xfrm>
            <a:off x="9968230" y="203835"/>
            <a:ext cx="1432560" cy="43247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TotalTime>
  <Words>30318</Words>
  <Application>Microsoft Office PowerPoint</Application>
  <PresentationFormat>Personalizado</PresentationFormat>
  <Paragraphs>3303</Paragraphs>
  <Slides>167</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167</vt:i4>
      </vt:variant>
    </vt:vector>
  </HeadingPairs>
  <TitlesOfParts>
    <vt:vector size="173" baseType="lpstr">
      <vt:lpstr>Arial Unicode MS</vt:lpstr>
      <vt:lpstr>Arial</vt:lpstr>
      <vt:lpstr>Calibri</vt:lpstr>
      <vt:lpstr>Courier New</vt:lpstr>
      <vt:lpstr>Times New Roman</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cp:lastModifiedBy>Eusebio</cp:lastModifiedBy>
  <cp:revision>3</cp:revision>
  <dcterms:modified xsi:type="dcterms:W3CDTF">2022-09-26T16:05:28Z</dcterms:modified>
</cp:coreProperties>
</file>